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9" r:id="rId1"/>
  </p:sldMasterIdLst>
  <p:notesMasterIdLst>
    <p:notesMasterId r:id="rId68"/>
  </p:notesMasterIdLst>
  <p:handoutMasterIdLst>
    <p:handoutMasterId r:id="rId69"/>
  </p:handoutMasterIdLst>
  <p:sldIdLst>
    <p:sldId id="582" r:id="rId2"/>
    <p:sldId id="818" r:id="rId3"/>
    <p:sldId id="535" r:id="rId4"/>
    <p:sldId id="583" r:id="rId5"/>
    <p:sldId id="698" r:id="rId6"/>
    <p:sldId id="697" r:id="rId7"/>
    <p:sldId id="890" r:id="rId8"/>
    <p:sldId id="717" r:id="rId9"/>
    <p:sldId id="891" r:id="rId10"/>
    <p:sldId id="892" r:id="rId11"/>
    <p:sldId id="887" r:id="rId12"/>
    <p:sldId id="589" r:id="rId13"/>
    <p:sldId id="856" r:id="rId14"/>
    <p:sldId id="861" r:id="rId15"/>
    <p:sldId id="866" r:id="rId16"/>
    <p:sldId id="777" r:id="rId17"/>
    <p:sldId id="844" r:id="rId18"/>
    <p:sldId id="845" r:id="rId19"/>
    <p:sldId id="871" r:id="rId20"/>
    <p:sldId id="876" r:id="rId21"/>
    <p:sldId id="857" r:id="rId22"/>
    <p:sldId id="862" r:id="rId23"/>
    <p:sldId id="867" r:id="rId24"/>
    <p:sldId id="824" r:id="rId25"/>
    <p:sldId id="828" r:id="rId26"/>
    <p:sldId id="829" r:id="rId27"/>
    <p:sldId id="852" r:id="rId28"/>
    <p:sldId id="830" r:id="rId29"/>
    <p:sldId id="872" r:id="rId30"/>
    <p:sldId id="858" r:id="rId31"/>
    <p:sldId id="863" r:id="rId32"/>
    <p:sldId id="868" r:id="rId33"/>
    <p:sldId id="825" r:id="rId34"/>
    <p:sldId id="836" r:id="rId35"/>
    <p:sldId id="835" r:id="rId36"/>
    <p:sldId id="850" r:id="rId37"/>
    <p:sldId id="851" r:id="rId38"/>
    <p:sldId id="834" r:id="rId39"/>
    <p:sldId id="879" r:id="rId40"/>
    <p:sldId id="881" r:id="rId41"/>
    <p:sldId id="882" r:id="rId42"/>
    <p:sldId id="883" r:id="rId43"/>
    <p:sldId id="884" r:id="rId44"/>
    <p:sldId id="873" r:id="rId45"/>
    <p:sldId id="877" r:id="rId46"/>
    <p:sldId id="859" r:id="rId47"/>
    <p:sldId id="864" r:id="rId48"/>
    <p:sldId id="869" r:id="rId49"/>
    <p:sldId id="823" r:id="rId50"/>
    <p:sldId id="838" r:id="rId51"/>
    <p:sldId id="839" r:id="rId52"/>
    <p:sldId id="874" r:id="rId53"/>
    <p:sldId id="878" r:id="rId54"/>
    <p:sldId id="860" r:id="rId55"/>
    <p:sldId id="865" r:id="rId56"/>
    <p:sldId id="870" r:id="rId57"/>
    <p:sldId id="826" r:id="rId58"/>
    <p:sldId id="875" r:id="rId59"/>
    <p:sldId id="782" r:id="rId60"/>
    <p:sldId id="842" r:id="rId61"/>
    <p:sldId id="854" r:id="rId62"/>
    <p:sldId id="855" r:id="rId63"/>
    <p:sldId id="853" r:id="rId64"/>
    <p:sldId id="889" r:id="rId65"/>
    <p:sldId id="798" r:id="rId66"/>
    <p:sldId id="799" r:id="rId67"/>
  </p:sldIdLst>
  <p:sldSz cx="9144000" cy="6858000" type="screen4x3"/>
  <p:notesSz cx="6797675" cy="9926638"/>
  <p:defaultTextStyle>
    <a:defPPr>
      <a:defRPr lang="zh-TW"/>
    </a:defPPr>
    <a:lvl1pPr algn="ctr" rtl="0" fontAlgn="base">
      <a:spcBef>
        <a:spcPct val="0"/>
      </a:spcBef>
      <a:spcAft>
        <a:spcPct val="0"/>
      </a:spcAft>
      <a:defRPr kumimoji="1" sz="1600" kern="1200">
        <a:solidFill>
          <a:srgbClr val="EE1222"/>
        </a:solidFill>
        <a:latin typeface="Arial" pitchFamily="34" charset="0"/>
        <a:ea typeface="標楷體" pitchFamily="65" charset="-120"/>
        <a:cs typeface="+mn-cs"/>
      </a:defRPr>
    </a:lvl1pPr>
    <a:lvl2pPr marL="457200" algn="ctr" rtl="0" fontAlgn="base">
      <a:spcBef>
        <a:spcPct val="0"/>
      </a:spcBef>
      <a:spcAft>
        <a:spcPct val="0"/>
      </a:spcAft>
      <a:defRPr kumimoji="1" sz="1600" kern="1200">
        <a:solidFill>
          <a:srgbClr val="EE1222"/>
        </a:solidFill>
        <a:latin typeface="Arial" pitchFamily="34" charset="0"/>
        <a:ea typeface="標楷體" pitchFamily="65" charset="-120"/>
        <a:cs typeface="+mn-cs"/>
      </a:defRPr>
    </a:lvl2pPr>
    <a:lvl3pPr marL="914400" algn="ctr" rtl="0" fontAlgn="base">
      <a:spcBef>
        <a:spcPct val="0"/>
      </a:spcBef>
      <a:spcAft>
        <a:spcPct val="0"/>
      </a:spcAft>
      <a:defRPr kumimoji="1" sz="1600" kern="1200">
        <a:solidFill>
          <a:srgbClr val="EE1222"/>
        </a:solidFill>
        <a:latin typeface="Arial" pitchFamily="34" charset="0"/>
        <a:ea typeface="標楷體" pitchFamily="65" charset="-120"/>
        <a:cs typeface="+mn-cs"/>
      </a:defRPr>
    </a:lvl3pPr>
    <a:lvl4pPr marL="1371600" algn="ctr" rtl="0" fontAlgn="base">
      <a:spcBef>
        <a:spcPct val="0"/>
      </a:spcBef>
      <a:spcAft>
        <a:spcPct val="0"/>
      </a:spcAft>
      <a:defRPr kumimoji="1" sz="1600" kern="1200">
        <a:solidFill>
          <a:srgbClr val="EE1222"/>
        </a:solidFill>
        <a:latin typeface="Arial" pitchFamily="34" charset="0"/>
        <a:ea typeface="標楷體" pitchFamily="65" charset="-120"/>
        <a:cs typeface="+mn-cs"/>
      </a:defRPr>
    </a:lvl4pPr>
    <a:lvl5pPr marL="1828800" algn="ctr" rtl="0" fontAlgn="base">
      <a:spcBef>
        <a:spcPct val="0"/>
      </a:spcBef>
      <a:spcAft>
        <a:spcPct val="0"/>
      </a:spcAft>
      <a:defRPr kumimoji="1" sz="1600" kern="1200">
        <a:solidFill>
          <a:srgbClr val="EE1222"/>
        </a:solidFill>
        <a:latin typeface="Arial" pitchFamily="34" charset="0"/>
        <a:ea typeface="標楷體" pitchFamily="65" charset="-120"/>
        <a:cs typeface="+mn-cs"/>
      </a:defRPr>
    </a:lvl5pPr>
    <a:lvl6pPr marL="2286000" algn="l" defTabSz="914400" rtl="0" eaLnBrk="1" latinLnBrk="0" hangingPunct="1">
      <a:defRPr kumimoji="1" sz="1600" kern="1200">
        <a:solidFill>
          <a:srgbClr val="EE1222"/>
        </a:solidFill>
        <a:latin typeface="Arial" pitchFamily="34" charset="0"/>
        <a:ea typeface="標楷體" pitchFamily="65" charset="-120"/>
        <a:cs typeface="+mn-cs"/>
      </a:defRPr>
    </a:lvl6pPr>
    <a:lvl7pPr marL="2743200" algn="l" defTabSz="914400" rtl="0" eaLnBrk="1" latinLnBrk="0" hangingPunct="1">
      <a:defRPr kumimoji="1" sz="1600" kern="1200">
        <a:solidFill>
          <a:srgbClr val="EE1222"/>
        </a:solidFill>
        <a:latin typeface="Arial" pitchFamily="34" charset="0"/>
        <a:ea typeface="標楷體" pitchFamily="65" charset="-120"/>
        <a:cs typeface="+mn-cs"/>
      </a:defRPr>
    </a:lvl7pPr>
    <a:lvl8pPr marL="3200400" algn="l" defTabSz="914400" rtl="0" eaLnBrk="1" latinLnBrk="0" hangingPunct="1">
      <a:defRPr kumimoji="1" sz="1600" kern="1200">
        <a:solidFill>
          <a:srgbClr val="EE1222"/>
        </a:solidFill>
        <a:latin typeface="Arial" pitchFamily="34" charset="0"/>
        <a:ea typeface="標楷體" pitchFamily="65" charset="-120"/>
        <a:cs typeface="+mn-cs"/>
      </a:defRPr>
    </a:lvl8pPr>
    <a:lvl9pPr marL="3657600" algn="l" defTabSz="914400" rtl="0" eaLnBrk="1" latinLnBrk="0" hangingPunct="1">
      <a:defRPr kumimoji="1" sz="1600" kern="1200">
        <a:solidFill>
          <a:srgbClr val="EE1222"/>
        </a:solidFill>
        <a:latin typeface="Arial" pitchFamily="34" charset="0"/>
        <a:ea typeface="標楷體" pitchFamily="65"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FF"/>
    <a:srgbClr val="EADFFF"/>
    <a:srgbClr val="FF6699"/>
    <a:srgbClr val="F4F3EA"/>
    <a:srgbClr val="00FFFF"/>
    <a:srgbClr val="009900"/>
    <a:srgbClr val="FF6600"/>
    <a:srgbClr val="FF00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26" autoAdjust="0"/>
    <p:restoredTop sz="95207" autoAdjust="0"/>
  </p:normalViewPr>
  <p:slideViewPr>
    <p:cSldViewPr>
      <p:cViewPr varScale="1">
        <p:scale>
          <a:sx n="112" d="100"/>
          <a:sy n="112" d="100"/>
        </p:scale>
        <p:origin x="-1668" y="-78"/>
      </p:cViewPr>
      <p:guideLst>
        <p:guide orient="horz" pos="2160"/>
        <p:guide pos="2880"/>
      </p:guideLst>
    </p:cSldViewPr>
  </p:slideViewPr>
  <p:outlineViewPr>
    <p:cViewPr>
      <p:scale>
        <a:sx n="33" d="100"/>
        <a:sy n="33" d="100"/>
      </p:scale>
      <p:origin x="0" y="137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3" tIns="45691" rIns="91383" bIns="45691" numCol="1" anchor="t" anchorCtr="0" compatLnSpc="1">
            <a:prstTxWarp prst="textNoShape">
              <a:avLst/>
            </a:prstTxWarp>
          </a:bodyPr>
          <a:lstStyle>
            <a:lvl1pPr algn="l">
              <a:defRPr sz="1200">
                <a:solidFill>
                  <a:schemeClr val="tx1"/>
                </a:solidFill>
                <a:latin typeface="Arial" charset="0"/>
                <a:ea typeface="新細明體" pitchFamily="18" charset="-120"/>
              </a:defRPr>
            </a:lvl1pPr>
          </a:lstStyle>
          <a:p>
            <a:pPr>
              <a:defRPr/>
            </a:pPr>
            <a:endParaRPr lang="en-US" altLang="zh-TW"/>
          </a:p>
        </p:txBody>
      </p:sp>
      <p:sp>
        <p:nvSpPr>
          <p:cNvPr id="5837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3" tIns="45691" rIns="91383" bIns="45691" numCol="1" anchor="t" anchorCtr="0" compatLnSpc="1">
            <a:prstTxWarp prst="textNoShape">
              <a:avLst/>
            </a:prstTxWarp>
          </a:bodyPr>
          <a:lstStyle>
            <a:lvl1pPr algn="r">
              <a:defRPr sz="1200">
                <a:solidFill>
                  <a:schemeClr val="tx1"/>
                </a:solidFill>
                <a:latin typeface="Arial" charset="0"/>
                <a:ea typeface="新細明體" pitchFamily="18" charset="-120"/>
              </a:defRPr>
            </a:lvl1pPr>
          </a:lstStyle>
          <a:p>
            <a:pPr>
              <a:defRPr/>
            </a:pPr>
            <a:endParaRPr lang="en-US" altLang="zh-TW"/>
          </a:p>
        </p:txBody>
      </p:sp>
      <p:sp>
        <p:nvSpPr>
          <p:cNvPr id="58372" name="Rectangle 4"/>
          <p:cNvSpPr>
            <a:spLocks noGrp="1" noChangeArrowheads="1"/>
          </p:cNvSpPr>
          <p:nvPr>
            <p:ph type="ftr" sz="quarter" idx="2"/>
          </p:nvPr>
        </p:nvSpPr>
        <p:spPr bwMode="auto">
          <a:xfrm>
            <a:off x="1"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3" tIns="45691" rIns="91383" bIns="45691" numCol="1" anchor="b" anchorCtr="0" compatLnSpc="1">
            <a:prstTxWarp prst="textNoShape">
              <a:avLst/>
            </a:prstTxWarp>
          </a:bodyPr>
          <a:lstStyle>
            <a:lvl1pPr algn="l">
              <a:defRPr sz="1200">
                <a:solidFill>
                  <a:schemeClr val="tx1"/>
                </a:solidFill>
                <a:latin typeface="Arial" charset="0"/>
                <a:ea typeface="新細明體" pitchFamily="18" charset="-120"/>
              </a:defRPr>
            </a:lvl1pPr>
          </a:lstStyle>
          <a:p>
            <a:pPr>
              <a:defRPr/>
            </a:pPr>
            <a:endParaRPr lang="en-US" altLang="zh-TW"/>
          </a:p>
        </p:txBody>
      </p:sp>
      <p:sp>
        <p:nvSpPr>
          <p:cNvPr id="5837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3" tIns="45691" rIns="91383" bIns="45691" numCol="1" anchor="b" anchorCtr="0" compatLnSpc="1">
            <a:prstTxWarp prst="textNoShape">
              <a:avLst/>
            </a:prstTxWarp>
          </a:bodyPr>
          <a:lstStyle>
            <a:lvl1pPr algn="r">
              <a:defRPr sz="1200">
                <a:solidFill>
                  <a:schemeClr val="tx1"/>
                </a:solidFill>
                <a:latin typeface="Arial" charset="0"/>
                <a:ea typeface="新細明體" pitchFamily="18" charset="-120"/>
              </a:defRPr>
            </a:lvl1pPr>
          </a:lstStyle>
          <a:p>
            <a:pPr>
              <a:defRPr/>
            </a:pPr>
            <a:fld id="{468668B0-57AC-47F2-B95A-3D0D7CC6F564}" type="slidenum">
              <a:rPr lang="en-US" altLang="zh-TW"/>
              <a:pPr>
                <a:defRPr/>
              </a:pPr>
              <a:t>‹#›</a:t>
            </a:fld>
            <a:endParaRPr lang="en-US" altLang="zh-TW"/>
          </a:p>
        </p:txBody>
      </p:sp>
    </p:spTree>
    <p:extLst>
      <p:ext uri="{BB962C8B-B14F-4D97-AF65-F5344CB8AC3E}">
        <p14:creationId xmlns:p14="http://schemas.microsoft.com/office/powerpoint/2010/main" val="36672106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1"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3" tIns="45691" rIns="91383" bIns="45691" numCol="1" anchor="t" anchorCtr="0" compatLnSpc="1">
            <a:prstTxWarp prst="textNoShape">
              <a:avLst/>
            </a:prstTxWarp>
          </a:bodyPr>
          <a:lstStyle>
            <a:lvl1pPr algn="l">
              <a:defRPr sz="1200">
                <a:solidFill>
                  <a:schemeClr val="tx1"/>
                </a:solidFill>
                <a:latin typeface="Arial" charset="0"/>
                <a:ea typeface="新細明體" pitchFamily="18" charset="-120"/>
              </a:defRPr>
            </a:lvl1pPr>
          </a:lstStyle>
          <a:p>
            <a:pPr>
              <a:defRPr/>
            </a:pPr>
            <a:endParaRPr lang="en-US" altLang="zh-TW"/>
          </a:p>
        </p:txBody>
      </p:sp>
      <p:sp>
        <p:nvSpPr>
          <p:cNvPr id="44035"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3" tIns="45691" rIns="91383" bIns="45691" numCol="1" anchor="t" anchorCtr="0" compatLnSpc="1">
            <a:prstTxWarp prst="textNoShape">
              <a:avLst/>
            </a:prstTxWarp>
          </a:bodyPr>
          <a:lstStyle>
            <a:lvl1pPr algn="r">
              <a:defRPr sz="1200">
                <a:solidFill>
                  <a:schemeClr val="tx1"/>
                </a:solidFill>
                <a:latin typeface="Arial" charset="0"/>
                <a:ea typeface="新細明體" pitchFamily="18" charset="-120"/>
              </a:defRPr>
            </a:lvl1pPr>
          </a:lstStyle>
          <a:p>
            <a:pPr>
              <a:defRPr/>
            </a:pPr>
            <a:endParaRPr lang="en-US" altLang="zh-TW"/>
          </a:p>
        </p:txBody>
      </p:sp>
      <p:sp>
        <p:nvSpPr>
          <p:cNvPr id="99332" name="Rectangle 4"/>
          <p:cNvSpPr>
            <a:spLocks noGrp="1" noRot="1" noChangeAspect="1" noChangeArrowheads="1" noTextEdit="1"/>
          </p:cNvSpPr>
          <p:nvPr>
            <p:ph type="sldImg" idx="2"/>
          </p:nvPr>
        </p:nvSpPr>
        <p:spPr bwMode="auto">
          <a:xfrm>
            <a:off x="917575" y="742950"/>
            <a:ext cx="4965700"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037" name="Rectangle 5"/>
          <p:cNvSpPr>
            <a:spLocks noGrp="1" noChangeArrowheads="1"/>
          </p:cNvSpPr>
          <p:nvPr>
            <p:ph type="body" sz="quarter" idx="3"/>
          </p:nvPr>
        </p:nvSpPr>
        <p:spPr bwMode="auto">
          <a:xfrm>
            <a:off x="679451" y="4714876"/>
            <a:ext cx="5438775" cy="446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3" tIns="45691" rIns="91383" bIns="45691"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44038" name="Rectangle 6"/>
          <p:cNvSpPr>
            <a:spLocks noGrp="1" noChangeArrowheads="1"/>
          </p:cNvSpPr>
          <p:nvPr>
            <p:ph type="ftr" sz="quarter" idx="4"/>
          </p:nvPr>
        </p:nvSpPr>
        <p:spPr bwMode="auto">
          <a:xfrm>
            <a:off x="1"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3" tIns="45691" rIns="91383" bIns="45691" numCol="1" anchor="b" anchorCtr="0" compatLnSpc="1">
            <a:prstTxWarp prst="textNoShape">
              <a:avLst/>
            </a:prstTxWarp>
          </a:bodyPr>
          <a:lstStyle>
            <a:lvl1pPr algn="l">
              <a:defRPr sz="1200">
                <a:solidFill>
                  <a:schemeClr val="tx1"/>
                </a:solidFill>
                <a:latin typeface="Arial" charset="0"/>
                <a:ea typeface="新細明體" pitchFamily="18" charset="-120"/>
              </a:defRPr>
            </a:lvl1pPr>
          </a:lstStyle>
          <a:p>
            <a:pPr>
              <a:defRPr/>
            </a:pPr>
            <a:endParaRPr lang="en-US" altLang="zh-TW"/>
          </a:p>
        </p:txBody>
      </p:sp>
      <p:sp>
        <p:nvSpPr>
          <p:cNvPr id="44039"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3" tIns="45691" rIns="91383" bIns="45691" numCol="1" anchor="b" anchorCtr="0" compatLnSpc="1">
            <a:prstTxWarp prst="textNoShape">
              <a:avLst/>
            </a:prstTxWarp>
          </a:bodyPr>
          <a:lstStyle>
            <a:lvl1pPr algn="r">
              <a:defRPr sz="1200">
                <a:solidFill>
                  <a:schemeClr val="tx1"/>
                </a:solidFill>
                <a:latin typeface="Arial" charset="0"/>
                <a:ea typeface="新細明體" pitchFamily="18" charset="-120"/>
              </a:defRPr>
            </a:lvl1pPr>
          </a:lstStyle>
          <a:p>
            <a:pPr>
              <a:defRPr/>
            </a:pPr>
            <a:fld id="{E568A437-B26E-4CF5-A292-6B9D7637381B}" type="slidenum">
              <a:rPr lang="en-US" altLang="zh-TW"/>
              <a:pPr>
                <a:defRPr/>
              </a:pPr>
              <a:t>‹#›</a:t>
            </a:fld>
            <a:endParaRPr lang="en-US" altLang="zh-TW"/>
          </a:p>
        </p:txBody>
      </p:sp>
    </p:spTree>
    <p:extLst>
      <p:ext uri="{BB962C8B-B14F-4D97-AF65-F5344CB8AC3E}">
        <p14:creationId xmlns:p14="http://schemas.microsoft.com/office/powerpoint/2010/main" val="56469343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投影片圖像版面配置區 1"/>
          <p:cNvSpPr>
            <a:spLocks noGrp="1" noRot="1" noChangeAspect="1" noTextEdit="1"/>
          </p:cNvSpPr>
          <p:nvPr>
            <p:ph type="sldImg"/>
          </p:nvPr>
        </p:nvSpPr>
        <p:spPr>
          <a:ln/>
        </p:spPr>
      </p:sp>
      <p:sp>
        <p:nvSpPr>
          <p:cNvPr id="100355" name="備忘稿版面配置區 2"/>
          <p:cNvSpPr>
            <a:spLocks noGrp="1"/>
          </p:cNvSpPr>
          <p:nvPr>
            <p:ph type="body" idx="1"/>
          </p:nvPr>
        </p:nvSpPr>
        <p:spPr>
          <a:noFill/>
        </p:spPr>
        <p:txBody>
          <a:bodyPr/>
          <a:lstStyle/>
          <a:p>
            <a:endParaRPr lang="zh-TW" altLang="en-US" smtClean="0">
              <a:latin typeface="Arial" pitchFamily="34" charset="0"/>
            </a:endParaRPr>
          </a:p>
        </p:txBody>
      </p:sp>
      <p:sp>
        <p:nvSpPr>
          <p:cNvPr id="100357" name="投影片編號版面配置區 4"/>
          <p:cNvSpPr>
            <a:spLocks noGrp="1"/>
          </p:cNvSpPr>
          <p:nvPr>
            <p:ph type="sldNum" sz="quarter" idx="5"/>
          </p:nvPr>
        </p:nvSpPr>
        <p:spPr>
          <a:noFill/>
        </p:spPr>
        <p:txBody>
          <a:bodyPr/>
          <a:lstStyle>
            <a:lvl1pPr algn="l" eaLnBrk="0" hangingPunct="0">
              <a:spcBef>
                <a:spcPct val="30000"/>
              </a:spcBef>
              <a:defRPr kumimoji="1" sz="1200">
                <a:solidFill>
                  <a:schemeClr val="tx1"/>
                </a:solidFill>
                <a:latin typeface="Arial" pitchFamily="34" charset="0"/>
                <a:ea typeface="新細明體" pitchFamily="18" charset="-120"/>
              </a:defRPr>
            </a:lvl1pPr>
            <a:lvl2pPr marL="715963" indent="-274638" algn="l" eaLnBrk="0" hangingPunct="0">
              <a:spcBef>
                <a:spcPct val="30000"/>
              </a:spcBef>
              <a:defRPr kumimoji="1" sz="1200">
                <a:solidFill>
                  <a:schemeClr val="tx1"/>
                </a:solidFill>
                <a:latin typeface="Arial" pitchFamily="34" charset="0"/>
                <a:ea typeface="新細明體" pitchFamily="18" charset="-120"/>
              </a:defRPr>
            </a:lvl2pPr>
            <a:lvl3pPr marL="1101725" indent="-219075" algn="l" eaLnBrk="0" hangingPunct="0">
              <a:spcBef>
                <a:spcPct val="30000"/>
              </a:spcBef>
              <a:defRPr kumimoji="1" sz="1200">
                <a:solidFill>
                  <a:schemeClr val="tx1"/>
                </a:solidFill>
                <a:latin typeface="Arial" pitchFamily="34" charset="0"/>
                <a:ea typeface="新細明體" pitchFamily="18" charset="-120"/>
              </a:defRPr>
            </a:lvl3pPr>
            <a:lvl4pPr marL="1543050" indent="-219075" algn="l" eaLnBrk="0" hangingPunct="0">
              <a:spcBef>
                <a:spcPct val="30000"/>
              </a:spcBef>
              <a:defRPr kumimoji="1" sz="1200">
                <a:solidFill>
                  <a:schemeClr val="tx1"/>
                </a:solidFill>
                <a:latin typeface="Arial" pitchFamily="34" charset="0"/>
                <a:ea typeface="新細明體" pitchFamily="18" charset="-120"/>
              </a:defRPr>
            </a:lvl4pPr>
            <a:lvl5pPr marL="1984375" indent="-219075" algn="l" eaLnBrk="0" hangingPunct="0">
              <a:spcBef>
                <a:spcPct val="30000"/>
              </a:spcBef>
              <a:defRPr kumimoji="1" sz="1200">
                <a:solidFill>
                  <a:schemeClr val="tx1"/>
                </a:solidFill>
                <a:latin typeface="Arial" pitchFamily="34" charset="0"/>
                <a:ea typeface="新細明體" pitchFamily="18" charset="-120"/>
              </a:defRPr>
            </a:lvl5pPr>
            <a:lvl6pPr marL="2441575" indent="-219075"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898775" indent="-219075"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355975" indent="-219075"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13175" indent="-219075"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lgn="r" eaLnBrk="1" hangingPunct="1">
              <a:spcBef>
                <a:spcPct val="0"/>
              </a:spcBef>
            </a:pPr>
            <a:fld id="{359B1140-50D3-4BED-B6DC-186699DC0EC9}" type="slidenum">
              <a:rPr lang="en-US" altLang="zh-TW" smtClean="0"/>
              <a:pPr algn="r" eaLnBrk="1" hangingPunct="1">
                <a:spcBef>
                  <a:spcPct val="0"/>
                </a:spcBef>
              </a:pPr>
              <a:t>0</a:t>
            </a:fld>
            <a:endParaRPr lang="en-US" altLang="zh-TW" smtClean="0"/>
          </a:p>
        </p:txBody>
      </p:sp>
      <p:sp>
        <p:nvSpPr>
          <p:cNvPr id="2" name="頁尾版面配置區 1"/>
          <p:cNvSpPr>
            <a:spLocks noGrp="1"/>
          </p:cNvSpPr>
          <p:nvPr>
            <p:ph type="ftr" sz="quarter" idx="10"/>
          </p:nvPr>
        </p:nvSpPr>
        <p:spPr/>
        <p:txBody>
          <a:bodyPr/>
          <a:lstStyle/>
          <a:p>
            <a:pPr>
              <a:defRPr/>
            </a:pPr>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圖像版面配置區 1"/>
          <p:cNvSpPr>
            <a:spLocks noGrp="1" noRot="1" noChangeAspect="1" noTextEdit="1"/>
          </p:cNvSpPr>
          <p:nvPr>
            <p:ph type="sldImg"/>
          </p:nvPr>
        </p:nvSpPr>
        <p:spPr>
          <a:ln/>
        </p:spPr>
      </p:sp>
      <p:sp>
        <p:nvSpPr>
          <p:cNvPr id="101379" name="備忘稿版面配置區 2"/>
          <p:cNvSpPr>
            <a:spLocks noGrp="1"/>
          </p:cNvSpPr>
          <p:nvPr>
            <p:ph type="body" idx="1"/>
          </p:nvPr>
        </p:nvSpPr>
        <p:spPr>
          <a:noFill/>
        </p:spPr>
        <p:txBody>
          <a:bodyPr/>
          <a:lstStyle/>
          <a:p>
            <a:endParaRPr lang="zh-TW" altLang="en-US" smtClean="0">
              <a:latin typeface="Arial" pitchFamily="34" charset="0"/>
            </a:endParaRPr>
          </a:p>
        </p:txBody>
      </p:sp>
      <p:sp>
        <p:nvSpPr>
          <p:cNvPr id="101380" name="投影片編號版面配置區 3"/>
          <p:cNvSpPr>
            <a:spLocks noGrp="1"/>
          </p:cNvSpPr>
          <p:nvPr>
            <p:ph type="sldNum" sz="quarter" idx="5"/>
          </p:nvPr>
        </p:nvSpPr>
        <p:spPr>
          <a:noFill/>
        </p:spPr>
        <p:txBody>
          <a:bodyPr/>
          <a:lstStyle>
            <a:lvl1pPr algn="l" eaLnBrk="0" hangingPunct="0">
              <a:spcBef>
                <a:spcPct val="30000"/>
              </a:spcBef>
              <a:defRPr kumimoji="1" sz="1200">
                <a:solidFill>
                  <a:schemeClr val="tx1"/>
                </a:solidFill>
                <a:latin typeface="Arial" pitchFamily="34" charset="0"/>
                <a:ea typeface="新細明體" pitchFamily="18" charset="-120"/>
              </a:defRPr>
            </a:lvl1pPr>
            <a:lvl2pPr marL="715963" indent="-274638" algn="l" eaLnBrk="0" hangingPunct="0">
              <a:spcBef>
                <a:spcPct val="30000"/>
              </a:spcBef>
              <a:defRPr kumimoji="1" sz="1200">
                <a:solidFill>
                  <a:schemeClr val="tx1"/>
                </a:solidFill>
                <a:latin typeface="Arial" pitchFamily="34" charset="0"/>
                <a:ea typeface="新細明體" pitchFamily="18" charset="-120"/>
              </a:defRPr>
            </a:lvl2pPr>
            <a:lvl3pPr marL="1101725" indent="-219075" algn="l" eaLnBrk="0" hangingPunct="0">
              <a:spcBef>
                <a:spcPct val="30000"/>
              </a:spcBef>
              <a:defRPr kumimoji="1" sz="1200">
                <a:solidFill>
                  <a:schemeClr val="tx1"/>
                </a:solidFill>
                <a:latin typeface="Arial" pitchFamily="34" charset="0"/>
                <a:ea typeface="新細明體" pitchFamily="18" charset="-120"/>
              </a:defRPr>
            </a:lvl3pPr>
            <a:lvl4pPr marL="1543050" indent="-219075" algn="l" eaLnBrk="0" hangingPunct="0">
              <a:spcBef>
                <a:spcPct val="30000"/>
              </a:spcBef>
              <a:defRPr kumimoji="1" sz="1200">
                <a:solidFill>
                  <a:schemeClr val="tx1"/>
                </a:solidFill>
                <a:latin typeface="Arial" pitchFamily="34" charset="0"/>
                <a:ea typeface="新細明體" pitchFamily="18" charset="-120"/>
              </a:defRPr>
            </a:lvl4pPr>
            <a:lvl5pPr marL="1984375" indent="-219075" algn="l" eaLnBrk="0" hangingPunct="0">
              <a:spcBef>
                <a:spcPct val="30000"/>
              </a:spcBef>
              <a:defRPr kumimoji="1" sz="1200">
                <a:solidFill>
                  <a:schemeClr val="tx1"/>
                </a:solidFill>
                <a:latin typeface="Arial" pitchFamily="34" charset="0"/>
                <a:ea typeface="新細明體" pitchFamily="18" charset="-120"/>
              </a:defRPr>
            </a:lvl5pPr>
            <a:lvl6pPr marL="2441575" indent="-219075"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898775" indent="-219075"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355975" indent="-219075"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13175" indent="-219075"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lgn="r" eaLnBrk="1" hangingPunct="1">
              <a:spcBef>
                <a:spcPct val="0"/>
              </a:spcBef>
            </a:pPr>
            <a:fld id="{62FEE845-39F2-49E4-8230-CD89D6ED5F47}" type="slidenum">
              <a:rPr lang="en-US" altLang="zh-TW" smtClean="0"/>
              <a:pPr algn="r" eaLnBrk="1" hangingPunct="1">
                <a:spcBef>
                  <a:spcPct val="0"/>
                </a:spcBef>
              </a:pPr>
              <a:t>1</a:t>
            </a:fld>
            <a:endParaRPr lang="en-US" altLang="zh-TW" smtClean="0"/>
          </a:p>
        </p:txBody>
      </p:sp>
      <p:sp>
        <p:nvSpPr>
          <p:cNvPr id="2" name="頁尾版面配置區 1"/>
          <p:cNvSpPr>
            <a:spLocks noGrp="1"/>
          </p:cNvSpPr>
          <p:nvPr>
            <p:ph type="ftr" sz="quarter" idx="10"/>
          </p:nvPr>
        </p:nvSpPr>
        <p:spPr/>
        <p:txBody>
          <a:bodyPr/>
          <a:lstStyle/>
          <a:p>
            <a:pPr>
              <a:defRPr/>
            </a:pPr>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TW"/>
              <a:t>P</a:t>
            </a:r>
            <a:fld id="{F6CA5468-4B70-458C-9B2E-72993FC35A7E}" type="slidenum">
              <a:rPr lang="en-US" altLang="zh-TW"/>
              <a:pPr>
                <a:defRPr/>
              </a:pPr>
              <a:t>‹#›</a:t>
            </a:fld>
            <a:endParaRPr lang="en-US" altLang="zh-TW"/>
          </a:p>
        </p:txBody>
      </p:sp>
    </p:spTree>
    <p:extLst>
      <p:ext uri="{BB962C8B-B14F-4D97-AF65-F5344CB8AC3E}">
        <p14:creationId xmlns:p14="http://schemas.microsoft.com/office/powerpoint/2010/main" val="368165914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7813"/>
            <a:ext cx="2057400" cy="58531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7813"/>
            <a:ext cx="6019800" cy="58531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TW"/>
              <a:t>P</a:t>
            </a:r>
            <a:fld id="{064A125C-172D-41C7-A492-A35FABB4890F}" type="slidenum">
              <a:rPr lang="en-US" altLang="zh-TW"/>
              <a:pPr>
                <a:defRPr/>
              </a:pPr>
              <a:t>‹#›</a:t>
            </a:fld>
            <a:endParaRPr lang="en-US" altLang="zh-TW"/>
          </a:p>
        </p:txBody>
      </p:sp>
    </p:spTree>
    <p:extLst>
      <p:ext uri="{BB962C8B-B14F-4D97-AF65-F5344CB8AC3E}">
        <p14:creationId xmlns:p14="http://schemas.microsoft.com/office/powerpoint/2010/main" val="33954156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30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91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41763"/>
            <a:ext cx="4038600" cy="21891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2"/>
          </p:nvPr>
        </p:nvSpPr>
        <p:spPr>
          <a:ln/>
        </p:spPr>
        <p:txBody>
          <a:bodyPr/>
          <a:lstStyle>
            <a:lvl1pPr>
              <a:defRPr/>
            </a:lvl1pPr>
          </a:lstStyle>
          <a:p>
            <a:pPr>
              <a:defRPr/>
            </a:pPr>
            <a:r>
              <a:rPr lang="en-US" altLang="zh-TW"/>
              <a:t>P</a:t>
            </a:r>
            <a:fld id="{0D6765AA-0739-4A20-A032-D9180D6EB2A5}" type="slidenum">
              <a:rPr lang="en-US" altLang="zh-TW"/>
              <a:pPr>
                <a:defRPr/>
              </a:pPr>
              <a:t>‹#›</a:t>
            </a:fld>
            <a:endParaRPr lang="en-US" altLang="zh-TW"/>
          </a:p>
        </p:txBody>
      </p:sp>
    </p:spTree>
    <p:extLst>
      <p:ext uri="{BB962C8B-B14F-4D97-AF65-F5344CB8AC3E}">
        <p14:creationId xmlns:p14="http://schemas.microsoft.com/office/powerpoint/2010/main" val="312017840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30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zh-TW"/>
              <a:t>P</a:t>
            </a:r>
            <a:fld id="{72A67567-EFF6-45F0-B155-565CB4B7EF02}" type="slidenum">
              <a:rPr lang="en-US" altLang="zh-TW"/>
              <a:pPr>
                <a:defRPr/>
              </a:pPr>
              <a:t>‹#›</a:t>
            </a:fld>
            <a:endParaRPr lang="en-US" altLang="zh-TW"/>
          </a:p>
        </p:txBody>
      </p:sp>
    </p:spTree>
    <p:extLst>
      <p:ext uri="{BB962C8B-B14F-4D97-AF65-F5344CB8AC3E}">
        <p14:creationId xmlns:p14="http://schemas.microsoft.com/office/powerpoint/2010/main" val="18645527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30725"/>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TW"/>
              <a:t>P</a:t>
            </a:r>
            <a:fld id="{BE43ED2B-84C9-46FE-B797-304E229AB173}" type="slidenum">
              <a:rPr lang="en-US" altLang="zh-TW"/>
              <a:pPr>
                <a:defRPr/>
              </a:pPr>
              <a:t>‹#›</a:t>
            </a:fld>
            <a:endParaRPr lang="en-US" altLang="zh-TW"/>
          </a:p>
        </p:txBody>
      </p:sp>
    </p:spTree>
    <p:extLst>
      <p:ext uri="{BB962C8B-B14F-4D97-AF65-F5344CB8AC3E}">
        <p14:creationId xmlns:p14="http://schemas.microsoft.com/office/powerpoint/2010/main" val="78760091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TW"/>
              <a:t>P</a:t>
            </a:r>
            <a:fld id="{FE49D859-24A4-4333-9234-0706182CEDE7}" type="slidenum">
              <a:rPr lang="en-US" altLang="zh-TW"/>
              <a:pPr>
                <a:defRPr/>
              </a:pPr>
              <a:t>‹#›</a:t>
            </a:fld>
            <a:endParaRPr lang="en-US" altLang="zh-TW"/>
          </a:p>
        </p:txBody>
      </p:sp>
    </p:spTree>
    <p:extLst>
      <p:ext uri="{BB962C8B-B14F-4D97-AF65-F5344CB8AC3E}">
        <p14:creationId xmlns:p14="http://schemas.microsoft.com/office/powerpoint/2010/main" val="182210776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7813"/>
            <a:ext cx="8229600" cy="585311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zh-TW"/>
              <a:t>P</a:t>
            </a:r>
            <a:fld id="{DCC6A8F3-C1EE-4D30-99C6-D4FFA7CE72DA}" type="slidenum">
              <a:rPr lang="en-US" altLang="zh-TW"/>
              <a:pPr>
                <a:defRPr/>
              </a:pPr>
              <a:t>‹#›</a:t>
            </a:fld>
            <a:endParaRPr lang="en-US" altLang="zh-TW"/>
          </a:p>
        </p:txBody>
      </p:sp>
    </p:spTree>
    <p:extLst>
      <p:ext uri="{BB962C8B-B14F-4D97-AF65-F5344CB8AC3E}">
        <p14:creationId xmlns:p14="http://schemas.microsoft.com/office/powerpoint/2010/main" val="156261811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TW"/>
              <a:t>P</a:t>
            </a:r>
            <a:fld id="{F0A98F10-4457-44CB-9C57-2FB1785C9EA9}" type="slidenum">
              <a:rPr lang="en-US" altLang="zh-TW"/>
              <a:pPr>
                <a:defRPr/>
              </a:pPr>
              <a:t>‹#›</a:t>
            </a:fld>
            <a:endParaRPr lang="en-US" altLang="zh-TW"/>
          </a:p>
        </p:txBody>
      </p:sp>
    </p:spTree>
    <p:extLst>
      <p:ext uri="{BB962C8B-B14F-4D97-AF65-F5344CB8AC3E}">
        <p14:creationId xmlns:p14="http://schemas.microsoft.com/office/powerpoint/2010/main" val="271171829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zh-TW"/>
              <a:t>P</a:t>
            </a:r>
            <a:fld id="{9F8D13CB-87F4-4C04-900A-01B2E5B1C651}" type="slidenum">
              <a:rPr lang="en-US" altLang="zh-TW"/>
              <a:pPr>
                <a:defRPr/>
              </a:pPr>
              <a:t>‹#›</a:t>
            </a:fld>
            <a:endParaRPr lang="en-US" altLang="zh-TW"/>
          </a:p>
        </p:txBody>
      </p:sp>
    </p:spTree>
    <p:extLst>
      <p:ext uri="{BB962C8B-B14F-4D97-AF65-F5344CB8AC3E}">
        <p14:creationId xmlns:p14="http://schemas.microsoft.com/office/powerpoint/2010/main" val="191936213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zh-TW"/>
              <a:t>P</a:t>
            </a:r>
            <a:fld id="{F3C59F79-3A77-4330-B7FF-6C8A5B08F95A}" type="slidenum">
              <a:rPr lang="en-US" altLang="zh-TW"/>
              <a:pPr>
                <a:defRPr/>
              </a:pPr>
              <a:t>‹#›</a:t>
            </a:fld>
            <a:endParaRPr lang="en-US" altLang="zh-TW"/>
          </a:p>
        </p:txBody>
      </p:sp>
    </p:spTree>
    <p:extLst>
      <p:ext uri="{BB962C8B-B14F-4D97-AF65-F5344CB8AC3E}">
        <p14:creationId xmlns:p14="http://schemas.microsoft.com/office/powerpoint/2010/main" val="32140655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zh-TW"/>
              <a:t>P</a:t>
            </a:r>
            <a:fld id="{434B3905-4476-473B-BC80-BF1B7B9807F4}" type="slidenum">
              <a:rPr lang="en-US" altLang="zh-TW"/>
              <a:pPr>
                <a:defRPr/>
              </a:pPr>
              <a:t>‹#›</a:t>
            </a:fld>
            <a:endParaRPr lang="en-US" altLang="zh-TW"/>
          </a:p>
        </p:txBody>
      </p:sp>
    </p:spTree>
    <p:extLst>
      <p:ext uri="{BB962C8B-B14F-4D97-AF65-F5344CB8AC3E}">
        <p14:creationId xmlns:p14="http://schemas.microsoft.com/office/powerpoint/2010/main" val="398080832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zh-TW"/>
              <a:t>P</a:t>
            </a:r>
            <a:fld id="{AF14B410-4B94-408B-B979-7B4712398337}" type="slidenum">
              <a:rPr lang="en-US" altLang="zh-TW"/>
              <a:pPr>
                <a:defRPr/>
              </a:pPr>
              <a:t>‹#›</a:t>
            </a:fld>
            <a:endParaRPr lang="en-US" altLang="zh-TW"/>
          </a:p>
        </p:txBody>
      </p:sp>
    </p:spTree>
    <p:extLst>
      <p:ext uri="{BB962C8B-B14F-4D97-AF65-F5344CB8AC3E}">
        <p14:creationId xmlns:p14="http://schemas.microsoft.com/office/powerpoint/2010/main" val="6295986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zh-TW"/>
              <a:t>P</a:t>
            </a:r>
            <a:fld id="{66213AA8-4042-4663-A6D9-D888941F2B0E}" type="slidenum">
              <a:rPr lang="en-US" altLang="zh-TW"/>
              <a:pPr>
                <a:defRPr/>
              </a:pPr>
              <a:t>‹#›</a:t>
            </a:fld>
            <a:endParaRPr lang="en-US" altLang="zh-TW"/>
          </a:p>
        </p:txBody>
      </p:sp>
    </p:spTree>
    <p:extLst>
      <p:ext uri="{BB962C8B-B14F-4D97-AF65-F5344CB8AC3E}">
        <p14:creationId xmlns:p14="http://schemas.microsoft.com/office/powerpoint/2010/main" val="35405465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zh-TW"/>
              <a:t>P</a:t>
            </a:r>
            <a:fld id="{F10BFFA7-19DC-497D-AAE9-C4EFE687CFB9}" type="slidenum">
              <a:rPr lang="en-US" altLang="zh-TW"/>
              <a:pPr>
                <a:defRPr/>
              </a:pPr>
              <a:t>‹#›</a:t>
            </a:fld>
            <a:endParaRPr lang="en-US" altLang="zh-TW"/>
          </a:p>
        </p:txBody>
      </p:sp>
    </p:spTree>
    <p:extLst>
      <p:ext uri="{BB962C8B-B14F-4D97-AF65-F5344CB8AC3E}">
        <p14:creationId xmlns:p14="http://schemas.microsoft.com/office/powerpoint/2010/main" val="291733285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z="2000">
                <a:effectLst>
                  <a:outerShdw blurRad="38100" dist="38100" dir="2700000" algn="tl">
                    <a:srgbClr val="000000">
                      <a:alpha val="43137"/>
                    </a:srgbClr>
                  </a:outerShdw>
                </a:effectLst>
              </a:defRPr>
            </a:lvl1pPr>
          </a:lstStyle>
          <a:p>
            <a:pPr>
              <a:defRPr/>
            </a:pPr>
            <a:r>
              <a:rPr lang="en-US" altLang="zh-TW"/>
              <a:t>P</a:t>
            </a:r>
            <a:fld id="{48C257E6-C718-4C9F-A371-21CDE18919EF}" type="slidenum">
              <a:rPr lang="en-US" altLang="zh-TW"/>
              <a:pPr>
                <a:defRPr/>
              </a:pPr>
              <a:t>‹#›</a:t>
            </a:fld>
            <a:endParaRPr lang="en-US" altLang="zh-TW"/>
          </a:p>
        </p:txBody>
      </p:sp>
    </p:spTree>
    <p:extLst>
      <p:ext uri="{BB962C8B-B14F-4D97-AF65-F5344CB8AC3E}">
        <p14:creationId xmlns:p14="http://schemas.microsoft.com/office/powerpoint/2010/main" val="28280160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100" name="Rectangle 4"/>
          <p:cNvSpPr>
            <a:spLocks noGrp="1" noChangeArrowheads="1"/>
          </p:cNvSpPr>
          <p:nvPr>
            <p:ph type="dt" sz="half" idx="2"/>
          </p:nvPr>
        </p:nvSpPr>
        <p:spPr bwMode="auto">
          <a:xfrm>
            <a:off x="6588224" y="6237312"/>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kumimoji="0" sz="1200">
                <a:solidFill>
                  <a:schemeClr val="tx1"/>
                </a:solidFill>
                <a:latin typeface="+mj-lt"/>
                <a:ea typeface="+mn-ea"/>
              </a:defRPr>
            </a:lvl1pPr>
          </a:lstStyle>
          <a:p>
            <a:pPr>
              <a:defRPr/>
            </a:pPr>
            <a:endParaRPr lang="en-US" altLang="zh-TW"/>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200">
                <a:solidFill>
                  <a:schemeClr val="tx1"/>
                </a:solidFill>
                <a:latin typeface="+mj-lt"/>
                <a:ea typeface="+mn-ea"/>
              </a:defRPr>
            </a:lvl1pPr>
          </a:lstStyle>
          <a:p>
            <a:pPr>
              <a:defRPr/>
            </a:pPr>
            <a:endParaRPr lang="en-US" altLang="zh-TW"/>
          </a:p>
        </p:txBody>
      </p:sp>
      <p:sp>
        <p:nvSpPr>
          <p:cNvPr id="4102" name="Rectangle 6"/>
          <p:cNvSpPr>
            <a:spLocks noGrp="1" noChangeArrowheads="1"/>
          </p:cNvSpPr>
          <p:nvPr>
            <p:ph type="sldNum" sz="quarter" idx="4"/>
          </p:nvPr>
        </p:nvSpPr>
        <p:spPr bwMode="auto">
          <a:xfrm>
            <a:off x="-540568" y="6237312"/>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600" b="1">
                <a:solidFill>
                  <a:srgbClr val="FF3300"/>
                </a:solidFill>
                <a:latin typeface="Arial" charset="0"/>
                <a:ea typeface="+mn-ea"/>
              </a:defRPr>
            </a:lvl1pPr>
          </a:lstStyle>
          <a:p>
            <a:pPr>
              <a:defRPr/>
            </a:pPr>
            <a:r>
              <a:rPr lang="en-US" altLang="zh-TW"/>
              <a:t>P</a:t>
            </a:r>
            <a:fld id="{A4953BCA-758F-4DC1-A3BF-C365CABE0BB7}" type="slidenum">
              <a:rPr lang="en-US" altLang="zh-TW"/>
              <a:pPr>
                <a:defRPr/>
              </a:pPr>
              <a:t>‹#›</a:t>
            </a:fld>
            <a:endParaRPr lang="en-US" altLang="zh-TW"/>
          </a:p>
        </p:txBody>
      </p:sp>
      <p:sp>
        <p:nvSpPr>
          <p:cNvPr id="1031" name="Freeform 7"/>
          <p:cNvSpPr>
            <a:spLocks noChangeArrowheads="1"/>
          </p:cNvSpPr>
          <p:nvPr/>
        </p:nvSpPr>
        <p:spPr bwMode="auto">
          <a:xfrm>
            <a:off x="381000" y="515938"/>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30" r:id="rId9"/>
    <p:sldLayoutId id="2147483724" r:id="rId10"/>
    <p:sldLayoutId id="2147483725" r:id="rId11"/>
    <p:sldLayoutId id="2147483726" r:id="rId12"/>
    <p:sldLayoutId id="2147483727" r:id="rId13"/>
    <p:sldLayoutId id="2147483728" r:id="rId14"/>
    <p:sldLayoutId id="2147483729" r:id="rId15"/>
  </p:sldLayoutIdLst>
  <p:transition/>
  <p:timing>
    <p:tnLst>
      <p:par>
        <p:cTn id="1" dur="indefinite" restart="never" nodeType="tmRoot"/>
      </p:par>
    </p:tnLst>
  </p:timing>
  <p:hf hdr="0" ftr="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2pPr>
      <a:lvl3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3pPr>
      <a:lvl4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4pPr>
      <a:lvl5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5pPr>
      <a:lvl6pPr marL="457200" algn="l" rtl="0" fontAlgn="base">
        <a:spcBef>
          <a:spcPct val="0"/>
        </a:spcBef>
        <a:spcAft>
          <a:spcPct val="0"/>
        </a:spcAft>
        <a:defRPr kumimoji="1" sz="4400">
          <a:solidFill>
            <a:schemeClr val="tx2"/>
          </a:solidFill>
          <a:latin typeface="Garamond" pitchFamily="18" charset="0"/>
          <a:ea typeface="標楷體" pitchFamily="65" charset="-120"/>
        </a:defRPr>
      </a:lvl6pPr>
      <a:lvl7pPr marL="914400" algn="l" rtl="0" fontAlgn="base">
        <a:spcBef>
          <a:spcPct val="0"/>
        </a:spcBef>
        <a:spcAft>
          <a:spcPct val="0"/>
        </a:spcAft>
        <a:defRPr kumimoji="1" sz="4400">
          <a:solidFill>
            <a:schemeClr val="tx2"/>
          </a:solidFill>
          <a:latin typeface="Garamond" pitchFamily="18" charset="0"/>
          <a:ea typeface="標楷體" pitchFamily="65" charset="-120"/>
        </a:defRPr>
      </a:lvl7pPr>
      <a:lvl8pPr marL="1371600" algn="l" rtl="0" fontAlgn="base">
        <a:spcBef>
          <a:spcPct val="0"/>
        </a:spcBef>
        <a:spcAft>
          <a:spcPct val="0"/>
        </a:spcAft>
        <a:defRPr kumimoji="1" sz="4400">
          <a:solidFill>
            <a:schemeClr val="tx2"/>
          </a:solidFill>
          <a:latin typeface="Garamond" pitchFamily="18" charset="0"/>
          <a:ea typeface="標楷體" pitchFamily="65" charset="-120"/>
        </a:defRPr>
      </a:lvl8pPr>
      <a:lvl9pPr marL="1828800" algn="l" rtl="0" fontAlgn="base">
        <a:spcBef>
          <a:spcPct val="0"/>
        </a:spcBef>
        <a:spcAft>
          <a:spcPct val="0"/>
        </a:spcAft>
        <a:defRPr kumimoji="1" sz="4400">
          <a:solidFill>
            <a:schemeClr val="tx2"/>
          </a:solidFill>
          <a:latin typeface="Garamond" pitchFamily="18" charset="0"/>
          <a:ea typeface="標楷體" pitchFamily="65" charset="-12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defRPr kumimoji="1" sz="20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themeOverride" Target="../theme/themeOverride1.xml"/><Relationship Id="rId5" Type="http://schemas.openxmlformats.org/officeDocument/2006/relationships/image" Target="../media/image10.jpe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佛光山三好教育經驗分享報告封面設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3"/>
          <p:cNvSpPr>
            <a:spLocks noChangeArrowheads="1"/>
          </p:cNvSpPr>
          <p:nvPr/>
        </p:nvSpPr>
        <p:spPr bwMode="auto">
          <a:xfrm>
            <a:off x="0" y="1268413"/>
            <a:ext cx="9144000" cy="1873250"/>
          </a:xfrm>
          <a:prstGeom prst="rect">
            <a:avLst/>
          </a:prstGeom>
          <a:solidFill>
            <a:srgbClr val="FF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r>
              <a:rPr lang="zh-TW" altLang="en-US" sz="4000" b="1" dirty="0">
                <a:solidFill>
                  <a:schemeClr val="tx2"/>
                </a:solidFill>
                <a:effectLst>
                  <a:outerShdw blurRad="38100" dist="38100" dir="2700000" algn="tl">
                    <a:srgbClr val="000000"/>
                  </a:outerShdw>
                </a:effectLst>
                <a:latin typeface="Arial" charset="0"/>
              </a:rPr>
              <a:t>花蓮四維高級中學</a:t>
            </a:r>
            <a:br>
              <a:rPr lang="zh-TW" altLang="en-US" sz="4000" b="1" dirty="0">
                <a:solidFill>
                  <a:schemeClr val="tx2"/>
                </a:solidFill>
                <a:effectLst>
                  <a:outerShdw blurRad="38100" dist="38100" dir="2700000" algn="tl">
                    <a:srgbClr val="000000"/>
                  </a:outerShdw>
                </a:effectLst>
                <a:latin typeface="Arial" charset="0"/>
              </a:rPr>
            </a:br>
            <a:r>
              <a:rPr lang="en-US" altLang="zh-TW" sz="4000" b="1" dirty="0">
                <a:solidFill>
                  <a:schemeClr val="tx2"/>
                </a:solidFill>
                <a:effectLst>
                  <a:outerShdw blurRad="38100" dist="38100" dir="2700000" algn="tl">
                    <a:srgbClr val="000000"/>
                  </a:outerShdw>
                </a:effectLst>
                <a:latin typeface="Arial" charset="0"/>
              </a:rPr>
              <a:t>104</a:t>
            </a:r>
            <a:r>
              <a:rPr lang="zh-TW" altLang="en-US" sz="4000" b="1" dirty="0">
                <a:solidFill>
                  <a:schemeClr val="tx2"/>
                </a:solidFill>
                <a:effectLst>
                  <a:outerShdw blurRad="38100" dist="38100" dir="2700000" algn="tl">
                    <a:srgbClr val="000000"/>
                  </a:outerShdw>
                </a:effectLst>
                <a:latin typeface="Arial" charset="0"/>
              </a:rPr>
              <a:t>學年</a:t>
            </a:r>
            <a:r>
              <a:rPr lang="zh-TW" altLang="en-US" sz="4000" b="1" dirty="0" smtClean="0">
                <a:solidFill>
                  <a:schemeClr val="tx2"/>
                </a:solidFill>
                <a:effectLst>
                  <a:outerShdw blurRad="38100" dist="38100" dir="2700000" algn="tl">
                    <a:srgbClr val="000000"/>
                  </a:outerShdw>
                </a:effectLst>
                <a:latin typeface="Arial" charset="0"/>
              </a:rPr>
              <a:t>度 精進優質 輔導</a:t>
            </a:r>
            <a:r>
              <a:rPr lang="zh-TW" altLang="en-US" sz="4000" b="1" dirty="0">
                <a:solidFill>
                  <a:schemeClr val="tx2"/>
                </a:solidFill>
                <a:effectLst>
                  <a:outerShdw blurRad="38100" dist="38100" dir="2700000" algn="tl">
                    <a:srgbClr val="000000"/>
                  </a:outerShdw>
                </a:effectLst>
                <a:latin typeface="Arial" charset="0"/>
              </a:rPr>
              <a:t>訪視</a:t>
            </a:r>
          </a:p>
          <a:p>
            <a:pPr>
              <a:defRPr/>
            </a:pPr>
            <a:r>
              <a:rPr lang="zh-TW" altLang="en-US" sz="5400" b="1" dirty="0">
                <a:solidFill>
                  <a:srgbClr val="FF3300"/>
                </a:solidFill>
                <a:effectLst>
                  <a:outerShdw blurRad="38100" dist="38100" dir="2700000" algn="tl">
                    <a:srgbClr val="000000"/>
                  </a:outerShdw>
                </a:effectLst>
                <a:latin typeface="Arial" charset="0"/>
              </a:rPr>
              <a:t>學校簡報</a:t>
            </a:r>
          </a:p>
        </p:txBody>
      </p:sp>
      <p:sp>
        <p:nvSpPr>
          <p:cNvPr id="99333" name="Rectangle 3"/>
          <p:cNvSpPr>
            <a:spLocks noChangeArrowheads="1"/>
          </p:cNvSpPr>
          <p:nvPr/>
        </p:nvSpPr>
        <p:spPr bwMode="auto">
          <a:xfrm>
            <a:off x="971550" y="3860800"/>
            <a:ext cx="705643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ct val="20000"/>
              </a:spcBef>
              <a:buClr>
                <a:schemeClr val="accent1"/>
              </a:buClr>
              <a:buSzPct val="65000"/>
              <a:defRPr/>
            </a:pPr>
            <a:r>
              <a:rPr lang="zh-TW" altLang="en-US" sz="3600" b="1" dirty="0">
                <a:solidFill>
                  <a:srgbClr val="0000CC"/>
                </a:solidFill>
                <a:effectLst>
                  <a:outerShdw blurRad="38100" dist="38100" dir="2700000" algn="tl">
                    <a:srgbClr val="C0C0C0"/>
                  </a:outerShdw>
                </a:effectLst>
                <a:latin typeface="標楷體" pitchFamily="65" charset="-120"/>
              </a:rPr>
              <a:t>報告人</a:t>
            </a:r>
            <a:r>
              <a:rPr lang="zh-TW" altLang="en-US" sz="3600" b="1" dirty="0" smtClean="0">
                <a:solidFill>
                  <a:srgbClr val="0000CC"/>
                </a:solidFill>
                <a:effectLst>
                  <a:outerShdw blurRad="38100" dist="38100" dir="2700000" algn="tl">
                    <a:srgbClr val="C0C0C0"/>
                  </a:outerShdw>
                </a:effectLst>
                <a:latin typeface="標楷體" pitchFamily="65" charset="-120"/>
              </a:rPr>
              <a:t>：</a:t>
            </a:r>
            <a:r>
              <a:rPr lang="zh-TW" altLang="en-US" sz="3600" b="1" dirty="0">
                <a:solidFill>
                  <a:srgbClr val="0000CC"/>
                </a:solidFill>
                <a:effectLst>
                  <a:outerShdw blurRad="38100" dist="38100" dir="2700000" algn="tl">
                    <a:srgbClr val="C0C0C0"/>
                  </a:outerShdw>
                </a:effectLst>
                <a:latin typeface="標楷體" pitchFamily="65" charset="-120"/>
              </a:rPr>
              <a:t>廖偉辰</a:t>
            </a:r>
            <a:r>
              <a:rPr lang="zh-TW" altLang="en-US" sz="3600" b="1" dirty="0" smtClean="0">
                <a:solidFill>
                  <a:srgbClr val="0000CC"/>
                </a:solidFill>
                <a:effectLst>
                  <a:outerShdw blurRad="38100" dist="38100" dir="2700000" algn="tl">
                    <a:srgbClr val="C0C0C0"/>
                  </a:outerShdw>
                </a:effectLst>
                <a:latin typeface="標楷體" pitchFamily="65" charset="-120"/>
              </a:rPr>
              <a:t> </a:t>
            </a:r>
            <a:r>
              <a:rPr lang="zh-TW" altLang="en-US" sz="3600" b="1" dirty="0">
                <a:solidFill>
                  <a:srgbClr val="0000CC"/>
                </a:solidFill>
                <a:effectLst>
                  <a:outerShdw blurRad="38100" dist="38100" dir="2700000" algn="tl">
                    <a:srgbClr val="C0C0C0"/>
                  </a:outerShdw>
                </a:effectLst>
                <a:latin typeface="標楷體" pitchFamily="65" charset="-120"/>
              </a:rPr>
              <a:t>校長</a:t>
            </a:r>
            <a:endParaRPr lang="en-US" altLang="zh-TW" sz="3600" b="1" dirty="0">
              <a:solidFill>
                <a:srgbClr val="0000CC"/>
              </a:solidFill>
              <a:effectLst>
                <a:outerShdw blurRad="38100" dist="38100" dir="2700000" algn="tl">
                  <a:srgbClr val="C0C0C0"/>
                </a:outerShdw>
              </a:effectLst>
              <a:latin typeface="標楷體" pitchFamily="65" charset="-120"/>
            </a:endParaRPr>
          </a:p>
          <a:p>
            <a:pPr>
              <a:lnSpc>
                <a:spcPct val="150000"/>
              </a:lnSpc>
              <a:spcBef>
                <a:spcPct val="20000"/>
              </a:spcBef>
              <a:buClr>
                <a:schemeClr val="accent1"/>
              </a:buClr>
              <a:buSzPct val="65000"/>
              <a:defRPr/>
            </a:pPr>
            <a:r>
              <a:rPr lang="en-US" altLang="zh-TW" sz="3600" b="1" dirty="0" smtClean="0">
                <a:solidFill>
                  <a:srgbClr val="0000CC"/>
                </a:solidFill>
                <a:effectLst>
                  <a:outerShdw blurRad="38100" dist="38100" dir="2700000" algn="tl">
                    <a:srgbClr val="C0C0C0"/>
                  </a:outerShdw>
                </a:effectLst>
                <a:latin typeface="標楷體" pitchFamily="65" charset="-120"/>
              </a:rPr>
              <a:t>105</a:t>
            </a:r>
            <a:r>
              <a:rPr lang="zh-TW" altLang="en-US" sz="3600" b="1" dirty="0" smtClean="0">
                <a:solidFill>
                  <a:srgbClr val="0000CC"/>
                </a:solidFill>
                <a:effectLst>
                  <a:outerShdw blurRad="38100" dist="38100" dir="2700000" algn="tl">
                    <a:srgbClr val="C0C0C0"/>
                  </a:outerShdw>
                </a:effectLst>
                <a:latin typeface="標楷體" pitchFamily="65" charset="-120"/>
              </a:rPr>
              <a:t>年</a:t>
            </a:r>
            <a:r>
              <a:rPr lang="en-US" altLang="zh-TW" sz="3600" b="1" dirty="0" smtClean="0">
                <a:solidFill>
                  <a:srgbClr val="0000CC"/>
                </a:solidFill>
                <a:effectLst>
                  <a:outerShdw blurRad="38100" dist="38100" dir="2700000" algn="tl">
                    <a:srgbClr val="C0C0C0"/>
                  </a:outerShdw>
                </a:effectLst>
                <a:latin typeface="標楷體" pitchFamily="65" charset="-120"/>
              </a:rPr>
              <a:t>4</a:t>
            </a:r>
            <a:r>
              <a:rPr lang="zh-TW" altLang="en-US" sz="3600" b="1" dirty="0" smtClean="0">
                <a:solidFill>
                  <a:srgbClr val="0000CC"/>
                </a:solidFill>
                <a:effectLst>
                  <a:outerShdw blurRad="38100" dist="38100" dir="2700000" algn="tl">
                    <a:srgbClr val="C0C0C0"/>
                  </a:outerShdw>
                </a:effectLst>
                <a:latin typeface="標楷體" pitchFamily="65" charset="-120"/>
              </a:rPr>
              <a:t>月</a:t>
            </a:r>
            <a:r>
              <a:rPr lang="en-US" altLang="zh-TW" sz="3600" b="1" dirty="0" smtClean="0">
                <a:solidFill>
                  <a:srgbClr val="0000CC"/>
                </a:solidFill>
                <a:effectLst>
                  <a:outerShdw blurRad="38100" dist="38100" dir="2700000" algn="tl">
                    <a:srgbClr val="C0C0C0"/>
                  </a:outerShdw>
                </a:effectLst>
                <a:latin typeface="標楷體" pitchFamily="65" charset="-120"/>
              </a:rPr>
              <a:t>15</a:t>
            </a:r>
            <a:r>
              <a:rPr lang="zh-TW" altLang="en-US" sz="3600" b="1" dirty="0" smtClean="0">
                <a:solidFill>
                  <a:srgbClr val="0000CC"/>
                </a:solidFill>
                <a:effectLst>
                  <a:outerShdw blurRad="38100" dist="38100" dir="2700000" algn="tl">
                    <a:srgbClr val="C0C0C0"/>
                  </a:outerShdw>
                </a:effectLst>
                <a:latin typeface="標楷體" pitchFamily="65" charset="-120"/>
              </a:rPr>
              <a:t>日</a:t>
            </a:r>
            <a:endParaRPr lang="zh-TW" altLang="en-US" sz="3600" b="1" dirty="0">
              <a:solidFill>
                <a:srgbClr val="0000CC"/>
              </a:solidFill>
              <a:effectLst>
                <a:outerShdw blurRad="38100" dist="38100" dir="2700000" algn="tl">
                  <a:srgbClr val="C0C0C0"/>
                </a:outerShdw>
              </a:effectLst>
              <a:latin typeface="標楷體" pitchFamily="65" charset="-120"/>
            </a:endParaRPr>
          </a:p>
          <a:p>
            <a:pPr marL="893763" algn="l">
              <a:spcBef>
                <a:spcPct val="20000"/>
              </a:spcBef>
              <a:buClr>
                <a:schemeClr val="accent1"/>
              </a:buClr>
              <a:buSzPct val="65000"/>
              <a:buFont typeface="Wingdings" pitchFamily="2" charset="2"/>
              <a:buNone/>
              <a:defRPr/>
            </a:pPr>
            <a:endParaRPr lang="zh-TW" altLang="en-US" sz="3600" b="1" dirty="0">
              <a:solidFill>
                <a:srgbClr val="0000CC"/>
              </a:solidFill>
              <a:effectLst>
                <a:outerShdw blurRad="38100" dist="38100" dir="2700000" algn="tl">
                  <a:srgbClr val="C0C0C0"/>
                </a:outerShdw>
              </a:effectLst>
              <a:latin typeface="標楷體" pitchFamily="65" charset="-120"/>
            </a:endParaRPr>
          </a:p>
          <a:p>
            <a:pPr>
              <a:spcBef>
                <a:spcPct val="20000"/>
              </a:spcBef>
              <a:buClr>
                <a:schemeClr val="accent1"/>
              </a:buClr>
              <a:buSzPct val="65000"/>
              <a:buFont typeface="Wingdings" pitchFamily="2" charset="2"/>
              <a:buNone/>
              <a:defRPr/>
            </a:pPr>
            <a:endParaRPr lang="zh-TW" altLang="en-US" sz="3600" b="1" dirty="0">
              <a:solidFill>
                <a:srgbClr val="0000CC"/>
              </a:solidFill>
              <a:latin typeface="標楷體" pitchFamily="65" charset="-120"/>
            </a:endParaRPr>
          </a:p>
        </p:txBody>
      </p:sp>
      <p:sp>
        <p:nvSpPr>
          <p:cNvPr id="3" name="投影片編號版面配置區 2"/>
          <p:cNvSpPr>
            <a:spLocks noGrp="1"/>
          </p:cNvSpPr>
          <p:nvPr>
            <p:ph type="sldNum" sz="quarter" idx="12"/>
          </p:nvPr>
        </p:nvSpPr>
        <p:spPr/>
        <p:txBody>
          <a:bodyPr/>
          <a:lstStyle/>
          <a:p>
            <a:pPr>
              <a:defRPr/>
            </a:pPr>
            <a:r>
              <a:rPr lang="en-US" altLang="zh-TW" dirty="0" smtClean="0"/>
              <a:t>P</a:t>
            </a:r>
            <a:fld id="{FED7455E-D0BE-4C29-AAD8-AE0484DA7C8D}" type="slidenum">
              <a:rPr lang="en-US" altLang="zh-TW" smtClean="0"/>
              <a:pPr>
                <a:defRPr/>
              </a:pPr>
              <a:t>0</a:t>
            </a:fld>
            <a:endParaRPr lang="en-US" altLang="zh-TW" dirty="0"/>
          </a:p>
        </p:txBody>
      </p:sp>
      <p:sp>
        <p:nvSpPr>
          <p:cNvPr id="4" name="日期版面配置區 3"/>
          <p:cNvSpPr>
            <a:spLocks noGrp="1"/>
          </p:cNvSpPr>
          <p:nvPr>
            <p:ph type="dt" sz="half" idx="10"/>
          </p:nvPr>
        </p:nvSpPr>
        <p:spPr/>
        <p:txBody>
          <a:bodyPr/>
          <a:lstStyle/>
          <a:p>
            <a:pPr>
              <a:defRPr/>
            </a:pPr>
            <a:endParaRPr lang="en-US" altLang="zh-TW"/>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idx="4294967295"/>
          </p:nvPr>
        </p:nvSpPr>
        <p:spPr>
          <a:xfrm>
            <a:off x="395536" y="836712"/>
            <a:ext cx="7199312" cy="936104"/>
          </a:xfrm>
        </p:spPr>
        <p:txBody>
          <a:bodyPr wrap="square" lIns="91440" tIns="45720" rIns="91440" bIns="45720" numCol="1" anchorCtr="0" compatLnSpc="1">
            <a:prstTxWarp prst="textNoShape">
              <a:avLst/>
            </a:prstTxWarp>
          </a:bodyPr>
          <a:lstStyle/>
          <a:p>
            <a:pPr eaLnBrk="1" hangingPunct="1"/>
            <a:r>
              <a:rPr lang="zh-TW" altLang="en-US" b="1" dirty="0">
                <a:latin typeface="標楷體" pitchFamily="65" charset="-120"/>
              </a:rPr>
              <a:t>貳、</a:t>
            </a:r>
            <a:r>
              <a:rPr lang="zh-TW" altLang="en-US" sz="4400" b="1" cap="none" dirty="0" smtClean="0">
                <a:latin typeface="標楷體" pitchFamily="65" charset="-120"/>
              </a:rPr>
              <a:t>計畫緣起</a:t>
            </a:r>
            <a:r>
              <a:rPr lang="en-US" altLang="zh-TW" sz="4400" b="1" cap="none" dirty="0" smtClean="0">
                <a:latin typeface="標楷體" pitchFamily="65" charset="-120"/>
              </a:rPr>
              <a:t>(</a:t>
            </a:r>
            <a:r>
              <a:rPr lang="zh-TW" altLang="en-US" sz="4400" b="1" cap="none" dirty="0" smtClean="0">
                <a:latin typeface="標楷體" pitchFamily="65" charset="-120"/>
              </a:rPr>
              <a:t>二</a:t>
            </a:r>
            <a:r>
              <a:rPr lang="en-US" altLang="zh-TW" sz="4400" b="1" cap="none" dirty="0" smtClean="0">
                <a:latin typeface="標楷體" pitchFamily="65" charset="-120"/>
              </a:rPr>
              <a:t>)</a:t>
            </a:r>
          </a:p>
        </p:txBody>
      </p:sp>
      <p:sp>
        <p:nvSpPr>
          <p:cNvPr id="18435" name="文字方塊 1"/>
          <p:cNvSpPr txBox="1">
            <a:spLocks noChangeArrowheads="1"/>
          </p:cNvSpPr>
          <p:nvPr/>
        </p:nvSpPr>
        <p:spPr bwMode="auto">
          <a:xfrm>
            <a:off x="395536" y="1772816"/>
            <a:ext cx="7848600" cy="356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spcBef>
                <a:spcPts val="600"/>
              </a:spcBef>
              <a:buClr>
                <a:schemeClr val="accent1"/>
              </a:buClr>
              <a:buSzPct val="70000"/>
              <a:buFont typeface="Wingdings" pitchFamily="2" charset="2"/>
              <a:buChar char=""/>
              <a:defRPr sz="2400">
                <a:solidFill>
                  <a:schemeClr val="tx1"/>
                </a:solidFill>
                <a:latin typeface="Candara" pitchFamily="34" charset="0"/>
                <a:ea typeface="標楷體" pitchFamily="65" charset="-120"/>
              </a:defRPr>
            </a:lvl1pPr>
            <a:lvl2pPr marL="742950" indent="-285750">
              <a:spcBef>
                <a:spcPct val="20000"/>
              </a:spcBef>
              <a:buClr>
                <a:schemeClr val="accent1"/>
              </a:buClr>
              <a:buSzPct val="80000"/>
              <a:buFont typeface="Wingdings 2" pitchFamily="18" charset="2"/>
              <a:buChar char=""/>
              <a:defRPr sz="2100">
                <a:solidFill>
                  <a:schemeClr val="tx1"/>
                </a:solidFill>
                <a:latin typeface="Candara" pitchFamily="34" charset="0"/>
                <a:ea typeface="標楷體" pitchFamily="65" charset="-120"/>
              </a:defRPr>
            </a:lvl2pPr>
            <a:lvl3pPr marL="1143000" indent="-228600">
              <a:spcBef>
                <a:spcPct val="20000"/>
              </a:spcBef>
              <a:buClr>
                <a:srgbClr val="E0752F"/>
              </a:buClr>
              <a:buSzPct val="60000"/>
              <a:buFont typeface="Wingdings" pitchFamily="2" charset="2"/>
              <a:buChar char=""/>
              <a:defRPr>
                <a:solidFill>
                  <a:schemeClr val="tx1"/>
                </a:solidFill>
                <a:latin typeface="Candara" pitchFamily="34" charset="0"/>
                <a:ea typeface="標楷體" pitchFamily="65" charset="-120"/>
              </a:defRPr>
            </a:lvl3pPr>
            <a:lvl4pPr marL="1600200" indent="-228600">
              <a:spcBef>
                <a:spcPct val="20000"/>
              </a:spcBef>
              <a:buClr>
                <a:srgbClr val="FEC3AE"/>
              </a:buClr>
              <a:buSzPct val="60000"/>
              <a:buFont typeface="Wingdings" pitchFamily="2" charset="2"/>
              <a:buChar char=""/>
              <a:defRPr>
                <a:solidFill>
                  <a:schemeClr val="tx1"/>
                </a:solidFill>
                <a:latin typeface="Candara" pitchFamily="34" charset="0"/>
                <a:ea typeface="標楷體" pitchFamily="65" charset="-120"/>
              </a:defRPr>
            </a:lvl4pPr>
            <a:lvl5pPr marL="2057400" indent="-228600">
              <a:spcBef>
                <a:spcPct val="20000"/>
              </a:spcBef>
              <a:buClr>
                <a:srgbClr val="BDCAE9"/>
              </a:buClr>
              <a:buSzPct val="68000"/>
              <a:buFont typeface="Wingdings 2" pitchFamily="18" charset="2"/>
              <a:buChar char=""/>
              <a:defRPr sz="1600">
                <a:solidFill>
                  <a:schemeClr val="tx1"/>
                </a:solidFill>
                <a:latin typeface="Candara" pitchFamily="34" charset="0"/>
                <a:ea typeface="標楷體" pitchFamily="65" charset="-12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andara" pitchFamily="34" charset="0"/>
                <a:ea typeface="標楷體" pitchFamily="65" charset="-12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andara" pitchFamily="34" charset="0"/>
                <a:ea typeface="標楷體" pitchFamily="65" charset="-12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andara" pitchFamily="34" charset="0"/>
                <a:ea typeface="標楷體" pitchFamily="65" charset="-12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andara" pitchFamily="34" charset="0"/>
                <a:ea typeface="標楷體" pitchFamily="65" charset="-120"/>
              </a:defRPr>
            </a:lvl9pPr>
          </a:lstStyle>
          <a:p>
            <a:pPr algn="just"/>
            <a:r>
              <a:rPr kumimoji="0" lang="en-US" altLang="zh-TW" dirty="0" smtClean="0">
                <a:latin typeface="標楷體" pitchFamily="65" charset="-120"/>
              </a:rPr>
              <a:t>103</a:t>
            </a:r>
            <a:r>
              <a:rPr kumimoji="0" lang="zh-TW" altLang="en-US" dirty="0" smtClean="0">
                <a:latin typeface="標楷體" pitchFamily="65" charset="-120"/>
              </a:rPr>
              <a:t>年</a:t>
            </a:r>
            <a:r>
              <a:rPr kumimoji="0" lang="en-US" altLang="zh-TW" dirty="0" smtClean="0">
                <a:latin typeface="標楷體" pitchFamily="65" charset="-120"/>
              </a:rPr>
              <a:t>:</a:t>
            </a:r>
            <a:r>
              <a:rPr kumimoji="0" lang="zh-TW" altLang="en-US" dirty="0" smtClean="0">
                <a:latin typeface="標楷體" pitchFamily="65" charset="-120"/>
              </a:rPr>
              <a:t>初次</a:t>
            </a:r>
            <a:r>
              <a:rPr lang="zh-TW" altLang="en-US" dirty="0" smtClean="0">
                <a:latin typeface="標楷體" pitchFamily="65" charset="-120"/>
              </a:rPr>
              <a:t>申辦</a:t>
            </a:r>
            <a:r>
              <a:rPr kumimoji="0" lang="zh-TW" altLang="zh-TW" dirty="0" smtClean="0">
                <a:latin typeface="標楷體" pitchFamily="65" charset="-120"/>
              </a:rPr>
              <a:t>精進優質計畫</a:t>
            </a:r>
            <a:r>
              <a:rPr kumimoji="0" lang="zh-TW" altLang="en-US" dirty="0" smtClean="0">
                <a:latin typeface="標楷體" pitchFamily="65" charset="-120"/>
              </a:rPr>
              <a:t>，透過與合作學校</a:t>
            </a:r>
            <a:r>
              <a:rPr kumimoji="0" lang="zh-TW" altLang="zh-TW" dirty="0" smtClean="0">
                <a:latin typeface="標楷體" pitchFamily="65" charset="-120"/>
              </a:rPr>
              <a:t>中華科技大學的協助，</a:t>
            </a:r>
            <a:r>
              <a:rPr kumimoji="0" lang="zh-TW" altLang="en-US" dirty="0" smtClean="0">
                <a:latin typeface="標楷體" pitchFamily="65" charset="-120"/>
              </a:rPr>
              <a:t>針對校務評鑑之</a:t>
            </a:r>
            <a:r>
              <a:rPr kumimoji="0" lang="zh-TW" altLang="zh-TW" dirty="0" smtClean="0">
                <a:latin typeface="標楷體" pitchFamily="65" charset="-120"/>
              </a:rPr>
              <a:t>行政</a:t>
            </a:r>
            <a:r>
              <a:rPr kumimoji="0" lang="zh-TW" altLang="en-US" dirty="0" smtClean="0">
                <a:latin typeface="標楷體" pitchFamily="65" charset="-120"/>
              </a:rPr>
              <a:t>管理</a:t>
            </a:r>
            <a:r>
              <a:rPr kumimoji="0" lang="zh-TW" altLang="zh-TW" dirty="0" smtClean="0">
                <a:latin typeface="標楷體" pitchFamily="65" charset="-120"/>
              </a:rPr>
              <a:t>、</a:t>
            </a:r>
            <a:r>
              <a:rPr kumimoji="0" lang="zh-TW" altLang="en-US" dirty="0" smtClean="0">
                <a:latin typeface="標楷體" pitchFamily="65" charset="-120"/>
              </a:rPr>
              <a:t>課程發展</a:t>
            </a:r>
            <a:r>
              <a:rPr kumimoji="0" lang="zh-TW" altLang="zh-TW" dirty="0" smtClean="0">
                <a:latin typeface="標楷體" pitchFamily="65" charset="-120"/>
              </a:rPr>
              <a:t>、</a:t>
            </a:r>
            <a:r>
              <a:rPr kumimoji="0" lang="zh-TW" altLang="en-US" dirty="0" smtClean="0">
                <a:latin typeface="標楷體" pitchFamily="65" charset="-120"/>
              </a:rPr>
              <a:t>學務輔導三項範疇</a:t>
            </a:r>
            <a:r>
              <a:rPr kumimoji="0" lang="zh-TW" altLang="zh-TW" dirty="0" smtClean="0">
                <a:latin typeface="標楷體" pitchFamily="65" charset="-120"/>
              </a:rPr>
              <a:t>，</a:t>
            </a:r>
            <a:r>
              <a:rPr kumimoji="0" lang="zh-TW" altLang="en-US" dirty="0" smtClean="0">
                <a:latin typeface="標楷體" pitchFamily="65" charset="-120"/>
              </a:rPr>
              <a:t>推動辦理三項子計畫，成效優良。</a:t>
            </a:r>
            <a:endParaRPr kumimoji="0" lang="zh-TW" altLang="zh-TW" dirty="0" smtClean="0">
              <a:latin typeface="標楷體" pitchFamily="65" charset="-120"/>
            </a:endParaRPr>
          </a:p>
          <a:p>
            <a:pPr algn="just">
              <a:spcBef>
                <a:spcPct val="20000"/>
              </a:spcBef>
              <a:buClrTx/>
              <a:buSzTx/>
              <a:buFont typeface="Arial" pitchFamily="34" charset="0"/>
              <a:buChar char="•"/>
            </a:pPr>
            <a:endParaRPr lang="zh-TW" altLang="en-US" dirty="0" smtClean="0">
              <a:solidFill>
                <a:srgbClr val="007A77"/>
              </a:solidFill>
              <a:latin typeface="標楷體" pitchFamily="65" charset="-120"/>
            </a:endParaRPr>
          </a:p>
          <a:p>
            <a:pPr algn="just"/>
            <a:r>
              <a:rPr kumimoji="0" lang="en-US" altLang="zh-TW" dirty="0" smtClean="0">
                <a:latin typeface="標楷體" pitchFamily="65" charset="-120"/>
              </a:rPr>
              <a:t>104</a:t>
            </a:r>
            <a:r>
              <a:rPr kumimoji="0" lang="zh-TW" altLang="en-US" dirty="0" smtClean="0">
                <a:latin typeface="標楷體" pitchFamily="65" charset="-120"/>
              </a:rPr>
              <a:t>年</a:t>
            </a:r>
            <a:r>
              <a:rPr kumimoji="0" lang="en-US" altLang="zh-TW" dirty="0" smtClean="0">
                <a:latin typeface="標楷體" pitchFamily="65" charset="-120"/>
              </a:rPr>
              <a:t>:</a:t>
            </a:r>
            <a:r>
              <a:rPr lang="zh-TW" altLang="zh-TW" dirty="0" smtClean="0"/>
              <a:t>延續</a:t>
            </a:r>
            <a:r>
              <a:rPr lang="zh-TW" altLang="en-US" dirty="0"/>
              <a:t>辦理</a:t>
            </a:r>
            <a:r>
              <a:rPr lang="zh-TW" altLang="zh-TW" dirty="0" smtClean="0"/>
              <a:t>精</a:t>
            </a:r>
            <a:r>
              <a:rPr lang="zh-TW" altLang="zh-TW" dirty="0"/>
              <a:t>進優質</a:t>
            </a:r>
            <a:r>
              <a:rPr lang="zh-TW" altLang="zh-TW" dirty="0" smtClean="0"/>
              <a:t>計畫</a:t>
            </a:r>
            <a:r>
              <a:rPr lang="zh-TW" altLang="en-US" dirty="0" smtClean="0"/>
              <a:t>，</a:t>
            </a:r>
            <a:r>
              <a:rPr lang="zh-TW" altLang="zh-TW" dirty="0" smtClean="0"/>
              <a:t>擴大</a:t>
            </a:r>
            <a:r>
              <a:rPr lang="zh-TW" altLang="zh-TW" dirty="0"/>
              <a:t>合作學校，除原先中華科技大學，另增加慈</a:t>
            </a:r>
            <a:r>
              <a:rPr lang="zh-TW" altLang="zh-TW" dirty="0" smtClean="0"/>
              <a:t>濟</a:t>
            </a:r>
            <a:r>
              <a:rPr lang="zh-TW" altLang="en-US" dirty="0"/>
              <a:t>科技大學</a:t>
            </a:r>
            <a:r>
              <a:rPr lang="zh-TW" altLang="zh-TW" dirty="0" smtClean="0"/>
              <a:t>與</a:t>
            </a:r>
            <a:r>
              <a:rPr lang="zh-TW" altLang="zh-TW" dirty="0"/>
              <a:t>台北城市科技</a:t>
            </a:r>
            <a:r>
              <a:rPr lang="zh-TW" altLang="zh-TW" dirty="0" smtClean="0"/>
              <a:t>大學。</a:t>
            </a:r>
            <a:r>
              <a:rPr kumimoji="0" lang="zh-TW" altLang="en-US" dirty="0" smtClean="0">
                <a:latin typeface="標楷體" pitchFamily="65" charset="-120"/>
              </a:rPr>
              <a:t>針對校務評鑑之</a:t>
            </a:r>
            <a:r>
              <a:rPr kumimoji="0" lang="zh-TW" altLang="zh-TW" dirty="0" smtClean="0">
                <a:latin typeface="標楷體" pitchFamily="65" charset="-120"/>
              </a:rPr>
              <a:t>行政</a:t>
            </a:r>
            <a:r>
              <a:rPr kumimoji="0" lang="zh-TW" altLang="en-US" dirty="0" smtClean="0">
                <a:latin typeface="標楷體" pitchFamily="65" charset="-120"/>
              </a:rPr>
              <a:t>管理</a:t>
            </a:r>
            <a:r>
              <a:rPr kumimoji="0" lang="zh-TW" altLang="zh-TW" dirty="0" smtClean="0">
                <a:latin typeface="標楷體" pitchFamily="65" charset="-120"/>
              </a:rPr>
              <a:t>、</a:t>
            </a:r>
            <a:r>
              <a:rPr kumimoji="0" lang="zh-TW" altLang="en-US" dirty="0" smtClean="0">
                <a:latin typeface="標楷體" pitchFamily="65" charset="-120"/>
              </a:rPr>
              <a:t>課程發展</a:t>
            </a:r>
            <a:r>
              <a:rPr kumimoji="0" lang="zh-TW" altLang="zh-TW" dirty="0" smtClean="0">
                <a:latin typeface="標楷體" pitchFamily="65" charset="-120"/>
              </a:rPr>
              <a:t>、</a:t>
            </a:r>
            <a:r>
              <a:rPr kumimoji="0" lang="zh-TW" altLang="en-US" dirty="0" smtClean="0">
                <a:latin typeface="標楷體" pitchFamily="65" charset="-120"/>
              </a:rPr>
              <a:t>學務輔導</a:t>
            </a:r>
            <a:r>
              <a:rPr kumimoji="0" lang="zh-TW" altLang="zh-TW" dirty="0" smtClean="0">
                <a:latin typeface="標楷體" pitchFamily="65" charset="-120"/>
              </a:rPr>
              <a:t>、</a:t>
            </a:r>
            <a:r>
              <a:rPr kumimoji="0" lang="zh-TW" altLang="en-US" dirty="0" smtClean="0">
                <a:latin typeface="標楷體" pitchFamily="65" charset="-120"/>
              </a:rPr>
              <a:t>專業群科等</a:t>
            </a:r>
            <a:r>
              <a:rPr kumimoji="0" lang="zh-TW" altLang="en-US" dirty="0" smtClean="0">
                <a:latin typeface="標楷體" pitchFamily="65" charset="-120"/>
              </a:rPr>
              <a:t>四</a:t>
            </a:r>
            <a:r>
              <a:rPr kumimoji="0" lang="zh-TW" altLang="en-US" dirty="0" smtClean="0">
                <a:latin typeface="標楷體" pitchFamily="65" charset="-120"/>
              </a:rPr>
              <a:t>項範疇</a:t>
            </a:r>
            <a:r>
              <a:rPr kumimoji="0" lang="zh-TW" altLang="zh-TW" dirty="0" smtClean="0">
                <a:latin typeface="標楷體" pitchFamily="65" charset="-120"/>
              </a:rPr>
              <a:t>，</a:t>
            </a:r>
            <a:r>
              <a:rPr lang="zh-TW" altLang="en-US" dirty="0" smtClean="0"/>
              <a:t>及新增</a:t>
            </a:r>
            <a:r>
              <a:rPr lang="zh-TW" altLang="zh-TW" dirty="0" smtClean="0"/>
              <a:t>拍攝</a:t>
            </a:r>
            <a:r>
              <a:rPr lang="zh-TW" altLang="en-US" dirty="0" smtClean="0"/>
              <a:t>一部</a:t>
            </a:r>
            <a:r>
              <a:rPr lang="zh-TW" altLang="zh-TW" dirty="0" smtClean="0"/>
              <a:t>微電影</a:t>
            </a:r>
            <a:r>
              <a:rPr lang="zh-TW" altLang="en-US" dirty="0" smtClean="0"/>
              <a:t>，共擬定</a:t>
            </a:r>
            <a:r>
              <a:rPr kumimoji="0" lang="zh-TW" altLang="en-US" dirty="0" smtClean="0">
                <a:latin typeface="標楷體" pitchFamily="65" charset="-120"/>
              </a:rPr>
              <a:t>辦理</a:t>
            </a:r>
            <a:r>
              <a:rPr lang="zh-TW" altLang="en-US" dirty="0">
                <a:latin typeface="標楷體" pitchFamily="65" charset="-120"/>
              </a:rPr>
              <a:t>五</a:t>
            </a:r>
            <a:r>
              <a:rPr kumimoji="0" lang="zh-TW" altLang="en-US" dirty="0" smtClean="0">
                <a:latin typeface="標楷體" pitchFamily="65" charset="-120"/>
              </a:rPr>
              <a:t>項子計畫。</a:t>
            </a:r>
            <a:endParaRPr lang="zh-TW" altLang="en-US" sz="1800" dirty="0">
              <a:solidFill>
                <a:srgbClr val="007A77"/>
              </a:solidFill>
              <a:latin typeface="標楷體" pitchFamily="65" charset="-120"/>
            </a:endParaRPr>
          </a:p>
        </p:txBody>
      </p:sp>
      <p:sp>
        <p:nvSpPr>
          <p:cNvPr id="159748" name="投影片編號版面配置區 3"/>
          <p:cNvSpPr txBox="1">
            <a:spLocks noGrp="1"/>
          </p:cNvSpPr>
          <p:nvPr/>
        </p:nvSpPr>
        <p:spPr bwMode="auto">
          <a:xfrm>
            <a:off x="8131175" y="5738813"/>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ctr" eaLnBrk="1" hangingPunct="1"/>
            <a:fld id="{7B53D946-6847-45B8-AF90-432B6B1E4810}" type="slidenum">
              <a:rPr kumimoji="0" lang="en-US" altLang="zh-TW" sz="1400" b="1">
                <a:solidFill>
                  <a:srgbClr val="898989"/>
                </a:solidFill>
              </a:rPr>
              <a:pPr algn="ctr" eaLnBrk="1" hangingPunct="1"/>
              <a:t>9</a:t>
            </a:fld>
            <a:endParaRPr kumimoji="0" lang="en-US" altLang="zh-TW" sz="1400" b="1">
              <a:solidFill>
                <a:srgbClr val="898989"/>
              </a:solidFill>
            </a:endParaRPr>
          </a:p>
        </p:txBody>
      </p:sp>
    </p:spTree>
    <p:extLst>
      <p:ext uri="{BB962C8B-B14F-4D97-AF65-F5344CB8AC3E}">
        <p14:creationId xmlns:p14="http://schemas.microsoft.com/office/powerpoint/2010/main" val="14363640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a:xfrm>
            <a:off x="467544" y="692696"/>
            <a:ext cx="7199312" cy="1079500"/>
          </a:xfrm>
        </p:spPr>
        <p:txBody>
          <a:bodyPr/>
          <a:lstStyle/>
          <a:p>
            <a:pPr eaLnBrk="1" fontAlgn="auto" hangingPunct="1">
              <a:spcAft>
                <a:spcPts val="0"/>
              </a:spcAft>
              <a:defRPr/>
            </a:pPr>
            <a:r>
              <a:rPr lang="zh-TW" altLang="en-US" sz="4400" b="1" dirty="0">
                <a:latin typeface="標楷體" pitchFamily="65" charset="-120"/>
              </a:rPr>
              <a:t>學校評鑑項目分析</a:t>
            </a:r>
          </a:p>
        </p:txBody>
      </p:sp>
      <p:graphicFrame>
        <p:nvGraphicFramePr>
          <p:cNvPr id="8242" name="Group 50"/>
          <p:cNvGraphicFramePr>
            <a:graphicFrameLocks noGrp="1"/>
          </p:cNvGraphicFramePr>
          <p:nvPr>
            <p:extLst>
              <p:ext uri="{D42A27DB-BD31-4B8C-83A1-F6EECF244321}">
                <p14:modId xmlns:p14="http://schemas.microsoft.com/office/powerpoint/2010/main" val="1398581282"/>
              </p:ext>
            </p:extLst>
          </p:nvPr>
        </p:nvGraphicFramePr>
        <p:xfrm>
          <a:off x="755650" y="1700213"/>
          <a:ext cx="7416798" cy="4127494"/>
        </p:xfrm>
        <a:graphic>
          <a:graphicData uri="http://schemas.openxmlformats.org/drawingml/2006/table">
            <a:tbl>
              <a:tblPr/>
              <a:tblGrid>
                <a:gridCol w="604360"/>
                <a:gridCol w="602380"/>
                <a:gridCol w="604361"/>
                <a:gridCol w="602380"/>
                <a:gridCol w="602380"/>
                <a:gridCol w="602380"/>
                <a:gridCol w="604360"/>
                <a:gridCol w="602380"/>
                <a:gridCol w="525101"/>
                <a:gridCol w="538971"/>
                <a:gridCol w="449803"/>
                <a:gridCol w="538971"/>
                <a:gridCol w="538971"/>
              </a:tblGrid>
              <a:tr h="648667">
                <a:tc gridSpan="13">
                  <a:txBody>
                    <a:bodyPr/>
                    <a:lstStyle>
                      <a:lvl1pPr eaLnBrk="0" hangingPunct="0">
                        <a:spcBef>
                          <a:spcPct val="20000"/>
                        </a:spcBef>
                        <a:buFont typeface="Arial" charset="0"/>
                        <a:defRPr sz="2800">
                          <a:solidFill>
                            <a:schemeClr val="tx1"/>
                          </a:solidFill>
                          <a:latin typeface="標楷體" pitchFamily="65" charset="-120"/>
                          <a:ea typeface="標楷體" pitchFamily="65" charset="-120"/>
                        </a:defRPr>
                      </a:lvl1pPr>
                      <a:lvl2pPr marL="742950" indent="-285750" eaLnBrk="0" hangingPunct="0">
                        <a:spcBef>
                          <a:spcPct val="20000"/>
                        </a:spcBef>
                        <a:buFont typeface="Arial" charset="0"/>
                        <a:defRPr sz="2400">
                          <a:solidFill>
                            <a:schemeClr val="tx1"/>
                          </a:solidFill>
                          <a:latin typeface="標楷體" pitchFamily="65" charset="-120"/>
                          <a:ea typeface="標楷體" pitchFamily="65" charset="-120"/>
                        </a:defRPr>
                      </a:lvl2pPr>
                      <a:lvl3pPr marL="1143000" indent="-228600" eaLnBrk="0" hangingPunct="0">
                        <a:spcBef>
                          <a:spcPct val="20000"/>
                        </a:spcBef>
                        <a:buFont typeface="Arial" charset="0"/>
                        <a:defRPr sz="2000">
                          <a:solidFill>
                            <a:schemeClr val="tx1"/>
                          </a:solidFill>
                          <a:latin typeface="標楷體" pitchFamily="65" charset="-120"/>
                          <a:ea typeface="標楷體" pitchFamily="65" charset="-120"/>
                        </a:defRPr>
                      </a:lvl3pPr>
                      <a:lvl4pPr marL="1600200" indent="-228600" eaLnBrk="0" hangingPunct="0">
                        <a:spcBef>
                          <a:spcPct val="20000"/>
                        </a:spcBef>
                        <a:buFont typeface="Arial" charset="0"/>
                        <a:defRPr>
                          <a:solidFill>
                            <a:schemeClr val="tx1"/>
                          </a:solidFill>
                          <a:latin typeface="標楷體" pitchFamily="65" charset="-120"/>
                          <a:ea typeface="標楷體" pitchFamily="65" charset="-120"/>
                        </a:defRPr>
                      </a:lvl4pPr>
                      <a:lvl5pPr marL="2057400" indent="-228600" eaLnBrk="0" hangingPunct="0">
                        <a:spcBef>
                          <a:spcPct val="20000"/>
                        </a:spcBef>
                        <a:buFont typeface="Arial" charset="0"/>
                        <a:defRPr>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36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學校評鑑結果   </a:t>
                      </a: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接受評鑑時間</a:t>
                      </a:r>
                      <a:r>
                        <a:rPr kumimoji="0"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:102</a:t>
                      </a: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年</a:t>
                      </a:r>
                      <a:r>
                        <a:rPr kumimoji="0"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9</a:t>
                      </a: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月</a:t>
                      </a:r>
                    </a:p>
                  </a:txBody>
                  <a:tcPr marT="45742" marB="4574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endParaRPr>
                    </a:p>
                  </a:txBody>
                  <a:tcPr marT="45737" marB="4573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056">
                <a:tc rowSpan="2">
                  <a:txBody>
                    <a:bodyPr/>
                    <a:lstStyle>
                      <a:lvl1pPr eaLnBrk="0" hangingPunct="0">
                        <a:spcBef>
                          <a:spcPct val="20000"/>
                        </a:spcBef>
                        <a:buFont typeface="Arial" charset="0"/>
                        <a:defRPr sz="2800">
                          <a:solidFill>
                            <a:schemeClr val="tx1"/>
                          </a:solidFill>
                          <a:latin typeface="標楷體" pitchFamily="65" charset="-120"/>
                          <a:ea typeface="標楷體" pitchFamily="65" charset="-120"/>
                        </a:defRPr>
                      </a:lvl1pPr>
                      <a:lvl2pPr marL="742950" indent="-285750" eaLnBrk="0" hangingPunct="0">
                        <a:spcBef>
                          <a:spcPct val="20000"/>
                        </a:spcBef>
                        <a:buFont typeface="Arial" charset="0"/>
                        <a:defRPr sz="2400">
                          <a:solidFill>
                            <a:schemeClr val="tx1"/>
                          </a:solidFill>
                          <a:latin typeface="標楷體" pitchFamily="65" charset="-120"/>
                          <a:ea typeface="標楷體" pitchFamily="65" charset="-120"/>
                        </a:defRPr>
                      </a:lvl2pPr>
                      <a:lvl3pPr marL="1143000" indent="-228600" eaLnBrk="0" hangingPunct="0">
                        <a:spcBef>
                          <a:spcPct val="20000"/>
                        </a:spcBef>
                        <a:buFont typeface="Arial" charset="0"/>
                        <a:defRPr sz="2000">
                          <a:solidFill>
                            <a:schemeClr val="tx1"/>
                          </a:solidFill>
                          <a:latin typeface="標楷體" pitchFamily="65" charset="-120"/>
                          <a:ea typeface="標楷體" pitchFamily="65" charset="-120"/>
                        </a:defRPr>
                      </a:lvl3pPr>
                      <a:lvl4pPr marL="1600200" indent="-228600" eaLnBrk="0" hangingPunct="0">
                        <a:spcBef>
                          <a:spcPct val="20000"/>
                        </a:spcBef>
                        <a:buFont typeface="Arial" charset="0"/>
                        <a:defRPr>
                          <a:solidFill>
                            <a:schemeClr val="tx1"/>
                          </a:solidFill>
                          <a:latin typeface="標楷體" pitchFamily="65" charset="-120"/>
                          <a:ea typeface="標楷體" pitchFamily="65" charset="-120"/>
                        </a:defRPr>
                      </a:lvl4pPr>
                      <a:lvl5pPr marL="2057400" indent="-228600" eaLnBrk="0" hangingPunct="0">
                        <a:spcBef>
                          <a:spcPct val="20000"/>
                        </a:spcBef>
                        <a:buFont typeface="Arial" charset="0"/>
                        <a:defRPr>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校長領導</a:t>
                      </a:r>
                      <a:endParaRPr kumimoji="0" lang="en-US" altLang="zh-TW"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endParaRPr>
                    </a:p>
                  </a:txBody>
                  <a:tcPr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Font typeface="Arial" charset="0"/>
                        <a:defRPr sz="2800">
                          <a:solidFill>
                            <a:schemeClr val="tx1"/>
                          </a:solidFill>
                          <a:latin typeface="標楷體" pitchFamily="65" charset="-120"/>
                          <a:ea typeface="標楷體" pitchFamily="65" charset="-120"/>
                        </a:defRPr>
                      </a:lvl1pPr>
                      <a:lvl2pPr marL="742950" indent="-285750" eaLnBrk="0" hangingPunct="0">
                        <a:spcBef>
                          <a:spcPct val="20000"/>
                        </a:spcBef>
                        <a:buFont typeface="Arial" charset="0"/>
                        <a:defRPr sz="2400">
                          <a:solidFill>
                            <a:schemeClr val="tx1"/>
                          </a:solidFill>
                          <a:latin typeface="標楷體" pitchFamily="65" charset="-120"/>
                          <a:ea typeface="標楷體" pitchFamily="65" charset="-120"/>
                        </a:defRPr>
                      </a:lvl2pPr>
                      <a:lvl3pPr marL="1143000" indent="-228600" eaLnBrk="0" hangingPunct="0">
                        <a:spcBef>
                          <a:spcPct val="20000"/>
                        </a:spcBef>
                        <a:buFont typeface="Arial" charset="0"/>
                        <a:defRPr sz="2000">
                          <a:solidFill>
                            <a:schemeClr val="tx1"/>
                          </a:solidFill>
                          <a:latin typeface="標楷體" pitchFamily="65" charset="-120"/>
                          <a:ea typeface="標楷體" pitchFamily="65" charset="-120"/>
                        </a:defRPr>
                      </a:lvl3pPr>
                      <a:lvl4pPr marL="1600200" indent="-228600" eaLnBrk="0" hangingPunct="0">
                        <a:spcBef>
                          <a:spcPct val="20000"/>
                        </a:spcBef>
                        <a:buFont typeface="Arial" charset="0"/>
                        <a:defRPr>
                          <a:solidFill>
                            <a:schemeClr val="tx1"/>
                          </a:solidFill>
                          <a:latin typeface="標楷體" pitchFamily="65" charset="-120"/>
                          <a:ea typeface="標楷體" pitchFamily="65" charset="-120"/>
                        </a:defRPr>
                      </a:lvl4pPr>
                      <a:lvl5pPr marL="2057400" indent="-228600" eaLnBrk="0" hangingPunct="0">
                        <a:spcBef>
                          <a:spcPct val="20000"/>
                        </a:spcBef>
                        <a:buFont typeface="Arial" charset="0"/>
                        <a:defRPr>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4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行政管理</a:t>
                      </a: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Font typeface="Arial" charset="0"/>
                        <a:defRPr sz="2800">
                          <a:solidFill>
                            <a:schemeClr val="tx1"/>
                          </a:solidFill>
                          <a:latin typeface="標楷體" pitchFamily="65" charset="-120"/>
                          <a:ea typeface="標楷體" pitchFamily="65" charset="-120"/>
                        </a:defRPr>
                      </a:lvl1pPr>
                      <a:lvl2pPr marL="742950" indent="-285750" eaLnBrk="0" hangingPunct="0">
                        <a:spcBef>
                          <a:spcPct val="20000"/>
                        </a:spcBef>
                        <a:buFont typeface="Arial" charset="0"/>
                        <a:defRPr sz="2400">
                          <a:solidFill>
                            <a:schemeClr val="tx1"/>
                          </a:solidFill>
                          <a:latin typeface="標楷體" pitchFamily="65" charset="-120"/>
                          <a:ea typeface="標楷體" pitchFamily="65" charset="-120"/>
                        </a:defRPr>
                      </a:lvl2pPr>
                      <a:lvl3pPr marL="1143000" indent="-228600" eaLnBrk="0" hangingPunct="0">
                        <a:spcBef>
                          <a:spcPct val="20000"/>
                        </a:spcBef>
                        <a:buFont typeface="Arial" charset="0"/>
                        <a:defRPr sz="2000">
                          <a:solidFill>
                            <a:schemeClr val="tx1"/>
                          </a:solidFill>
                          <a:latin typeface="標楷體" pitchFamily="65" charset="-120"/>
                          <a:ea typeface="標楷體" pitchFamily="65" charset="-120"/>
                        </a:defRPr>
                      </a:lvl3pPr>
                      <a:lvl4pPr marL="1600200" indent="-228600" eaLnBrk="0" hangingPunct="0">
                        <a:spcBef>
                          <a:spcPct val="20000"/>
                        </a:spcBef>
                        <a:buFont typeface="Arial" charset="0"/>
                        <a:defRPr>
                          <a:solidFill>
                            <a:schemeClr val="tx1"/>
                          </a:solidFill>
                          <a:latin typeface="標楷體" pitchFamily="65" charset="-120"/>
                          <a:ea typeface="標楷體" pitchFamily="65" charset="-120"/>
                        </a:defRPr>
                      </a:lvl4pPr>
                      <a:lvl5pPr marL="2057400" indent="-228600" eaLnBrk="0" hangingPunct="0">
                        <a:spcBef>
                          <a:spcPct val="20000"/>
                        </a:spcBef>
                        <a:buFont typeface="Arial" charset="0"/>
                        <a:defRPr>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400" b="1" i="0" u="none" strike="noStrike" cap="none" normalizeH="0" baseline="0" dirty="0" smtClean="0">
                          <a:ln>
                            <a:noFill/>
                          </a:ln>
                          <a:solidFill>
                            <a:srgbClr val="0070C0"/>
                          </a:solidFill>
                          <a:effectLst/>
                          <a:latin typeface="標楷體" pitchFamily="65" charset="-120"/>
                          <a:ea typeface="標楷體" pitchFamily="65" charset="-120"/>
                          <a:cs typeface="Times New Roman" pitchFamily="18" charset="0"/>
                        </a:rPr>
                        <a:t>課程教學</a:t>
                      </a: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Font typeface="Arial" charset="0"/>
                        <a:defRPr sz="2800">
                          <a:solidFill>
                            <a:schemeClr val="tx1"/>
                          </a:solidFill>
                          <a:latin typeface="標楷體" pitchFamily="65" charset="-120"/>
                          <a:ea typeface="標楷體" pitchFamily="65" charset="-120"/>
                        </a:defRPr>
                      </a:lvl1pPr>
                      <a:lvl2pPr marL="742950" indent="-285750" eaLnBrk="0" hangingPunct="0">
                        <a:spcBef>
                          <a:spcPct val="20000"/>
                        </a:spcBef>
                        <a:buFont typeface="Arial" charset="0"/>
                        <a:defRPr sz="2400">
                          <a:solidFill>
                            <a:schemeClr val="tx1"/>
                          </a:solidFill>
                          <a:latin typeface="標楷體" pitchFamily="65" charset="-120"/>
                          <a:ea typeface="標楷體" pitchFamily="65" charset="-120"/>
                        </a:defRPr>
                      </a:lvl2pPr>
                      <a:lvl3pPr marL="1143000" indent="-228600" eaLnBrk="0" hangingPunct="0">
                        <a:spcBef>
                          <a:spcPct val="20000"/>
                        </a:spcBef>
                        <a:buFont typeface="Arial" charset="0"/>
                        <a:defRPr sz="2000">
                          <a:solidFill>
                            <a:schemeClr val="tx1"/>
                          </a:solidFill>
                          <a:latin typeface="標楷體" pitchFamily="65" charset="-120"/>
                          <a:ea typeface="標楷體" pitchFamily="65" charset="-120"/>
                        </a:defRPr>
                      </a:lvl3pPr>
                      <a:lvl4pPr marL="1600200" indent="-228600" eaLnBrk="0" hangingPunct="0">
                        <a:spcBef>
                          <a:spcPct val="20000"/>
                        </a:spcBef>
                        <a:buFont typeface="Arial" charset="0"/>
                        <a:defRPr>
                          <a:solidFill>
                            <a:schemeClr val="tx1"/>
                          </a:solidFill>
                          <a:latin typeface="標楷體" pitchFamily="65" charset="-120"/>
                          <a:ea typeface="標楷體" pitchFamily="65" charset="-120"/>
                        </a:defRPr>
                      </a:lvl4pPr>
                      <a:lvl5pPr marL="2057400" indent="-228600" eaLnBrk="0" hangingPunct="0">
                        <a:spcBef>
                          <a:spcPct val="20000"/>
                        </a:spcBef>
                        <a:buFont typeface="Arial" charset="0"/>
                        <a:defRPr>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實習輔導</a:t>
                      </a: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400" b="1" i="0" u="none" strike="noStrike" cap="none" normalizeH="0" baseline="0" dirty="0" smtClean="0">
                          <a:ln>
                            <a:noFill/>
                          </a:ln>
                          <a:solidFill>
                            <a:srgbClr val="0070C0"/>
                          </a:solidFill>
                          <a:effectLst/>
                          <a:latin typeface="標楷體" pitchFamily="65" charset="-120"/>
                          <a:ea typeface="標楷體" pitchFamily="65" charset="-120"/>
                          <a:cs typeface="Times New Roman" pitchFamily="18" charset="0"/>
                        </a:rPr>
                        <a:t>學務輔導</a:t>
                      </a: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Font typeface="Arial" charset="0"/>
                        <a:defRPr sz="2800">
                          <a:solidFill>
                            <a:schemeClr val="tx1"/>
                          </a:solidFill>
                          <a:latin typeface="標楷體" pitchFamily="65" charset="-120"/>
                          <a:ea typeface="標楷體" pitchFamily="65" charset="-120"/>
                        </a:defRPr>
                      </a:lvl1pPr>
                      <a:lvl2pPr marL="742950" indent="-285750" eaLnBrk="0" hangingPunct="0">
                        <a:spcBef>
                          <a:spcPct val="20000"/>
                        </a:spcBef>
                        <a:buFont typeface="Arial" charset="0"/>
                        <a:defRPr sz="2400">
                          <a:solidFill>
                            <a:schemeClr val="tx1"/>
                          </a:solidFill>
                          <a:latin typeface="標楷體" pitchFamily="65" charset="-120"/>
                          <a:ea typeface="標楷體" pitchFamily="65" charset="-120"/>
                        </a:defRPr>
                      </a:lvl2pPr>
                      <a:lvl3pPr marL="1143000" indent="-228600" eaLnBrk="0" hangingPunct="0">
                        <a:spcBef>
                          <a:spcPct val="20000"/>
                        </a:spcBef>
                        <a:buFont typeface="Arial" charset="0"/>
                        <a:defRPr sz="2000">
                          <a:solidFill>
                            <a:schemeClr val="tx1"/>
                          </a:solidFill>
                          <a:latin typeface="標楷體" pitchFamily="65" charset="-120"/>
                          <a:ea typeface="標楷體" pitchFamily="65" charset="-120"/>
                        </a:defRPr>
                      </a:lvl3pPr>
                      <a:lvl4pPr marL="1600200" indent="-228600" eaLnBrk="0" hangingPunct="0">
                        <a:spcBef>
                          <a:spcPct val="20000"/>
                        </a:spcBef>
                        <a:buFont typeface="Arial" charset="0"/>
                        <a:defRPr>
                          <a:solidFill>
                            <a:schemeClr val="tx1"/>
                          </a:solidFill>
                          <a:latin typeface="標楷體" pitchFamily="65" charset="-120"/>
                          <a:ea typeface="標楷體" pitchFamily="65" charset="-120"/>
                        </a:defRPr>
                      </a:lvl4pPr>
                      <a:lvl5pPr marL="2057400" indent="-228600" eaLnBrk="0" hangingPunct="0">
                        <a:spcBef>
                          <a:spcPct val="20000"/>
                        </a:spcBef>
                        <a:buFont typeface="Arial" charset="0"/>
                        <a:defRPr>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環境設備 </a:t>
                      </a: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Font typeface="Arial" charset="0"/>
                        <a:defRPr sz="2800">
                          <a:solidFill>
                            <a:schemeClr val="tx1"/>
                          </a:solidFill>
                          <a:latin typeface="標楷體" pitchFamily="65" charset="-120"/>
                          <a:ea typeface="標楷體" pitchFamily="65" charset="-120"/>
                        </a:defRPr>
                      </a:lvl1pPr>
                      <a:lvl2pPr marL="742950" indent="-285750" eaLnBrk="0" hangingPunct="0">
                        <a:spcBef>
                          <a:spcPct val="20000"/>
                        </a:spcBef>
                        <a:buFont typeface="Arial" charset="0"/>
                        <a:defRPr sz="2400">
                          <a:solidFill>
                            <a:schemeClr val="tx1"/>
                          </a:solidFill>
                          <a:latin typeface="標楷體" pitchFamily="65" charset="-120"/>
                          <a:ea typeface="標楷體" pitchFamily="65" charset="-120"/>
                        </a:defRPr>
                      </a:lvl2pPr>
                      <a:lvl3pPr marL="1143000" indent="-228600" eaLnBrk="0" hangingPunct="0">
                        <a:spcBef>
                          <a:spcPct val="20000"/>
                        </a:spcBef>
                        <a:buFont typeface="Arial" charset="0"/>
                        <a:defRPr sz="2000">
                          <a:solidFill>
                            <a:schemeClr val="tx1"/>
                          </a:solidFill>
                          <a:latin typeface="標楷體" pitchFamily="65" charset="-120"/>
                          <a:ea typeface="標楷體" pitchFamily="65" charset="-120"/>
                        </a:defRPr>
                      </a:lvl3pPr>
                      <a:lvl4pPr marL="1600200" indent="-228600" eaLnBrk="0" hangingPunct="0">
                        <a:spcBef>
                          <a:spcPct val="20000"/>
                        </a:spcBef>
                        <a:buFont typeface="Arial" charset="0"/>
                        <a:defRPr>
                          <a:solidFill>
                            <a:schemeClr val="tx1"/>
                          </a:solidFill>
                          <a:latin typeface="標楷體" pitchFamily="65" charset="-120"/>
                          <a:ea typeface="標楷體" pitchFamily="65" charset="-120"/>
                        </a:defRPr>
                      </a:lvl4pPr>
                      <a:lvl5pPr marL="2057400" indent="-228600" eaLnBrk="0" hangingPunct="0">
                        <a:spcBef>
                          <a:spcPct val="20000"/>
                        </a:spcBef>
                        <a:buFont typeface="Arial" charset="0"/>
                        <a:defRPr>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社群互動 </a:t>
                      </a: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Font typeface="Arial" charset="0"/>
                        <a:defRPr sz="2800">
                          <a:solidFill>
                            <a:schemeClr val="tx1"/>
                          </a:solidFill>
                          <a:latin typeface="標楷體" pitchFamily="65" charset="-120"/>
                          <a:ea typeface="標楷體" pitchFamily="65" charset="-120"/>
                        </a:defRPr>
                      </a:lvl1pPr>
                      <a:lvl2pPr marL="742950" indent="-285750" eaLnBrk="0" hangingPunct="0">
                        <a:spcBef>
                          <a:spcPct val="20000"/>
                        </a:spcBef>
                        <a:buFont typeface="Arial" charset="0"/>
                        <a:defRPr sz="2400">
                          <a:solidFill>
                            <a:schemeClr val="tx1"/>
                          </a:solidFill>
                          <a:latin typeface="標楷體" pitchFamily="65" charset="-120"/>
                          <a:ea typeface="標楷體" pitchFamily="65" charset="-120"/>
                        </a:defRPr>
                      </a:lvl2pPr>
                      <a:lvl3pPr marL="1143000" indent="-228600" eaLnBrk="0" hangingPunct="0">
                        <a:spcBef>
                          <a:spcPct val="20000"/>
                        </a:spcBef>
                        <a:buFont typeface="Arial" charset="0"/>
                        <a:defRPr sz="2000">
                          <a:solidFill>
                            <a:schemeClr val="tx1"/>
                          </a:solidFill>
                          <a:latin typeface="標楷體" pitchFamily="65" charset="-120"/>
                          <a:ea typeface="標楷體" pitchFamily="65" charset="-120"/>
                        </a:defRPr>
                      </a:lvl3pPr>
                      <a:lvl4pPr marL="1600200" indent="-228600" eaLnBrk="0" hangingPunct="0">
                        <a:spcBef>
                          <a:spcPct val="20000"/>
                        </a:spcBef>
                        <a:buFont typeface="Arial" charset="0"/>
                        <a:defRPr>
                          <a:solidFill>
                            <a:schemeClr val="tx1"/>
                          </a:solidFill>
                          <a:latin typeface="標楷體" pitchFamily="65" charset="-120"/>
                          <a:ea typeface="標楷體" pitchFamily="65" charset="-120"/>
                        </a:defRPr>
                      </a:lvl4pPr>
                      <a:lvl5pPr marL="2057400" indent="-228600" eaLnBrk="0" hangingPunct="0">
                        <a:spcBef>
                          <a:spcPct val="20000"/>
                        </a:spcBef>
                        <a:buFont typeface="Arial" charset="0"/>
                        <a:defRPr>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績效表現 </a:t>
                      </a: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lvl1pPr eaLnBrk="0" hangingPunct="0">
                        <a:spcBef>
                          <a:spcPct val="20000"/>
                        </a:spcBef>
                        <a:buFont typeface="Arial" charset="0"/>
                        <a:defRPr sz="2800">
                          <a:solidFill>
                            <a:schemeClr val="tx1"/>
                          </a:solidFill>
                          <a:latin typeface="標楷體" pitchFamily="65" charset="-120"/>
                          <a:ea typeface="標楷體" pitchFamily="65" charset="-120"/>
                        </a:defRPr>
                      </a:lvl1pPr>
                      <a:lvl2pPr marL="742950" indent="-285750" eaLnBrk="0" hangingPunct="0">
                        <a:spcBef>
                          <a:spcPct val="20000"/>
                        </a:spcBef>
                        <a:buFont typeface="Arial" charset="0"/>
                        <a:defRPr sz="2400">
                          <a:solidFill>
                            <a:schemeClr val="tx1"/>
                          </a:solidFill>
                          <a:latin typeface="標楷體" pitchFamily="65" charset="-120"/>
                          <a:ea typeface="標楷體" pitchFamily="65" charset="-120"/>
                        </a:defRPr>
                      </a:lvl2pPr>
                      <a:lvl3pPr marL="1143000" indent="-228600" eaLnBrk="0" hangingPunct="0">
                        <a:spcBef>
                          <a:spcPct val="20000"/>
                        </a:spcBef>
                        <a:buFont typeface="Arial" charset="0"/>
                        <a:defRPr sz="2000">
                          <a:solidFill>
                            <a:schemeClr val="tx1"/>
                          </a:solidFill>
                          <a:latin typeface="標楷體" pitchFamily="65" charset="-120"/>
                          <a:ea typeface="標楷體" pitchFamily="65" charset="-120"/>
                        </a:defRPr>
                      </a:lvl3pPr>
                      <a:lvl4pPr marL="1600200" indent="-228600" eaLnBrk="0" hangingPunct="0">
                        <a:spcBef>
                          <a:spcPct val="20000"/>
                        </a:spcBef>
                        <a:buFont typeface="Arial" charset="0"/>
                        <a:defRPr>
                          <a:solidFill>
                            <a:schemeClr val="tx1"/>
                          </a:solidFill>
                          <a:latin typeface="標楷體" pitchFamily="65" charset="-120"/>
                          <a:ea typeface="標楷體" pitchFamily="65" charset="-120"/>
                        </a:defRPr>
                      </a:lvl4pPr>
                      <a:lvl5pPr marL="2057400" indent="-228600" eaLnBrk="0" hangingPunct="0">
                        <a:spcBef>
                          <a:spcPct val="20000"/>
                        </a:spcBef>
                        <a:buFont typeface="Arial" charset="0"/>
                        <a:defRPr>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專業群科</a:t>
                      </a:r>
                    </a:p>
                  </a:txBody>
                  <a:tcPr marT="45742" marB="4574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endParaRPr>
                    </a:p>
                  </a:txBody>
                  <a:tcPr marT="45737" marB="457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739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eaLnBrk="0" hangingPunct="0">
                        <a:spcBef>
                          <a:spcPct val="20000"/>
                        </a:spcBef>
                        <a:buFont typeface="Arial" charset="0"/>
                        <a:defRPr sz="2800">
                          <a:solidFill>
                            <a:schemeClr val="tx1"/>
                          </a:solidFill>
                          <a:latin typeface="標楷體" pitchFamily="65" charset="-120"/>
                          <a:ea typeface="標楷體" pitchFamily="65" charset="-120"/>
                        </a:defRPr>
                      </a:lvl1pPr>
                      <a:lvl2pPr marL="742950" indent="-285750" eaLnBrk="0" hangingPunct="0">
                        <a:spcBef>
                          <a:spcPct val="20000"/>
                        </a:spcBef>
                        <a:buFont typeface="Arial" charset="0"/>
                        <a:defRPr sz="2400">
                          <a:solidFill>
                            <a:schemeClr val="tx1"/>
                          </a:solidFill>
                          <a:latin typeface="標楷體" pitchFamily="65" charset="-120"/>
                          <a:ea typeface="標楷體" pitchFamily="65" charset="-120"/>
                        </a:defRPr>
                      </a:lvl2pPr>
                      <a:lvl3pPr marL="1143000" indent="-228600" eaLnBrk="0" hangingPunct="0">
                        <a:spcBef>
                          <a:spcPct val="20000"/>
                        </a:spcBef>
                        <a:buFont typeface="Arial" charset="0"/>
                        <a:defRPr sz="2000">
                          <a:solidFill>
                            <a:schemeClr val="tx1"/>
                          </a:solidFill>
                          <a:latin typeface="標楷體" pitchFamily="65" charset="-120"/>
                          <a:ea typeface="標楷體" pitchFamily="65" charset="-120"/>
                        </a:defRPr>
                      </a:lvl3pPr>
                      <a:lvl4pPr marL="1600200" indent="-228600" eaLnBrk="0" hangingPunct="0">
                        <a:spcBef>
                          <a:spcPct val="20000"/>
                        </a:spcBef>
                        <a:buFont typeface="Arial" charset="0"/>
                        <a:defRPr>
                          <a:solidFill>
                            <a:schemeClr val="tx1"/>
                          </a:solidFill>
                          <a:latin typeface="標楷體" pitchFamily="65" charset="-120"/>
                          <a:ea typeface="標楷體" pitchFamily="65" charset="-120"/>
                        </a:defRPr>
                      </a:lvl4pPr>
                      <a:lvl5pPr marL="2057400" indent="-228600" eaLnBrk="0" hangingPunct="0">
                        <a:spcBef>
                          <a:spcPct val="20000"/>
                        </a:spcBef>
                        <a:buFont typeface="Arial" charset="0"/>
                        <a:defRPr>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18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電機與電子群</a:t>
                      </a: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標楷體" pitchFamily="65" charset="-120"/>
                          <a:ea typeface="標楷體" pitchFamily="65" charset="-120"/>
                        </a:defRPr>
                      </a:lvl1pPr>
                      <a:lvl2pPr marL="742950" indent="-285750" eaLnBrk="0" hangingPunct="0">
                        <a:spcBef>
                          <a:spcPct val="20000"/>
                        </a:spcBef>
                        <a:buFont typeface="Arial" charset="0"/>
                        <a:defRPr sz="2400">
                          <a:solidFill>
                            <a:schemeClr val="tx1"/>
                          </a:solidFill>
                          <a:latin typeface="標楷體" pitchFamily="65" charset="-120"/>
                          <a:ea typeface="標楷體" pitchFamily="65" charset="-120"/>
                        </a:defRPr>
                      </a:lvl2pPr>
                      <a:lvl3pPr marL="1143000" indent="-228600" eaLnBrk="0" hangingPunct="0">
                        <a:spcBef>
                          <a:spcPct val="20000"/>
                        </a:spcBef>
                        <a:buFont typeface="Arial" charset="0"/>
                        <a:defRPr sz="2000">
                          <a:solidFill>
                            <a:schemeClr val="tx1"/>
                          </a:solidFill>
                          <a:latin typeface="標楷體" pitchFamily="65" charset="-120"/>
                          <a:ea typeface="標楷體" pitchFamily="65" charset="-120"/>
                        </a:defRPr>
                      </a:lvl3pPr>
                      <a:lvl4pPr marL="1600200" indent="-228600" eaLnBrk="0" hangingPunct="0">
                        <a:spcBef>
                          <a:spcPct val="20000"/>
                        </a:spcBef>
                        <a:buFont typeface="Arial" charset="0"/>
                        <a:defRPr>
                          <a:solidFill>
                            <a:schemeClr val="tx1"/>
                          </a:solidFill>
                          <a:latin typeface="標楷體" pitchFamily="65" charset="-120"/>
                          <a:ea typeface="標楷體" pitchFamily="65" charset="-120"/>
                        </a:defRPr>
                      </a:lvl4pPr>
                      <a:lvl5pPr marL="2057400" indent="-228600" eaLnBrk="0" hangingPunct="0">
                        <a:spcBef>
                          <a:spcPct val="20000"/>
                        </a:spcBef>
                        <a:buFont typeface="Arial" charset="0"/>
                        <a:defRPr>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18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商業與管理群</a:t>
                      </a: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標楷體" pitchFamily="65" charset="-120"/>
                          <a:ea typeface="標楷體" pitchFamily="65" charset="-120"/>
                        </a:defRPr>
                      </a:lvl1pPr>
                      <a:lvl2pPr marL="742950" indent="-285750" eaLnBrk="0" hangingPunct="0">
                        <a:spcBef>
                          <a:spcPct val="20000"/>
                        </a:spcBef>
                        <a:buFont typeface="Arial" charset="0"/>
                        <a:defRPr sz="2400">
                          <a:solidFill>
                            <a:schemeClr val="tx1"/>
                          </a:solidFill>
                          <a:latin typeface="標楷體" pitchFamily="65" charset="-120"/>
                          <a:ea typeface="標楷體" pitchFamily="65" charset="-120"/>
                        </a:defRPr>
                      </a:lvl2pPr>
                      <a:lvl3pPr marL="1143000" indent="-228600" eaLnBrk="0" hangingPunct="0">
                        <a:spcBef>
                          <a:spcPct val="20000"/>
                        </a:spcBef>
                        <a:buFont typeface="Arial" charset="0"/>
                        <a:defRPr sz="2000">
                          <a:solidFill>
                            <a:schemeClr val="tx1"/>
                          </a:solidFill>
                          <a:latin typeface="標楷體" pitchFamily="65" charset="-120"/>
                          <a:ea typeface="標楷體" pitchFamily="65" charset="-120"/>
                        </a:defRPr>
                      </a:lvl3pPr>
                      <a:lvl4pPr marL="1600200" indent="-228600" eaLnBrk="0" hangingPunct="0">
                        <a:spcBef>
                          <a:spcPct val="20000"/>
                        </a:spcBef>
                        <a:buFont typeface="Arial" charset="0"/>
                        <a:defRPr>
                          <a:solidFill>
                            <a:schemeClr val="tx1"/>
                          </a:solidFill>
                          <a:latin typeface="標楷體" pitchFamily="65" charset="-120"/>
                          <a:ea typeface="標楷體" pitchFamily="65" charset="-120"/>
                        </a:defRPr>
                      </a:lvl4pPr>
                      <a:lvl5pPr marL="2057400" indent="-228600" eaLnBrk="0" hangingPunct="0">
                        <a:spcBef>
                          <a:spcPct val="20000"/>
                        </a:spcBef>
                        <a:buFont typeface="Arial" charset="0"/>
                        <a:defRPr>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zh-TW" altLang="en-US" sz="18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外語群</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altLang="zh-TW" sz="18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endParaRP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標楷體" pitchFamily="65" charset="-120"/>
                          <a:ea typeface="標楷體" pitchFamily="65" charset="-120"/>
                        </a:defRPr>
                      </a:lvl1pPr>
                      <a:lvl2pPr marL="742950" indent="-285750" eaLnBrk="0" hangingPunct="0">
                        <a:spcBef>
                          <a:spcPct val="20000"/>
                        </a:spcBef>
                        <a:buFont typeface="Arial" charset="0"/>
                        <a:defRPr sz="2400">
                          <a:solidFill>
                            <a:schemeClr val="tx1"/>
                          </a:solidFill>
                          <a:latin typeface="標楷體" pitchFamily="65" charset="-120"/>
                          <a:ea typeface="標楷體" pitchFamily="65" charset="-120"/>
                        </a:defRPr>
                      </a:lvl2pPr>
                      <a:lvl3pPr marL="1143000" indent="-228600" eaLnBrk="0" hangingPunct="0">
                        <a:spcBef>
                          <a:spcPct val="20000"/>
                        </a:spcBef>
                        <a:buFont typeface="Arial" charset="0"/>
                        <a:defRPr sz="2000">
                          <a:solidFill>
                            <a:schemeClr val="tx1"/>
                          </a:solidFill>
                          <a:latin typeface="標楷體" pitchFamily="65" charset="-120"/>
                          <a:ea typeface="標楷體" pitchFamily="65" charset="-120"/>
                        </a:defRPr>
                      </a:lvl3pPr>
                      <a:lvl4pPr marL="1600200" indent="-228600" eaLnBrk="0" hangingPunct="0">
                        <a:spcBef>
                          <a:spcPct val="20000"/>
                        </a:spcBef>
                        <a:buFont typeface="Arial" charset="0"/>
                        <a:defRPr>
                          <a:solidFill>
                            <a:schemeClr val="tx1"/>
                          </a:solidFill>
                          <a:latin typeface="標楷體" pitchFamily="65" charset="-120"/>
                          <a:ea typeface="標楷體" pitchFamily="65" charset="-120"/>
                        </a:defRPr>
                      </a:lvl4pPr>
                      <a:lvl5pPr marL="2057400" indent="-228600" eaLnBrk="0" hangingPunct="0">
                        <a:spcBef>
                          <a:spcPct val="20000"/>
                        </a:spcBef>
                        <a:buFont typeface="Arial" charset="0"/>
                        <a:defRPr>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18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餐旅群</a:t>
                      </a: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18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藝術群</a:t>
                      </a:r>
                    </a:p>
                  </a:txBody>
                  <a:tcPr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7367">
                <a:tc>
                  <a:txBody>
                    <a:bodyPr/>
                    <a:lstStyle>
                      <a:lvl1pPr eaLnBrk="0" hangingPunct="0">
                        <a:spcBef>
                          <a:spcPct val="20000"/>
                        </a:spcBef>
                        <a:buFont typeface="Arial" charset="0"/>
                        <a:defRPr sz="2800">
                          <a:solidFill>
                            <a:schemeClr val="tx1"/>
                          </a:solidFill>
                          <a:latin typeface="標楷體" pitchFamily="65" charset="-120"/>
                          <a:ea typeface="標楷體" pitchFamily="65" charset="-120"/>
                        </a:defRPr>
                      </a:lvl1pPr>
                      <a:lvl2pPr marL="742950" indent="-285750" eaLnBrk="0" hangingPunct="0">
                        <a:spcBef>
                          <a:spcPct val="20000"/>
                        </a:spcBef>
                        <a:buFont typeface="Arial" charset="0"/>
                        <a:defRPr sz="2400">
                          <a:solidFill>
                            <a:schemeClr val="tx1"/>
                          </a:solidFill>
                          <a:latin typeface="標楷體" pitchFamily="65" charset="-120"/>
                          <a:ea typeface="標楷體" pitchFamily="65" charset="-120"/>
                        </a:defRPr>
                      </a:lvl2pPr>
                      <a:lvl3pPr marL="1143000" indent="-228600" eaLnBrk="0" hangingPunct="0">
                        <a:spcBef>
                          <a:spcPct val="20000"/>
                        </a:spcBef>
                        <a:buFont typeface="Arial" charset="0"/>
                        <a:defRPr sz="2000">
                          <a:solidFill>
                            <a:schemeClr val="tx1"/>
                          </a:solidFill>
                          <a:latin typeface="標楷體" pitchFamily="65" charset="-120"/>
                          <a:ea typeface="標楷體" pitchFamily="65" charset="-120"/>
                        </a:defRPr>
                      </a:lvl3pPr>
                      <a:lvl4pPr marL="1600200" indent="-228600" eaLnBrk="0" hangingPunct="0">
                        <a:spcBef>
                          <a:spcPct val="20000"/>
                        </a:spcBef>
                        <a:buFont typeface="Arial" charset="0"/>
                        <a:defRPr>
                          <a:solidFill>
                            <a:schemeClr val="tx1"/>
                          </a:solidFill>
                          <a:latin typeface="標楷體" pitchFamily="65" charset="-120"/>
                          <a:ea typeface="標楷體" pitchFamily="65" charset="-120"/>
                        </a:defRPr>
                      </a:lvl4pPr>
                      <a:lvl5pPr marL="2057400" indent="-228600" eaLnBrk="0" hangingPunct="0">
                        <a:spcBef>
                          <a:spcPct val="20000"/>
                        </a:spcBef>
                        <a:buFont typeface="Arial" charset="0"/>
                        <a:defRPr>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altLang="zh-TW"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2</a:t>
                      </a:r>
                      <a:r>
                        <a:rPr kumimoji="0" lang="zh-TW" altLang="en-US"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等</a:t>
                      </a:r>
                    </a:p>
                  </a:txBody>
                  <a:tcPr marT="45742" marB="4574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標楷體" pitchFamily="65" charset="-120"/>
                          <a:ea typeface="標楷體" pitchFamily="65" charset="-120"/>
                        </a:defRPr>
                      </a:lvl1pPr>
                      <a:lvl2pPr marL="742950" indent="-285750" eaLnBrk="0" hangingPunct="0">
                        <a:spcBef>
                          <a:spcPct val="20000"/>
                        </a:spcBef>
                        <a:buFont typeface="Arial" charset="0"/>
                        <a:defRPr sz="2400">
                          <a:solidFill>
                            <a:schemeClr val="tx1"/>
                          </a:solidFill>
                          <a:latin typeface="標楷體" pitchFamily="65" charset="-120"/>
                          <a:ea typeface="標楷體" pitchFamily="65" charset="-120"/>
                        </a:defRPr>
                      </a:lvl2pPr>
                      <a:lvl3pPr marL="1143000" indent="-228600" eaLnBrk="0" hangingPunct="0">
                        <a:spcBef>
                          <a:spcPct val="20000"/>
                        </a:spcBef>
                        <a:buFont typeface="Arial" charset="0"/>
                        <a:defRPr sz="2000">
                          <a:solidFill>
                            <a:schemeClr val="tx1"/>
                          </a:solidFill>
                          <a:latin typeface="標楷體" pitchFamily="65" charset="-120"/>
                          <a:ea typeface="標楷體" pitchFamily="65" charset="-120"/>
                        </a:defRPr>
                      </a:lvl3pPr>
                      <a:lvl4pPr marL="1600200" indent="-228600" eaLnBrk="0" hangingPunct="0">
                        <a:spcBef>
                          <a:spcPct val="20000"/>
                        </a:spcBef>
                        <a:buFont typeface="Arial" charset="0"/>
                        <a:defRPr>
                          <a:solidFill>
                            <a:schemeClr val="tx1"/>
                          </a:solidFill>
                          <a:latin typeface="標楷體" pitchFamily="65" charset="-120"/>
                          <a:ea typeface="標楷體" pitchFamily="65" charset="-120"/>
                        </a:defRPr>
                      </a:lvl4pPr>
                      <a:lvl5pPr marL="2057400" indent="-228600" eaLnBrk="0" hangingPunct="0">
                        <a:spcBef>
                          <a:spcPct val="20000"/>
                        </a:spcBef>
                        <a:buFont typeface="Arial" charset="0"/>
                        <a:defRPr>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altLang="zh-TW" sz="2400" b="0"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3</a:t>
                      </a:r>
                      <a:r>
                        <a:rPr kumimoji="0" lang="zh-TW" altLang="en-US" sz="2400" b="0"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等</a:t>
                      </a:r>
                    </a:p>
                  </a:txBody>
                  <a:tcPr marT="45742"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標楷體" pitchFamily="65" charset="-120"/>
                          <a:ea typeface="標楷體" pitchFamily="65" charset="-120"/>
                        </a:defRPr>
                      </a:lvl1pPr>
                      <a:lvl2pPr marL="742950" indent="-285750" eaLnBrk="0" hangingPunct="0">
                        <a:spcBef>
                          <a:spcPct val="20000"/>
                        </a:spcBef>
                        <a:buFont typeface="Arial" charset="0"/>
                        <a:defRPr sz="2400">
                          <a:solidFill>
                            <a:schemeClr val="tx1"/>
                          </a:solidFill>
                          <a:latin typeface="標楷體" pitchFamily="65" charset="-120"/>
                          <a:ea typeface="標楷體" pitchFamily="65" charset="-120"/>
                        </a:defRPr>
                      </a:lvl2pPr>
                      <a:lvl3pPr marL="1143000" indent="-228600" eaLnBrk="0" hangingPunct="0">
                        <a:spcBef>
                          <a:spcPct val="20000"/>
                        </a:spcBef>
                        <a:buFont typeface="Arial" charset="0"/>
                        <a:defRPr sz="2000">
                          <a:solidFill>
                            <a:schemeClr val="tx1"/>
                          </a:solidFill>
                          <a:latin typeface="標楷體" pitchFamily="65" charset="-120"/>
                          <a:ea typeface="標楷體" pitchFamily="65" charset="-120"/>
                        </a:defRPr>
                      </a:lvl3pPr>
                      <a:lvl4pPr marL="1600200" indent="-228600" eaLnBrk="0" hangingPunct="0">
                        <a:spcBef>
                          <a:spcPct val="20000"/>
                        </a:spcBef>
                        <a:buFont typeface="Arial" charset="0"/>
                        <a:defRPr>
                          <a:solidFill>
                            <a:schemeClr val="tx1"/>
                          </a:solidFill>
                          <a:latin typeface="標楷體" pitchFamily="65" charset="-120"/>
                          <a:ea typeface="標楷體" pitchFamily="65" charset="-120"/>
                        </a:defRPr>
                      </a:lvl4pPr>
                      <a:lvl5pPr marL="2057400" indent="-228600" eaLnBrk="0" hangingPunct="0">
                        <a:spcBef>
                          <a:spcPct val="20000"/>
                        </a:spcBef>
                        <a:buFont typeface="Arial" charset="0"/>
                        <a:defRPr>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altLang="zh-TW" sz="2400" b="0" i="0" u="none" strike="noStrike" cap="none" normalizeH="0" baseline="0" dirty="0" smtClean="0">
                          <a:ln>
                            <a:noFill/>
                          </a:ln>
                          <a:solidFill>
                            <a:srgbClr val="0070C0"/>
                          </a:solidFill>
                          <a:effectLst/>
                          <a:latin typeface="標楷體" pitchFamily="65" charset="-120"/>
                          <a:ea typeface="標楷體" pitchFamily="65" charset="-120"/>
                          <a:cs typeface="Times New Roman" pitchFamily="18" charset="0"/>
                        </a:rPr>
                        <a:t>2</a:t>
                      </a:r>
                      <a:r>
                        <a:rPr kumimoji="0" lang="zh-TW" altLang="en-US" sz="2400" b="0" i="0" u="none" strike="noStrike" cap="none" normalizeH="0" baseline="0" dirty="0" smtClean="0">
                          <a:ln>
                            <a:noFill/>
                          </a:ln>
                          <a:solidFill>
                            <a:srgbClr val="0070C0"/>
                          </a:solidFill>
                          <a:effectLst/>
                          <a:latin typeface="標楷體" pitchFamily="65" charset="-120"/>
                          <a:ea typeface="標楷體" pitchFamily="65" charset="-120"/>
                          <a:cs typeface="Times New Roman" pitchFamily="18" charset="0"/>
                        </a:rPr>
                        <a:t>等</a:t>
                      </a:r>
                    </a:p>
                  </a:txBody>
                  <a:tcPr marT="45742"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標楷體" pitchFamily="65" charset="-120"/>
                          <a:ea typeface="標楷體" pitchFamily="65" charset="-120"/>
                        </a:defRPr>
                      </a:lvl1pPr>
                      <a:lvl2pPr marL="742950" indent="-285750" eaLnBrk="0" hangingPunct="0">
                        <a:spcBef>
                          <a:spcPct val="20000"/>
                        </a:spcBef>
                        <a:buFont typeface="Arial" charset="0"/>
                        <a:defRPr sz="2400">
                          <a:solidFill>
                            <a:schemeClr val="tx1"/>
                          </a:solidFill>
                          <a:latin typeface="標楷體" pitchFamily="65" charset="-120"/>
                          <a:ea typeface="標楷體" pitchFamily="65" charset="-120"/>
                        </a:defRPr>
                      </a:lvl2pPr>
                      <a:lvl3pPr marL="1143000" indent="-228600" eaLnBrk="0" hangingPunct="0">
                        <a:spcBef>
                          <a:spcPct val="20000"/>
                        </a:spcBef>
                        <a:buFont typeface="Arial" charset="0"/>
                        <a:defRPr sz="2000">
                          <a:solidFill>
                            <a:schemeClr val="tx1"/>
                          </a:solidFill>
                          <a:latin typeface="標楷體" pitchFamily="65" charset="-120"/>
                          <a:ea typeface="標楷體" pitchFamily="65" charset="-120"/>
                        </a:defRPr>
                      </a:lvl3pPr>
                      <a:lvl4pPr marL="1600200" indent="-228600" eaLnBrk="0" hangingPunct="0">
                        <a:spcBef>
                          <a:spcPct val="20000"/>
                        </a:spcBef>
                        <a:buFont typeface="Arial" charset="0"/>
                        <a:defRPr>
                          <a:solidFill>
                            <a:schemeClr val="tx1"/>
                          </a:solidFill>
                          <a:latin typeface="標楷體" pitchFamily="65" charset="-120"/>
                          <a:ea typeface="標楷體" pitchFamily="65" charset="-120"/>
                        </a:defRPr>
                      </a:lvl4pPr>
                      <a:lvl5pPr marL="2057400" indent="-228600" eaLnBrk="0" hangingPunct="0">
                        <a:spcBef>
                          <a:spcPct val="20000"/>
                        </a:spcBef>
                        <a:buFont typeface="Arial" charset="0"/>
                        <a:defRPr>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altLang="zh-TW"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2</a:t>
                      </a:r>
                      <a:r>
                        <a:rPr kumimoji="0" lang="zh-TW" altLang="en-US"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等</a:t>
                      </a:r>
                    </a:p>
                  </a:txBody>
                  <a:tcPr marT="45742"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altLang="zh-TW" sz="2400" b="0" i="0" u="none" strike="noStrike" cap="none" normalizeH="0" baseline="0" dirty="0" smtClean="0">
                          <a:ln>
                            <a:noFill/>
                          </a:ln>
                          <a:solidFill>
                            <a:srgbClr val="0070C0"/>
                          </a:solidFill>
                          <a:effectLst/>
                          <a:latin typeface="標楷體" pitchFamily="65" charset="-120"/>
                          <a:ea typeface="標楷體" pitchFamily="65" charset="-120"/>
                          <a:cs typeface="Times New Roman" pitchFamily="18" charset="0"/>
                        </a:rPr>
                        <a:t>2</a:t>
                      </a:r>
                      <a:r>
                        <a:rPr kumimoji="0" lang="zh-TW" altLang="en-US" sz="2400" b="0" i="0" u="none" strike="noStrike" cap="none" normalizeH="0" baseline="0" dirty="0" smtClean="0">
                          <a:ln>
                            <a:noFill/>
                          </a:ln>
                          <a:solidFill>
                            <a:srgbClr val="0070C0"/>
                          </a:solidFill>
                          <a:effectLst/>
                          <a:latin typeface="標楷體" pitchFamily="65" charset="-120"/>
                          <a:ea typeface="標楷體" pitchFamily="65" charset="-120"/>
                          <a:cs typeface="Times New Roman" pitchFamily="18" charset="0"/>
                        </a:rPr>
                        <a:t>等</a:t>
                      </a:r>
                    </a:p>
                  </a:txBody>
                  <a:tcPr marT="45742"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標楷體" pitchFamily="65" charset="-120"/>
                          <a:ea typeface="標楷體" pitchFamily="65" charset="-120"/>
                        </a:defRPr>
                      </a:lvl1pPr>
                      <a:lvl2pPr marL="742950" indent="-285750" eaLnBrk="0" hangingPunct="0">
                        <a:spcBef>
                          <a:spcPct val="20000"/>
                        </a:spcBef>
                        <a:buFont typeface="Arial" charset="0"/>
                        <a:defRPr sz="2400">
                          <a:solidFill>
                            <a:schemeClr val="tx1"/>
                          </a:solidFill>
                          <a:latin typeface="標楷體" pitchFamily="65" charset="-120"/>
                          <a:ea typeface="標楷體" pitchFamily="65" charset="-120"/>
                        </a:defRPr>
                      </a:lvl2pPr>
                      <a:lvl3pPr marL="1143000" indent="-228600" eaLnBrk="0" hangingPunct="0">
                        <a:spcBef>
                          <a:spcPct val="20000"/>
                        </a:spcBef>
                        <a:buFont typeface="Arial" charset="0"/>
                        <a:defRPr sz="2000">
                          <a:solidFill>
                            <a:schemeClr val="tx1"/>
                          </a:solidFill>
                          <a:latin typeface="標楷體" pitchFamily="65" charset="-120"/>
                          <a:ea typeface="標楷體" pitchFamily="65" charset="-120"/>
                        </a:defRPr>
                      </a:lvl3pPr>
                      <a:lvl4pPr marL="1600200" indent="-228600" eaLnBrk="0" hangingPunct="0">
                        <a:spcBef>
                          <a:spcPct val="20000"/>
                        </a:spcBef>
                        <a:buFont typeface="Arial" charset="0"/>
                        <a:defRPr>
                          <a:solidFill>
                            <a:schemeClr val="tx1"/>
                          </a:solidFill>
                          <a:latin typeface="標楷體" pitchFamily="65" charset="-120"/>
                          <a:ea typeface="標楷體" pitchFamily="65" charset="-120"/>
                        </a:defRPr>
                      </a:lvl4pPr>
                      <a:lvl5pPr marL="2057400" indent="-228600" eaLnBrk="0" hangingPunct="0">
                        <a:spcBef>
                          <a:spcPct val="20000"/>
                        </a:spcBef>
                        <a:buFont typeface="Arial" charset="0"/>
                        <a:defRPr>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altLang="zh-TW"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2</a:t>
                      </a:r>
                      <a:r>
                        <a:rPr kumimoji="0" lang="zh-TW" altLang="en-US"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等</a:t>
                      </a:r>
                    </a:p>
                  </a:txBody>
                  <a:tcPr marT="45742"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標楷體" pitchFamily="65" charset="-120"/>
                          <a:ea typeface="標楷體" pitchFamily="65" charset="-120"/>
                        </a:defRPr>
                      </a:lvl1pPr>
                      <a:lvl2pPr marL="742950" indent="-285750" eaLnBrk="0" hangingPunct="0">
                        <a:spcBef>
                          <a:spcPct val="20000"/>
                        </a:spcBef>
                        <a:buFont typeface="Arial" charset="0"/>
                        <a:defRPr sz="2400">
                          <a:solidFill>
                            <a:schemeClr val="tx1"/>
                          </a:solidFill>
                          <a:latin typeface="標楷體" pitchFamily="65" charset="-120"/>
                          <a:ea typeface="標楷體" pitchFamily="65" charset="-120"/>
                        </a:defRPr>
                      </a:lvl2pPr>
                      <a:lvl3pPr marL="1143000" indent="-228600" eaLnBrk="0" hangingPunct="0">
                        <a:spcBef>
                          <a:spcPct val="20000"/>
                        </a:spcBef>
                        <a:buFont typeface="Arial" charset="0"/>
                        <a:defRPr sz="2000">
                          <a:solidFill>
                            <a:schemeClr val="tx1"/>
                          </a:solidFill>
                          <a:latin typeface="標楷體" pitchFamily="65" charset="-120"/>
                          <a:ea typeface="標楷體" pitchFamily="65" charset="-120"/>
                        </a:defRPr>
                      </a:lvl3pPr>
                      <a:lvl4pPr marL="1600200" indent="-228600" eaLnBrk="0" hangingPunct="0">
                        <a:spcBef>
                          <a:spcPct val="20000"/>
                        </a:spcBef>
                        <a:buFont typeface="Arial" charset="0"/>
                        <a:defRPr>
                          <a:solidFill>
                            <a:schemeClr val="tx1"/>
                          </a:solidFill>
                          <a:latin typeface="標楷體" pitchFamily="65" charset="-120"/>
                          <a:ea typeface="標楷體" pitchFamily="65" charset="-120"/>
                        </a:defRPr>
                      </a:lvl4pPr>
                      <a:lvl5pPr marL="2057400" indent="-228600" eaLnBrk="0" hangingPunct="0">
                        <a:spcBef>
                          <a:spcPct val="20000"/>
                        </a:spcBef>
                        <a:buFont typeface="Arial" charset="0"/>
                        <a:defRPr>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altLang="zh-TW"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2</a:t>
                      </a:r>
                      <a:r>
                        <a:rPr kumimoji="0" lang="zh-TW" altLang="en-US"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等</a:t>
                      </a:r>
                    </a:p>
                  </a:txBody>
                  <a:tcPr marT="45742"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標楷體" pitchFamily="65" charset="-120"/>
                          <a:ea typeface="標楷體" pitchFamily="65" charset="-120"/>
                        </a:defRPr>
                      </a:lvl1pPr>
                      <a:lvl2pPr marL="742950" indent="-285750" eaLnBrk="0" hangingPunct="0">
                        <a:spcBef>
                          <a:spcPct val="20000"/>
                        </a:spcBef>
                        <a:buFont typeface="Arial" charset="0"/>
                        <a:defRPr sz="2400">
                          <a:solidFill>
                            <a:schemeClr val="tx1"/>
                          </a:solidFill>
                          <a:latin typeface="標楷體" pitchFamily="65" charset="-120"/>
                          <a:ea typeface="標楷體" pitchFamily="65" charset="-120"/>
                        </a:defRPr>
                      </a:lvl2pPr>
                      <a:lvl3pPr marL="1143000" indent="-228600" eaLnBrk="0" hangingPunct="0">
                        <a:spcBef>
                          <a:spcPct val="20000"/>
                        </a:spcBef>
                        <a:buFont typeface="Arial" charset="0"/>
                        <a:defRPr sz="2000">
                          <a:solidFill>
                            <a:schemeClr val="tx1"/>
                          </a:solidFill>
                          <a:latin typeface="標楷體" pitchFamily="65" charset="-120"/>
                          <a:ea typeface="標楷體" pitchFamily="65" charset="-120"/>
                        </a:defRPr>
                      </a:lvl3pPr>
                      <a:lvl4pPr marL="1600200" indent="-228600" eaLnBrk="0" hangingPunct="0">
                        <a:spcBef>
                          <a:spcPct val="20000"/>
                        </a:spcBef>
                        <a:buFont typeface="Arial" charset="0"/>
                        <a:defRPr>
                          <a:solidFill>
                            <a:schemeClr val="tx1"/>
                          </a:solidFill>
                          <a:latin typeface="標楷體" pitchFamily="65" charset="-120"/>
                          <a:ea typeface="標楷體" pitchFamily="65" charset="-120"/>
                        </a:defRPr>
                      </a:lvl4pPr>
                      <a:lvl5pPr marL="2057400" indent="-228600" eaLnBrk="0" hangingPunct="0">
                        <a:spcBef>
                          <a:spcPct val="20000"/>
                        </a:spcBef>
                        <a:buFont typeface="Arial" charset="0"/>
                        <a:defRPr>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altLang="zh-TW"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2</a:t>
                      </a:r>
                      <a:r>
                        <a:rPr kumimoji="0" lang="zh-TW" altLang="en-US"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等</a:t>
                      </a:r>
                    </a:p>
                  </a:txBody>
                  <a:tcPr marT="45742"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標楷體" pitchFamily="65" charset="-120"/>
                          <a:ea typeface="標楷體" pitchFamily="65" charset="-120"/>
                        </a:defRPr>
                      </a:lvl1pPr>
                      <a:lvl2pPr marL="742950" indent="-285750" eaLnBrk="0" hangingPunct="0">
                        <a:spcBef>
                          <a:spcPct val="20000"/>
                        </a:spcBef>
                        <a:buFont typeface="Arial" charset="0"/>
                        <a:defRPr sz="2400">
                          <a:solidFill>
                            <a:schemeClr val="tx1"/>
                          </a:solidFill>
                          <a:latin typeface="標楷體" pitchFamily="65" charset="-120"/>
                          <a:ea typeface="標楷體" pitchFamily="65" charset="-120"/>
                        </a:defRPr>
                      </a:lvl2pPr>
                      <a:lvl3pPr marL="1143000" indent="-228600" eaLnBrk="0" hangingPunct="0">
                        <a:spcBef>
                          <a:spcPct val="20000"/>
                        </a:spcBef>
                        <a:buFont typeface="Arial" charset="0"/>
                        <a:defRPr sz="2000">
                          <a:solidFill>
                            <a:schemeClr val="tx1"/>
                          </a:solidFill>
                          <a:latin typeface="標楷體" pitchFamily="65" charset="-120"/>
                          <a:ea typeface="標楷體" pitchFamily="65" charset="-120"/>
                        </a:defRPr>
                      </a:lvl3pPr>
                      <a:lvl4pPr marL="1600200" indent="-228600" eaLnBrk="0" hangingPunct="0">
                        <a:spcBef>
                          <a:spcPct val="20000"/>
                        </a:spcBef>
                        <a:buFont typeface="Arial" charset="0"/>
                        <a:defRPr>
                          <a:solidFill>
                            <a:schemeClr val="tx1"/>
                          </a:solidFill>
                          <a:latin typeface="標楷體" pitchFamily="65" charset="-120"/>
                          <a:ea typeface="標楷體" pitchFamily="65" charset="-120"/>
                        </a:defRPr>
                      </a:lvl4pPr>
                      <a:lvl5pPr marL="2057400" indent="-228600" eaLnBrk="0" hangingPunct="0">
                        <a:spcBef>
                          <a:spcPct val="20000"/>
                        </a:spcBef>
                        <a:buFont typeface="Arial" charset="0"/>
                        <a:defRPr>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altLang="zh-TW"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2</a:t>
                      </a:r>
                      <a:r>
                        <a:rPr kumimoji="0" lang="zh-TW" altLang="en-US"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等</a:t>
                      </a:r>
                    </a:p>
                  </a:txBody>
                  <a:tcPr marT="45742"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標楷體" pitchFamily="65" charset="-120"/>
                          <a:ea typeface="標楷體" pitchFamily="65" charset="-120"/>
                        </a:defRPr>
                      </a:lvl1pPr>
                      <a:lvl2pPr marL="742950" indent="-285750" eaLnBrk="0" hangingPunct="0">
                        <a:spcBef>
                          <a:spcPct val="20000"/>
                        </a:spcBef>
                        <a:buFont typeface="Arial" charset="0"/>
                        <a:defRPr sz="2400">
                          <a:solidFill>
                            <a:schemeClr val="tx1"/>
                          </a:solidFill>
                          <a:latin typeface="標楷體" pitchFamily="65" charset="-120"/>
                          <a:ea typeface="標楷體" pitchFamily="65" charset="-120"/>
                        </a:defRPr>
                      </a:lvl2pPr>
                      <a:lvl3pPr marL="1143000" indent="-228600" eaLnBrk="0" hangingPunct="0">
                        <a:spcBef>
                          <a:spcPct val="20000"/>
                        </a:spcBef>
                        <a:buFont typeface="Arial" charset="0"/>
                        <a:defRPr sz="2000">
                          <a:solidFill>
                            <a:schemeClr val="tx1"/>
                          </a:solidFill>
                          <a:latin typeface="標楷體" pitchFamily="65" charset="-120"/>
                          <a:ea typeface="標楷體" pitchFamily="65" charset="-120"/>
                        </a:defRPr>
                      </a:lvl3pPr>
                      <a:lvl4pPr marL="1600200" indent="-228600" eaLnBrk="0" hangingPunct="0">
                        <a:spcBef>
                          <a:spcPct val="20000"/>
                        </a:spcBef>
                        <a:buFont typeface="Arial" charset="0"/>
                        <a:defRPr>
                          <a:solidFill>
                            <a:schemeClr val="tx1"/>
                          </a:solidFill>
                          <a:latin typeface="標楷體" pitchFamily="65" charset="-120"/>
                          <a:ea typeface="標楷體" pitchFamily="65" charset="-120"/>
                        </a:defRPr>
                      </a:lvl4pPr>
                      <a:lvl5pPr marL="2057400" indent="-228600" eaLnBrk="0" hangingPunct="0">
                        <a:spcBef>
                          <a:spcPct val="20000"/>
                        </a:spcBef>
                        <a:buFont typeface="Arial" charset="0"/>
                        <a:defRPr>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altLang="zh-TW"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2</a:t>
                      </a:r>
                      <a:r>
                        <a:rPr kumimoji="0" lang="zh-TW" altLang="en-US"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等</a:t>
                      </a:r>
                    </a:p>
                  </a:txBody>
                  <a:tcPr marT="45742"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標楷體" pitchFamily="65" charset="-120"/>
                          <a:ea typeface="標楷體" pitchFamily="65" charset="-120"/>
                        </a:defRPr>
                      </a:lvl1pPr>
                      <a:lvl2pPr marL="742950" indent="-285750" eaLnBrk="0" hangingPunct="0">
                        <a:spcBef>
                          <a:spcPct val="20000"/>
                        </a:spcBef>
                        <a:buFont typeface="Arial" charset="0"/>
                        <a:defRPr sz="2400">
                          <a:solidFill>
                            <a:schemeClr val="tx1"/>
                          </a:solidFill>
                          <a:latin typeface="標楷體" pitchFamily="65" charset="-120"/>
                          <a:ea typeface="標楷體" pitchFamily="65" charset="-120"/>
                        </a:defRPr>
                      </a:lvl2pPr>
                      <a:lvl3pPr marL="1143000" indent="-228600" eaLnBrk="0" hangingPunct="0">
                        <a:spcBef>
                          <a:spcPct val="20000"/>
                        </a:spcBef>
                        <a:buFont typeface="Arial" charset="0"/>
                        <a:defRPr sz="2000">
                          <a:solidFill>
                            <a:schemeClr val="tx1"/>
                          </a:solidFill>
                          <a:latin typeface="標楷體" pitchFamily="65" charset="-120"/>
                          <a:ea typeface="標楷體" pitchFamily="65" charset="-120"/>
                        </a:defRPr>
                      </a:lvl3pPr>
                      <a:lvl4pPr marL="1600200" indent="-228600" eaLnBrk="0" hangingPunct="0">
                        <a:spcBef>
                          <a:spcPct val="20000"/>
                        </a:spcBef>
                        <a:buFont typeface="Arial" charset="0"/>
                        <a:defRPr>
                          <a:solidFill>
                            <a:schemeClr val="tx1"/>
                          </a:solidFill>
                          <a:latin typeface="標楷體" pitchFamily="65" charset="-120"/>
                          <a:ea typeface="標楷體" pitchFamily="65" charset="-120"/>
                        </a:defRPr>
                      </a:lvl4pPr>
                      <a:lvl5pPr marL="2057400" indent="-228600" eaLnBrk="0" hangingPunct="0">
                        <a:spcBef>
                          <a:spcPct val="20000"/>
                        </a:spcBef>
                        <a:buFont typeface="Arial" charset="0"/>
                        <a:defRPr>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altLang="zh-TW"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2</a:t>
                      </a:r>
                      <a:r>
                        <a:rPr kumimoji="0" lang="zh-TW" altLang="en-US"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等</a:t>
                      </a:r>
                    </a:p>
                  </a:txBody>
                  <a:tcPr marT="45742"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標楷體" pitchFamily="65" charset="-120"/>
                          <a:ea typeface="標楷體" pitchFamily="65" charset="-120"/>
                        </a:defRPr>
                      </a:lvl1pPr>
                      <a:lvl2pPr marL="742950" indent="-285750" eaLnBrk="0" hangingPunct="0">
                        <a:spcBef>
                          <a:spcPct val="20000"/>
                        </a:spcBef>
                        <a:buFont typeface="Arial" charset="0"/>
                        <a:defRPr sz="2400">
                          <a:solidFill>
                            <a:schemeClr val="tx1"/>
                          </a:solidFill>
                          <a:latin typeface="標楷體" pitchFamily="65" charset="-120"/>
                          <a:ea typeface="標楷體" pitchFamily="65" charset="-120"/>
                        </a:defRPr>
                      </a:lvl2pPr>
                      <a:lvl3pPr marL="1143000" indent="-228600" eaLnBrk="0" hangingPunct="0">
                        <a:spcBef>
                          <a:spcPct val="20000"/>
                        </a:spcBef>
                        <a:buFont typeface="Arial" charset="0"/>
                        <a:defRPr sz="2000">
                          <a:solidFill>
                            <a:schemeClr val="tx1"/>
                          </a:solidFill>
                          <a:latin typeface="標楷體" pitchFamily="65" charset="-120"/>
                          <a:ea typeface="標楷體" pitchFamily="65" charset="-120"/>
                        </a:defRPr>
                      </a:lvl3pPr>
                      <a:lvl4pPr marL="1600200" indent="-228600" eaLnBrk="0" hangingPunct="0">
                        <a:spcBef>
                          <a:spcPct val="20000"/>
                        </a:spcBef>
                        <a:buFont typeface="Arial" charset="0"/>
                        <a:defRPr>
                          <a:solidFill>
                            <a:schemeClr val="tx1"/>
                          </a:solidFill>
                          <a:latin typeface="標楷體" pitchFamily="65" charset="-120"/>
                          <a:ea typeface="標楷體" pitchFamily="65" charset="-120"/>
                        </a:defRPr>
                      </a:lvl4pPr>
                      <a:lvl5pPr marL="2057400" indent="-228600" eaLnBrk="0" hangingPunct="0">
                        <a:spcBef>
                          <a:spcPct val="20000"/>
                        </a:spcBef>
                        <a:buFont typeface="Arial" charset="0"/>
                        <a:defRPr>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Font typeface="Arial" charset="0"/>
                        <a:defRPr>
                          <a:solidFill>
                            <a:schemeClr val="tx1"/>
                          </a:solidFill>
                          <a:latin typeface="標楷體" pitchFamily="65" charset="-120"/>
                          <a:ea typeface="標楷體" pitchFamily="65" charset="-120"/>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altLang="zh-TW"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2</a:t>
                      </a:r>
                      <a:r>
                        <a:rPr kumimoji="0" lang="zh-TW" altLang="en-US"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等</a:t>
                      </a:r>
                    </a:p>
                  </a:txBody>
                  <a:tcPr marT="45742"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altLang="zh-TW"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2</a:t>
                      </a:r>
                      <a:r>
                        <a:rPr kumimoji="0" lang="zh-TW" altLang="en-US"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等</a:t>
                      </a:r>
                    </a:p>
                  </a:txBody>
                  <a:tcPr marT="45742" marB="4574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507" name="投影片編號版面配置區 3"/>
          <p:cNvSpPr>
            <a:spLocks noGrp="1"/>
          </p:cNvSpPr>
          <p:nvPr>
            <p:ph type="sldNum" sz="quarter" idx="11"/>
          </p:nvPr>
        </p:nvSpPr>
        <p:spPr bwMode="auto">
          <a:xfrm>
            <a:off x="8143875" y="5743575"/>
            <a:ext cx="609600" cy="52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fld id="{1DE9F5E6-F6BF-43FC-9CBF-1FA2A32E6D8A}" type="slidenum">
              <a:rPr kumimoji="0" lang="en-US" altLang="zh-TW" smtClean="0">
                <a:solidFill>
                  <a:srgbClr val="898989"/>
                </a:solidFill>
              </a:rPr>
              <a:pPr/>
              <a:t>10</a:t>
            </a:fld>
            <a:endParaRPr kumimoji="0" lang="en-US" altLang="zh-TW" smtClean="0">
              <a:solidFill>
                <a:srgbClr val="898989"/>
              </a:solidFill>
            </a:endParaRPr>
          </a:p>
        </p:txBody>
      </p:sp>
    </p:spTree>
    <p:extLst>
      <p:ext uri="{BB962C8B-B14F-4D97-AF65-F5344CB8AC3E}">
        <p14:creationId xmlns:p14="http://schemas.microsoft.com/office/powerpoint/2010/main" val="214963713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042988" y="1484313"/>
            <a:ext cx="6697662"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lgn="ctr">
                <a:solidFill>
                  <a:srgbClr val="000000"/>
                </a:solidFill>
                <a:miter lim="800000"/>
                <a:headEnd/>
                <a:tailEnd/>
              </a14:hiddenLine>
            </a:ext>
          </a:extLst>
        </p:spPr>
        <p:txBody>
          <a:bodyPr>
            <a:spAutoFit/>
          </a:bodyPr>
          <a:lstStyle>
            <a:lvl1pPr algn="l" eaLnBrk="0" hangingPunct="0">
              <a:spcBef>
                <a:spcPct val="20000"/>
              </a:spcBef>
              <a:buClr>
                <a:schemeClr val="accent1"/>
              </a:buClr>
              <a:buSzPct val="65000"/>
              <a:buFont typeface="Wingdings" pitchFamily="2" charset="2"/>
              <a:buChar char="n"/>
              <a:defRPr kumimoji="1" sz="3000">
                <a:solidFill>
                  <a:schemeClr val="tx1"/>
                </a:solidFill>
                <a:latin typeface="Arial" pitchFamily="34" charset="0"/>
                <a:ea typeface="新細明體" pitchFamily="18" charset="-120"/>
              </a:defRPr>
            </a:lvl1pPr>
            <a:lvl2pPr marL="742950" indent="-285750" algn="l" eaLnBrk="0" hangingPunct="0">
              <a:spcBef>
                <a:spcPct val="20000"/>
              </a:spcBef>
              <a:buClr>
                <a:schemeClr val="accent2"/>
              </a:buClr>
              <a:buSzPct val="60000"/>
              <a:buFont typeface="Wingdings" pitchFamily="2" charset="2"/>
              <a:defRPr kumimoji="1" sz="2000">
                <a:solidFill>
                  <a:schemeClr val="tx1"/>
                </a:solidFill>
                <a:latin typeface="Arial" pitchFamily="34" charset="0"/>
                <a:ea typeface="新細明體" pitchFamily="18" charset="-120"/>
              </a:defRPr>
            </a:lvl2pPr>
            <a:lvl3pPr marL="1143000" indent="-228600" algn="l" eaLnBrk="0" hangingPunct="0">
              <a:spcBef>
                <a:spcPct val="20000"/>
              </a:spcBef>
              <a:buClr>
                <a:schemeClr val="accent1"/>
              </a:buClr>
              <a:buSzPct val="65000"/>
              <a:buFont typeface="Wingdings" pitchFamily="2" charset="2"/>
              <a:buChar char="n"/>
              <a:defRPr kumimoji="1" sz="2200">
                <a:solidFill>
                  <a:schemeClr val="tx1"/>
                </a:solidFill>
                <a:latin typeface="Arial" pitchFamily="34" charset="0"/>
                <a:ea typeface="新細明體" pitchFamily="18" charset="-120"/>
              </a:defRPr>
            </a:lvl3pPr>
            <a:lvl4pPr marL="1600200" indent="-228600" algn="l" eaLnBrk="0" hangingPunct="0">
              <a:spcBef>
                <a:spcPct val="20000"/>
              </a:spcBef>
              <a:buClr>
                <a:schemeClr val="accent2"/>
              </a:buClr>
              <a:buSzPct val="70000"/>
              <a:buFont typeface="Wingdings" pitchFamily="2" charset="2"/>
              <a:buChar char="q"/>
              <a:defRPr kumimoji="1" sz="2000">
                <a:solidFill>
                  <a:schemeClr val="tx1"/>
                </a:solidFill>
                <a:latin typeface="Arial" pitchFamily="34" charset="0"/>
                <a:ea typeface="新細明體" pitchFamily="18" charset="-120"/>
              </a:defRPr>
            </a:lvl4pPr>
            <a:lvl5pPr marL="2057400" indent="-228600" algn="l" eaLnBrk="0" hangingPunct="0">
              <a:spcBef>
                <a:spcPct val="20000"/>
              </a:spcBef>
              <a:buClr>
                <a:schemeClr val="accent1"/>
              </a:buClr>
              <a:buSzPct val="75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50000"/>
              </a:spcBef>
              <a:buClrTx/>
              <a:buSzTx/>
              <a:buFontTx/>
              <a:buNone/>
            </a:pPr>
            <a:endParaRPr lang="zh-TW" altLang="zh-TW" sz="4800">
              <a:solidFill>
                <a:srgbClr val="EE1222"/>
              </a:solidFill>
              <a:ea typeface="標楷體" pitchFamily="65" charset="-120"/>
            </a:endParaRPr>
          </a:p>
        </p:txBody>
      </p:sp>
      <p:sp>
        <p:nvSpPr>
          <p:cNvPr id="14339" name="Rectangle 4"/>
          <p:cNvSpPr>
            <a:spLocks noGrp="1" noChangeArrowheads="1"/>
          </p:cNvSpPr>
          <p:nvPr>
            <p:ph type="title" idx="4294967295"/>
          </p:nvPr>
        </p:nvSpPr>
        <p:spPr>
          <a:xfrm>
            <a:off x="1692275" y="188913"/>
            <a:ext cx="5781675" cy="722312"/>
          </a:xfrm>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76200" cmpd="tri">
                <a:solidFill>
                  <a:srgbClr val="DF21DF"/>
                </a:solidFill>
                <a:miter lim="800000"/>
                <a:headEnd/>
                <a:tailEnd/>
              </a14:hiddenLine>
            </a:ext>
          </a:extLst>
        </p:spPr>
        <p:txBody>
          <a:bodyPr/>
          <a:lstStyle/>
          <a:p>
            <a:pPr algn="ctr"/>
            <a:r>
              <a:rPr lang="zh-TW" altLang="en-US" b="1" smtClean="0">
                <a:solidFill>
                  <a:srgbClr val="0033CC"/>
                </a:solidFill>
                <a:latin typeface="標楷體" pitchFamily="65" charset="-120"/>
              </a:rPr>
              <a:t/>
            </a:r>
            <a:br>
              <a:rPr lang="zh-TW" altLang="en-US" b="1" smtClean="0">
                <a:solidFill>
                  <a:srgbClr val="0033CC"/>
                </a:solidFill>
                <a:latin typeface="標楷體" pitchFamily="65" charset="-120"/>
              </a:rPr>
            </a:br>
            <a:endParaRPr lang="zh-TW" altLang="en-US" sz="4800" b="1" smtClean="0">
              <a:solidFill>
                <a:srgbClr val="0000CC"/>
              </a:solidFill>
            </a:endParaRPr>
          </a:p>
        </p:txBody>
      </p:sp>
      <p:sp>
        <p:nvSpPr>
          <p:cNvPr id="3" name="投影片編號版面配置區 2"/>
          <p:cNvSpPr>
            <a:spLocks noGrp="1"/>
          </p:cNvSpPr>
          <p:nvPr>
            <p:ph type="sldNum" sz="quarter" idx="12"/>
          </p:nvPr>
        </p:nvSpPr>
        <p:spPr/>
        <p:txBody>
          <a:bodyPr/>
          <a:lstStyle/>
          <a:p>
            <a:pPr>
              <a:defRPr/>
            </a:pPr>
            <a:r>
              <a:rPr lang="en-US" altLang="zh-TW" smtClean="0"/>
              <a:t>P</a:t>
            </a:r>
            <a:fld id="{EA0D7769-0C21-4ADC-8697-398CC2A0513C}" type="slidenum">
              <a:rPr lang="en-US" altLang="zh-TW" smtClean="0"/>
              <a:pPr>
                <a:defRPr/>
              </a:pPr>
              <a:t>11</a:t>
            </a:fld>
            <a:endParaRPr lang="en-US" altLang="zh-TW"/>
          </a:p>
        </p:txBody>
      </p:sp>
      <p:sp>
        <p:nvSpPr>
          <p:cNvPr id="14342" name="矩形 3"/>
          <p:cNvSpPr>
            <a:spLocks noChangeArrowheads="1"/>
          </p:cNvSpPr>
          <p:nvPr/>
        </p:nvSpPr>
        <p:spPr bwMode="auto">
          <a:xfrm>
            <a:off x="2549972" y="908720"/>
            <a:ext cx="38779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a:solidFill>
                  <a:srgbClr val="EE1222"/>
                </a:solidFill>
                <a:latin typeface="Arial" pitchFamily="34" charset="0"/>
                <a:ea typeface="標楷體" pitchFamily="65" charset="-120"/>
              </a:defRPr>
            </a:lvl1pPr>
            <a:lvl2pPr marL="742950" indent="-285750" eaLnBrk="0" hangingPunct="0">
              <a:defRPr kumimoji="1" sz="1600">
                <a:solidFill>
                  <a:srgbClr val="EE1222"/>
                </a:solidFill>
                <a:latin typeface="Arial" pitchFamily="34" charset="0"/>
                <a:ea typeface="標楷體" pitchFamily="65" charset="-120"/>
              </a:defRPr>
            </a:lvl2pPr>
            <a:lvl3pPr marL="1143000" indent="-228600" eaLnBrk="0" hangingPunct="0">
              <a:defRPr kumimoji="1" sz="1600">
                <a:solidFill>
                  <a:srgbClr val="EE1222"/>
                </a:solidFill>
                <a:latin typeface="Arial" pitchFamily="34" charset="0"/>
                <a:ea typeface="標楷體" pitchFamily="65" charset="-120"/>
              </a:defRPr>
            </a:lvl3pPr>
            <a:lvl4pPr marL="1600200" indent="-228600" eaLnBrk="0" hangingPunct="0">
              <a:defRPr kumimoji="1" sz="1600">
                <a:solidFill>
                  <a:srgbClr val="EE1222"/>
                </a:solidFill>
                <a:latin typeface="Arial" pitchFamily="34" charset="0"/>
                <a:ea typeface="標楷體" pitchFamily="65" charset="-120"/>
              </a:defRPr>
            </a:lvl4pPr>
            <a:lvl5pPr marL="2057400" indent="-228600" eaLnBrk="0" hangingPunct="0">
              <a:defRPr kumimoji="1" sz="1600">
                <a:solidFill>
                  <a:srgbClr val="EE1222"/>
                </a:solidFill>
                <a:latin typeface="Arial" pitchFamily="34" charset="0"/>
                <a:ea typeface="標楷體" pitchFamily="65" charset="-120"/>
              </a:defRPr>
            </a:lvl5pPr>
            <a:lvl6pPr marL="2514600" indent="-228600" algn="ctr" eaLnBrk="0" fontAlgn="base" hangingPunct="0">
              <a:spcBef>
                <a:spcPct val="0"/>
              </a:spcBef>
              <a:spcAft>
                <a:spcPct val="0"/>
              </a:spcAft>
              <a:defRPr kumimoji="1" sz="1600">
                <a:solidFill>
                  <a:srgbClr val="EE1222"/>
                </a:solidFill>
                <a:latin typeface="Arial" pitchFamily="34" charset="0"/>
                <a:ea typeface="標楷體" pitchFamily="65" charset="-120"/>
              </a:defRPr>
            </a:lvl6pPr>
            <a:lvl7pPr marL="2971800" indent="-228600" algn="ctr" eaLnBrk="0" fontAlgn="base" hangingPunct="0">
              <a:spcBef>
                <a:spcPct val="0"/>
              </a:spcBef>
              <a:spcAft>
                <a:spcPct val="0"/>
              </a:spcAft>
              <a:defRPr kumimoji="1" sz="1600">
                <a:solidFill>
                  <a:srgbClr val="EE1222"/>
                </a:solidFill>
                <a:latin typeface="Arial" pitchFamily="34" charset="0"/>
                <a:ea typeface="標楷體" pitchFamily="65" charset="-120"/>
              </a:defRPr>
            </a:lvl7pPr>
            <a:lvl8pPr marL="3429000" indent="-228600" algn="ctr" eaLnBrk="0" fontAlgn="base" hangingPunct="0">
              <a:spcBef>
                <a:spcPct val="0"/>
              </a:spcBef>
              <a:spcAft>
                <a:spcPct val="0"/>
              </a:spcAft>
              <a:defRPr kumimoji="1" sz="1600">
                <a:solidFill>
                  <a:srgbClr val="EE1222"/>
                </a:solidFill>
                <a:latin typeface="Arial" pitchFamily="34" charset="0"/>
                <a:ea typeface="標楷體" pitchFamily="65" charset="-120"/>
              </a:defRPr>
            </a:lvl8pPr>
            <a:lvl9pPr marL="3886200" indent="-228600" algn="ctr" eaLnBrk="0" fontAlgn="base" hangingPunct="0">
              <a:spcBef>
                <a:spcPct val="0"/>
              </a:spcBef>
              <a:spcAft>
                <a:spcPct val="0"/>
              </a:spcAft>
              <a:defRPr kumimoji="1" sz="1600">
                <a:solidFill>
                  <a:srgbClr val="EE1222"/>
                </a:solidFill>
                <a:latin typeface="Arial" pitchFamily="34" charset="0"/>
                <a:ea typeface="標楷體" pitchFamily="65" charset="-120"/>
              </a:defRPr>
            </a:lvl9pPr>
          </a:lstStyle>
          <a:p>
            <a:pPr eaLnBrk="1" hangingPunct="1"/>
            <a:r>
              <a:rPr lang="zh-TW" altLang="en-US" sz="4800" dirty="0">
                <a:solidFill>
                  <a:srgbClr val="3333FF"/>
                </a:solidFill>
              </a:rPr>
              <a:t>參</a:t>
            </a:r>
            <a:r>
              <a:rPr lang="zh-TW" altLang="en-US" sz="4800" dirty="0" smtClean="0">
                <a:solidFill>
                  <a:srgbClr val="3333FF"/>
                </a:solidFill>
              </a:rPr>
              <a:t>、</a:t>
            </a:r>
            <a:r>
              <a:rPr lang="zh-TW" altLang="en-US" sz="4800" b="1" dirty="0" smtClean="0">
                <a:solidFill>
                  <a:srgbClr val="FF0000"/>
                </a:solidFill>
              </a:rPr>
              <a:t>辦理成效</a:t>
            </a:r>
            <a:endParaRPr lang="en-US" altLang="zh-TW" sz="4800" b="1" dirty="0">
              <a:solidFill>
                <a:srgbClr val="0000CC"/>
              </a:solidFill>
            </a:endParaRPr>
          </a:p>
        </p:txBody>
      </p:sp>
      <p:sp>
        <p:nvSpPr>
          <p:cNvPr id="4" name="日期版面配置區 3"/>
          <p:cNvSpPr>
            <a:spLocks noGrp="1"/>
          </p:cNvSpPr>
          <p:nvPr>
            <p:ph type="dt" sz="half" idx="10"/>
          </p:nvPr>
        </p:nvSpPr>
        <p:spPr/>
        <p:txBody>
          <a:bodyPr/>
          <a:lstStyle/>
          <a:p>
            <a:pPr>
              <a:defRPr/>
            </a:pPr>
            <a:endParaRPr lang="en-US" altLang="zh-TW"/>
          </a:p>
        </p:txBody>
      </p:sp>
      <p:graphicFrame>
        <p:nvGraphicFramePr>
          <p:cNvPr id="2" name="表格 1"/>
          <p:cNvGraphicFramePr>
            <a:graphicFrameLocks noGrp="1"/>
          </p:cNvGraphicFramePr>
          <p:nvPr>
            <p:extLst>
              <p:ext uri="{D42A27DB-BD31-4B8C-83A1-F6EECF244321}">
                <p14:modId xmlns:p14="http://schemas.microsoft.com/office/powerpoint/2010/main" val="706738955"/>
              </p:ext>
            </p:extLst>
          </p:nvPr>
        </p:nvGraphicFramePr>
        <p:xfrm>
          <a:off x="539552" y="1739717"/>
          <a:ext cx="8229600" cy="4284476"/>
        </p:xfrm>
        <a:graphic>
          <a:graphicData uri="http://schemas.openxmlformats.org/drawingml/2006/table">
            <a:tbl>
              <a:tblPr>
                <a:tableStyleId>{5C22544A-7EE6-4342-B048-85BDC9FD1C3A}</a:tableStyleId>
              </a:tblPr>
              <a:tblGrid>
                <a:gridCol w="1327355"/>
                <a:gridCol w="4656256"/>
                <a:gridCol w="2245989"/>
              </a:tblGrid>
              <a:tr h="612068">
                <a:tc>
                  <a:txBody>
                    <a:bodyPr/>
                    <a:lstStyle/>
                    <a:p>
                      <a:pPr algn="ctr">
                        <a:spcAft>
                          <a:spcPts val="0"/>
                        </a:spcAft>
                      </a:pPr>
                      <a:r>
                        <a:rPr lang="zh-TW" sz="2800" kern="100" dirty="0" smtClean="0">
                          <a:effectLst/>
                        </a:rPr>
                        <a:t>編號</a:t>
                      </a:r>
                      <a:endParaRPr lang="zh-TW" sz="2800" kern="100" dirty="0">
                        <a:effectLst/>
                        <a:latin typeface="Calibri"/>
                        <a:ea typeface="新細明體"/>
                        <a:cs typeface="Times New Roman"/>
                      </a:endParaRPr>
                    </a:p>
                  </a:txBody>
                  <a:tcPr marL="63305" marR="63305" marT="0" marB="0" anchor="ctr">
                    <a:lnB w="38100" cap="flat" cmpd="sng" algn="ctr">
                      <a:solidFill>
                        <a:schemeClr val="bg1"/>
                      </a:solidFill>
                      <a:prstDash val="solid"/>
                      <a:round/>
                      <a:headEnd type="none" w="med" len="med"/>
                      <a:tailEnd type="none" w="med" len="med"/>
                    </a:lnB>
                    <a:solidFill>
                      <a:srgbClr val="FFFF00"/>
                    </a:solidFill>
                  </a:tcPr>
                </a:tc>
                <a:tc>
                  <a:txBody>
                    <a:bodyPr/>
                    <a:lstStyle/>
                    <a:p>
                      <a:pPr algn="ctr">
                        <a:spcAft>
                          <a:spcPts val="0"/>
                        </a:spcAft>
                      </a:pPr>
                      <a:r>
                        <a:rPr lang="zh-TW" sz="2800" kern="100" dirty="0">
                          <a:effectLst/>
                        </a:rPr>
                        <a:t>子計畫名稱</a:t>
                      </a:r>
                      <a:endParaRPr lang="zh-TW" sz="2800" kern="100" dirty="0">
                        <a:effectLst/>
                        <a:latin typeface="Calibri"/>
                        <a:ea typeface="新細明體"/>
                        <a:cs typeface="Times New Roman"/>
                      </a:endParaRPr>
                    </a:p>
                  </a:txBody>
                  <a:tcPr marL="0" marR="0" marT="0" marB="0" anchor="ctr">
                    <a:lnB w="38100" cap="flat" cmpd="sng" algn="ctr">
                      <a:solidFill>
                        <a:schemeClr val="bg1"/>
                      </a:solidFill>
                      <a:prstDash val="solid"/>
                      <a:round/>
                      <a:headEnd type="none" w="med" len="med"/>
                      <a:tailEnd type="none" w="med" len="med"/>
                    </a:lnB>
                    <a:solidFill>
                      <a:srgbClr val="FFFF00"/>
                    </a:solidFill>
                  </a:tcPr>
                </a:tc>
                <a:tc>
                  <a:txBody>
                    <a:bodyPr/>
                    <a:lstStyle/>
                    <a:p>
                      <a:pPr algn="ctr">
                        <a:spcAft>
                          <a:spcPts val="0"/>
                        </a:spcAft>
                      </a:pPr>
                      <a:r>
                        <a:rPr lang="zh-TW" altLang="en-US" sz="2800" kern="100" dirty="0" smtClean="0">
                          <a:effectLst/>
                          <a:latin typeface="Calibri"/>
                          <a:ea typeface="新細明體"/>
                          <a:cs typeface="Times New Roman"/>
                        </a:rPr>
                        <a:t>核定經費</a:t>
                      </a:r>
                      <a:endParaRPr lang="zh-TW" sz="2800" kern="100" dirty="0">
                        <a:effectLst/>
                        <a:latin typeface="Calibri"/>
                        <a:ea typeface="新細明體"/>
                        <a:cs typeface="Times New Roman"/>
                      </a:endParaRPr>
                    </a:p>
                  </a:txBody>
                  <a:tcPr marL="0" marR="0" marT="0" marB="0" anchor="ctr">
                    <a:lnB w="38100" cap="flat" cmpd="sng" algn="ctr">
                      <a:solidFill>
                        <a:schemeClr val="bg1"/>
                      </a:solidFill>
                      <a:prstDash val="solid"/>
                      <a:round/>
                      <a:headEnd type="none" w="med" len="med"/>
                      <a:tailEnd type="none" w="med" len="med"/>
                    </a:lnB>
                    <a:solidFill>
                      <a:srgbClr val="FFFF00"/>
                    </a:solidFill>
                  </a:tcPr>
                </a:tc>
              </a:tr>
              <a:tr h="612068">
                <a:tc>
                  <a:txBody>
                    <a:bodyPr/>
                    <a:lstStyle/>
                    <a:p>
                      <a:pPr algn="ctr">
                        <a:spcAft>
                          <a:spcPts val="0"/>
                        </a:spcAft>
                      </a:pPr>
                      <a:r>
                        <a:rPr lang="en-US" sz="2800" kern="100" dirty="0">
                          <a:effectLst/>
                        </a:rPr>
                        <a:t>104-1</a:t>
                      </a:r>
                      <a:endParaRPr lang="zh-TW" sz="2800" kern="100" dirty="0">
                        <a:effectLst/>
                        <a:latin typeface="Calibri"/>
                        <a:ea typeface="新細明體"/>
                        <a:cs typeface="Times New Roman"/>
                      </a:endParaRPr>
                    </a:p>
                  </a:txBody>
                  <a:tcPr marL="63305" marR="63305" marT="0"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spcAft>
                          <a:spcPts val="0"/>
                        </a:spcAft>
                      </a:pPr>
                      <a:r>
                        <a:rPr lang="zh-TW" sz="2800" kern="0" dirty="0">
                          <a:effectLst/>
                        </a:rPr>
                        <a:t>行政服務品質精進計畫</a:t>
                      </a:r>
                      <a:endParaRPr lang="zh-TW" sz="2800" kern="100" dirty="0">
                        <a:effectLst/>
                        <a:latin typeface="Calibri"/>
                        <a:ea typeface="新細明體"/>
                        <a:cs typeface="Times New Roman"/>
                      </a:endParaRPr>
                    </a:p>
                  </a:txBody>
                  <a:tcPr marL="0" marR="0" marT="0"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spcAft>
                          <a:spcPts val="0"/>
                        </a:spcAft>
                      </a:pPr>
                      <a:r>
                        <a:rPr lang="en-US" altLang="zh-TW" sz="2800" kern="100" dirty="0" smtClean="0">
                          <a:effectLst/>
                          <a:latin typeface="Calibri"/>
                          <a:ea typeface="新細明體"/>
                          <a:cs typeface="Times New Roman"/>
                        </a:rPr>
                        <a:t>378,300</a:t>
                      </a:r>
                      <a:endParaRPr lang="zh-TW" sz="2800" kern="100" dirty="0">
                        <a:effectLst/>
                        <a:latin typeface="Calibri"/>
                        <a:ea typeface="新細明體"/>
                        <a:cs typeface="Times New Roman"/>
                      </a:endParaRPr>
                    </a:p>
                  </a:txBody>
                  <a:tcPr marL="0" marR="0" marT="0"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612068">
                <a:tc>
                  <a:txBody>
                    <a:bodyPr/>
                    <a:lstStyle/>
                    <a:p>
                      <a:pPr algn="ctr">
                        <a:spcAft>
                          <a:spcPts val="0"/>
                        </a:spcAft>
                      </a:pPr>
                      <a:r>
                        <a:rPr lang="en-US" sz="2800" kern="100" dirty="0">
                          <a:effectLst/>
                        </a:rPr>
                        <a:t>104-2</a:t>
                      </a:r>
                      <a:endParaRPr lang="zh-TW" sz="2800" kern="100" dirty="0">
                        <a:effectLst/>
                        <a:latin typeface="Calibri"/>
                        <a:ea typeface="新細明體"/>
                        <a:cs typeface="Times New Roman"/>
                      </a:endParaRPr>
                    </a:p>
                  </a:txBody>
                  <a:tcPr marL="63305" marR="63305" marT="0"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a:txBody>
                    <a:bodyPr/>
                    <a:lstStyle/>
                    <a:p>
                      <a:pPr algn="just">
                        <a:spcAft>
                          <a:spcPts val="0"/>
                        </a:spcAft>
                      </a:pPr>
                      <a:r>
                        <a:rPr lang="zh-TW" sz="2800" kern="0" dirty="0">
                          <a:effectLst/>
                        </a:rPr>
                        <a:t>精進科普教學計畫</a:t>
                      </a:r>
                      <a:endParaRPr lang="zh-TW" sz="2800" kern="100" dirty="0">
                        <a:effectLst/>
                        <a:latin typeface="Calibri"/>
                        <a:ea typeface="新細明體"/>
                        <a:cs typeface="Times New Roman"/>
                      </a:endParaRPr>
                    </a:p>
                  </a:txBody>
                  <a:tcPr marL="0" marR="0" marT="0"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a:txBody>
                    <a:bodyPr/>
                    <a:lstStyle/>
                    <a:p>
                      <a:pPr algn="r">
                        <a:spcAft>
                          <a:spcPts val="0"/>
                        </a:spcAft>
                      </a:pPr>
                      <a:r>
                        <a:rPr lang="en-US" altLang="zh-TW" sz="2800" kern="100" dirty="0" smtClean="0">
                          <a:effectLst/>
                          <a:latin typeface="Calibri"/>
                          <a:ea typeface="新細明體"/>
                          <a:cs typeface="Times New Roman"/>
                        </a:rPr>
                        <a:t>574,936</a:t>
                      </a:r>
                      <a:endParaRPr lang="zh-TW" sz="2800" kern="100" dirty="0">
                        <a:effectLst/>
                        <a:latin typeface="Calibri"/>
                        <a:ea typeface="新細明體"/>
                        <a:cs typeface="Times New Roman"/>
                      </a:endParaRPr>
                    </a:p>
                  </a:txBody>
                  <a:tcPr marL="0" marR="0" marT="0"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r>
              <a:tr h="612068">
                <a:tc>
                  <a:txBody>
                    <a:bodyPr/>
                    <a:lstStyle/>
                    <a:p>
                      <a:pPr algn="ctr">
                        <a:spcAft>
                          <a:spcPts val="0"/>
                        </a:spcAft>
                      </a:pPr>
                      <a:r>
                        <a:rPr lang="en-US" sz="2800" kern="100" dirty="0">
                          <a:effectLst/>
                        </a:rPr>
                        <a:t>104-3</a:t>
                      </a:r>
                      <a:endParaRPr lang="zh-TW" sz="2800" kern="100" dirty="0">
                        <a:effectLst/>
                        <a:latin typeface="Calibri"/>
                        <a:ea typeface="新細明體"/>
                        <a:cs typeface="Times New Roman"/>
                      </a:endParaRPr>
                    </a:p>
                  </a:txBody>
                  <a:tcPr marL="63305" marR="63305" marT="0"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spcAft>
                          <a:spcPts val="0"/>
                        </a:spcAft>
                      </a:pPr>
                      <a:r>
                        <a:rPr lang="zh-TW" sz="2800" kern="0" dirty="0">
                          <a:effectLst/>
                        </a:rPr>
                        <a:t>舞動青春協奏曲豐富學習歷程</a:t>
                      </a:r>
                      <a:endParaRPr lang="zh-TW" sz="2800" kern="100" dirty="0">
                        <a:effectLst/>
                        <a:latin typeface="Calibri"/>
                        <a:ea typeface="新細明體"/>
                        <a:cs typeface="Times New Roman"/>
                      </a:endParaRPr>
                    </a:p>
                  </a:txBody>
                  <a:tcPr marL="0" marR="0" marT="0"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spcAft>
                          <a:spcPts val="0"/>
                        </a:spcAft>
                      </a:pPr>
                      <a:r>
                        <a:rPr lang="en-US" altLang="zh-TW" sz="2800" kern="100" dirty="0" smtClean="0">
                          <a:effectLst/>
                          <a:latin typeface="Calibri"/>
                          <a:ea typeface="新細明體"/>
                          <a:cs typeface="Times New Roman"/>
                        </a:rPr>
                        <a:t>580,000</a:t>
                      </a:r>
                      <a:endParaRPr lang="zh-TW" sz="2800" kern="100" dirty="0">
                        <a:effectLst/>
                        <a:latin typeface="Calibri"/>
                        <a:ea typeface="新細明體"/>
                        <a:cs typeface="Times New Roman"/>
                      </a:endParaRPr>
                    </a:p>
                  </a:txBody>
                  <a:tcPr marL="0" marR="0" marT="0"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612068">
                <a:tc>
                  <a:txBody>
                    <a:bodyPr/>
                    <a:lstStyle/>
                    <a:p>
                      <a:pPr algn="ctr">
                        <a:spcAft>
                          <a:spcPts val="0"/>
                        </a:spcAft>
                      </a:pPr>
                      <a:r>
                        <a:rPr lang="en-US" sz="2800" kern="100" dirty="0">
                          <a:effectLst/>
                        </a:rPr>
                        <a:t>104-4</a:t>
                      </a:r>
                      <a:endParaRPr lang="zh-TW" sz="2800" kern="100" dirty="0">
                        <a:effectLst/>
                        <a:latin typeface="Calibri"/>
                        <a:ea typeface="新細明體"/>
                        <a:cs typeface="Times New Roman"/>
                      </a:endParaRPr>
                    </a:p>
                  </a:txBody>
                  <a:tcPr marL="63305" marR="63305" marT="0"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a:txBody>
                    <a:bodyPr/>
                    <a:lstStyle/>
                    <a:p>
                      <a:pPr algn="just">
                        <a:spcAft>
                          <a:spcPts val="0"/>
                        </a:spcAft>
                      </a:pPr>
                      <a:r>
                        <a:rPr lang="zh-TW" sz="2800" kern="0" dirty="0">
                          <a:effectLst/>
                        </a:rPr>
                        <a:t>專業學程特色，深耕精進計畫</a:t>
                      </a:r>
                      <a:endParaRPr lang="zh-TW" sz="2800" kern="100" dirty="0">
                        <a:effectLst/>
                        <a:latin typeface="Calibri"/>
                        <a:ea typeface="新細明體"/>
                        <a:cs typeface="Times New Roman"/>
                      </a:endParaRPr>
                    </a:p>
                  </a:txBody>
                  <a:tcPr marL="0" marR="0" marT="0"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a:txBody>
                    <a:bodyPr/>
                    <a:lstStyle/>
                    <a:p>
                      <a:pPr algn="r">
                        <a:spcAft>
                          <a:spcPts val="0"/>
                        </a:spcAft>
                      </a:pPr>
                      <a:r>
                        <a:rPr lang="en-US" altLang="zh-TW" sz="2800" kern="100" dirty="0" smtClean="0">
                          <a:effectLst/>
                          <a:latin typeface="Calibri"/>
                          <a:ea typeface="新細明體"/>
                          <a:cs typeface="Times New Roman"/>
                        </a:rPr>
                        <a:t>716,764</a:t>
                      </a:r>
                      <a:endParaRPr lang="zh-TW" sz="2800" kern="100" dirty="0">
                        <a:effectLst/>
                        <a:latin typeface="Calibri"/>
                        <a:ea typeface="新細明體"/>
                        <a:cs typeface="Times New Roman"/>
                      </a:endParaRPr>
                    </a:p>
                  </a:txBody>
                  <a:tcPr marL="0" marR="0" marT="0"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r>
              <a:tr h="612068">
                <a:tc>
                  <a:txBody>
                    <a:bodyPr/>
                    <a:lstStyle/>
                    <a:p>
                      <a:pPr algn="ctr">
                        <a:spcAft>
                          <a:spcPts val="0"/>
                        </a:spcAft>
                      </a:pPr>
                      <a:r>
                        <a:rPr lang="en-US" sz="2800" kern="100" dirty="0">
                          <a:effectLst/>
                        </a:rPr>
                        <a:t>104-5</a:t>
                      </a:r>
                      <a:endParaRPr lang="zh-TW" sz="2800" kern="100" dirty="0">
                        <a:effectLst/>
                        <a:latin typeface="Calibri"/>
                        <a:ea typeface="新細明體"/>
                        <a:cs typeface="Times New Roman"/>
                      </a:endParaRPr>
                    </a:p>
                  </a:txBody>
                  <a:tcPr marL="63305" marR="63305" marT="0"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spcAft>
                          <a:spcPts val="0"/>
                        </a:spcAft>
                      </a:pPr>
                      <a:r>
                        <a:rPr lang="zh-TW" sz="2800" kern="0" dirty="0">
                          <a:effectLst/>
                        </a:rPr>
                        <a:t>來自青春的你</a:t>
                      </a:r>
                      <a:endParaRPr lang="zh-TW" sz="2800" kern="100" dirty="0">
                        <a:effectLst/>
                        <a:latin typeface="Calibri"/>
                        <a:ea typeface="新細明體"/>
                        <a:cs typeface="Times New Roman"/>
                      </a:endParaRPr>
                    </a:p>
                  </a:txBody>
                  <a:tcPr marL="0" marR="0" marT="0"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spcAft>
                          <a:spcPts val="0"/>
                        </a:spcAft>
                      </a:pPr>
                      <a:r>
                        <a:rPr lang="en-US" altLang="zh-TW" sz="2800" kern="100" dirty="0" smtClean="0">
                          <a:effectLst/>
                          <a:latin typeface="Calibri"/>
                          <a:ea typeface="新細明體"/>
                          <a:cs typeface="Times New Roman"/>
                        </a:rPr>
                        <a:t>50,000</a:t>
                      </a:r>
                      <a:endParaRPr lang="zh-TW" sz="2800" kern="100" dirty="0">
                        <a:effectLst/>
                        <a:latin typeface="Calibri"/>
                        <a:ea typeface="新細明體"/>
                        <a:cs typeface="Times New Roman"/>
                      </a:endParaRPr>
                    </a:p>
                  </a:txBody>
                  <a:tcPr marL="0" marR="0" marT="0"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612068">
                <a:tc gridSpan="2">
                  <a:txBody>
                    <a:bodyPr/>
                    <a:lstStyle/>
                    <a:p>
                      <a:pPr algn="ctr">
                        <a:spcAft>
                          <a:spcPts val="0"/>
                        </a:spcAft>
                      </a:pPr>
                      <a:r>
                        <a:rPr lang="zh-TW" altLang="en-US" sz="2800" kern="100" dirty="0" smtClean="0">
                          <a:solidFill>
                            <a:schemeClr val="tx1"/>
                          </a:solidFill>
                          <a:effectLst/>
                          <a:latin typeface="Calibri"/>
                          <a:ea typeface="新細明體"/>
                          <a:cs typeface="Times New Roman"/>
                        </a:rPr>
                        <a:t>經費合計</a:t>
                      </a:r>
                      <a:endParaRPr lang="zh-TW" sz="2800" kern="100" dirty="0">
                        <a:solidFill>
                          <a:schemeClr val="tx1"/>
                        </a:solidFill>
                        <a:effectLst/>
                        <a:latin typeface="Calibri"/>
                        <a:ea typeface="新細明體"/>
                        <a:cs typeface="Times New Roman"/>
                      </a:endParaRPr>
                    </a:p>
                  </a:txBody>
                  <a:tcPr marL="63305" marR="63305" marT="0" marB="0" anchor="ctr">
                    <a:lnT w="38100" cap="flat" cmpd="sng" algn="ctr">
                      <a:solidFill>
                        <a:schemeClr val="bg1"/>
                      </a:solidFill>
                      <a:prstDash val="solid"/>
                      <a:round/>
                      <a:headEnd type="none" w="med" len="med"/>
                      <a:tailEnd type="none" w="med" len="med"/>
                    </a:lnT>
                    <a:solidFill>
                      <a:srgbClr val="FFFF00"/>
                    </a:solidFill>
                  </a:tcPr>
                </a:tc>
                <a:tc hMerge="1">
                  <a:txBody>
                    <a:bodyPr/>
                    <a:lstStyle/>
                    <a:p>
                      <a:pPr algn="just">
                        <a:spcAft>
                          <a:spcPts val="0"/>
                        </a:spcAft>
                      </a:pPr>
                      <a:endParaRPr lang="zh-TW" sz="2800" kern="100" dirty="0">
                        <a:solidFill>
                          <a:schemeClr val="tx1"/>
                        </a:solidFill>
                        <a:effectLst/>
                        <a:latin typeface="Calibri"/>
                        <a:ea typeface="新細明體"/>
                        <a:cs typeface="Times New Roman"/>
                      </a:endParaRPr>
                    </a:p>
                  </a:txBody>
                  <a:tcPr marL="0" marR="0" marT="0" marB="0" anchor="ctr">
                    <a:lnT w="38100" cap="flat" cmpd="sng" algn="ctr">
                      <a:solidFill>
                        <a:schemeClr val="bg1"/>
                      </a:solidFill>
                      <a:prstDash val="solid"/>
                      <a:round/>
                      <a:headEnd type="none" w="med" len="med"/>
                      <a:tailEnd type="none" w="med" len="med"/>
                    </a:lnT>
                    <a:solidFill>
                      <a:srgbClr val="FFFF00"/>
                    </a:solidFill>
                  </a:tcPr>
                </a:tc>
                <a:tc>
                  <a:txBody>
                    <a:bodyPr/>
                    <a:lstStyle/>
                    <a:p>
                      <a:pPr algn="r">
                        <a:spcAft>
                          <a:spcPts val="0"/>
                        </a:spcAft>
                      </a:pPr>
                      <a:r>
                        <a:rPr lang="en-US" altLang="zh-TW" sz="2800" kern="100" dirty="0" smtClean="0">
                          <a:solidFill>
                            <a:schemeClr val="tx1"/>
                          </a:solidFill>
                          <a:effectLst/>
                          <a:latin typeface="Calibri"/>
                          <a:ea typeface="新細明體"/>
                          <a:cs typeface="Times New Roman"/>
                        </a:rPr>
                        <a:t>2400,000</a:t>
                      </a:r>
                      <a:endParaRPr lang="zh-TW" sz="2800" kern="100" dirty="0">
                        <a:solidFill>
                          <a:schemeClr val="tx1"/>
                        </a:solidFill>
                        <a:effectLst/>
                        <a:latin typeface="Calibri"/>
                        <a:ea typeface="新細明體"/>
                        <a:cs typeface="Times New Roman"/>
                      </a:endParaRPr>
                    </a:p>
                  </a:txBody>
                  <a:tcPr marL="0" marR="0" marT="0" marB="0" anchor="ctr">
                    <a:lnT w="38100" cap="flat" cmpd="sng" algn="ctr">
                      <a:solidFill>
                        <a:schemeClr val="bg1"/>
                      </a:solidFill>
                      <a:prstDash val="solid"/>
                      <a:round/>
                      <a:headEnd type="none" w="med" len="med"/>
                      <a:tailEnd type="none" w="med" len="med"/>
                    </a:lnT>
                    <a:solidFill>
                      <a:srgbClr val="FFFF00"/>
                    </a:solidFill>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AF14B410-4B94-408B-B979-7B4712398337}" type="slidenum">
              <a:rPr lang="en-US" altLang="zh-TW" smtClean="0"/>
              <a:pPr>
                <a:defRPr/>
              </a:pPr>
              <a:t>12</a:t>
            </a:fld>
            <a:endParaRPr lang="en-US" altLang="zh-TW"/>
          </a:p>
        </p:txBody>
      </p:sp>
      <p:sp>
        <p:nvSpPr>
          <p:cNvPr id="5" name="Rectangle 2"/>
          <p:cNvSpPr txBox="1">
            <a:spLocks noChangeArrowheads="1"/>
          </p:cNvSpPr>
          <p:nvPr/>
        </p:nvSpPr>
        <p:spPr bwMode="auto">
          <a:xfrm>
            <a:off x="1115616" y="2708920"/>
            <a:ext cx="7272808" cy="79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2pPr>
            <a:lvl3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3pPr>
            <a:lvl4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4pPr>
            <a:lvl5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5pPr>
            <a:lvl6pPr marL="457200" algn="l" rtl="0" fontAlgn="base">
              <a:spcBef>
                <a:spcPct val="0"/>
              </a:spcBef>
              <a:spcAft>
                <a:spcPct val="0"/>
              </a:spcAft>
              <a:defRPr kumimoji="1" sz="4400">
                <a:solidFill>
                  <a:schemeClr val="tx2"/>
                </a:solidFill>
                <a:latin typeface="Garamond" pitchFamily="18" charset="0"/>
                <a:ea typeface="標楷體" pitchFamily="65" charset="-120"/>
              </a:defRPr>
            </a:lvl6pPr>
            <a:lvl7pPr marL="914400" algn="l" rtl="0" fontAlgn="base">
              <a:spcBef>
                <a:spcPct val="0"/>
              </a:spcBef>
              <a:spcAft>
                <a:spcPct val="0"/>
              </a:spcAft>
              <a:defRPr kumimoji="1" sz="4400">
                <a:solidFill>
                  <a:schemeClr val="tx2"/>
                </a:solidFill>
                <a:latin typeface="Garamond" pitchFamily="18" charset="0"/>
                <a:ea typeface="標楷體" pitchFamily="65" charset="-120"/>
              </a:defRPr>
            </a:lvl7pPr>
            <a:lvl8pPr marL="1371600" algn="l" rtl="0" fontAlgn="base">
              <a:spcBef>
                <a:spcPct val="0"/>
              </a:spcBef>
              <a:spcAft>
                <a:spcPct val="0"/>
              </a:spcAft>
              <a:defRPr kumimoji="1" sz="4400">
                <a:solidFill>
                  <a:schemeClr val="tx2"/>
                </a:solidFill>
                <a:latin typeface="Garamond" pitchFamily="18" charset="0"/>
                <a:ea typeface="標楷體" pitchFamily="65" charset="-120"/>
              </a:defRPr>
            </a:lvl8pPr>
            <a:lvl9pPr marL="1828800" algn="l" rtl="0" fontAlgn="base">
              <a:spcBef>
                <a:spcPct val="0"/>
              </a:spcBef>
              <a:spcAft>
                <a:spcPct val="0"/>
              </a:spcAft>
              <a:defRPr kumimoji="1" sz="4400">
                <a:solidFill>
                  <a:schemeClr val="tx2"/>
                </a:solidFill>
                <a:latin typeface="Garamond" pitchFamily="18" charset="0"/>
                <a:ea typeface="標楷體" pitchFamily="65" charset="-120"/>
              </a:defRPr>
            </a:lvl9pPr>
          </a:lstStyle>
          <a:p>
            <a:pPr eaLnBrk="1" fontAlgn="ctr" hangingPunct="1"/>
            <a:r>
              <a:rPr lang="en-US" altLang="zh-TW" dirty="0" smtClean="0"/>
              <a:t>104-1</a:t>
            </a:r>
            <a:r>
              <a:rPr lang="zh-TW" altLang="zh-TW" dirty="0" smtClean="0"/>
              <a:t>行政</a:t>
            </a:r>
            <a:r>
              <a:rPr lang="zh-TW" altLang="zh-TW" dirty="0"/>
              <a:t>服務品質精進計畫</a:t>
            </a:r>
          </a:p>
        </p:txBody>
      </p:sp>
    </p:spTree>
    <p:extLst>
      <p:ext uri="{BB962C8B-B14F-4D97-AF65-F5344CB8AC3E}">
        <p14:creationId xmlns:p14="http://schemas.microsoft.com/office/powerpoint/2010/main" val="235693780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AF14B410-4B94-408B-B979-7B4712398337}" type="slidenum">
              <a:rPr lang="en-US" altLang="zh-TW" smtClean="0"/>
              <a:pPr>
                <a:defRPr/>
              </a:pPr>
              <a:t>13</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1829747898"/>
              </p:ext>
            </p:extLst>
          </p:nvPr>
        </p:nvGraphicFramePr>
        <p:xfrm>
          <a:off x="755576" y="1340768"/>
          <a:ext cx="7920880" cy="4408104"/>
        </p:xfrm>
        <a:graphic>
          <a:graphicData uri="http://schemas.openxmlformats.org/drawingml/2006/table">
            <a:tbl>
              <a:tblPr firstRow="1" firstCol="1" lastRow="1" lastCol="1" bandRow="1" bandCol="1">
                <a:tableStyleId>{5C22544A-7EE6-4342-B048-85BDC9FD1C3A}</a:tableStyleId>
              </a:tblPr>
              <a:tblGrid>
                <a:gridCol w="1224136"/>
                <a:gridCol w="6696744"/>
              </a:tblGrid>
              <a:tr h="576064">
                <a:tc>
                  <a:txBody>
                    <a:bodyPr/>
                    <a:lstStyle/>
                    <a:p>
                      <a:pPr algn="just">
                        <a:spcAft>
                          <a:spcPts val="0"/>
                        </a:spcAft>
                      </a:pPr>
                      <a:r>
                        <a:rPr lang="zh-TW" sz="2000" kern="100" dirty="0" smtClean="0">
                          <a:effectLst/>
                        </a:rPr>
                        <a:t>計畫</a:t>
                      </a:r>
                      <a:r>
                        <a:rPr lang="zh-TW" sz="2000" kern="100" dirty="0">
                          <a:effectLst/>
                        </a:rPr>
                        <a:t>名稱</a:t>
                      </a:r>
                      <a:endParaRPr lang="zh-TW" sz="2000" kern="100" dirty="0">
                        <a:effectLst/>
                        <a:latin typeface="Calibri"/>
                        <a:ea typeface="新細明體"/>
                        <a:cs typeface="Times New Roman"/>
                      </a:endParaRPr>
                    </a:p>
                  </a:txBody>
                  <a:tcPr marL="68580" marR="68580" marT="0" marB="0" anchor="ctr"/>
                </a:tc>
                <a:tc>
                  <a:txBody>
                    <a:bodyPr/>
                    <a:lstStyle/>
                    <a:p>
                      <a:pPr marR="457200" algn="just">
                        <a:spcAft>
                          <a:spcPts val="0"/>
                        </a:spcAft>
                      </a:pPr>
                      <a:r>
                        <a:rPr lang="zh-TW" sz="2000" kern="100" dirty="0">
                          <a:solidFill>
                            <a:schemeClr val="tx1"/>
                          </a:solidFill>
                          <a:effectLst/>
                        </a:rPr>
                        <a:t>行政服務品質精進計畫</a:t>
                      </a:r>
                      <a:endParaRPr lang="zh-TW" sz="2000" kern="100" dirty="0">
                        <a:solidFill>
                          <a:schemeClr val="tx1"/>
                        </a:solidFill>
                        <a:effectLst/>
                        <a:latin typeface="Calibri"/>
                        <a:ea typeface="新細明體"/>
                        <a:cs typeface="Times New Roman"/>
                      </a:endParaRPr>
                    </a:p>
                  </a:txBody>
                  <a:tcPr marL="68580" marR="68580" marT="0" marB="0" anchor="ctr">
                    <a:solidFill>
                      <a:schemeClr val="accent1">
                        <a:lumMod val="20000"/>
                        <a:lumOff val="80000"/>
                      </a:schemeClr>
                    </a:solidFill>
                  </a:tcPr>
                </a:tc>
              </a:tr>
              <a:tr h="663259">
                <a:tc>
                  <a:txBody>
                    <a:bodyPr/>
                    <a:lstStyle/>
                    <a:p>
                      <a:pPr algn="just">
                        <a:spcAft>
                          <a:spcPts val="0"/>
                        </a:spcAft>
                      </a:pPr>
                      <a:r>
                        <a:rPr lang="zh-TW" sz="2000" kern="100" dirty="0">
                          <a:effectLst/>
                        </a:rPr>
                        <a:t>辦理項目</a:t>
                      </a:r>
                      <a:endParaRPr lang="zh-TW" sz="2000" kern="100" dirty="0">
                        <a:effectLst/>
                        <a:latin typeface="Calibri"/>
                        <a:ea typeface="新細明體"/>
                        <a:cs typeface="Times New Roman"/>
                      </a:endParaRPr>
                    </a:p>
                  </a:txBody>
                  <a:tcPr marL="68580" marR="68580" marT="0" marB="0" anchor="ctr"/>
                </a:tc>
                <a:tc>
                  <a:txBody>
                    <a:bodyPr/>
                    <a:lstStyle/>
                    <a:p>
                      <a:pPr>
                        <a:spcAft>
                          <a:spcPts val="0"/>
                        </a:spcAft>
                      </a:pPr>
                      <a:r>
                        <a:rPr lang="zh-TW" sz="2000" kern="100" dirty="0">
                          <a:solidFill>
                            <a:schemeClr val="tx1"/>
                          </a:solidFill>
                          <a:effectLst/>
                        </a:rPr>
                        <a:t>行政管理</a:t>
                      </a:r>
                      <a:endParaRPr lang="zh-TW" sz="2000" kern="100" dirty="0">
                        <a:solidFill>
                          <a:schemeClr val="tx1"/>
                        </a:solidFill>
                        <a:effectLst/>
                        <a:latin typeface="Calibri"/>
                        <a:ea typeface="新細明體"/>
                        <a:cs typeface="Times New Roman"/>
                      </a:endParaRPr>
                    </a:p>
                  </a:txBody>
                  <a:tcPr marL="68580" marR="68580" marT="0" marB="0" anchor="ctr">
                    <a:solidFill>
                      <a:schemeClr val="accent1">
                        <a:lumMod val="20000"/>
                        <a:lumOff val="80000"/>
                      </a:schemeClr>
                    </a:solidFill>
                  </a:tcPr>
                </a:tc>
              </a:tr>
              <a:tr h="356788">
                <a:tc>
                  <a:txBody>
                    <a:bodyPr/>
                    <a:lstStyle/>
                    <a:p>
                      <a:pPr algn="just">
                        <a:spcAft>
                          <a:spcPts val="0"/>
                        </a:spcAft>
                      </a:pPr>
                      <a:r>
                        <a:rPr lang="zh-TW" sz="2000" kern="100" dirty="0">
                          <a:effectLst/>
                        </a:rPr>
                        <a:t>合作對象</a:t>
                      </a:r>
                      <a:endParaRPr lang="zh-TW" sz="2000" kern="100" dirty="0">
                        <a:effectLst/>
                        <a:latin typeface="Calibri"/>
                        <a:ea typeface="新細明體"/>
                        <a:cs typeface="Times New Roman"/>
                      </a:endParaRPr>
                    </a:p>
                  </a:txBody>
                  <a:tcPr marL="68580" marR="68580" marT="0" marB="0" anchor="ctr"/>
                </a:tc>
                <a:tc>
                  <a:txBody>
                    <a:bodyPr/>
                    <a:lstStyle/>
                    <a:p>
                      <a:pPr algn="just">
                        <a:spcAft>
                          <a:spcPts val="0"/>
                        </a:spcAft>
                      </a:pPr>
                      <a:r>
                        <a:rPr lang="zh-TW" sz="2000" u="sng" kern="100" dirty="0">
                          <a:solidFill>
                            <a:schemeClr val="tx1"/>
                          </a:solidFill>
                          <a:effectLst/>
                        </a:rPr>
                        <a:t>中華科技大學</a:t>
                      </a:r>
                      <a:endParaRPr lang="zh-TW" sz="2000" kern="100" dirty="0">
                        <a:solidFill>
                          <a:schemeClr val="tx1"/>
                        </a:solidFill>
                        <a:effectLst/>
                        <a:latin typeface="Calibri"/>
                        <a:ea typeface="新細明體"/>
                        <a:cs typeface="Times New Roman"/>
                      </a:endParaRPr>
                    </a:p>
                  </a:txBody>
                  <a:tcPr marL="68580" marR="68580" marT="0" marB="0" anchor="ctr">
                    <a:solidFill>
                      <a:schemeClr val="accent1">
                        <a:lumMod val="20000"/>
                        <a:lumOff val="80000"/>
                      </a:schemeClr>
                    </a:solidFill>
                  </a:tcPr>
                </a:tc>
              </a:tr>
              <a:tr h="1823964">
                <a:tc>
                  <a:txBody>
                    <a:bodyPr/>
                    <a:lstStyle/>
                    <a:p>
                      <a:pPr algn="just">
                        <a:spcAft>
                          <a:spcPts val="0"/>
                        </a:spcAft>
                      </a:pPr>
                      <a:r>
                        <a:rPr lang="zh-TW" sz="2000" kern="100" dirty="0">
                          <a:effectLst/>
                        </a:rPr>
                        <a:t>計畫目標</a:t>
                      </a:r>
                      <a:endParaRPr lang="zh-TW" sz="2000" kern="100" dirty="0">
                        <a:effectLst/>
                        <a:latin typeface="Calibri"/>
                        <a:ea typeface="新細明體"/>
                        <a:cs typeface="Times New Roman"/>
                      </a:endParaRPr>
                    </a:p>
                  </a:txBody>
                  <a:tcPr marL="68580" marR="68580" marT="0" marB="0" anchor="ctr"/>
                </a:tc>
                <a:tc>
                  <a:txBody>
                    <a:bodyPr/>
                    <a:lstStyle/>
                    <a:p>
                      <a:pPr marL="228600" indent="-228600" algn="just">
                        <a:spcAft>
                          <a:spcPts val="0"/>
                        </a:spcAft>
                        <a:buFont typeface="+mj-lt"/>
                        <a:buAutoNum type="arabicPeriod"/>
                      </a:pPr>
                      <a:r>
                        <a:rPr lang="zh-TW" sz="2000" kern="100" dirty="0" smtClean="0">
                          <a:solidFill>
                            <a:schemeClr val="tx1"/>
                          </a:solidFill>
                          <a:effectLst/>
                        </a:rPr>
                        <a:t>建立</a:t>
                      </a:r>
                      <a:r>
                        <a:rPr lang="zh-TW" sz="2000" kern="100" dirty="0">
                          <a:solidFill>
                            <a:schemeClr val="tx1"/>
                          </a:solidFill>
                          <a:effectLst/>
                        </a:rPr>
                        <a:t>教職員認同感，逐步健全體制與運作，並為相關措施的系統化與法制化奠定鞏固的基礎。</a:t>
                      </a:r>
                    </a:p>
                    <a:p>
                      <a:pPr marL="228600" indent="-228600" algn="just">
                        <a:spcAft>
                          <a:spcPts val="0"/>
                        </a:spcAft>
                        <a:buFont typeface="+mj-lt"/>
                        <a:buAutoNum type="arabicPeriod"/>
                      </a:pPr>
                      <a:r>
                        <a:rPr lang="zh-TW" sz="2000" kern="100" dirty="0" smtClean="0">
                          <a:solidFill>
                            <a:schemeClr val="tx1"/>
                          </a:solidFill>
                          <a:effectLst/>
                        </a:rPr>
                        <a:t>透過</a:t>
                      </a:r>
                      <a:r>
                        <a:rPr lang="zh-TW" sz="2000" kern="100" dirty="0">
                          <a:solidFill>
                            <a:schemeClr val="tx1"/>
                          </a:solidFill>
                          <a:effectLst/>
                        </a:rPr>
                        <a:t>共同學習職能研習，提升行政團隊服務職能，提昇校長領導作為，建立在地優質的四維學府品質文化</a:t>
                      </a:r>
                      <a:r>
                        <a:rPr lang="zh-TW" sz="2000" kern="100" dirty="0" smtClean="0">
                          <a:solidFill>
                            <a:schemeClr val="tx1"/>
                          </a:solidFill>
                          <a:effectLst/>
                        </a:rPr>
                        <a:t>。</a:t>
                      </a:r>
                      <a:endParaRPr lang="en-US" altLang="zh-TW" sz="2000" kern="100" dirty="0" smtClean="0">
                        <a:solidFill>
                          <a:schemeClr val="tx1"/>
                        </a:solidFill>
                        <a:effectLst/>
                      </a:endParaRPr>
                    </a:p>
                    <a:p>
                      <a:pPr marL="228600" marR="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zh-TW" altLang="zh-TW" sz="2000" kern="100" dirty="0" smtClean="0">
                          <a:solidFill>
                            <a:schemeClr val="tx1"/>
                          </a:solidFill>
                          <a:effectLst/>
                        </a:rPr>
                        <a:t>建置</a:t>
                      </a:r>
                      <a:r>
                        <a:rPr lang="en-US" altLang="zh-TW" sz="2000" kern="100" dirty="0" smtClean="0">
                          <a:solidFill>
                            <a:schemeClr val="tx1"/>
                          </a:solidFill>
                          <a:effectLst/>
                        </a:rPr>
                        <a:t>e</a:t>
                      </a:r>
                      <a:r>
                        <a:rPr lang="zh-TW" altLang="zh-TW" sz="2000" kern="100" dirty="0" smtClean="0">
                          <a:solidFill>
                            <a:schemeClr val="tx1"/>
                          </a:solidFill>
                          <a:effectLst/>
                        </a:rPr>
                        <a:t>化智慧管理平台，簡化行政流程，以提升行政效能。</a:t>
                      </a:r>
                      <a:endParaRPr lang="zh-TW" sz="2000" kern="100" dirty="0">
                        <a:solidFill>
                          <a:schemeClr val="tx1"/>
                        </a:solidFill>
                        <a:effectLst/>
                      </a:endParaRPr>
                    </a:p>
                  </a:txBody>
                  <a:tcPr marL="68580" marR="68580" marT="0" marB="0" anchor="ctr">
                    <a:solidFill>
                      <a:schemeClr val="accent1">
                        <a:lumMod val="20000"/>
                        <a:lumOff val="80000"/>
                      </a:schemeClr>
                    </a:solidFill>
                  </a:tcPr>
                </a:tc>
              </a:tr>
              <a:tr h="988029">
                <a:tc>
                  <a:txBody>
                    <a:bodyPr/>
                    <a:lstStyle/>
                    <a:p>
                      <a:pPr algn="just">
                        <a:spcAft>
                          <a:spcPts val="0"/>
                        </a:spcAft>
                      </a:pPr>
                      <a:r>
                        <a:rPr lang="zh-TW" sz="2000" kern="100">
                          <a:effectLst/>
                        </a:rPr>
                        <a:t>工作內涵</a:t>
                      </a:r>
                      <a:endParaRPr lang="zh-TW" sz="2000" kern="100">
                        <a:effectLst/>
                        <a:latin typeface="Calibri"/>
                        <a:ea typeface="新細明體"/>
                        <a:cs typeface="Times New Roman"/>
                      </a:endParaRPr>
                    </a:p>
                  </a:txBody>
                  <a:tcPr marL="68580" marR="68580" marT="0" marB="0" anchor="ctr"/>
                </a:tc>
                <a:tc>
                  <a:txBody>
                    <a:bodyPr/>
                    <a:lstStyle/>
                    <a:p>
                      <a:pPr marR="90170" algn="just">
                        <a:spcAft>
                          <a:spcPts val="0"/>
                        </a:spcAft>
                      </a:pPr>
                      <a:r>
                        <a:rPr lang="en-US" sz="2000" kern="100" dirty="0">
                          <a:solidFill>
                            <a:schemeClr val="tx1"/>
                          </a:solidFill>
                          <a:effectLst/>
                        </a:rPr>
                        <a:t>104-1-1</a:t>
                      </a:r>
                      <a:r>
                        <a:rPr lang="zh-TW" sz="2000" kern="0" dirty="0">
                          <a:solidFill>
                            <a:schemeClr val="tx1"/>
                          </a:solidFill>
                          <a:effectLst/>
                        </a:rPr>
                        <a:t>行政管理效能提昇研習</a:t>
                      </a:r>
                      <a:endParaRPr lang="zh-TW" sz="2000" kern="100" dirty="0">
                        <a:solidFill>
                          <a:schemeClr val="tx1"/>
                        </a:solidFill>
                        <a:effectLst/>
                      </a:endParaRPr>
                    </a:p>
                    <a:p>
                      <a:pPr marR="90170" algn="just">
                        <a:spcAft>
                          <a:spcPts val="0"/>
                        </a:spcAft>
                      </a:pPr>
                      <a:r>
                        <a:rPr lang="en-US" sz="2000" kern="100" dirty="0">
                          <a:solidFill>
                            <a:schemeClr val="tx1"/>
                          </a:solidFill>
                          <a:effectLst/>
                        </a:rPr>
                        <a:t>104-1-2</a:t>
                      </a:r>
                      <a:r>
                        <a:rPr lang="zh-TW" sz="2000" kern="0" dirty="0">
                          <a:solidFill>
                            <a:schemeClr val="tx1"/>
                          </a:solidFill>
                          <a:effectLst/>
                        </a:rPr>
                        <a:t>教職員行政</a:t>
                      </a:r>
                      <a:r>
                        <a:rPr lang="en-US" sz="2000" kern="0" dirty="0">
                          <a:solidFill>
                            <a:schemeClr val="tx1"/>
                          </a:solidFill>
                          <a:effectLst/>
                        </a:rPr>
                        <a:t>SOP</a:t>
                      </a:r>
                      <a:r>
                        <a:rPr lang="zh-TW" sz="2000" kern="0" dirty="0">
                          <a:solidFill>
                            <a:schemeClr val="tx1"/>
                          </a:solidFill>
                          <a:effectLst/>
                        </a:rPr>
                        <a:t>共學研習</a:t>
                      </a:r>
                      <a:endParaRPr lang="zh-TW" sz="2000" kern="100" dirty="0">
                        <a:solidFill>
                          <a:schemeClr val="tx1"/>
                        </a:solidFill>
                        <a:effectLst/>
                      </a:endParaRPr>
                    </a:p>
                    <a:p>
                      <a:pPr marR="90170" algn="just">
                        <a:spcAft>
                          <a:spcPts val="0"/>
                        </a:spcAft>
                      </a:pPr>
                      <a:r>
                        <a:rPr lang="en-US" sz="2000" kern="100" dirty="0">
                          <a:solidFill>
                            <a:schemeClr val="tx1"/>
                          </a:solidFill>
                          <a:effectLst/>
                        </a:rPr>
                        <a:t>104-1-3</a:t>
                      </a:r>
                      <a:r>
                        <a:rPr lang="zh-TW" sz="2000" kern="0" dirty="0">
                          <a:solidFill>
                            <a:schemeClr val="tx1"/>
                          </a:solidFill>
                          <a:effectLst/>
                        </a:rPr>
                        <a:t>建置</a:t>
                      </a:r>
                      <a:r>
                        <a:rPr lang="en-US" sz="2000" kern="0" dirty="0">
                          <a:solidFill>
                            <a:schemeClr val="tx1"/>
                          </a:solidFill>
                          <a:effectLst/>
                        </a:rPr>
                        <a:t>e</a:t>
                      </a:r>
                      <a:r>
                        <a:rPr lang="zh-TW" sz="2000" kern="0" dirty="0">
                          <a:solidFill>
                            <a:schemeClr val="tx1"/>
                          </a:solidFill>
                          <a:effectLst/>
                        </a:rPr>
                        <a:t>化智慧管理平台</a:t>
                      </a:r>
                      <a:endParaRPr lang="zh-TW" sz="2000" kern="100" dirty="0">
                        <a:solidFill>
                          <a:schemeClr val="tx1"/>
                        </a:solidFill>
                        <a:effectLst/>
                        <a:latin typeface="Calibri"/>
                        <a:ea typeface="新細明體"/>
                        <a:cs typeface="Times New Roman"/>
                      </a:endParaRPr>
                    </a:p>
                  </a:txBody>
                  <a:tcPr marL="68580" marR="6858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184301886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AF14B410-4B94-408B-B979-7B4712398337}" type="slidenum">
              <a:rPr lang="en-US" altLang="zh-TW" smtClean="0"/>
              <a:pPr>
                <a:defRPr/>
              </a:pPr>
              <a:t>14</a:t>
            </a:fld>
            <a:endParaRPr lang="en-US" altLang="zh-TW"/>
          </a:p>
        </p:txBody>
      </p:sp>
      <p:graphicFrame>
        <p:nvGraphicFramePr>
          <p:cNvPr id="4" name="表格 3"/>
          <p:cNvGraphicFramePr>
            <a:graphicFrameLocks noGrp="1"/>
          </p:cNvGraphicFramePr>
          <p:nvPr>
            <p:extLst>
              <p:ext uri="{D42A27DB-BD31-4B8C-83A1-F6EECF244321}">
                <p14:modId xmlns:p14="http://schemas.microsoft.com/office/powerpoint/2010/main" val="1224623361"/>
              </p:ext>
            </p:extLst>
          </p:nvPr>
        </p:nvGraphicFramePr>
        <p:xfrm>
          <a:off x="611560" y="836712"/>
          <a:ext cx="7848872" cy="5209971"/>
        </p:xfrm>
        <a:graphic>
          <a:graphicData uri="http://schemas.openxmlformats.org/drawingml/2006/table">
            <a:tbl>
              <a:tblPr>
                <a:tableStyleId>{5C22544A-7EE6-4342-B048-85BDC9FD1C3A}</a:tableStyleId>
              </a:tblPr>
              <a:tblGrid>
                <a:gridCol w="1224136"/>
                <a:gridCol w="1440160"/>
                <a:gridCol w="5184576"/>
              </a:tblGrid>
              <a:tr h="720080">
                <a:tc>
                  <a:txBody>
                    <a:bodyPr/>
                    <a:lstStyle/>
                    <a:p>
                      <a:pPr algn="ctr">
                        <a:spcAft>
                          <a:spcPts val="0"/>
                        </a:spcAft>
                      </a:pPr>
                      <a:r>
                        <a:rPr lang="zh-TW" sz="2800" kern="100" dirty="0" smtClean="0">
                          <a:solidFill>
                            <a:schemeClr val="bg1"/>
                          </a:solidFill>
                          <a:effectLst/>
                        </a:rPr>
                        <a:t>經</a:t>
                      </a:r>
                      <a:r>
                        <a:rPr lang="zh-TW" altLang="en-US" sz="2800" kern="100" dirty="0" smtClean="0">
                          <a:solidFill>
                            <a:schemeClr val="bg1"/>
                          </a:solidFill>
                          <a:effectLst/>
                        </a:rPr>
                        <a:t>資門</a:t>
                      </a:r>
                      <a:endParaRPr lang="zh-TW" sz="2800" kern="100" dirty="0">
                        <a:solidFill>
                          <a:schemeClr val="bg1"/>
                        </a:solidFill>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zh-TW" altLang="en-US" sz="2800" kern="100" dirty="0" smtClean="0">
                          <a:solidFill>
                            <a:schemeClr val="bg1"/>
                          </a:solidFill>
                          <a:effectLst/>
                          <a:latin typeface="Calibri"/>
                          <a:ea typeface="+mn-ea"/>
                          <a:cs typeface="Times New Roman"/>
                        </a:rPr>
                        <a:t>金額</a:t>
                      </a:r>
                      <a:r>
                        <a:rPr lang="en-US" altLang="zh-TW" sz="2800" kern="100" dirty="0" smtClean="0">
                          <a:solidFill>
                            <a:schemeClr val="bg1"/>
                          </a:solidFill>
                          <a:effectLst/>
                          <a:latin typeface="Calibri"/>
                          <a:ea typeface="+mn-ea"/>
                          <a:cs typeface="Times New Roman"/>
                        </a:rPr>
                        <a:t>(</a:t>
                      </a:r>
                      <a:r>
                        <a:rPr lang="zh-TW" altLang="en-US" sz="2800" kern="100" dirty="0" smtClean="0">
                          <a:solidFill>
                            <a:schemeClr val="bg1"/>
                          </a:solidFill>
                          <a:effectLst/>
                          <a:latin typeface="Calibri"/>
                          <a:ea typeface="+mn-ea"/>
                          <a:cs typeface="Times New Roman"/>
                        </a:rPr>
                        <a:t>元</a:t>
                      </a:r>
                      <a:r>
                        <a:rPr lang="en-US" altLang="zh-TW" sz="2800" kern="100" dirty="0" smtClean="0">
                          <a:solidFill>
                            <a:schemeClr val="bg1"/>
                          </a:solidFill>
                          <a:effectLst/>
                          <a:latin typeface="Calibri"/>
                          <a:ea typeface="+mn-ea"/>
                          <a:cs typeface="Times New Roman"/>
                        </a:rPr>
                        <a:t>)</a:t>
                      </a:r>
                      <a:endParaRPr lang="zh-TW" altLang="zh-TW" sz="2800" kern="100" dirty="0">
                        <a:solidFill>
                          <a:schemeClr val="bg1"/>
                        </a:solidFill>
                        <a:effectLst/>
                        <a:latin typeface="Calibri"/>
                        <a:ea typeface="+mn-ea"/>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zh-TW" sz="2800" kern="100" dirty="0">
                          <a:solidFill>
                            <a:schemeClr val="bg1"/>
                          </a:solidFill>
                          <a:effectLst/>
                        </a:rPr>
                        <a:t>執行內容</a:t>
                      </a:r>
                      <a:endParaRPr lang="zh-TW" sz="2800" kern="100" dirty="0">
                        <a:solidFill>
                          <a:schemeClr val="bg1"/>
                        </a:solidFill>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r>
              <a:tr h="1681579">
                <a:tc>
                  <a:txBody>
                    <a:bodyPr/>
                    <a:lstStyle/>
                    <a:p>
                      <a:pPr algn="ctr">
                        <a:spcAft>
                          <a:spcPts val="0"/>
                        </a:spcAft>
                      </a:pPr>
                      <a:r>
                        <a:rPr lang="zh-TW" sz="2000" kern="100" dirty="0">
                          <a:effectLst/>
                        </a:rPr>
                        <a:t>資本門</a:t>
                      </a:r>
                      <a:endParaRPr lang="zh-TW" sz="20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spcAft>
                          <a:spcPts val="0"/>
                        </a:spcAft>
                      </a:pPr>
                      <a:r>
                        <a:rPr lang="en-US" sz="2000" kern="100" dirty="0" smtClean="0">
                          <a:effectLst/>
                        </a:rPr>
                        <a:t>234</a:t>
                      </a:r>
                      <a:r>
                        <a:rPr lang="en-US" altLang="zh-TW" sz="2000" kern="100" dirty="0" smtClean="0">
                          <a:effectLst/>
                        </a:rPr>
                        <a:t>,</a:t>
                      </a:r>
                      <a:r>
                        <a:rPr lang="en-US" sz="2000" kern="100" dirty="0" smtClean="0">
                          <a:effectLst/>
                        </a:rPr>
                        <a:t>000</a:t>
                      </a:r>
                      <a:endParaRPr lang="zh-TW" sz="20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spcAft>
                          <a:spcPts val="0"/>
                        </a:spcAft>
                      </a:pPr>
                      <a:r>
                        <a:rPr lang="en-US" sz="2000" kern="0">
                          <a:effectLst/>
                        </a:rPr>
                        <a:t>41U</a:t>
                      </a:r>
                      <a:r>
                        <a:rPr lang="zh-TW" sz="2000" kern="0">
                          <a:effectLst/>
                        </a:rPr>
                        <a:t>機櫃</a:t>
                      </a:r>
                      <a:r>
                        <a:rPr lang="en-US" sz="2000" kern="0">
                          <a:effectLst/>
                        </a:rPr>
                        <a:t>1</a:t>
                      </a:r>
                      <a:r>
                        <a:rPr lang="zh-TW" sz="2000" kern="0">
                          <a:effectLst/>
                        </a:rPr>
                        <a:t>個</a:t>
                      </a:r>
                      <a:endParaRPr lang="zh-TW" sz="2000" kern="100">
                        <a:effectLst/>
                      </a:endParaRPr>
                    </a:p>
                    <a:p>
                      <a:pPr>
                        <a:spcAft>
                          <a:spcPts val="0"/>
                        </a:spcAft>
                      </a:pPr>
                      <a:r>
                        <a:rPr lang="zh-TW" sz="2000" kern="0">
                          <a:effectLst/>
                        </a:rPr>
                        <a:t>網路集線器</a:t>
                      </a:r>
                      <a:r>
                        <a:rPr lang="en-US" sz="2000" kern="0">
                          <a:effectLst/>
                        </a:rPr>
                        <a:t>3</a:t>
                      </a:r>
                      <a:r>
                        <a:rPr lang="zh-TW" sz="2000" kern="0">
                          <a:effectLst/>
                        </a:rPr>
                        <a:t>台</a:t>
                      </a:r>
                      <a:endParaRPr lang="zh-TW" sz="2000" kern="100">
                        <a:effectLst/>
                      </a:endParaRPr>
                    </a:p>
                    <a:p>
                      <a:pPr>
                        <a:spcAft>
                          <a:spcPts val="0"/>
                        </a:spcAft>
                      </a:pPr>
                      <a:r>
                        <a:rPr lang="zh-TW" sz="2000" kern="0">
                          <a:effectLst/>
                        </a:rPr>
                        <a:t>無線</a:t>
                      </a:r>
                      <a:r>
                        <a:rPr lang="en-US" sz="2000" kern="0">
                          <a:effectLst/>
                        </a:rPr>
                        <a:t>AP3</a:t>
                      </a:r>
                      <a:r>
                        <a:rPr lang="zh-TW" sz="2000" kern="0">
                          <a:effectLst/>
                        </a:rPr>
                        <a:t>台</a:t>
                      </a:r>
                      <a:endParaRPr lang="zh-TW" sz="2000" kern="100">
                        <a:effectLst/>
                      </a:endParaRPr>
                    </a:p>
                    <a:p>
                      <a:pPr>
                        <a:spcAft>
                          <a:spcPts val="0"/>
                        </a:spcAft>
                      </a:pPr>
                      <a:r>
                        <a:rPr lang="zh-TW" sz="2000" kern="0">
                          <a:effectLst/>
                        </a:rPr>
                        <a:t>網路攝影機</a:t>
                      </a:r>
                      <a:r>
                        <a:rPr lang="en-US" sz="2000" kern="0">
                          <a:effectLst/>
                        </a:rPr>
                        <a:t>1</a:t>
                      </a:r>
                      <a:r>
                        <a:rPr lang="zh-TW" sz="2000" kern="0">
                          <a:effectLst/>
                        </a:rPr>
                        <a:t>台</a:t>
                      </a:r>
                      <a:endParaRPr lang="zh-TW" sz="2000" kern="100">
                        <a:effectLst/>
                      </a:endParaRPr>
                    </a:p>
                    <a:p>
                      <a:pPr>
                        <a:spcAft>
                          <a:spcPts val="0"/>
                        </a:spcAft>
                      </a:pPr>
                      <a:r>
                        <a:rPr lang="en-US" sz="2000" kern="0">
                          <a:effectLst/>
                        </a:rPr>
                        <a:t>PoE</a:t>
                      </a:r>
                      <a:r>
                        <a:rPr lang="zh-TW" sz="2000" kern="0">
                          <a:effectLst/>
                        </a:rPr>
                        <a:t>網管交換供電器</a:t>
                      </a:r>
                      <a:r>
                        <a:rPr lang="en-US" sz="2000" kern="0">
                          <a:effectLst/>
                        </a:rPr>
                        <a:t>1</a:t>
                      </a:r>
                      <a:r>
                        <a:rPr lang="zh-TW" sz="2000" kern="0">
                          <a:effectLst/>
                        </a:rPr>
                        <a:t>台</a:t>
                      </a:r>
                      <a:endParaRPr lang="zh-TW" sz="2000" kern="10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243032">
                <a:tc>
                  <a:txBody>
                    <a:bodyPr/>
                    <a:lstStyle/>
                    <a:p>
                      <a:pPr algn="ctr">
                        <a:spcAft>
                          <a:spcPts val="0"/>
                        </a:spcAft>
                      </a:pPr>
                      <a:r>
                        <a:rPr lang="zh-TW" sz="2000" kern="0" dirty="0">
                          <a:effectLst/>
                        </a:rPr>
                        <a:t>經常門</a:t>
                      </a:r>
                      <a:endParaRPr lang="zh-TW" sz="20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spcAft>
                          <a:spcPts val="0"/>
                        </a:spcAft>
                      </a:pPr>
                      <a:r>
                        <a:rPr lang="en-US" sz="2000" kern="0" dirty="0" smtClean="0">
                          <a:effectLst/>
                        </a:rPr>
                        <a:t>82</a:t>
                      </a:r>
                      <a:r>
                        <a:rPr lang="en-US" altLang="zh-TW" sz="2000" kern="0" dirty="0" smtClean="0">
                          <a:effectLst/>
                        </a:rPr>
                        <a:t>,</a:t>
                      </a:r>
                      <a:r>
                        <a:rPr lang="en-US" sz="2000" kern="0" dirty="0" smtClean="0">
                          <a:effectLst/>
                        </a:rPr>
                        <a:t>946</a:t>
                      </a:r>
                      <a:endParaRPr lang="zh-TW" sz="20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a:spcAft>
                          <a:spcPts val="0"/>
                        </a:spcAft>
                      </a:pPr>
                      <a:r>
                        <a:rPr lang="en-US" sz="2000" kern="0" dirty="0">
                          <a:effectLst/>
                        </a:rPr>
                        <a:t>10/23</a:t>
                      </a:r>
                      <a:r>
                        <a:rPr lang="zh-TW" sz="2000" kern="0" dirty="0">
                          <a:effectLst/>
                        </a:rPr>
                        <a:t>專業諮詢費</a:t>
                      </a:r>
                      <a:endParaRPr lang="zh-TW" sz="2000" kern="100" dirty="0">
                        <a:effectLst/>
                      </a:endParaRPr>
                    </a:p>
                    <a:p>
                      <a:pPr algn="just">
                        <a:spcAft>
                          <a:spcPts val="0"/>
                        </a:spcAft>
                      </a:pPr>
                      <a:r>
                        <a:rPr lang="en-US" sz="2000" kern="0" dirty="0" smtClean="0">
                          <a:effectLst/>
                        </a:rPr>
                        <a:t>11/28</a:t>
                      </a:r>
                      <a:r>
                        <a:rPr lang="zh-TW" altLang="en-US" sz="2000" kern="0" dirty="0" smtClean="0">
                          <a:effectLst/>
                        </a:rPr>
                        <a:t>、</a:t>
                      </a:r>
                      <a:r>
                        <a:rPr lang="en-US" altLang="zh-TW" sz="2000" kern="0" dirty="0" smtClean="0">
                          <a:effectLst/>
                        </a:rPr>
                        <a:t>12/05</a:t>
                      </a:r>
                      <a:r>
                        <a:rPr lang="zh-TW" sz="2000" kern="0" dirty="0" smtClean="0">
                          <a:effectLst/>
                        </a:rPr>
                        <a:t>行政</a:t>
                      </a:r>
                      <a:r>
                        <a:rPr lang="zh-TW" sz="2000" kern="0" dirty="0">
                          <a:effectLst/>
                        </a:rPr>
                        <a:t>作業管理研習</a:t>
                      </a:r>
                      <a:endParaRPr lang="zh-TW" sz="2000" kern="100" dirty="0">
                        <a:effectLst/>
                      </a:endParaRPr>
                    </a:p>
                    <a:p>
                      <a:pPr algn="just">
                        <a:spcAft>
                          <a:spcPts val="0"/>
                        </a:spcAft>
                      </a:pPr>
                      <a:r>
                        <a:rPr lang="en-US" sz="2000" kern="0" dirty="0" smtClean="0">
                          <a:effectLst/>
                        </a:rPr>
                        <a:t>12/12</a:t>
                      </a:r>
                      <a:r>
                        <a:rPr lang="zh-TW" sz="2000" kern="0" dirty="0">
                          <a:effectLst/>
                        </a:rPr>
                        <a:t>專業諮詢費</a:t>
                      </a:r>
                      <a:endParaRPr lang="zh-TW" sz="2000" kern="100" dirty="0">
                        <a:effectLst/>
                      </a:endParaRPr>
                    </a:p>
                    <a:p>
                      <a:pPr algn="just">
                        <a:spcAft>
                          <a:spcPts val="0"/>
                        </a:spcAft>
                      </a:pPr>
                      <a:r>
                        <a:rPr lang="en-US" sz="2000" kern="0" dirty="0">
                          <a:effectLst/>
                        </a:rPr>
                        <a:t>12/12</a:t>
                      </a:r>
                      <a:r>
                        <a:rPr lang="zh-TW" sz="2000" kern="0" dirty="0">
                          <a:effectLst/>
                        </a:rPr>
                        <a:t>專案流程管理研習</a:t>
                      </a:r>
                      <a:endParaRPr lang="zh-TW" sz="2000" kern="100" dirty="0">
                        <a:effectLst/>
                      </a:endParaRPr>
                    </a:p>
                    <a:p>
                      <a:pPr algn="just">
                        <a:spcAft>
                          <a:spcPts val="0"/>
                        </a:spcAft>
                      </a:pPr>
                      <a:r>
                        <a:rPr lang="en-US" sz="2000" kern="0" dirty="0">
                          <a:effectLst/>
                        </a:rPr>
                        <a:t>12/07</a:t>
                      </a:r>
                      <a:r>
                        <a:rPr lang="zh-TW" sz="2000" kern="0" dirty="0">
                          <a:effectLst/>
                        </a:rPr>
                        <a:t>自主管理研習</a:t>
                      </a:r>
                      <a:endParaRPr lang="zh-TW" sz="2000" kern="100" dirty="0">
                        <a:effectLst/>
                      </a:endParaRPr>
                    </a:p>
                    <a:p>
                      <a:pPr algn="just">
                        <a:spcAft>
                          <a:spcPts val="0"/>
                        </a:spcAft>
                      </a:pPr>
                      <a:r>
                        <a:rPr lang="en-US" sz="2000" kern="0" dirty="0">
                          <a:effectLst/>
                        </a:rPr>
                        <a:t>12/10</a:t>
                      </a:r>
                      <a:r>
                        <a:rPr lang="zh-TW" sz="2000" kern="0" dirty="0">
                          <a:effectLst/>
                        </a:rPr>
                        <a:t>資訊管理研習</a:t>
                      </a:r>
                      <a:endParaRPr lang="zh-TW" sz="2000" kern="100" dirty="0">
                        <a:effectLst/>
                      </a:endParaRPr>
                    </a:p>
                    <a:p>
                      <a:pPr>
                        <a:spcAft>
                          <a:spcPts val="0"/>
                        </a:spcAft>
                      </a:pPr>
                      <a:r>
                        <a:rPr lang="en-US" sz="2000" kern="0" dirty="0">
                          <a:effectLst/>
                        </a:rPr>
                        <a:t>12/19</a:t>
                      </a:r>
                      <a:r>
                        <a:rPr lang="zh-TW" sz="2000" kern="0" dirty="0">
                          <a:effectLst/>
                        </a:rPr>
                        <a:t>專業諮詢費</a:t>
                      </a:r>
                      <a:endParaRPr lang="zh-TW" sz="20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565280">
                <a:tc>
                  <a:txBody>
                    <a:bodyPr/>
                    <a:lstStyle/>
                    <a:p>
                      <a:pPr algn="ctr">
                        <a:spcAft>
                          <a:spcPts val="0"/>
                        </a:spcAft>
                      </a:pPr>
                      <a:r>
                        <a:rPr lang="zh-TW" altLang="en-US" sz="2000" kern="100" dirty="0" smtClean="0">
                          <a:effectLst/>
                          <a:latin typeface="Calibri"/>
                          <a:ea typeface="新細明體"/>
                          <a:cs typeface="Times New Roman"/>
                        </a:rPr>
                        <a:t>合計</a:t>
                      </a:r>
                      <a:endParaRPr lang="zh-TW" sz="20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spcAft>
                          <a:spcPts val="0"/>
                        </a:spcAft>
                      </a:pPr>
                      <a:r>
                        <a:rPr lang="en-US" altLang="zh-TW" sz="2000" kern="100" dirty="0" smtClean="0">
                          <a:effectLst/>
                          <a:latin typeface="Calibri"/>
                          <a:ea typeface="新細明體"/>
                          <a:cs typeface="Times New Roman"/>
                        </a:rPr>
                        <a:t>316,946</a:t>
                      </a:r>
                      <a:endParaRPr lang="zh-TW" sz="20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spcAft>
                          <a:spcPts val="0"/>
                        </a:spcAft>
                      </a:pPr>
                      <a:r>
                        <a:rPr lang="zh-TW" altLang="en-US" sz="2000" kern="100" dirty="0" smtClean="0">
                          <a:effectLst/>
                          <a:latin typeface="Calibri"/>
                          <a:ea typeface="新細明體"/>
                          <a:cs typeface="Times New Roman"/>
                        </a:rPr>
                        <a:t>佔總經費比率</a:t>
                      </a:r>
                      <a:r>
                        <a:rPr lang="en-US" altLang="zh-TW" sz="2000" kern="100" dirty="0" smtClean="0">
                          <a:effectLst/>
                          <a:latin typeface="Calibri"/>
                          <a:ea typeface="新細明體"/>
                          <a:cs typeface="Times New Roman"/>
                        </a:rPr>
                        <a:t>13%</a:t>
                      </a:r>
                      <a:endParaRPr lang="zh-TW" sz="20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6512667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r>
              <a:rPr lang="en-US" altLang="zh-TW" smtClean="0"/>
              <a:t>P</a:t>
            </a:r>
            <a:fld id="{52AB79E1-2A85-4AFC-8590-BDC4F4DB0A6A}" type="slidenum">
              <a:rPr lang="en-US" altLang="zh-TW" smtClean="0"/>
              <a:pPr>
                <a:defRPr/>
              </a:pPr>
              <a:t>15</a:t>
            </a:fld>
            <a:endParaRPr lang="en-US" altLang="zh-TW"/>
          </a:p>
        </p:txBody>
      </p:sp>
      <p:sp>
        <p:nvSpPr>
          <p:cNvPr id="7" name="Rectangle 2"/>
          <p:cNvSpPr txBox="1">
            <a:spLocks noChangeArrowheads="1"/>
          </p:cNvSpPr>
          <p:nvPr/>
        </p:nvSpPr>
        <p:spPr bwMode="auto">
          <a:xfrm>
            <a:off x="539750" y="620713"/>
            <a:ext cx="8229600" cy="79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2pPr>
            <a:lvl3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3pPr>
            <a:lvl4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4pPr>
            <a:lvl5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5pPr>
            <a:lvl6pPr marL="457200" algn="l" rtl="0" fontAlgn="base">
              <a:spcBef>
                <a:spcPct val="0"/>
              </a:spcBef>
              <a:spcAft>
                <a:spcPct val="0"/>
              </a:spcAft>
              <a:defRPr kumimoji="1" sz="4400">
                <a:solidFill>
                  <a:schemeClr val="tx2"/>
                </a:solidFill>
                <a:latin typeface="Garamond" pitchFamily="18" charset="0"/>
                <a:ea typeface="標楷體" pitchFamily="65" charset="-120"/>
              </a:defRPr>
            </a:lvl6pPr>
            <a:lvl7pPr marL="914400" algn="l" rtl="0" fontAlgn="base">
              <a:spcBef>
                <a:spcPct val="0"/>
              </a:spcBef>
              <a:spcAft>
                <a:spcPct val="0"/>
              </a:spcAft>
              <a:defRPr kumimoji="1" sz="4400">
                <a:solidFill>
                  <a:schemeClr val="tx2"/>
                </a:solidFill>
                <a:latin typeface="Garamond" pitchFamily="18" charset="0"/>
                <a:ea typeface="標楷體" pitchFamily="65" charset="-120"/>
              </a:defRPr>
            </a:lvl7pPr>
            <a:lvl8pPr marL="1371600" algn="l" rtl="0" fontAlgn="base">
              <a:spcBef>
                <a:spcPct val="0"/>
              </a:spcBef>
              <a:spcAft>
                <a:spcPct val="0"/>
              </a:spcAft>
              <a:defRPr kumimoji="1" sz="4400">
                <a:solidFill>
                  <a:schemeClr val="tx2"/>
                </a:solidFill>
                <a:latin typeface="Garamond" pitchFamily="18" charset="0"/>
                <a:ea typeface="標楷體" pitchFamily="65" charset="-120"/>
              </a:defRPr>
            </a:lvl8pPr>
            <a:lvl9pPr marL="1828800" algn="l" rtl="0" fontAlgn="base">
              <a:spcBef>
                <a:spcPct val="0"/>
              </a:spcBef>
              <a:spcAft>
                <a:spcPct val="0"/>
              </a:spcAft>
              <a:defRPr kumimoji="1" sz="4400">
                <a:solidFill>
                  <a:schemeClr val="tx2"/>
                </a:solidFill>
                <a:latin typeface="Garamond" pitchFamily="18" charset="0"/>
                <a:ea typeface="標楷體" pitchFamily="65" charset="-120"/>
              </a:defRPr>
            </a:lvl9pPr>
          </a:lstStyle>
          <a:p>
            <a:pPr eaLnBrk="1" fontAlgn="ctr" hangingPunct="1"/>
            <a:r>
              <a:rPr lang="en-US" altLang="zh-TW" sz="3600" dirty="0" smtClean="0"/>
              <a:t>104-1</a:t>
            </a:r>
            <a:r>
              <a:rPr lang="zh-TW" altLang="zh-TW" sz="3600" dirty="0" smtClean="0"/>
              <a:t>行政</a:t>
            </a:r>
            <a:r>
              <a:rPr lang="zh-TW" altLang="zh-TW" sz="3600" dirty="0"/>
              <a:t>服務品質精進計畫</a:t>
            </a:r>
          </a:p>
        </p:txBody>
      </p:sp>
      <p:sp>
        <p:nvSpPr>
          <p:cNvPr id="8" name="Rectangle 3"/>
          <p:cNvSpPr txBox="1">
            <a:spLocks noChangeArrowheads="1"/>
          </p:cNvSpPr>
          <p:nvPr/>
        </p:nvSpPr>
        <p:spPr bwMode="auto">
          <a:xfrm>
            <a:off x="566444" y="1305584"/>
            <a:ext cx="8064500" cy="503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defRPr kumimoji="1" sz="20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a:lstStyle>
          <a:p>
            <a:pPr marL="530225" indent="-441325" eaLnBrk="1" hangingPunct="1">
              <a:buClr>
                <a:srgbClr val="CC9900"/>
              </a:buClr>
              <a:defRPr/>
            </a:pPr>
            <a:r>
              <a:rPr lang="en-US" altLang="zh-TW" sz="2800" b="1" kern="0" dirty="0">
                <a:solidFill>
                  <a:srgbClr val="FF3300"/>
                </a:solidFill>
                <a:ea typeface="標楷體" pitchFamily="65" charset="-120"/>
              </a:rPr>
              <a:t>104-1-1</a:t>
            </a:r>
            <a:r>
              <a:rPr lang="zh-TW" altLang="zh-TW" sz="2800" b="1" kern="0" dirty="0">
                <a:solidFill>
                  <a:srgbClr val="FF3300"/>
                </a:solidFill>
                <a:ea typeface="標楷體" pitchFamily="65" charset="-120"/>
              </a:rPr>
              <a:t>行政管理效能提昇</a:t>
            </a:r>
            <a:r>
              <a:rPr lang="zh-TW" altLang="zh-TW" sz="2800" b="1" kern="0" dirty="0" smtClean="0">
                <a:solidFill>
                  <a:srgbClr val="FF3300"/>
                </a:solidFill>
                <a:ea typeface="標楷體" pitchFamily="65" charset="-120"/>
              </a:rPr>
              <a:t>研習</a:t>
            </a:r>
            <a:endParaRPr lang="zh-TW" altLang="zh-TW" sz="2800" b="1" kern="0" dirty="0">
              <a:solidFill>
                <a:srgbClr val="FF3300"/>
              </a:solidFill>
              <a:ea typeface="標楷體" pitchFamily="65" charset="-120"/>
            </a:endParaRPr>
          </a:p>
        </p:txBody>
      </p:sp>
      <p:sp>
        <p:nvSpPr>
          <p:cNvPr id="4" name="日期版面配置區 3"/>
          <p:cNvSpPr>
            <a:spLocks noGrp="1"/>
          </p:cNvSpPr>
          <p:nvPr>
            <p:ph type="dt" sz="half" idx="10"/>
          </p:nvPr>
        </p:nvSpPr>
        <p:spPr/>
        <p:txBody>
          <a:bodyPr/>
          <a:lstStyle/>
          <a:p>
            <a:pPr>
              <a:defRPr/>
            </a:pPr>
            <a:endParaRPr lang="en-US" altLang="zh-TW"/>
          </a:p>
        </p:txBody>
      </p:sp>
      <p:graphicFrame>
        <p:nvGraphicFramePr>
          <p:cNvPr id="6" name="表格 5"/>
          <p:cNvGraphicFramePr>
            <a:graphicFrameLocks noGrp="1"/>
          </p:cNvGraphicFramePr>
          <p:nvPr>
            <p:extLst>
              <p:ext uri="{D42A27DB-BD31-4B8C-83A1-F6EECF244321}">
                <p14:modId xmlns:p14="http://schemas.microsoft.com/office/powerpoint/2010/main" val="606002489"/>
              </p:ext>
            </p:extLst>
          </p:nvPr>
        </p:nvGraphicFramePr>
        <p:xfrm>
          <a:off x="428783" y="3356992"/>
          <a:ext cx="8064500" cy="2520279"/>
        </p:xfrm>
        <a:graphic>
          <a:graphicData uri="http://schemas.openxmlformats.org/drawingml/2006/table">
            <a:tbl>
              <a:tblPr firstRow="1" firstCol="1" bandRow="1">
                <a:tableStyleId>{5C22544A-7EE6-4342-B048-85BDC9FD1C3A}</a:tableStyleId>
              </a:tblPr>
              <a:tblGrid>
                <a:gridCol w="4032250"/>
                <a:gridCol w="4032250"/>
              </a:tblGrid>
              <a:tr h="1395175">
                <a:tc>
                  <a:txBody>
                    <a:bodyPr/>
                    <a:lstStyle/>
                    <a:p>
                      <a:pPr algn="ctr">
                        <a:lnSpc>
                          <a:spcPct val="200000"/>
                        </a:lnSpc>
                        <a:spcAft>
                          <a:spcPts val="1200"/>
                        </a:spcAft>
                      </a:pPr>
                      <a:endParaRPr lang="en-US" sz="1200" kern="100" dirty="0">
                        <a:effectLst/>
                        <a:latin typeface="標楷體"/>
                        <a:cs typeface="Times New Roman"/>
                      </a:endParaRPr>
                    </a:p>
                  </a:txBody>
                  <a:tcPr marL="68580" marR="68580" marT="0" marB="0">
                    <a:solidFill>
                      <a:srgbClr val="EADFFF"/>
                    </a:solidFill>
                  </a:tcPr>
                </a:tc>
                <a:tc>
                  <a:txBody>
                    <a:bodyPr/>
                    <a:lstStyle/>
                    <a:p>
                      <a:pPr>
                        <a:lnSpc>
                          <a:spcPct val="200000"/>
                        </a:lnSpc>
                        <a:spcAft>
                          <a:spcPts val="1200"/>
                        </a:spcAft>
                      </a:pPr>
                      <a:endParaRPr lang="en-US" sz="1200" kern="100" dirty="0">
                        <a:effectLst/>
                        <a:latin typeface="標楷體"/>
                        <a:cs typeface="Times New Roman"/>
                      </a:endParaRPr>
                    </a:p>
                  </a:txBody>
                  <a:tcPr marL="68580" marR="68580" marT="0" marB="0">
                    <a:solidFill>
                      <a:srgbClr val="EADFFF"/>
                    </a:solidFill>
                  </a:tcPr>
                </a:tc>
              </a:tr>
              <a:tr h="1125104">
                <a:tc gridSpan="2">
                  <a:txBody>
                    <a:bodyPr/>
                    <a:lstStyle/>
                    <a:p>
                      <a:r>
                        <a:rPr lang="en-US" altLang="zh-TW" sz="2000" kern="0" dirty="0" smtClean="0">
                          <a:solidFill>
                            <a:schemeClr val="bg1"/>
                          </a:solidFill>
                          <a:effectLst/>
                          <a:latin typeface="+mj-ea"/>
                          <a:ea typeface="+mj-ea"/>
                        </a:rPr>
                        <a:t>104</a:t>
                      </a:r>
                      <a:r>
                        <a:rPr lang="zh-TW" altLang="en-US" sz="2000" kern="0" dirty="0" smtClean="0">
                          <a:solidFill>
                            <a:schemeClr val="bg1"/>
                          </a:solidFill>
                          <a:effectLst/>
                          <a:latin typeface="+mj-ea"/>
                          <a:ea typeface="+mj-ea"/>
                        </a:rPr>
                        <a:t>年</a:t>
                      </a:r>
                      <a:r>
                        <a:rPr lang="en-US" altLang="zh-TW" sz="2000" kern="0" dirty="0" smtClean="0">
                          <a:solidFill>
                            <a:schemeClr val="bg1"/>
                          </a:solidFill>
                          <a:effectLst/>
                          <a:latin typeface="+mj-ea"/>
                          <a:ea typeface="+mj-ea"/>
                        </a:rPr>
                        <a:t>11</a:t>
                      </a:r>
                      <a:r>
                        <a:rPr lang="zh-TW" altLang="en-US" sz="2000" kern="0" dirty="0" smtClean="0">
                          <a:solidFill>
                            <a:schemeClr val="bg1"/>
                          </a:solidFill>
                          <a:effectLst/>
                          <a:latin typeface="+mj-ea"/>
                          <a:ea typeface="+mj-ea"/>
                        </a:rPr>
                        <a:t>月</a:t>
                      </a:r>
                      <a:r>
                        <a:rPr lang="en-US" altLang="zh-TW" sz="2000" kern="0" dirty="0" smtClean="0">
                          <a:solidFill>
                            <a:schemeClr val="bg1"/>
                          </a:solidFill>
                          <a:effectLst/>
                          <a:latin typeface="+mj-ea"/>
                          <a:ea typeface="+mj-ea"/>
                        </a:rPr>
                        <a:t>28</a:t>
                      </a:r>
                      <a:r>
                        <a:rPr lang="zh-TW" altLang="en-US" sz="2000" b="1" kern="0" dirty="0" smtClean="0">
                          <a:solidFill>
                            <a:schemeClr val="bg1"/>
                          </a:solidFill>
                          <a:effectLst/>
                          <a:latin typeface="+mj-ea"/>
                          <a:ea typeface="+mj-ea"/>
                          <a:cs typeface="+mn-cs"/>
                        </a:rPr>
                        <a:t>日及</a:t>
                      </a:r>
                      <a:r>
                        <a:rPr lang="en-US" altLang="zh-TW" sz="2000" b="1" kern="0" dirty="0" smtClean="0">
                          <a:solidFill>
                            <a:schemeClr val="bg1"/>
                          </a:solidFill>
                          <a:effectLst/>
                          <a:latin typeface="+mj-ea"/>
                          <a:ea typeface="+mj-ea"/>
                          <a:cs typeface="+mn-cs"/>
                        </a:rPr>
                        <a:t>12</a:t>
                      </a:r>
                      <a:r>
                        <a:rPr lang="zh-TW" altLang="en-US" sz="2000" b="1" kern="0" dirty="0" smtClean="0">
                          <a:solidFill>
                            <a:schemeClr val="bg1"/>
                          </a:solidFill>
                          <a:effectLst/>
                          <a:latin typeface="+mj-ea"/>
                          <a:ea typeface="+mj-ea"/>
                          <a:cs typeface="+mn-cs"/>
                        </a:rPr>
                        <a:t>月</a:t>
                      </a:r>
                      <a:r>
                        <a:rPr lang="en-US" altLang="zh-TW" sz="2000" b="1" kern="0" dirty="0" smtClean="0">
                          <a:solidFill>
                            <a:schemeClr val="bg1"/>
                          </a:solidFill>
                          <a:effectLst/>
                          <a:latin typeface="+mj-ea"/>
                          <a:ea typeface="+mj-ea"/>
                          <a:cs typeface="+mn-cs"/>
                        </a:rPr>
                        <a:t>5</a:t>
                      </a:r>
                      <a:r>
                        <a:rPr lang="zh-TW" altLang="en-US" sz="2000" b="1" kern="0" dirty="0" smtClean="0">
                          <a:solidFill>
                            <a:schemeClr val="bg1"/>
                          </a:solidFill>
                          <a:effectLst/>
                          <a:latin typeface="+mj-ea"/>
                          <a:ea typeface="+mj-ea"/>
                          <a:cs typeface="+mn-cs"/>
                        </a:rPr>
                        <a:t>日</a:t>
                      </a:r>
                      <a:r>
                        <a:rPr lang="zh-TW" altLang="zh-TW" sz="2000" b="1" kern="0" dirty="0" smtClean="0">
                          <a:solidFill>
                            <a:schemeClr val="bg1"/>
                          </a:solidFill>
                          <a:effectLst/>
                          <a:latin typeface="+mj-ea"/>
                          <a:ea typeface="+mj-ea"/>
                          <a:cs typeface="+mn-cs"/>
                        </a:rPr>
                        <a:t>辦理</a:t>
                      </a:r>
                      <a:r>
                        <a:rPr lang="zh-TW" altLang="en-US" sz="2000" b="1" kern="0" dirty="0" smtClean="0">
                          <a:solidFill>
                            <a:schemeClr val="bg1"/>
                          </a:solidFill>
                          <a:effectLst/>
                          <a:latin typeface="+mj-ea"/>
                          <a:ea typeface="+mj-ea"/>
                          <a:cs typeface="+mn-cs"/>
                        </a:rPr>
                        <a:t>行政作業</a:t>
                      </a:r>
                      <a:r>
                        <a:rPr lang="zh-TW" altLang="en-US" sz="2000" kern="0" dirty="0" smtClean="0">
                          <a:solidFill>
                            <a:schemeClr val="bg1"/>
                          </a:solidFill>
                          <a:effectLst/>
                          <a:latin typeface="+mj-ea"/>
                          <a:ea typeface="+mj-ea"/>
                        </a:rPr>
                        <a:t>管理研習，</a:t>
                      </a:r>
                      <a:r>
                        <a:rPr lang="zh-TW" altLang="zh-TW" sz="2000" b="1" kern="100" dirty="0" smtClean="0">
                          <a:solidFill>
                            <a:schemeClr val="bg1"/>
                          </a:solidFill>
                          <a:effectLst/>
                          <a:latin typeface="+mj-ea"/>
                          <a:ea typeface="+mj-ea"/>
                          <a:cs typeface="+mn-cs"/>
                        </a:rPr>
                        <a:t>邀請</a:t>
                      </a:r>
                      <a:r>
                        <a:rPr lang="zh-TW" altLang="zh-TW" sz="2000" b="1" kern="1200" dirty="0" smtClean="0">
                          <a:solidFill>
                            <a:schemeClr val="lt1"/>
                          </a:solidFill>
                          <a:effectLst/>
                          <a:latin typeface="+mj-ea"/>
                          <a:ea typeface="+mj-ea"/>
                          <a:cs typeface="+mn-cs"/>
                        </a:rPr>
                        <a:t>中華科技大學孫仲偉教授</a:t>
                      </a:r>
                      <a:r>
                        <a:rPr lang="zh-TW" sz="2000" kern="100" dirty="0" smtClean="0">
                          <a:solidFill>
                            <a:schemeClr val="bg1"/>
                          </a:solidFill>
                          <a:effectLst/>
                          <a:latin typeface="+mj-ea"/>
                          <a:ea typeface="+mj-ea"/>
                        </a:rPr>
                        <a:t>到</a:t>
                      </a:r>
                      <a:r>
                        <a:rPr lang="zh-TW" sz="2000" kern="100" dirty="0">
                          <a:solidFill>
                            <a:schemeClr val="bg1"/>
                          </a:solidFill>
                          <a:effectLst/>
                          <a:latin typeface="+mj-ea"/>
                          <a:ea typeface="+mj-ea"/>
                        </a:rPr>
                        <a:t>校經驗分享，計</a:t>
                      </a:r>
                      <a:r>
                        <a:rPr lang="zh-TW" sz="2000" kern="100" dirty="0" smtClean="0">
                          <a:solidFill>
                            <a:schemeClr val="bg1"/>
                          </a:solidFill>
                          <a:effectLst/>
                          <a:latin typeface="+mj-ea"/>
                          <a:ea typeface="+mj-ea"/>
                        </a:rPr>
                        <a:t>有</a:t>
                      </a:r>
                      <a:r>
                        <a:rPr lang="zh-TW" altLang="zh-TW" sz="2000" b="1" kern="1200" dirty="0" smtClean="0">
                          <a:solidFill>
                            <a:schemeClr val="lt1"/>
                          </a:solidFill>
                          <a:effectLst/>
                          <a:latin typeface="+mj-ea"/>
                          <a:ea typeface="+mj-ea"/>
                          <a:cs typeface="+mn-cs"/>
                        </a:rPr>
                        <a:t>行政人員</a:t>
                      </a:r>
                      <a:r>
                        <a:rPr lang="en-US" altLang="zh-TW" sz="2000" kern="100" dirty="0" smtClean="0">
                          <a:solidFill>
                            <a:schemeClr val="bg1"/>
                          </a:solidFill>
                          <a:effectLst/>
                          <a:latin typeface="+mj-ea"/>
                          <a:ea typeface="+mj-ea"/>
                        </a:rPr>
                        <a:t>80</a:t>
                      </a:r>
                      <a:r>
                        <a:rPr lang="zh-TW" altLang="en-US" sz="2000" kern="100" dirty="0" smtClean="0">
                          <a:solidFill>
                            <a:schemeClr val="bg1"/>
                          </a:solidFill>
                          <a:effectLst/>
                          <a:latin typeface="+mj-ea"/>
                          <a:ea typeface="+mj-ea"/>
                        </a:rPr>
                        <a:t>人次</a:t>
                      </a:r>
                      <a:r>
                        <a:rPr lang="zh-TW" sz="2000" kern="0" dirty="0" smtClean="0">
                          <a:solidFill>
                            <a:schemeClr val="bg1"/>
                          </a:solidFill>
                          <a:effectLst/>
                          <a:latin typeface="+mj-ea"/>
                          <a:ea typeface="+mj-ea"/>
                        </a:rPr>
                        <a:t>參與</a:t>
                      </a:r>
                      <a:r>
                        <a:rPr lang="zh-TW" sz="2000" kern="0" dirty="0">
                          <a:solidFill>
                            <a:schemeClr val="bg1"/>
                          </a:solidFill>
                          <a:effectLst/>
                          <a:latin typeface="+mj-ea"/>
                          <a:ea typeface="+mj-ea"/>
                        </a:rPr>
                        <a:t>講座，有效</a:t>
                      </a:r>
                      <a:r>
                        <a:rPr lang="zh-TW" sz="2000" kern="100" dirty="0" smtClean="0">
                          <a:solidFill>
                            <a:schemeClr val="bg1"/>
                          </a:solidFill>
                          <a:effectLst/>
                          <a:latin typeface="+mj-ea"/>
                          <a:ea typeface="+mj-ea"/>
                        </a:rPr>
                        <a:t>提升</a:t>
                      </a:r>
                      <a:r>
                        <a:rPr lang="zh-TW" altLang="zh-TW" sz="2000" b="1" kern="1200" dirty="0" smtClean="0">
                          <a:solidFill>
                            <a:schemeClr val="lt1"/>
                          </a:solidFill>
                          <a:effectLst/>
                          <a:latin typeface="+mj-ea"/>
                          <a:ea typeface="+mj-ea"/>
                          <a:cs typeface="+mn-cs"/>
                        </a:rPr>
                        <a:t>行政管理</a:t>
                      </a:r>
                      <a:r>
                        <a:rPr lang="zh-TW" altLang="en-US" sz="2000" b="1" kern="1200" dirty="0" smtClean="0">
                          <a:solidFill>
                            <a:schemeClr val="lt1"/>
                          </a:solidFill>
                          <a:effectLst/>
                          <a:latin typeface="+mj-ea"/>
                          <a:ea typeface="+mj-ea"/>
                          <a:cs typeface="+mn-cs"/>
                        </a:rPr>
                        <a:t>知</a:t>
                      </a:r>
                      <a:r>
                        <a:rPr lang="zh-TW" altLang="zh-TW" sz="2000" b="1" kern="1200" dirty="0" smtClean="0">
                          <a:solidFill>
                            <a:schemeClr val="lt1"/>
                          </a:solidFill>
                          <a:effectLst/>
                          <a:latin typeface="+mj-ea"/>
                          <a:ea typeface="+mj-ea"/>
                          <a:cs typeface="+mn-cs"/>
                        </a:rPr>
                        <a:t>能</a:t>
                      </a:r>
                      <a:r>
                        <a:rPr lang="zh-TW" sz="2000" b="1" kern="1200" dirty="0" smtClean="0">
                          <a:solidFill>
                            <a:schemeClr val="lt1"/>
                          </a:solidFill>
                          <a:effectLst/>
                          <a:latin typeface="+mj-ea"/>
                          <a:ea typeface="+mj-ea"/>
                          <a:cs typeface="+mn-cs"/>
                        </a:rPr>
                        <a:t>。</a:t>
                      </a:r>
                      <a:endParaRPr lang="zh-TW" sz="2000" b="1" kern="1200" dirty="0">
                        <a:solidFill>
                          <a:schemeClr val="lt1"/>
                        </a:solidFill>
                        <a:effectLst/>
                        <a:latin typeface="+mj-ea"/>
                        <a:ea typeface="+mj-ea"/>
                        <a:cs typeface="+mn-cs"/>
                      </a:endParaRPr>
                    </a:p>
                  </a:txBody>
                  <a:tcPr marL="68580" marR="68580" marT="0" marB="0" anchor="ctr">
                    <a:solidFill>
                      <a:srgbClr val="3333FF"/>
                    </a:solidFill>
                  </a:tcPr>
                </a:tc>
                <a:tc hMerge="1">
                  <a:txBody>
                    <a:bodyPr/>
                    <a:lstStyle/>
                    <a:p>
                      <a:endParaRPr lang="zh-TW" altLang="en-US"/>
                    </a:p>
                  </a:txBody>
                  <a:tcPr/>
                </a:tc>
              </a:tr>
            </a:tbl>
          </a:graphicData>
        </a:graphic>
      </p:graphicFrame>
      <p:pic>
        <p:nvPicPr>
          <p:cNvPr id="3074" name="Picture 2" descr="20151128_0837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8694" y="2132856"/>
            <a:ext cx="3861738" cy="24482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3075" name="Picture 3" descr="20151128_0837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132856"/>
            <a:ext cx="3744416" cy="245025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r>
              <a:rPr lang="en-US" altLang="zh-TW" smtClean="0"/>
              <a:t>P</a:t>
            </a:r>
            <a:fld id="{52AB79E1-2A85-4AFC-8590-BDC4F4DB0A6A}" type="slidenum">
              <a:rPr lang="en-US" altLang="zh-TW" smtClean="0"/>
              <a:pPr>
                <a:defRPr/>
              </a:pPr>
              <a:t>16</a:t>
            </a:fld>
            <a:endParaRPr lang="en-US" altLang="zh-TW"/>
          </a:p>
        </p:txBody>
      </p:sp>
      <p:sp>
        <p:nvSpPr>
          <p:cNvPr id="7" name="Rectangle 2"/>
          <p:cNvSpPr txBox="1">
            <a:spLocks noChangeArrowheads="1"/>
          </p:cNvSpPr>
          <p:nvPr/>
        </p:nvSpPr>
        <p:spPr bwMode="auto">
          <a:xfrm>
            <a:off x="539750" y="620713"/>
            <a:ext cx="8229600" cy="79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2pPr>
            <a:lvl3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3pPr>
            <a:lvl4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4pPr>
            <a:lvl5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5pPr>
            <a:lvl6pPr marL="457200" algn="l" rtl="0" fontAlgn="base">
              <a:spcBef>
                <a:spcPct val="0"/>
              </a:spcBef>
              <a:spcAft>
                <a:spcPct val="0"/>
              </a:spcAft>
              <a:defRPr kumimoji="1" sz="4400">
                <a:solidFill>
                  <a:schemeClr val="tx2"/>
                </a:solidFill>
                <a:latin typeface="Garamond" pitchFamily="18" charset="0"/>
                <a:ea typeface="標楷體" pitchFamily="65" charset="-120"/>
              </a:defRPr>
            </a:lvl6pPr>
            <a:lvl7pPr marL="914400" algn="l" rtl="0" fontAlgn="base">
              <a:spcBef>
                <a:spcPct val="0"/>
              </a:spcBef>
              <a:spcAft>
                <a:spcPct val="0"/>
              </a:spcAft>
              <a:defRPr kumimoji="1" sz="4400">
                <a:solidFill>
                  <a:schemeClr val="tx2"/>
                </a:solidFill>
                <a:latin typeface="Garamond" pitchFamily="18" charset="0"/>
                <a:ea typeface="標楷體" pitchFamily="65" charset="-120"/>
              </a:defRPr>
            </a:lvl7pPr>
            <a:lvl8pPr marL="1371600" algn="l" rtl="0" fontAlgn="base">
              <a:spcBef>
                <a:spcPct val="0"/>
              </a:spcBef>
              <a:spcAft>
                <a:spcPct val="0"/>
              </a:spcAft>
              <a:defRPr kumimoji="1" sz="4400">
                <a:solidFill>
                  <a:schemeClr val="tx2"/>
                </a:solidFill>
                <a:latin typeface="Garamond" pitchFamily="18" charset="0"/>
                <a:ea typeface="標楷體" pitchFamily="65" charset="-120"/>
              </a:defRPr>
            </a:lvl8pPr>
            <a:lvl9pPr marL="1828800" algn="l" rtl="0" fontAlgn="base">
              <a:spcBef>
                <a:spcPct val="0"/>
              </a:spcBef>
              <a:spcAft>
                <a:spcPct val="0"/>
              </a:spcAft>
              <a:defRPr kumimoji="1" sz="4400">
                <a:solidFill>
                  <a:schemeClr val="tx2"/>
                </a:solidFill>
                <a:latin typeface="Garamond" pitchFamily="18" charset="0"/>
                <a:ea typeface="標楷體" pitchFamily="65" charset="-120"/>
              </a:defRPr>
            </a:lvl9pPr>
          </a:lstStyle>
          <a:p>
            <a:pPr eaLnBrk="1" fontAlgn="ctr" hangingPunct="1"/>
            <a:r>
              <a:rPr lang="en-US" altLang="zh-TW" sz="3600" dirty="0" smtClean="0"/>
              <a:t>104-1</a:t>
            </a:r>
            <a:r>
              <a:rPr lang="zh-TW" altLang="zh-TW" sz="3600" dirty="0" smtClean="0"/>
              <a:t>行政</a:t>
            </a:r>
            <a:r>
              <a:rPr lang="zh-TW" altLang="zh-TW" sz="3600" dirty="0"/>
              <a:t>服務品質精進計畫</a:t>
            </a:r>
          </a:p>
        </p:txBody>
      </p:sp>
      <p:sp>
        <p:nvSpPr>
          <p:cNvPr id="8" name="Rectangle 3"/>
          <p:cNvSpPr txBox="1">
            <a:spLocks noChangeArrowheads="1"/>
          </p:cNvSpPr>
          <p:nvPr/>
        </p:nvSpPr>
        <p:spPr bwMode="auto">
          <a:xfrm>
            <a:off x="539750" y="1340768"/>
            <a:ext cx="8064500" cy="64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defRPr kumimoji="1" sz="20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a:lstStyle>
          <a:p>
            <a:pPr marL="530225" indent="-441325" eaLnBrk="1" hangingPunct="1">
              <a:buClr>
                <a:srgbClr val="CC9900"/>
              </a:buClr>
              <a:defRPr/>
            </a:pPr>
            <a:r>
              <a:rPr lang="en-US" altLang="zh-TW" sz="2800" b="1" kern="0" dirty="0" smtClean="0">
                <a:solidFill>
                  <a:srgbClr val="FF3300"/>
                </a:solidFill>
                <a:ea typeface="標楷體" pitchFamily="65" charset="-120"/>
              </a:rPr>
              <a:t>104-1-2</a:t>
            </a:r>
            <a:r>
              <a:rPr lang="zh-TW" altLang="zh-TW" sz="2800" b="1" kern="0" dirty="0">
                <a:solidFill>
                  <a:srgbClr val="FF3300"/>
                </a:solidFill>
                <a:ea typeface="標楷體" pitchFamily="65" charset="-120"/>
              </a:rPr>
              <a:t>教職員行政</a:t>
            </a:r>
            <a:r>
              <a:rPr lang="en-US" altLang="zh-TW" sz="2800" b="1" kern="0" dirty="0">
                <a:solidFill>
                  <a:srgbClr val="FF3300"/>
                </a:solidFill>
                <a:ea typeface="標楷體" pitchFamily="65" charset="-120"/>
              </a:rPr>
              <a:t>SOP</a:t>
            </a:r>
            <a:r>
              <a:rPr lang="zh-TW" altLang="zh-TW" sz="2800" b="1" kern="0" dirty="0">
                <a:solidFill>
                  <a:srgbClr val="FF3300"/>
                </a:solidFill>
                <a:ea typeface="標楷體" pitchFamily="65" charset="-120"/>
              </a:rPr>
              <a:t>共學</a:t>
            </a:r>
            <a:r>
              <a:rPr lang="zh-TW" altLang="zh-TW" sz="2800" b="1" kern="0" dirty="0" smtClean="0">
                <a:solidFill>
                  <a:srgbClr val="FF3300"/>
                </a:solidFill>
                <a:ea typeface="標楷體" pitchFamily="65" charset="-120"/>
              </a:rPr>
              <a:t>研習</a:t>
            </a:r>
            <a:endParaRPr lang="zh-TW" altLang="zh-TW" sz="2800" b="1" kern="0" dirty="0">
              <a:solidFill>
                <a:srgbClr val="FF3300"/>
              </a:solidFill>
              <a:ea typeface="標楷體" pitchFamily="65" charset="-120"/>
            </a:endParaRPr>
          </a:p>
        </p:txBody>
      </p:sp>
      <p:sp>
        <p:nvSpPr>
          <p:cNvPr id="4" name="日期版面配置區 3"/>
          <p:cNvSpPr>
            <a:spLocks noGrp="1"/>
          </p:cNvSpPr>
          <p:nvPr>
            <p:ph type="dt" sz="half" idx="10"/>
          </p:nvPr>
        </p:nvSpPr>
        <p:spPr/>
        <p:txBody>
          <a:bodyPr/>
          <a:lstStyle/>
          <a:p>
            <a:pPr>
              <a:defRPr/>
            </a:pPr>
            <a:endParaRPr lang="en-US" altLang="zh-TW"/>
          </a:p>
        </p:txBody>
      </p:sp>
      <p:graphicFrame>
        <p:nvGraphicFramePr>
          <p:cNvPr id="6" name="表格 5"/>
          <p:cNvGraphicFramePr>
            <a:graphicFrameLocks noGrp="1"/>
          </p:cNvGraphicFramePr>
          <p:nvPr>
            <p:extLst>
              <p:ext uri="{D42A27DB-BD31-4B8C-83A1-F6EECF244321}">
                <p14:modId xmlns:p14="http://schemas.microsoft.com/office/powerpoint/2010/main" val="746708013"/>
              </p:ext>
            </p:extLst>
          </p:nvPr>
        </p:nvGraphicFramePr>
        <p:xfrm>
          <a:off x="539750" y="2276872"/>
          <a:ext cx="8136706" cy="3960440"/>
        </p:xfrm>
        <a:graphic>
          <a:graphicData uri="http://schemas.openxmlformats.org/drawingml/2006/table">
            <a:tbl>
              <a:tblPr firstRow="1" firstCol="1" bandRow="1">
                <a:tableStyleId>{5C22544A-7EE6-4342-B048-85BDC9FD1C3A}</a:tableStyleId>
              </a:tblPr>
              <a:tblGrid>
                <a:gridCol w="4032250"/>
                <a:gridCol w="4104456"/>
              </a:tblGrid>
              <a:tr h="2950484">
                <a:tc>
                  <a:txBody>
                    <a:bodyPr/>
                    <a:lstStyle/>
                    <a:p>
                      <a:pPr algn="ctr">
                        <a:lnSpc>
                          <a:spcPct val="200000"/>
                        </a:lnSpc>
                        <a:spcAft>
                          <a:spcPts val="1200"/>
                        </a:spcAft>
                      </a:pPr>
                      <a:endParaRPr lang="en-US" sz="1200" kern="100" dirty="0">
                        <a:effectLst/>
                        <a:latin typeface="標楷體"/>
                        <a:cs typeface="Times New Roman"/>
                      </a:endParaRPr>
                    </a:p>
                  </a:txBody>
                  <a:tcPr marL="68580" marR="68580" marT="0" marB="0">
                    <a:solidFill>
                      <a:srgbClr val="EADFFF"/>
                    </a:solidFill>
                  </a:tcPr>
                </a:tc>
                <a:tc>
                  <a:txBody>
                    <a:bodyPr/>
                    <a:lstStyle/>
                    <a:p>
                      <a:pPr>
                        <a:lnSpc>
                          <a:spcPct val="200000"/>
                        </a:lnSpc>
                        <a:spcAft>
                          <a:spcPts val="1200"/>
                        </a:spcAft>
                      </a:pPr>
                      <a:endParaRPr lang="en-US" sz="1200" kern="100" dirty="0">
                        <a:effectLst/>
                        <a:latin typeface="標楷體"/>
                        <a:cs typeface="Times New Roman"/>
                      </a:endParaRPr>
                    </a:p>
                  </a:txBody>
                  <a:tcPr marL="68580" marR="68580" marT="0" marB="0">
                    <a:solidFill>
                      <a:srgbClr val="EADFFF"/>
                    </a:solidFill>
                  </a:tcPr>
                </a:tc>
              </a:tr>
              <a:tr h="1009956">
                <a:tc gridSpan="2">
                  <a:txBody>
                    <a:bodyPr/>
                    <a:lstStyle/>
                    <a:p>
                      <a:pPr>
                        <a:lnSpc>
                          <a:spcPct val="150000"/>
                        </a:lnSpc>
                        <a:spcAft>
                          <a:spcPts val="0"/>
                        </a:spcAft>
                      </a:pPr>
                      <a:r>
                        <a:rPr lang="en-US" sz="2000" kern="0" dirty="0">
                          <a:solidFill>
                            <a:schemeClr val="bg1"/>
                          </a:solidFill>
                          <a:effectLst/>
                          <a:latin typeface="+mj-ea"/>
                          <a:ea typeface="+mj-ea"/>
                        </a:rPr>
                        <a:t>104</a:t>
                      </a:r>
                      <a:r>
                        <a:rPr lang="zh-TW" sz="2000" kern="0" dirty="0">
                          <a:solidFill>
                            <a:schemeClr val="bg1"/>
                          </a:solidFill>
                          <a:effectLst/>
                          <a:latin typeface="+mj-ea"/>
                          <a:ea typeface="+mj-ea"/>
                        </a:rPr>
                        <a:t>年</a:t>
                      </a:r>
                      <a:r>
                        <a:rPr lang="en-US" sz="2000" kern="0" dirty="0">
                          <a:solidFill>
                            <a:schemeClr val="bg1"/>
                          </a:solidFill>
                          <a:effectLst/>
                          <a:latin typeface="+mj-ea"/>
                          <a:ea typeface="+mj-ea"/>
                        </a:rPr>
                        <a:t>12</a:t>
                      </a:r>
                      <a:r>
                        <a:rPr lang="zh-TW" sz="2000" kern="0" dirty="0" smtClean="0">
                          <a:solidFill>
                            <a:schemeClr val="bg1"/>
                          </a:solidFill>
                          <a:effectLst/>
                          <a:latin typeface="+mj-ea"/>
                          <a:ea typeface="+mj-ea"/>
                        </a:rPr>
                        <a:t>月</a:t>
                      </a:r>
                      <a:r>
                        <a:rPr lang="en-US" altLang="zh-TW" sz="2000" kern="0" dirty="0" smtClean="0">
                          <a:solidFill>
                            <a:schemeClr val="bg1"/>
                          </a:solidFill>
                          <a:effectLst/>
                          <a:latin typeface="+mj-ea"/>
                          <a:ea typeface="+mj-ea"/>
                        </a:rPr>
                        <a:t>12</a:t>
                      </a:r>
                      <a:r>
                        <a:rPr lang="zh-TW" sz="2000" kern="0" dirty="0" smtClean="0">
                          <a:solidFill>
                            <a:schemeClr val="bg1"/>
                          </a:solidFill>
                          <a:effectLst/>
                          <a:latin typeface="+mj-ea"/>
                          <a:ea typeface="+mj-ea"/>
                        </a:rPr>
                        <a:t>日</a:t>
                      </a:r>
                      <a:r>
                        <a:rPr lang="zh-TW" altLang="en-US" sz="2000" kern="0" dirty="0" smtClean="0">
                          <a:solidFill>
                            <a:schemeClr val="bg1"/>
                          </a:solidFill>
                          <a:effectLst/>
                          <a:latin typeface="+mj-ea"/>
                          <a:ea typeface="+mj-ea"/>
                        </a:rPr>
                        <a:t>辦理</a:t>
                      </a:r>
                      <a:r>
                        <a:rPr lang="zh-TW" altLang="zh-TW" sz="2000" b="1" kern="1200" dirty="0" smtClean="0">
                          <a:solidFill>
                            <a:schemeClr val="lt1"/>
                          </a:solidFill>
                          <a:effectLst/>
                          <a:latin typeface="+mj-ea"/>
                          <a:ea typeface="+mj-ea"/>
                          <a:cs typeface="+mn-cs"/>
                        </a:rPr>
                        <a:t>專案流程管理研習</a:t>
                      </a:r>
                      <a:r>
                        <a:rPr lang="zh-TW" sz="2000" kern="100" dirty="0" smtClean="0">
                          <a:solidFill>
                            <a:schemeClr val="bg1"/>
                          </a:solidFill>
                          <a:effectLst/>
                          <a:latin typeface="+mj-ea"/>
                          <a:ea typeface="+mj-ea"/>
                        </a:rPr>
                        <a:t>，</a:t>
                      </a:r>
                      <a:r>
                        <a:rPr lang="zh-TW" sz="2000" kern="100" dirty="0">
                          <a:solidFill>
                            <a:schemeClr val="bg1"/>
                          </a:solidFill>
                          <a:effectLst/>
                          <a:latin typeface="+mj-ea"/>
                          <a:ea typeface="+mj-ea"/>
                        </a:rPr>
                        <a:t>計</a:t>
                      </a:r>
                      <a:r>
                        <a:rPr lang="zh-TW" sz="2000" kern="100" dirty="0" smtClean="0">
                          <a:solidFill>
                            <a:schemeClr val="bg1"/>
                          </a:solidFill>
                          <a:effectLst/>
                          <a:latin typeface="+mj-ea"/>
                          <a:ea typeface="+mj-ea"/>
                        </a:rPr>
                        <a:t>有</a:t>
                      </a:r>
                      <a:r>
                        <a:rPr lang="zh-TW" altLang="en-US" sz="2000" kern="100" dirty="0" smtClean="0">
                          <a:solidFill>
                            <a:schemeClr val="bg1"/>
                          </a:solidFill>
                          <a:effectLst/>
                          <a:latin typeface="+mj-ea"/>
                          <a:ea typeface="+mj-ea"/>
                        </a:rPr>
                        <a:t>行政人員</a:t>
                      </a:r>
                      <a:r>
                        <a:rPr lang="en-US" altLang="zh-TW" sz="2000" kern="100" dirty="0" smtClean="0">
                          <a:solidFill>
                            <a:schemeClr val="bg1"/>
                          </a:solidFill>
                          <a:effectLst/>
                          <a:latin typeface="+mj-ea"/>
                          <a:ea typeface="+mj-ea"/>
                        </a:rPr>
                        <a:t>40</a:t>
                      </a:r>
                      <a:r>
                        <a:rPr lang="zh-TW" sz="2000" kern="0" dirty="0" smtClean="0">
                          <a:solidFill>
                            <a:schemeClr val="bg1"/>
                          </a:solidFill>
                          <a:effectLst/>
                          <a:latin typeface="+mj-ea"/>
                          <a:ea typeface="+mj-ea"/>
                        </a:rPr>
                        <a:t>名</a:t>
                      </a:r>
                      <a:r>
                        <a:rPr lang="zh-TW" altLang="en-US" sz="2000" kern="0" dirty="0" smtClean="0">
                          <a:solidFill>
                            <a:schemeClr val="bg1"/>
                          </a:solidFill>
                          <a:effectLst/>
                          <a:latin typeface="+mj-ea"/>
                          <a:ea typeface="+mj-ea"/>
                        </a:rPr>
                        <a:t>教師</a:t>
                      </a:r>
                      <a:r>
                        <a:rPr lang="zh-TW" sz="2000" kern="0" dirty="0" smtClean="0">
                          <a:solidFill>
                            <a:schemeClr val="bg1"/>
                          </a:solidFill>
                          <a:effectLst/>
                          <a:latin typeface="+mj-ea"/>
                          <a:ea typeface="+mj-ea"/>
                        </a:rPr>
                        <a:t>參與</a:t>
                      </a:r>
                      <a:r>
                        <a:rPr lang="zh-TW" sz="2000" kern="0" dirty="0">
                          <a:solidFill>
                            <a:schemeClr val="bg1"/>
                          </a:solidFill>
                          <a:effectLst/>
                          <a:latin typeface="+mj-ea"/>
                          <a:ea typeface="+mj-ea"/>
                        </a:rPr>
                        <a:t>講座，有效</a:t>
                      </a:r>
                      <a:r>
                        <a:rPr lang="zh-TW" sz="2000" kern="100" dirty="0" smtClean="0">
                          <a:solidFill>
                            <a:schemeClr val="bg1"/>
                          </a:solidFill>
                          <a:effectLst/>
                          <a:latin typeface="+mj-ea"/>
                          <a:ea typeface="+mj-ea"/>
                        </a:rPr>
                        <a:t>提升</a:t>
                      </a:r>
                      <a:r>
                        <a:rPr lang="zh-TW" altLang="zh-TW" sz="2000" b="1" kern="1200" dirty="0" smtClean="0">
                          <a:solidFill>
                            <a:schemeClr val="lt1"/>
                          </a:solidFill>
                          <a:effectLst/>
                          <a:latin typeface="+mj-ea"/>
                          <a:ea typeface="+mj-ea"/>
                          <a:cs typeface="+mn-cs"/>
                        </a:rPr>
                        <a:t>專案管理</a:t>
                      </a:r>
                      <a:r>
                        <a:rPr lang="zh-TW" altLang="en-US" sz="2000" b="1" kern="1200" dirty="0" smtClean="0">
                          <a:solidFill>
                            <a:schemeClr val="lt1"/>
                          </a:solidFill>
                          <a:effectLst/>
                          <a:latin typeface="+mj-ea"/>
                          <a:ea typeface="+mj-ea"/>
                          <a:cs typeface="+mn-cs"/>
                        </a:rPr>
                        <a:t>知能</a:t>
                      </a:r>
                      <a:r>
                        <a:rPr lang="zh-TW" sz="2000" kern="0" dirty="0" smtClean="0">
                          <a:solidFill>
                            <a:schemeClr val="bg1"/>
                          </a:solidFill>
                          <a:effectLst/>
                          <a:latin typeface="+mj-ea"/>
                          <a:ea typeface="+mj-ea"/>
                        </a:rPr>
                        <a:t>。</a:t>
                      </a:r>
                      <a:endParaRPr lang="zh-TW" sz="2000" kern="100" dirty="0">
                        <a:solidFill>
                          <a:schemeClr val="bg1"/>
                        </a:solidFill>
                        <a:effectLst/>
                        <a:latin typeface="+mj-ea"/>
                        <a:ea typeface="+mj-ea"/>
                        <a:cs typeface="Times New Roman"/>
                      </a:endParaRPr>
                    </a:p>
                  </a:txBody>
                  <a:tcPr marL="68580" marR="68580" marT="0" marB="0" anchor="ctr">
                    <a:solidFill>
                      <a:srgbClr val="3333FF"/>
                    </a:solidFill>
                  </a:tcPr>
                </a:tc>
                <a:tc hMerge="1">
                  <a:txBody>
                    <a:bodyPr/>
                    <a:lstStyle/>
                    <a:p>
                      <a:endParaRPr lang="zh-TW" altLang="en-US"/>
                    </a:p>
                  </a:txBody>
                  <a:tcPr/>
                </a:tc>
              </a:tr>
            </a:tbl>
          </a:graphicData>
        </a:graphic>
      </p:graphicFrame>
      <p:pic>
        <p:nvPicPr>
          <p:cNvPr id="4098" name="Picture 2" descr="20151205_0846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988293"/>
            <a:ext cx="3816226" cy="30968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4100" name="Picture 4" descr="IMG_20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988292"/>
            <a:ext cx="3970981" cy="30968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181445671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r>
              <a:rPr lang="en-US" altLang="zh-TW" smtClean="0"/>
              <a:t>P</a:t>
            </a:r>
            <a:fld id="{52AB79E1-2A85-4AFC-8590-BDC4F4DB0A6A}" type="slidenum">
              <a:rPr lang="en-US" altLang="zh-TW" smtClean="0"/>
              <a:pPr>
                <a:defRPr/>
              </a:pPr>
              <a:t>17</a:t>
            </a:fld>
            <a:endParaRPr lang="en-US" altLang="zh-TW"/>
          </a:p>
        </p:txBody>
      </p:sp>
      <p:sp>
        <p:nvSpPr>
          <p:cNvPr id="7" name="Rectangle 2"/>
          <p:cNvSpPr txBox="1">
            <a:spLocks noChangeArrowheads="1"/>
          </p:cNvSpPr>
          <p:nvPr/>
        </p:nvSpPr>
        <p:spPr bwMode="auto">
          <a:xfrm>
            <a:off x="539750" y="620713"/>
            <a:ext cx="8229600" cy="79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2pPr>
            <a:lvl3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3pPr>
            <a:lvl4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4pPr>
            <a:lvl5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5pPr>
            <a:lvl6pPr marL="457200" algn="l" rtl="0" fontAlgn="base">
              <a:spcBef>
                <a:spcPct val="0"/>
              </a:spcBef>
              <a:spcAft>
                <a:spcPct val="0"/>
              </a:spcAft>
              <a:defRPr kumimoji="1" sz="4400">
                <a:solidFill>
                  <a:schemeClr val="tx2"/>
                </a:solidFill>
                <a:latin typeface="Garamond" pitchFamily="18" charset="0"/>
                <a:ea typeface="標楷體" pitchFamily="65" charset="-120"/>
              </a:defRPr>
            </a:lvl6pPr>
            <a:lvl7pPr marL="914400" algn="l" rtl="0" fontAlgn="base">
              <a:spcBef>
                <a:spcPct val="0"/>
              </a:spcBef>
              <a:spcAft>
                <a:spcPct val="0"/>
              </a:spcAft>
              <a:defRPr kumimoji="1" sz="4400">
                <a:solidFill>
                  <a:schemeClr val="tx2"/>
                </a:solidFill>
                <a:latin typeface="Garamond" pitchFamily="18" charset="0"/>
                <a:ea typeface="標楷體" pitchFamily="65" charset="-120"/>
              </a:defRPr>
            </a:lvl7pPr>
            <a:lvl8pPr marL="1371600" algn="l" rtl="0" fontAlgn="base">
              <a:spcBef>
                <a:spcPct val="0"/>
              </a:spcBef>
              <a:spcAft>
                <a:spcPct val="0"/>
              </a:spcAft>
              <a:defRPr kumimoji="1" sz="4400">
                <a:solidFill>
                  <a:schemeClr val="tx2"/>
                </a:solidFill>
                <a:latin typeface="Garamond" pitchFamily="18" charset="0"/>
                <a:ea typeface="標楷體" pitchFamily="65" charset="-120"/>
              </a:defRPr>
            </a:lvl8pPr>
            <a:lvl9pPr marL="1828800" algn="l" rtl="0" fontAlgn="base">
              <a:spcBef>
                <a:spcPct val="0"/>
              </a:spcBef>
              <a:spcAft>
                <a:spcPct val="0"/>
              </a:spcAft>
              <a:defRPr kumimoji="1" sz="4400">
                <a:solidFill>
                  <a:schemeClr val="tx2"/>
                </a:solidFill>
                <a:latin typeface="Garamond" pitchFamily="18" charset="0"/>
                <a:ea typeface="標楷體" pitchFamily="65" charset="-120"/>
              </a:defRPr>
            </a:lvl9pPr>
          </a:lstStyle>
          <a:p>
            <a:pPr eaLnBrk="1" fontAlgn="ctr" hangingPunct="1"/>
            <a:r>
              <a:rPr lang="en-US" altLang="zh-TW" sz="3600" dirty="0" smtClean="0"/>
              <a:t>104-1</a:t>
            </a:r>
            <a:r>
              <a:rPr lang="zh-TW" altLang="zh-TW" sz="3600" dirty="0" smtClean="0"/>
              <a:t>行政</a:t>
            </a:r>
            <a:r>
              <a:rPr lang="zh-TW" altLang="zh-TW" sz="3600" dirty="0"/>
              <a:t>服務品質精進計畫</a:t>
            </a:r>
          </a:p>
        </p:txBody>
      </p:sp>
      <p:sp>
        <p:nvSpPr>
          <p:cNvPr id="8" name="Rectangle 3"/>
          <p:cNvSpPr txBox="1">
            <a:spLocks noChangeArrowheads="1"/>
          </p:cNvSpPr>
          <p:nvPr/>
        </p:nvSpPr>
        <p:spPr bwMode="auto">
          <a:xfrm>
            <a:off x="539750" y="1269580"/>
            <a:ext cx="8064500" cy="575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defRPr kumimoji="1" sz="20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a:lstStyle>
          <a:p>
            <a:pPr marL="530225" indent="-441325" eaLnBrk="1" hangingPunct="1">
              <a:buClr>
                <a:srgbClr val="CC9900"/>
              </a:buClr>
              <a:defRPr/>
            </a:pPr>
            <a:r>
              <a:rPr lang="en-US" altLang="zh-TW" sz="2800" b="1" kern="0" dirty="0" smtClean="0">
                <a:solidFill>
                  <a:srgbClr val="FF3300"/>
                </a:solidFill>
                <a:ea typeface="標楷體" pitchFamily="65" charset="-120"/>
              </a:rPr>
              <a:t>104-1-3</a:t>
            </a:r>
            <a:r>
              <a:rPr lang="zh-TW" altLang="zh-TW" sz="2800" b="1" kern="0" dirty="0">
                <a:solidFill>
                  <a:srgbClr val="FF3300"/>
                </a:solidFill>
                <a:ea typeface="標楷體" pitchFamily="65" charset="-120"/>
              </a:rPr>
              <a:t>建置</a:t>
            </a:r>
            <a:r>
              <a:rPr lang="en-US" altLang="zh-TW" sz="2800" b="1" kern="0" dirty="0">
                <a:solidFill>
                  <a:srgbClr val="FF3300"/>
                </a:solidFill>
                <a:ea typeface="標楷體" pitchFamily="65" charset="-120"/>
              </a:rPr>
              <a:t>e</a:t>
            </a:r>
            <a:r>
              <a:rPr lang="zh-TW" altLang="zh-TW" sz="2800" b="1" kern="0" dirty="0">
                <a:solidFill>
                  <a:srgbClr val="FF3300"/>
                </a:solidFill>
                <a:ea typeface="標楷體" pitchFamily="65" charset="-120"/>
              </a:rPr>
              <a:t>化智慧管理</a:t>
            </a:r>
            <a:r>
              <a:rPr lang="zh-TW" altLang="zh-TW" sz="2800" b="1" kern="0" dirty="0" smtClean="0">
                <a:solidFill>
                  <a:srgbClr val="FF3300"/>
                </a:solidFill>
                <a:ea typeface="標楷體" pitchFamily="65" charset="-120"/>
              </a:rPr>
              <a:t>平台</a:t>
            </a:r>
            <a:endParaRPr lang="zh-TW" altLang="en-US" sz="2800" b="1" kern="0" dirty="0">
              <a:solidFill>
                <a:srgbClr val="FF3300"/>
              </a:solidFill>
              <a:ea typeface="標楷體" pitchFamily="65" charset="-120"/>
            </a:endParaRPr>
          </a:p>
        </p:txBody>
      </p:sp>
      <p:sp>
        <p:nvSpPr>
          <p:cNvPr id="4" name="日期版面配置區 3"/>
          <p:cNvSpPr>
            <a:spLocks noGrp="1"/>
          </p:cNvSpPr>
          <p:nvPr>
            <p:ph type="dt" sz="half" idx="10"/>
          </p:nvPr>
        </p:nvSpPr>
        <p:spPr/>
        <p:txBody>
          <a:bodyPr/>
          <a:lstStyle/>
          <a:p>
            <a:pPr>
              <a:defRPr/>
            </a:pPr>
            <a:endParaRPr lang="en-US" altLang="zh-TW"/>
          </a:p>
        </p:txBody>
      </p:sp>
      <p:graphicFrame>
        <p:nvGraphicFramePr>
          <p:cNvPr id="6" name="表格 5"/>
          <p:cNvGraphicFramePr>
            <a:graphicFrameLocks noGrp="1"/>
          </p:cNvGraphicFramePr>
          <p:nvPr>
            <p:extLst>
              <p:ext uri="{D42A27DB-BD31-4B8C-83A1-F6EECF244321}">
                <p14:modId xmlns:p14="http://schemas.microsoft.com/office/powerpoint/2010/main" val="3990065957"/>
              </p:ext>
            </p:extLst>
          </p:nvPr>
        </p:nvGraphicFramePr>
        <p:xfrm>
          <a:off x="539750" y="1988840"/>
          <a:ext cx="8064500" cy="4137603"/>
        </p:xfrm>
        <a:graphic>
          <a:graphicData uri="http://schemas.openxmlformats.org/drawingml/2006/table">
            <a:tbl>
              <a:tblPr firstRow="1" firstCol="1" bandRow="1">
                <a:tableStyleId>{5C22544A-7EE6-4342-B048-85BDC9FD1C3A}</a:tableStyleId>
              </a:tblPr>
              <a:tblGrid>
                <a:gridCol w="4032250"/>
                <a:gridCol w="4032250"/>
              </a:tblGrid>
              <a:tr h="2851242">
                <a:tc>
                  <a:txBody>
                    <a:bodyPr/>
                    <a:lstStyle/>
                    <a:p>
                      <a:pPr algn="ctr">
                        <a:lnSpc>
                          <a:spcPct val="200000"/>
                        </a:lnSpc>
                        <a:spcAft>
                          <a:spcPts val="1200"/>
                        </a:spcAft>
                      </a:pPr>
                      <a:endParaRPr lang="en-US" sz="1200" kern="100" dirty="0">
                        <a:effectLst/>
                        <a:latin typeface="標楷體"/>
                        <a:cs typeface="Times New Roman"/>
                      </a:endParaRPr>
                    </a:p>
                  </a:txBody>
                  <a:tcPr marL="68580" marR="68580" marT="0" marB="0">
                    <a:solidFill>
                      <a:srgbClr val="EADFFF"/>
                    </a:solidFill>
                  </a:tcPr>
                </a:tc>
                <a:tc>
                  <a:txBody>
                    <a:bodyPr/>
                    <a:lstStyle/>
                    <a:p>
                      <a:pPr>
                        <a:lnSpc>
                          <a:spcPct val="200000"/>
                        </a:lnSpc>
                        <a:spcAft>
                          <a:spcPts val="1200"/>
                        </a:spcAft>
                      </a:pPr>
                      <a:endParaRPr lang="en-US" sz="1200" kern="100" dirty="0">
                        <a:effectLst/>
                        <a:latin typeface="標楷體"/>
                        <a:cs typeface="Times New Roman"/>
                      </a:endParaRPr>
                    </a:p>
                  </a:txBody>
                  <a:tcPr marL="68580" marR="68580" marT="0" marB="0">
                    <a:solidFill>
                      <a:srgbClr val="EADFFF"/>
                    </a:solidFill>
                  </a:tcPr>
                </a:tc>
              </a:tr>
              <a:tr h="1286361">
                <a:tc gridSpan="2">
                  <a:txBody>
                    <a:bodyPr/>
                    <a:lstStyle/>
                    <a:p>
                      <a:pPr>
                        <a:lnSpc>
                          <a:spcPct val="150000"/>
                        </a:lnSpc>
                      </a:pPr>
                      <a:r>
                        <a:rPr lang="en-US" sz="2000" kern="0" dirty="0">
                          <a:solidFill>
                            <a:schemeClr val="bg1"/>
                          </a:solidFill>
                          <a:effectLst/>
                          <a:latin typeface="+mj-ea"/>
                          <a:ea typeface="+mj-ea"/>
                        </a:rPr>
                        <a:t>104</a:t>
                      </a:r>
                      <a:r>
                        <a:rPr lang="zh-TW" sz="2000" kern="0" dirty="0">
                          <a:solidFill>
                            <a:schemeClr val="bg1"/>
                          </a:solidFill>
                          <a:effectLst/>
                          <a:latin typeface="+mj-ea"/>
                          <a:ea typeface="+mj-ea"/>
                        </a:rPr>
                        <a:t>年</a:t>
                      </a:r>
                      <a:r>
                        <a:rPr lang="en-US" sz="2000" kern="0" dirty="0">
                          <a:solidFill>
                            <a:schemeClr val="bg1"/>
                          </a:solidFill>
                          <a:effectLst/>
                          <a:latin typeface="+mj-ea"/>
                          <a:ea typeface="+mj-ea"/>
                        </a:rPr>
                        <a:t>12</a:t>
                      </a:r>
                      <a:r>
                        <a:rPr lang="zh-TW" sz="2000" kern="0" dirty="0" smtClean="0">
                          <a:solidFill>
                            <a:schemeClr val="bg1"/>
                          </a:solidFill>
                          <a:effectLst/>
                          <a:latin typeface="+mj-ea"/>
                          <a:ea typeface="+mj-ea"/>
                        </a:rPr>
                        <a:t>月</a:t>
                      </a:r>
                      <a:r>
                        <a:rPr lang="en-US" altLang="zh-TW" sz="2000" kern="0" dirty="0" smtClean="0">
                          <a:solidFill>
                            <a:schemeClr val="bg1"/>
                          </a:solidFill>
                          <a:effectLst/>
                          <a:latin typeface="+mj-ea"/>
                          <a:ea typeface="+mj-ea"/>
                        </a:rPr>
                        <a:t>7</a:t>
                      </a:r>
                      <a:r>
                        <a:rPr lang="zh-TW" sz="2000" kern="0" dirty="0" smtClean="0">
                          <a:solidFill>
                            <a:schemeClr val="bg1"/>
                          </a:solidFill>
                          <a:effectLst/>
                          <a:latin typeface="+mj-ea"/>
                          <a:ea typeface="+mj-ea"/>
                        </a:rPr>
                        <a:t>日</a:t>
                      </a:r>
                      <a:r>
                        <a:rPr lang="zh-TW" sz="2000" kern="100" dirty="0" smtClean="0">
                          <a:solidFill>
                            <a:schemeClr val="bg1"/>
                          </a:solidFill>
                          <a:effectLst/>
                          <a:latin typeface="+mj-ea"/>
                          <a:ea typeface="+mj-ea"/>
                        </a:rPr>
                        <a:t>辦理</a:t>
                      </a:r>
                      <a:r>
                        <a:rPr lang="zh-TW" altLang="zh-TW" sz="2000" b="1" kern="1200" dirty="0" smtClean="0">
                          <a:solidFill>
                            <a:schemeClr val="lt1"/>
                          </a:solidFill>
                          <a:effectLst/>
                          <a:latin typeface="+mj-ea"/>
                          <a:ea typeface="+mj-ea"/>
                          <a:cs typeface="+mn-cs"/>
                        </a:rPr>
                        <a:t>自主管理研習</a:t>
                      </a:r>
                      <a:r>
                        <a:rPr lang="zh-TW" altLang="en-US" sz="2000" b="1" kern="1200" dirty="0" smtClean="0">
                          <a:solidFill>
                            <a:schemeClr val="lt1"/>
                          </a:solidFill>
                          <a:effectLst/>
                          <a:latin typeface="+mj-ea"/>
                          <a:ea typeface="+mj-ea"/>
                          <a:cs typeface="+mn-cs"/>
                        </a:rPr>
                        <a:t>；</a:t>
                      </a:r>
                      <a:r>
                        <a:rPr lang="en-US" altLang="zh-TW" sz="2000" b="1" kern="0" dirty="0" smtClean="0">
                          <a:solidFill>
                            <a:schemeClr val="bg1"/>
                          </a:solidFill>
                          <a:effectLst/>
                          <a:latin typeface="+mj-ea"/>
                          <a:ea typeface="+mj-ea"/>
                          <a:cs typeface="+mn-cs"/>
                        </a:rPr>
                        <a:t>12</a:t>
                      </a:r>
                      <a:r>
                        <a:rPr lang="zh-TW" altLang="zh-TW" sz="2000" b="1" kern="0" dirty="0" smtClean="0">
                          <a:solidFill>
                            <a:schemeClr val="bg1"/>
                          </a:solidFill>
                          <a:effectLst/>
                          <a:latin typeface="+mj-ea"/>
                          <a:ea typeface="+mj-ea"/>
                          <a:cs typeface="+mn-cs"/>
                        </a:rPr>
                        <a:t>月</a:t>
                      </a:r>
                      <a:r>
                        <a:rPr lang="en-US" altLang="zh-TW" sz="2000" b="1" kern="0" dirty="0" smtClean="0">
                          <a:solidFill>
                            <a:schemeClr val="bg1"/>
                          </a:solidFill>
                          <a:effectLst/>
                          <a:latin typeface="+mj-ea"/>
                          <a:ea typeface="+mj-ea"/>
                          <a:cs typeface="+mn-cs"/>
                        </a:rPr>
                        <a:t>10</a:t>
                      </a:r>
                      <a:r>
                        <a:rPr lang="zh-TW" altLang="zh-TW" sz="2000" b="1" kern="0" dirty="0" smtClean="0">
                          <a:solidFill>
                            <a:schemeClr val="bg1"/>
                          </a:solidFill>
                          <a:effectLst/>
                          <a:latin typeface="+mj-ea"/>
                          <a:ea typeface="+mj-ea"/>
                          <a:cs typeface="+mn-cs"/>
                        </a:rPr>
                        <a:t>日</a:t>
                      </a:r>
                      <a:r>
                        <a:rPr lang="zh-TW" altLang="zh-TW" sz="2000" b="1" kern="100" dirty="0" smtClean="0">
                          <a:solidFill>
                            <a:schemeClr val="bg1"/>
                          </a:solidFill>
                          <a:effectLst/>
                          <a:latin typeface="+mj-ea"/>
                          <a:ea typeface="+mj-ea"/>
                          <a:cs typeface="+mn-cs"/>
                        </a:rPr>
                        <a:t>辦理</a:t>
                      </a:r>
                      <a:r>
                        <a:rPr lang="zh-TW" altLang="zh-TW" sz="2000" b="1" kern="1200" dirty="0" smtClean="0">
                          <a:solidFill>
                            <a:schemeClr val="lt1"/>
                          </a:solidFill>
                          <a:effectLst/>
                          <a:latin typeface="+mj-ea"/>
                          <a:ea typeface="+mj-ea"/>
                          <a:cs typeface="+mn-cs"/>
                        </a:rPr>
                        <a:t>資訊管理研習</a:t>
                      </a:r>
                      <a:r>
                        <a:rPr lang="zh-TW" altLang="en-US" sz="2000" b="1" kern="1200" dirty="0" smtClean="0">
                          <a:solidFill>
                            <a:schemeClr val="lt1"/>
                          </a:solidFill>
                          <a:effectLst/>
                          <a:latin typeface="+mj-ea"/>
                          <a:ea typeface="+mj-ea"/>
                          <a:cs typeface="+mn-cs"/>
                        </a:rPr>
                        <a:t>，</a:t>
                      </a:r>
                      <a:r>
                        <a:rPr lang="zh-TW" sz="2000" kern="100" dirty="0" smtClean="0">
                          <a:solidFill>
                            <a:schemeClr val="bg1"/>
                          </a:solidFill>
                          <a:effectLst/>
                          <a:latin typeface="+mj-ea"/>
                          <a:ea typeface="+mj-ea"/>
                        </a:rPr>
                        <a:t>計有</a:t>
                      </a:r>
                      <a:r>
                        <a:rPr lang="zh-TW" altLang="en-US" sz="2000" kern="100" dirty="0" smtClean="0">
                          <a:solidFill>
                            <a:schemeClr val="bg1"/>
                          </a:solidFill>
                          <a:effectLst/>
                          <a:latin typeface="+mj-ea"/>
                          <a:ea typeface="+mj-ea"/>
                        </a:rPr>
                        <a:t>行政人員</a:t>
                      </a:r>
                      <a:r>
                        <a:rPr lang="en-US" sz="2000" kern="0" dirty="0" smtClean="0">
                          <a:solidFill>
                            <a:schemeClr val="bg1"/>
                          </a:solidFill>
                          <a:effectLst/>
                          <a:latin typeface="+mj-ea"/>
                          <a:ea typeface="+mj-ea"/>
                        </a:rPr>
                        <a:t>70</a:t>
                      </a:r>
                      <a:r>
                        <a:rPr lang="zh-TW" altLang="en-US" sz="2000" kern="0" dirty="0" smtClean="0">
                          <a:solidFill>
                            <a:schemeClr val="bg1"/>
                          </a:solidFill>
                          <a:effectLst/>
                          <a:latin typeface="+mj-ea"/>
                          <a:ea typeface="+mj-ea"/>
                        </a:rPr>
                        <a:t>人次參與</a:t>
                      </a:r>
                      <a:r>
                        <a:rPr lang="zh-TW" sz="2000" kern="0" dirty="0" smtClean="0">
                          <a:solidFill>
                            <a:schemeClr val="bg1"/>
                          </a:solidFill>
                          <a:effectLst/>
                          <a:latin typeface="+mj-ea"/>
                          <a:ea typeface="+mj-ea"/>
                        </a:rPr>
                        <a:t>，</a:t>
                      </a:r>
                      <a:r>
                        <a:rPr lang="zh-TW" sz="2000" kern="0" dirty="0">
                          <a:solidFill>
                            <a:schemeClr val="bg1"/>
                          </a:solidFill>
                          <a:effectLst/>
                          <a:latin typeface="+mj-ea"/>
                          <a:ea typeface="+mj-ea"/>
                        </a:rPr>
                        <a:t>有效</a:t>
                      </a:r>
                      <a:r>
                        <a:rPr lang="zh-TW" sz="2000" kern="100" dirty="0" smtClean="0">
                          <a:solidFill>
                            <a:schemeClr val="bg1"/>
                          </a:solidFill>
                          <a:effectLst/>
                          <a:latin typeface="+mj-ea"/>
                          <a:ea typeface="+mj-ea"/>
                        </a:rPr>
                        <a:t>提升</a:t>
                      </a:r>
                      <a:r>
                        <a:rPr lang="en-US" altLang="zh-TW" sz="2000" b="1" kern="1200" dirty="0" smtClean="0">
                          <a:solidFill>
                            <a:schemeClr val="lt1"/>
                          </a:solidFill>
                          <a:effectLst/>
                          <a:latin typeface="+mj-ea"/>
                          <a:ea typeface="+mj-ea"/>
                          <a:cs typeface="+mn-cs"/>
                        </a:rPr>
                        <a:t>e</a:t>
                      </a:r>
                      <a:r>
                        <a:rPr lang="zh-TW" altLang="zh-TW" sz="2000" b="1" kern="1200" dirty="0" smtClean="0">
                          <a:solidFill>
                            <a:schemeClr val="lt1"/>
                          </a:solidFill>
                          <a:effectLst/>
                          <a:latin typeface="+mj-ea"/>
                          <a:ea typeface="+mj-ea"/>
                          <a:cs typeface="+mn-cs"/>
                        </a:rPr>
                        <a:t>化管理</a:t>
                      </a:r>
                      <a:r>
                        <a:rPr lang="zh-TW" sz="2000" b="1" kern="1200" dirty="0" smtClean="0">
                          <a:solidFill>
                            <a:schemeClr val="lt1"/>
                          </a:solidFill>
                          <a:effectLst/>
                          <a:latin typeface="+mj-ea"/>
                          <a:ea typeface="+mj-ea"/>
                          <a:cs typeface="+mn-cs"/>
                        </a:rPr>
                        <a:t>能力</a:t>
                      </a:r>
                      <a:r>
                        <a:rPr lang="zh-TW" sz="2000" kern="0" dirty="0" smtClean="0">
                          <a:solidFill>
                            <a:schemeClr val="bg1"/>
                          </a:solidFill>
                          <a:effectLst/>
                          <a:latin typeface="+mj-ea"/>
                          <a:ea typeface="+mj-ea"/>
                        </a:rPr>
                        <a:t>。</a:t>
                      </a:r>
                      <a:endParaRPr lang="zh-TW" sz="2000" kern="100" dirty="0">
                        <a:solidFill>
                          <a:schemeClr val="bg1"/>
                        </a:solidFill>
                        <a:effectLst/>
                        <a:latin typeface="+mj-ea"/>
                        <a:ea typeface="+mj-ea"/>
                        <a:cs typeface="Times New Roman"/>
                      </a:endParaRPr>
                    </a:p>
                  </a:txBody>
                  <a:tcPr marL="68580" marR="68580" marT="0" marB="0" anchor="ctr">
                    <a:solidFill>
                      <a:srgbClr val="3333FF"/>
                    </a:solidFill>
                  </a:tcPr>
                </a:tc>
                <a:tc hMerge="1">
                  <a:txBody>
                    <a:bodyPr/>
                    <a:lstStyle/>
                    <a:p>
                      <a:endParaRPr lang="zh-TW" altLang="en-US"/>
                    </a:p>
                  </a:txBody>
                  <a:tcPr/>
                </a:tc>
              </a:tr>
            </a:tbl>
          </a:graphicData>
        </a:graphic>
      </p:graphicFrame>
      <p:pic>
        <p:nvPicPr>
          <p:cNvPr id="5122" name="Picture 2" descr="20151207_1330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4550" y="1988840"/>
            <a:ext cx="3805882" cy="26251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5123" name="Picture 3" descr="IMG_20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311" y="1988839"/>
            <a:ext cx="3786673" cy="262518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87361930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AF14B410-4B94-408B-B979-7B4712398337}" type="slidenum">
              <a:rPr lang="en-US" altLang="zh-TW" smtClean="0"/>
              <a:pPr>
                <a:defRPr/>
              </a:pPr>
              <a:t>18</a:t>
            </a:fld>
            <a:endParaRPr lang="en-US" altLang="zh-TW"/>
          </a:p>
        </p:txBody>
      </p:sp>
      <p:graphicFrame>
        <p:nvGraphicFramePr>
          <p:cNvPr id="4" name="表格 3"/>
          <p:cNvGraphicFramePr>
            <a:graphicFrameLocks noGrp="1"/>
          </p:cNvGraphicFramePr>
          <p:nvPr>
            <p:extLst>
              <p:ext uri="{D42A27DB-BD31-4B8C-83A1-F6EECF244321}">
                <p14:modId xmlns:p14="http://schemas.microsoft.com/office/powerpoint/2010/main" val="1894282911"/>
              </p:ext>
            </p:extLst>
          </p:nvPr>
        </p:nvGraphicFramePr>
        <p:xfrm>
          <a:off x="539552" y="836712"/>
          <a:ext cx="8136902" cy="5107652"/>
        </p:xfrm>
        <a:graphic>
          <a:graphicData uri="http://schemas.openxmlformats.org/drawingml/2006/table">
            <a:tbl>
              <a:tblPr firstRow="1" firstCol="1" lastRow="1" lastCol="1" bandRow="1" bandCol="1">
                <a:tableStyleId>{5C22544A-7EE6-4342-B048-85BDC9FD1C3A}</a:tableStyleId>
              </a:tblPr>
              <a:tblGrid>
                <a:gridCol w="432048"/>
                <a:gridCol w="1728192"/>
                <a:gridCol w="864096"/>
                <a:gridCol w="648072"/>
                <a:gridCol w="4464494"/>
              </a:tblGrid>
              <a:tr h="33122">
                <a:tc rowSpan="2" gridSpan="2">
                  <a:txBody>
                    <a:bodyPr/>
                    <a:lstStyle/>
                    <a:p>
                      <a:pPr algn="ctr">
                        <a:spcAft>
                          <a:spcPts val="0"/>
                        </a:spcAft>
                      </a:pPr>
                      <a:r>
                        <a:rPr lang="en-US" sz="1800" kern="0" dirty="0">
                          <a:effectLst/>
                        </a:rPr>
                        <a:t>104-2</a:t>
                      </a:r>
                      <a:r>
                        <a:rPr lang="zh-TW" sz="1800" kern="0" dirty="0">
                          <a:effectLst/>
                        </a:rPr>
                        <a:t>指標項目</a:t>
                      </a:r>
                      <a:endParaRPr lang="zh-TW" sz="1800" kern="100" dirty="0">
                        <a:effectLst/>
                        <a:latin typeface="Calibri"/>
                        <a:ea typeface="新細明體"/>
                        <a:cs typeface="Times New Roman"/>
                      </a:endParaRPr>
                    </a:p>
                  </a:txBody>
                  <a:tcPr marL="7212" marR="7212" marT="0" marB="0" anchor="ctr"/>
                </a:tc>
                <a:tc rowSpan="2" hMerge="1">
                  <a:txBody>
                    <a:bodyPr/>
                    <a:lstStyle/>
                    <a:p>
                      <a:endParaRPr lang="zh-TW" altLang="en-US"/>
                    </a:p>
                  </a:txBody>
                  <a:tcPr/>
                </a:tc>
                <a:tc gridSpan="2">
                  <a:txBody>
                    <a:bodyPr/>
                    <a:lstStyle/>
                    <a:p>
                      <a:pPr algn="ctr">
                        <a:spcAft>
                          <a:spcPts val="0"/>
                        </a:spcAft>
                      </a:pPr>
                      <a:r>
                        <a:rPr lang="en-US" sz="1800" kern="0">
                          <a:effectLst/>
                        </a:rPr>
                        <a:t>104</a:t>
                      </a:r>
                      <a:r>
                        <a:rPr lang="zh-TW" sz="1800" kern="0">
                          <a:effectLst/>
                        </a:rPr>
                        <a:t>學年度</a:t>
                      </a:r>
                      <a:endParaRPr lang="zh-TW" sz="1800" kern="100">
                        <a:effectLst/>
                        <a:latin typeface="Calibri"/>
                        <a:ea typeface="新細明體"/>
                        <a:cs typeface="Times New Roman"/>
                      </a:endParaRPr>
                    </a:p>
                  </a:txBody>
                  <a:tcPr marL="7212" marR="7212" marT="0" marB="0" anchor="ctr"/>
                </a:tc>
                <a:tc hMerge="1">
                  <a:txBody>
                    <a:bodyPr/>
                    <a:lstStyle/>
                    <a:p>
                      <a:endParaRPr lang="zh-TW" altLang="en-US"/>
                    </a:p>
                  </a:txBody>
                  <a:tcPr/>
                </a:tc>
                <a:tc rowSpan="2">
                  <a:txBody>
                    <a:bodyPr/>
                    <a:lstStyle/>
                    <a:p>
                      <a:pPr algn="ctr">
                        <a:spcAft>
                          <a:spcPts val="0"/>
                        </a:spcAft>
                      </a:pPr>
                      <a:r>
                        <a:rPr lang="zh-TW" sz="1800" kern="100">
                          <a:effectLst/>
                        </a:rPr>
                        <a:t>具體成果質性描述</a:t>
                      </a:r>
                      <a:endParaRPr lang="zh-TW" sz="1800" kern="100">
                        <a:effectLst/>
                        <a:latin typeface="Calibri"/>
                        <a:ea typeface="新細明體"/>
                        <a:cs typeface="Times New Roman"/>
                      </a:endParaRPr>
                    </a:p>
                  </a:txBody>
                  <a:tcPr marL="7212" marR="7212" marT="0" marB="0" anchor="ctr"/>
                </a:tc>
              </a:tr>
              <a:tr h="133555">
                <a:tc gridSpan="2" vMerge="1">
                  <a:txBody>
                    <a:bodyPr/>
                    <a:lstStyle/>
                    <a:p>
                      <a:endParaRPr lang="zh-TW" altLang="en-US"/>
                    </a:p>
                  </a:txBody>
                  <a:tcPr/>
                </a:tc>
                <a:tc hMerge="1" vMerge="1">
                  <a:txBody>
                    <a:bodyPr/>
                    <a:lstStyle/>
                    <a:p>
                      <a:endParaRPr lang="zh-TW" altLang="en-US"/>
                    </a:p>
                  </a:txBody>
                  <a:tcPr/>
                </a:tc>
                <a:tc>
                  <a:txBody>
                    <a:bodyPr/>
                    <a:lstStyle/>
                    <a:p>
                      <a:pPr algn="ctr">
                        <a:spcAft>
                          <a:spcPts val="0"/>
                        </a:spcAft>
                      </a:pPr>
                      <a:r>
                        <a:rPr lang="zh-TW" sz="1800" kern="0">
                          <a:effectLst/>
                        </a:rPr>
                        <a:t>目標</a:t>
                      </a:r>
                      <a:endParaRPr lang="zh-TW" sz="1800" kern="100">
                        <a:effectLst/>
                        <a:latin typeface="Calibri"/>
                        <a:ea typeface="新細明體"/>
                        <a:cs typeface="Times New Roman"/>
                      </a:endParaRPr>
                    </a:p>
                  </a:txBody>
                  <a:tcPr marL="7212" marR="7212" marT="0" marB="0" anchor="ctr"/>
                </a:tc>
                <a:tc>
                  <a:txBody>
                    <a:bodyPr/>
                    <a:lstStyle/>
                    <a:p>
                      <a:pPr algn="ctr">
                        <a:spcAft>
                          <a:spcPts val="0"/>
                        </a:spcAft>
                      </a:pPr>
                      <a:r>
                        <a:rPr lang="zh-TW" sz="1800" kern="0">
                          <a:effectLst/>
                        </a:rPr>
                        <a:t>績效</a:t>
                      </a:r>
                      <a:endParaRPr lang="zh-TW" sz="1800" kern="100">
                        <a:effectLst/>
                        <a:latin typeface="Calibri"/>
                        <a:ea typeface="新細明體"/>
                        <a:cs typeface="Times New Roman"/>
                      </a:endParaRPr>
                    </a:p>
                  </a:txBody>
                  <a:tcPr marL="7212" marR="7212" marT="0" marB="0" anchor="ctr"/>
                </a:tc>
                <a:tc vMerge="1">
                  <a:txBody>
                    <a:bodyPr/>
                    <a:lstStyle/>
                    <a:p>
                      <a:endParaRPr lang="zh-TW" altLang="en-US"/>
                    </a:p>
                  </a:txBody>
                  <a:tcPr/>
                </a:tc>
              </a:tr>
              <a:tr h="819512">
                <a:tc rowSpan="6">
                  <a:txBody>
                    <a:bodyPr/>
                    <a:lstStyle/>
                    <a:p>
                      <a:pPr algn="just">
                        <a:spcAft>
                          <a:spcPts val="0"/>
                        </a:spcAft>
                      </a:pPr>
                      <a:r>
                        <a:rPr lang="zh-TW" sz="1800" kern="0" dirty="0">
                          <a:effectLst/>
                        </a:rPr>
                        <a:t>校訂績效指標</a:t>
                      </a:r>
                      <a:endParaRPr lang="zh-TW" sz="1800" kern="100" dirty="0">
                        <a:effectLst/>
                        <a:latin typeface="Calibri"/>
                        <a:ea typeface="新細明體"/>
                        <a:cs typeface="Times New Roman"/>
                      </a:endParaRPr>
                    </a:p>
                  </a:txBody>
                  <a:tcPr marL="7212" marR="7212" marT="0" marB="0" anchor="ctr"/>
                </a:tc>
                <a:tc>
                  <a:txBody>
                    <a:bodyPr/>
                    <a:lstStyle/>
                    <a:p>
                      <a:pPr algn="just">
                        <a:spcAft>
                          <a:spcPts val="0"/>
                        </a:spcAft>
                      </a:pPr>
                      <a:r>
                        <a:rPr lang="zh-TW" sz="1800" b="0" kern="0" dirty="0">
                          <a:solidFill>
                            <a:schemeClr val="tx1"/>
                          </a:solidFill>
                          <a:effectLst/>
                        </a:rPr>
                        <a:t>行政管理與服務提昇研習場數</a:t>
                      </a:r>
                      <a:endParaRPr lang="zh-TW" sz="1800" b="0" kern="100" dirty="0">
                        <a:solidFill>
                          <a:schemeClr val="tx1"/>
                        </a:solidFill>
                        <a:effectLst/>
                        <a:latin typeface="Calibri"/>
                        <a:ea typeface="新細明體"/>
                        <a:cs typeface="Times New Roman"/>
                      </a:endParaRPr>
                    </a:p>
                  </a:txBody>
                  <a:tcPr marL="7212" marR="7212" marT="0" marB="0" anchor="ctr">
                    <a:solidFill>
                      <a:schemeClr val="accent1">
                        <a:lumMod val="20000"/>
                        <a:lumOff val="80000"/>
                      </a:schemeClr>
                    </a:solidFill>
                  </a:tcPr>
                </a:tc>
                <a:tc>
                  <a:txBody>
                    <a:bodyPr/>
                    <a:lstStyle/>
                    <a:p>
                      <a:pPr algn="ctr">
                        <a:spcAft>
                          <a:spcPts val="0"/>
                        </a:spcAft>
                      </a:pPr>
                      <a:r>
                        <a:rPr lang="en-US" sz="1800" b="0" kern="0">
                          <a:solidFill>
                            <a:schemeClr val="tx1"/>
                          </a:solidFill>
                          <a:effectLst/>
                        </a:rPr>
                        <a:t>4</a:t>
                      </a:r>
                      <a:r>
                        <a:rPr lang="zh-TW" sz="1800" b="0" kern="0">
                          <a:solidFill>
                            <a:schemeClr val="tx1"/>
                          </a:solidFill>
                          <a:effectLst/>
                        </a:rPr>
                        <a:t>場</a:t>
                      </a:r>
                      <a:endParaRPr lang="zh-TW" sz="1800" b="0" kern="100">
                        <a:solidFill>
                          <a:schemeClr val="tx1"/>
                        </a:solidFill>
                        <a:effectLst/>
                        <a:latin typeface="Calibri"/>
                        <a:ea typeface="新細明體"/>
                        <a:cs typeface="Times New Roman"/>
                      </a:endParaRPr>
                    </a:p>
                  </a:txBody>
                  <a:tcPr marL="7212" marR="7212" marT="0" marB="0" anchor="ctr">
                    <a:solidFill>
                      <a:schemeClr val="accent1">
                        <a:lumMod val="20000"/>
                        <a:lumOff val="80000"/>
                      </a:schemeClr>
                    </a:solidFill>
                  </a:tcPr>
                </a:tc>
                <a:tc>
                  <a:txBody>
                    <a:bodyPr/>
                    <a:lstStyle/>
                    <a:p>
                      <a:pPr algn="ctr">
                        <a:spcAft>
                          <a:spcPts val="0"/>
                        </a:spcAft>
                      </a:pPr>
                      <a:r>
                        <a:rPr lang="en-US" sz="1800" b="0" kern="0">
                          <a:solidFill>
                            <a:schemeClr val="tx1"/>
                          </a:solidFill>
                          <a:effectLst/>
                        </a:rPr>
                        <a:t>3</a:t>
                      </a:r>
                      <a:r>
                        <a:rPr lang="zh-TW" sz="1800" b="0" kern="0">
                          <a:solidFill>
                            <a:schemeClr val="tx1"/>
                          </a:solidFill>
                          <a:effectLst/>
                        </a:rPr>
                        <a:t>場</a:t>
                      </a:r>
                      <a:endParaRPr lang="zh-TW" sz="1800" b="0" kern="100">
                        <a:solidFill>
                          <a:schemeClr val="tx1"/>
                        </a:solidFill>
                        <a:effectLst/>
                        <a:latin typeface="Calibri"/>
                        <a:ea typeface="新細明體"/>
                        <a:cs typeface="Times New Roman"/>
                      </a:endParaRPr>
                    </a:p>
                  </a:txBody>
                  <a:tcPr marL="7212" marR="7212" marT="0" marB="0" anchor="ctr">
                    <a:solidFill>
                      <a:schemeClr val="accent1">
                        <a:lumMod val="20000"/>
                        <a:lumOff val="80000"/>
                      </a:schemeClr>
                    </a:solidFill>
                  </a:tcPr>
                </a:tc>
                <a:tc>
                  <a:txBody>
                    <a:bodyPr/>
                    <a:lstStyle/>
                    <a:p>
                      <a:pPr algn="just">
                        <a:spcAft>
                          <a:spcPts val="0"/>
                        </a:spcAft>
                      </a:pPr>
                      <a:r>
                        <a:rPr lang="zh-TW" altLang="en-US" sz="1800" b="0" kern="100" dirty="0" smtClean="0">
                          <a:solidFill>
                            <a:schemeClr val="tx1"/>
                          </a:solidFill>
                          <a:effectLst/>
                          <a:latin typeface="Calibri"/>
                          <a:ea typeface="新細明體"/>
                          <a:cs typeface="Times New Roman"/>
                        </a:rPr>
                        <a:t>行政人員能具備服務熱忱</a:t>
                      </a:r>
                      <a:endParaRPr lang="zh-TW" sz="1800" b="0" kern="100" dirty="0">
                        <a:solidFill>
                          <a:schemeClr val="tx1"/>
                        </a:solidFill>
                        <a:effectLst/>
                        <a:latin typeface="Calibri"/>
                        <a:ea typeface="新細明體"/>
                        <a:cs typeface="Times New Roman"/>
                      </a:endParaRPr>
                    </a:p>
                  </a:txBody>
                  <a:tcPr marL="7212" marR="7212" marT="0" marB="0" anchor="ctr">
                    <a:solidFill>
                      <a:schemeClr val="accent1">
                        <a:lumMod val="20000"/>
                        <a:lumOff val="80000"/>
                      </a:schemeClr>
                    </a:solidFill>
                  </a:tcPr>
                </a:tc>
              </a:tr>
              <a:tr h="645873">
                <a:tc vMerge="1">
                  <a:txBody>
                    <a:bodyPr/>
                    <a:lstStyle/>
                    <a:p>
                      <a:endParaRPr lang="zh-TW" altLang="en-US"/>
                    </a:p>
                  </a:txBody>
                  <a:tcPr/>
                </a:tc>
                <a:tc>
                  <a:txBody>
                    <a:bodyPr/>
                    <a:lstStyle/>
                    <a:p>
                      <a:pPr algn="just">
                        <a:spcAft>
                          <a:spcPts val="0"/>
                        </a:spcAft>
                      </a:pPr>
                      <a:r>
                        <a:rPr lang="zh-TW" sz="1800" b="0" kern="0" dirty="0">
                          <a:solidFill>
                            <a:schemeClr val="tx1"/>
                          </a:solidFill>
                          <a:effectLst/>
                        </a:rPr>
                        <a:t>內部自主管理研習場數</a:t>
                      </a:r>
                      <a:endParaRPr lang="zh-TW" sz="1800" b="0" kern="100" dirty="0">
                        <a:solidFill>
                          <a:schemeClr val="tx1"/>
                        </a:solidFill>
                        <a:effectLst/>
                        <a:latin typeface="Calibri"/>
                        <a:ea typeface="新細明體"/>
                        <a:cs typeface="Times New Roman"/>
                      </a:endParaRPr>
                    </a:p>
                  </a:txBody>
                  <a:tcPr marL="7212" marR="7212" marT="0" marB="0" anchor="ctr">
                    <a:solidFill>
                      <a:schemeClr val="accent1">
                        <a:lumMod val="20000"/>
                        <a:lumOff val="80000"/>
                      </a:schemeClr>
                    </a:solidFill>
                  </a:tcPr>
                </a:tc>
                <a:tc>
                  <a:txBody>
                    <a:bodyPr/>
                    <a:lstStyle/>
                    <a:p>
                      <a:pPr algn="ctr">
                        <a:spcAft>
                          <a:spcPts val="0"/>
                        </a:spcAft>
                      </a:pPr>
                      <a:r>
                        <a:rPr lang="en-US" sz="1800" b="0" kern="0">
                          <a:solidFill>
                            <a:schemeClr val="tx1"/>
                          </a:solidFill>
                          <a:effectLst/>
                        </a:rPr>
                        <a:t>2</a:t>
                      </a:r>
                      <a:r>
                        <a:rPr lang="zh-TW" sz="1800" b="0" kern="0">
                          <a:solidFill>
                            <a:schemeClr val="tx1"/>
                          </a:solidFill>
                          <a:effectLst/>
                        </a:rPr>
                        <a:t>場</a:t>
                      </a:r>
                      <a:endParaRPr lang="zh-TW" sz="1800" b="0" kern="100">
                        <a:solidFill>
                          <a:schemeClr val="tx1"/>
                        </a:solidFill>
                        <a:effectLst/>
                        <a:latin typeface="Calibri"/>
                        <a:ea typeface="新細明體"/>
                        <a:cs typeface="Times New Roman"/>
                      </a:endParaRPr>
                    </a:p>
                  </a:txBody>
                  <a:tcPr marL="7212" marR="7212" marT="0" marB="0" anchor="ctr">
                    <a:solidFill>
                      <a:schemeClr val="accent1">
                        <a:lumMod val="20000"/>
                        <a:lumOff val="80000"/>
                      </a:schemeClr>
                    </a:solidFill>
                  </a:tcPr>
                </a:tc>
                <a:tc>
                  <a:txBody>
                    <a:bodyPr/>
                    <a:lstStyle/>
                    <a:p>
                      <a:pPr algn="ctr">
                        <a:spcAft>
                          <a:spcPts val="0"/>
                        </a:spcAft>
                      </a:pPr>
                      <a:r>
                        <a:rPr lang="en-US" sz="1800" b="0" kern="0">
                          <a:solidFill>
                            <a:schemeClr val="tx1"/>
                          </a:solidFill>
                          <a:effectLst/>
                        </a:rPr>
                        <a:t>1</a:t>
                      </a:r>
                      <a:r>
                        <a:rPr lang="zh-TW" sz="1800" b="0" kern="0">
                          <a:solidFill>
                            <a:schemeClr val="tx1"/>
                          </a:solidFill>
                          <a:effectLst/>
                        </a:rPr>
                        <a:t>場</a:t>
                      </a:r>
                      <a:endParaRPr lang="zh-TW" sz="1800" b="0" kern="100">
                        <a:solidFill>
                          <a:schemeClr val="tx1"/>
                        </a:solidFill>
                        <a:effectLst/>
                        <a:latin typeface="Calibri"/>
                        <a:ea typeface="新細明體"/>
                        <a:cs typeface="Times New Roman"/>
                      </a:endParaRPr>
                    </a:p>
                  </a:txBody>
                  <a:tcPr marL="7212" marR="7212" marT="0" marB="0" anchor="ctr">
                    <a:solidFill>
                      <a:schemeClr val="accent1">
                        <a:lumMod val="20000"/>
                        <a:lumOff val="80000"/>
                      </a:schemeClr>
                    </a:solidFill>
                  </a:tcPr>
                </a:tc>
                <a:tc>
                  <a:txBody>
                    <a:bodyPr/>
                    <a:lstStyle/>
                    <a:p>
                      <a:pPr algn="just">
                        <a:spcAft>
                          <a:spcPts val="0"/>
                        </a:spcAft>
                      </a:pPr>
                      <a:r>
                        <a:rPr lang="zh-TW" altLang="en-US" sz="1800" b="0" kern="100" dirty="0" smtClean="0">
                          <a:solidFill>
                            <a:schemeClr val="tx1"/>
                          </a:solidFill>
                          <a:effectLst/>
                          <a:latin typeface="Calibri"/>
                          <a:ea typeface="+mn-ea"/>
                          <a:cs typeface="Times New Roman"/>
                        </a:rPr>
                        <a:t>行政人員能有自主管理之認知</a:t>
                      </a:r>
                      <a:endParaRPr lang="zh-TW" sz="1800" b="0" kern="100" dirty="0">
                        <a:solidFill>
                          <a:schemeClr val="tx1"/>
                        </a:solidFill>
                        <a:effectLst/>
                        <a:latin typeface="Calibri"/>
                        <a:ea typeface="新細明體"/>
                        <a:cs typeface="Times New Roman"/>
                      </a:endParaRPr>
                    </a:p>
                  </a:txBody>
                  <a:tcPr marL="7212" marR="7212" marT="0" marB="0" anchor="ctr">
                    <a:solidFill>
                      <a:schemeClr val="accent1">
                        <a:lumMod val="20000"/>
                        <a:lumOff val="80000"/>
                      </a:schemeClr>
                    </a:solidFill>
                  </a:tcPr>
                </a:tc>
              </a:tr>
              <a:tr h="794287">
                <a:tc vMerge="1">
                  <a:txBody>
                    <a:bodyPr/>
                    <a:lstStyle/>
                    <a:p>
                      <a:endParaRPr lang="zh-TW" altLang="en-US"/>
                    </a:p>
                  </a:txBody>
                  <a:tcPr/>
                </a:tc>
                <a:tc>
                  <a:txBody>
                    <a:bodyPr/>
                    <a:lstStyle/>
                    <a:p>
                      <a:pPr algn="just">
                        <a:spcAft>
                          <a:spcPts val="0"/>
                        </a:spcAft>
                      </a:pPr>
                      <a:r>
                        <a:rPr lang="zh-TW" sz="1800" b="0" kern="0" dirty="0">
                          <a:solidFill>
                            <a:schemeClr val="tx1"/>
                          </a:solidFill>
                          <a:effectLst/>
                        </a:rPr>
                        <a:t>資訊系統研習場次</a:t>
                      </a:r>
                      <a:endParaRPr lang="zh-TW" sz="1800" b="0" kern="100" dirty="0">
                        <a:solidFill>
                          <a:schemeClr val="tx1"/>
                        </a:solidFill>
                        <a:effectLst/>
                        <a:latin typeface="Calibri"/>
                        <a:ea typeface="新細明體"/>
                        <a:cs typeface="Times New Roman"/>
                      </a:endParaRPr>
                    </a:p>
                  </a:txBody>
                  <a:tcPr marL="7212" marR="7212" marT="0" marB="0" anchor="ctr">
                    <a:solidFill>
                      <a:schemeClr val="accent1">
                        <a:lumMod val="20000"/>
                        <a:lumOff val="80000"/>
                      </a:schemeClr>
                    </a:solidFill>
                  </a:tcPr>
                </a:tc>
                <a:tc>
                  <a:txBody>
                    <a:bodyPr/>
                    <a:lstStyle/>
                    <a:p>
                      <a:pPr algn="ctr">
                        <a:spcAft>
                          <a:spcPts val="0"/>
                        </a:spcAft>
                      </a:pPr>
                      <a:r>
                        <a:rPr lang="en-US" sz="1800" b="0" kern="0">
                          <a:solidFill>
                            <a:schemeClr val="tx1"/>
                          </a:solidFill>
                          <a:effectLst/>
                        </a:rPr>
                        <a:t>4</a:t>
                      </a:r>
                      <a:r>
                        <a:rPr lang="zh-TW" sz="1800" b="0" kern="0">
                          <a:solidFill>
                            <a:schemeClr val="tx1"/>
                          </a:solidFill>
                          <a:effectLst/>
                        </a:rPr>
                        <a:t>場</a:t>
                      </a:r>
                      <a:endParaRPr lang="zh-TW" sz="1800" b="0" kern="100">
                        <a:solidFill>
                          <a:schemeClr val="tx1"/>
                        </a:solidFill>
                        <a:effectLst/>
                        <a:latin typeface="Calibri"/>
                        <a:ea typeface="新細明體"/>
                        <a:cs typeface="Times New Roman"/>
                      </a:endParaRPr>
                    </a:p>
                  </a:txBody>
                  <a:tcPr marL="7212" marR="7212" marT="0" marB="0" anchor="ctr">
                    <a:solidFill>
                      <a:schemeClr val="accent1">
                        <a:lumMod val="20000"/>
                        <a:lumOff val="80000"/>
                      </a:schemeClr>
                    </a:solidFill>
                  </a:tcPr>
                </a:tc>
                <a:tc>
                  <a:txBody>
                    <a:bodyPr/>
                    <a:lstStyle/>
                    <a:p>
                      <a:pPr algn="ctr">
                        <a:spcAft>
                          <a:spcPts val="0"/>
                        </a:spcAft>
                      </a:pPr>
                      <a:r>
                        <a:rPr lang="en-US" sz="1800" b="0" kern="0">
                          <a:solidFill>
                            <a:schemeClr val="tx1"/>
                          </a:solidFill>
                          <a:effectLst/>
                        </a:rPr>
                        <a:t>1</a:t>
                      </a:r>
                      <a:r>
                        <a:rPr lang="zh-TW" sz="1800" b="0" kern="0">
                          <a:solidFill>
                            <a:schemeClr val="tx1"/>
                          </a:solidFill>
                          <a:effectLst/>
                        </a:rPr>
                        <a:t>場</a:t>
                      </a:r>
                      <a:endParaRPr lang="zh-TW" sz="1800" b="0" kern="100">
                        <a:solidFill>
                          <a:schemeClr val="tx1"/>
                        </a:solidFill>
                        <a:effectLst/>
                        <a:latin typeface="Calibri"/>
                        <a:ea typeface="新細明體"/>
                        <a:cs typeface="Times New Roman"/>
                      </a:endParaRPr>
                    </a:p>
                  </a:txBody>
                  <a:tcPr marL="7212" marR="7212" marT="0" marB="0" anchor="ctr">
                    <a:solidFill>
                      <a:schemeClr val="accent1">
                        <a:lumMod val="20000"/>
                        <a:lumOff val="80000"/>
                      </a:schemeClr>
                    </a:solidFill>
                  </a:tcPr>
                </a:tc>
                <a:tc>
                  <a:txBody>
                    <a:bodyPr/>
                    <a:lstStyle/>
                    <a:p>
                      <a:pPr algn="just">
                        <a:spcAft>
                          <a:spcPts val="0"/>
                        </a:spcAft>
                      </a:pPr>
                      <a:r>
                        <a:rPr lang="zh-TW" altLang="en-US" sz="1800" b="0" kern="100" dirty="0" smtClean="0">
                          <a:solidFill>
                            <a:schemeClr val="tx1"/>
                          </a:solidFill>
                          <a:effectLst/>
                          <a:latin typeface="Calibri"/>
                          <a:ea typeface="+mn-ea"/>
                          <a:cs typeface="Times New Roman"/>
                        </a:rPr>
                        <a:t>行政人員能熟悉行政系統之操作</a:t>
                      </a:r>
                      <a:endParaRPr lang="zh-TW" sz="1800" b="0" kern="100" dirty="0">
                        <a:solidFill>
                          <a:schemeClr val="tx1"/>
                        </a:solidFill>
                        <a:effectLst/>
                        <a:latin typeface="Calibri"/>
                        <a:ea typeface="新細明體"/>
                        <a:cs typeface="Times New Roman"/>
                      </a:endParaRPr>
                    </a:p>
                  </a:txBody>
                  <a:tcPr marL="7212" marR="7212" marT="0" marB="0" anchor="ctr">
                    <a:solidFill>
                      <a:schemeClr val="accent1">
                        <a:lumMod val="20000"/>
                        <a:lumOff val="80000"/>
                      </a:schemeClr>
                    </a:solidFill>
                  </a:tcPr>
                </a:tc>
              </a:tr>
              <a:tr h="724478">
                <a:tc vMerge="1">
                  <a:txBody>
                    <a:bodyPr/>
                    <a:lstStyle/>
                    <a:p>
                      <a:endParaRPr lang="zh-TW" altLang="en-US"/>
                    </a:p>
                  </a:txBody>
                  <a:tcPr/>
                </a:tc>
                <a:tc>
                  <a:txBody>
                    <a:bodyPr/>
                    <a:lstStyle/>
                    <a:p>
                      <a:pPr algn="just">
                        <a:spcAft>
                          <a:spcPts val="0"/>
                        </a:spcAft>
                      </a:pPr>
                      <a:r>
                        <a:rPr lang="zh-TW" sz="1800" b="0" kern="0" dirty="0">
                          <a:solidFill>
                            <a:schemeClr val="tx1"/>
                          </a:solidFill>
                          <a:effectLst/>
                        </a:rPr>
                        <a:t>自主管理資料製作件數</a:t>
                      </a:r>
                      <a:endParaRPr lang="zh-TW" sz="1800" b="0" kern="100" dirty="0">
                        <a:solidFill>
                          <a:schemeClr val="tx1"/>
                        </a:solidFill>
                        <a:effectLst/>
                        <a:latin typeface="Calibri"/>
                        <a:ea typeface="新細明體"/>
                        <a:cs typeface="Times New Roman"/>
                      </a:endParaRPr>
                    </a:p>
                  </a:txBody>
                  <a:tcPr marL="7212" marR="7212" marT="0" marB="0" anchor="ctr">
                    <a:solidFill>
                      <a:schemeClr val="accent1">
                        <a:lumMod val="20000"/>
                        <a:lumOff val="80000"/>
                      </a:schemeClr>
                    </a:solidFill>
                  </a:tcPr>
                </a:tc>
                <a:tc>
                  <a:txBody>
                    <a:bodyPr/>
                    <a:lstStyle/>
                    <a:p>
                      <a:pPr algn="ctr">
                        <a:spcAft>
                          <a:spcPts val="0"/>
                        </a:spcAft>
                      </a:pPr>
                      <a:r>
                        <a:rPr lang="en-US" sz="1800" b="0" kern="0">
                          <a:solidFill>
                            <a:schemeClr val="tx1"/>
                          </a:solidFill>
                          <a:effectLst/>
                        </a:rPr>
                        <a:t>4</a:t>
                      </a:r>
                      <a:r>
                        <a:rPr lang="zh-TW" sz="1800" b="0" kern="0">
                          <a:solidFill>
                            <a:schemeClr val="tx1"/>
                          </a:solidFill>
                          <a:effectLst/>
                        </a:rPr>
                        <a:t>件</a:t>
                      </a:r>
                      <a:endParaRPr lang="zh-TW" sz="1800" b="0" kern="100">
                        <a:solidFill>
                          <a:schemeClr val="tx1"/>
                        </a:solidFill>
                        <a:effectLst/>
                        <a:latin typeface="Calibri"/>
                        <a:ea typeface="新細明體"/>
                        <a:cs typeface="Times New Roman"/>
                      </a:endParaRPr>
                    </a:p>
                  </a:txBody>
                  <a:tcPr marL="7212" marR="7212" marT="0" marB="0" anchor="ctr">
                    <a:solidFill>
                      <a:schemeClr val="accent1">
                        <a:lumMod val="20000"/>
                        <a:lumOff val="80000"/>
                      </a:schemeClr>
                    </a:solidFill>
                  </a:tcPr>
                </a:tc>
                <a:tc>
                  <a:txBody>
                    <a:bodyPr/>
                    <a:lstStyle/>
                    <a:p>
                      <a:pPr algn="ctr">
                        <a:spcAft>
                          <a:spcPts val="0"/>
                        </a:spcAft>
                      </a:pPr>
                      <a:r>
                        <a:rPr lang="en-US" sz="1800" b="0" kern="0">
                          <a:solidFill>
                            <a:schemeClr val="tx1"/>
                          </a:solidFill>
                          <a:effectLst/>
                        </a:rPr>
                        <a:t>4</a:t>
                      </a:r>
                      <a:r>
                        <a:rPr lang="zh-TW" sz="1800" b="0" kern="0">
                          <a:solidFill>
                            <a:schemeClr val="tx1"/>
                          </a:solidFill>
                          <a:effectLst/>
                        </a:rPr>
                        <a:t>件</a:t>
                      </a:r>
                      <a:endParaRPr lang="zh-TW" sz="1800" b="0" kern="100">
                        <a:solidFill>
                          <a:schemeClr val="tx1"/>
                        </a:solidFill>
                        <a:effectLst/>
                        <a:latin typeface="Calibri"/>
                        <a:ea typeface="新細明體"/>
                        <a:cs typeface="Times New Roman"/>
                      </a:endParaRPr>
                    </a:p>
                  </a:txBody>
                  <a:tcPr marL="7212" marR="7212" marT="0" marB="0" anchor="ctr">
                    <a:solidFill>
                      <a:schemeClr val="accent1">
                        <a:lumMod val="20000"/>
                        <a:lumOff val="80000"/>
                      </a:schemeClr>
                    </a:solidFill>
                  </a:tcPr>
                </a:tc>
                <a:tc>
                  <a:txBody>
                    <a:bodyPr/>
                    <a:lstStyle/>
                    <a:p>
                      <a:pPr algn="just">
                        <a:spcAft>
                          <a:spcPts val="0"/>
                        </a:spcAft>
                      </a:pPr>
                      <a:r>
                        <a:rPr lang="zh-TW" sz="1800" b="0" kern="0" dirty="0">
                          <a:solidFill>
                            <a:schemeClr val="tx1"/>
                          </a:solidFill>
                          <a:effectLst/>
                        </a:rPr>
                        <a:t>完成自主管理資料</a:t>
                      </a:r>
                      <a:r>
                        <a:rPr lang="en-US" sz="1800" b="0" kern="0" dirty="0">
                          <a:solidFill>
                            <a:schemeClr val="tx1"/>
                          </a:solidFill>
                          <a:effectLst/>
                        </a:rPr>
                        <a:t>4</a:t>
                      </a:r>
                      <a:r>
                        <a:rPr lang="zh-TW" sz="1800" b="0" kern="0" dirty="0">
                          <a:solidFill>
                            <a:schemeClr val="tx1"/>
                          </a:solidFill>
                          <a:effectLst/>
                        </a:rPr>
                        <a:t>件製作</a:t>
                      </a:r>
                      <a:endParaRPr lang="zh-TW" sz="1800" b="0" kern="100" dirty="0">
                        <a:solidFill>
                          <a:schemeClr val="tx1"/>
                        </a:solidFill>
                        <a:effectLst/>
                        <a:latin typeface="Calibri"/>
                        <a:ea typeface="新細明體"/>
                        <a:cs typeface="Times New Roman"/>
                      </a:endParaRPr>
                    </a:p>
                  </a:txBody>
                  <a:tcPr marL="7212" marR="7212" marT="0" marB="0" anchor="ctr">
                    <a:solidFill>
                      <a:schemeClr val="accent1">
                        <a:lumMod val="20000"/>
                        <a:lumOff val="80000"/>
                      </a:schemeClr>
                    </a:solidFill>
                  </a:tcPr>
                </a:tc>
              </a:tr>
              <a:tr h="751902">
                <a:tc vMerge="1">
                  <a:txBody>
                    <a:bodyPr/>
                    <a:lstStyle/>
                    <a:p>
                      <a:endParaRPr lang="zh-TW" altLang="en-US"/>
                    </a:p>
                  </a:txBody>
                  <a:tcPr/>
                </a:tc>
                <a:tc>
                  <a:txBody>
                    <a:bodyPr/>
                    <a:lstStyle/>
                    <a:p>
                      <a:pPr algn="just">
                        <a:spcAft>
                          <a:spcPts val="0"/>
                        </a:spcAft>
                        <a:tabLst>
                          <a:tab pos="419100" algn="l"/>
                        </a:tabLst>
                      </a:pPr>
                      <a:r>
                        <a:rPr lang="zh-TW" sz="1800" b="0" kern="0" dirty="0">
                          <a:solidFill>
                            <a:schemeClr val="tx1"/>
                          </a:solidFill>
                          <a:effectLst/>
                        </a:rPr>
                        <a:t>行政</a:t>
                      </a:r>
                      <a:r>
                        <a:rPr lang="en-US" sz="1800" b="0" kern="0" dirty="0">
                          <a:solidFill>
                            <a:schemeClr val="tx1"/>
                          </a:solidFill>
                          <a:effectLst/>
                        </a:rPr>
                        <a:t>E</a:t>
                      </a:r>
                      <a:r>
                        <a:rPr lang="zh-TW" sz="1800" b="0" kern="0" dirty="0">
                          <a:solidFill>
                            <a:schemeClr val="tx1"/>
                          </a:solidFill>
                          <a:effectLst/>
                        </a:rPr>
                        <a:t>化系統使用率</a:t>
                      </a:r>
                      <a:r>
                        <a:rPr lang="en-US" sz="1800" b="0" kern="0" dirty="0">
                          <a:solidFill>
                            <a:schemeClr val="tx1"/>
                          </a:solidFill>
                          <a:effectLst/>
                        </a:rPr>
                        <a:t>	</a:t>
                      </a:r>
                      <a:endParaRPr lang="zh-TW" sz="1800" b="0" kern="100" dirty="0">
                        <a:solidFill>
                          <a:schemeClr val="tx1"/>
                        </a:solidFill>
                        <a:effectLst/>
                        <a:latin typeface="Calibri"/>
                        <a:ea typeface="新細明體"/>
                        <a:cs typeface="Times New Roman"/>
                      </a:endParaRPr>
                    </a:p>
                  </a:txBody>
                  <a:tcPr marL="7212" marR="7212" marT="0" marB="0" anchor="ctr">
                    <a:solidFill>
                      <a:schemeClr val="accent1">
                        <a:lumMod val="20000"/>
                        <a:lumOff val="80000"/>
                      </a:schemeClr>
                    </a:solidFill>
                  </a:tcPr>
                </a:tc>
                <a:tc>
                  <a:txBody>
                    <a:bodyPr/>
                    <a:lstStyle/>
                    <a:p>
                      <a:pPr algn="ctr">
                        <a:spcAft>
                          <a:spcPts val="0"/>
                        </a:spcAft>
                      </a:pPr>
                      <a:r>
                        <a:rPr lang="en-US" sz="1800" b="0" kern="0">
                          <a:solidFill>
                            <a:schemeClr val="tx1"/>
                          </a:solidFill>
                          <a:effectLst/>
                        </a:rPr>
                        <a:t>80%</a:t>
                      </a:r>
                      <a:endParaRPr lang="zh-TW" sz="1800" b="0" kern="100">
                        <a:solidFill>
                          <a:schemeClr val="tx1"/>
                        </a:solidFill>
                        <a:effectLst/>
                        <a:latin typeface="Calibri"/>
                        <a:ea typeface="新細明體"/>
                        <a:cs typeface="Times New Roman"/>
                      </a:endParaRPr>
                    </a:p>
                  </a:txBody>
                  <a:tcPr marL="7212" marR="7212" marT="0" marB="0" anchor="ctr">
                    <a:solidFill>
                      <a:schemeClr val="accent1">
                        <a:lumMod val="20000"/>
                        <a:lumOff val="80000"/>
                      </a:schemeClr>
                    </a:solidFill>
                  </a:tcPr>
                </a:tc>
                <a:tc>
                  <a:txBody>
                    <a:bodyPr/>
                    <a:lstStyle/>
                    <a:p>
                      <a:pPr algn="ctr">
                        <a:spcAft>
                          <a:spcPts val="0"/>
                        </a:spcAft>
                      </a:pPr>
                      <a:r>
                        <a:rPr lang="en-US" sz="1800" b="0" kern="0">
                          <a:solidFill>
                            <a:schemeClr val="tx1"/>
                          </a:solidFill>
                          <a:effectLst/>
                        </a:rPr>
                        <a:t> </a:t>
                      </a:r>
                      <a:endParaRPr lang="zh-TW" sz="1800" b="0" kern="100">
                        <a:solidFill>
                          <a:schemeClr val="tx1"/>
                        </a:solidFill>
                        <a:effectLst/>
                        <a:latin typeface="Calibri"/>
                        <a:ea typeface="新細明體"/>
                        <a:cs typeface="Times New Roman"/>
                      </a:endParaRPr>
                    </a:p>
                  </a:txBody>
                  <a:tcPr marL="7212" marR="7212" marT="0" marB="0" anchor="ctr">
                    <a:solidFill>
                      <a:schemeClr val="accent1">
                        <a:lumMod val="20000"/>
                        <a:lumOff val="80000"/>
                      </a:schemeClr>
                    </a:solidFill>
                  </a:tcPr>
                </a:tc>
                <a:tc>
                  <a:txBody>
                    <a:bodyPr/>
                    <a:lstStyle/>
                    <a:p>
                      <a:pPr indent="-79375" algn="just">
                        <a:spcAft>
                          <a:spcPts val="0"/>
                        </a:spcAft>
                      </a:pPr>
                      <a:r>
                        <a:rPr lang="zh-TW" sz="1800" b="0" kern="100" dirty="0">
                          <a:solidFill>
                            <a:schemeClr val="tx1"/>
                          </a:solidFill>
                          <a:effectLst/>
                        </a:rPr>
                        <a:t>能透過</a:t>
                      </a:r>
                      <a:r>
                        <a:rPr lang="en-US" sz="1800" b="0" kern="100" dirty="0">
                          <a:solidFill>
                            <a:schemeClr val="tx1"/>
                          </a:solidFill>
                          <a:effectLst/>
                        </a:rPr>
                        <a:t>E</a:t>
                      </a:r>
                      <a:r>
                        <a:rPr lang="zh-TW" sz="1800" b="0" kern="100" dirty="0">
                          <a:solidFill>
                            <a:schemeClr val="tx1"/>
                          </a:solidFill>
                          <a:effectLst/>
                        </a:rPr>
                        <a:t>化系統廣泛運用與分享</a:t>
                      </a:r>
                      <a:endParaRPr lang="zh-TW" sz="1800" b="0" kern="100" dirty="0">
                        <a:solidFill>
                          <a:schemeClr val="tx1"/>
                        </a:solidFill>
                        <a:effectLst/>
                        <a:latin typeface="Calibri"/>
                        <a:ea typeface="新細明體"/>
                        <a:cs typeface="Times New Roman"/>
                      </a:endParaRPr>
                    </a:p>
                  </a:txBody>
                  <a:tcPr marL="7212" marR="7212" marT="0" marB="0" anchor="ctr">
                    <a:solidFill>
                      <a:schemeClr val="accent1">
                        <a:lumMod val="20000"/>
                        <a:lumOff val="80000"/>
                      </a:schemeClr>
                    </a:solidFill>
                  </a:tcPr>
                </a:tc>
              </a:tr>
              <a:tr h="365407">
                <a:tc vMerge="1">
                  <a:txBody>
                    <a:bodyPr/>
                    <a:lstStyle/>
                    <a:p>
                      <a:endParaRPr lang="zh-TW" altLang="en-US"/>
                    </a:p>
                  </a:txBody>
                  <a:tcPr/>
                </a:tc>
                <a:tc>
                  <a:txBody>
                    <a:bodyPr/>
                    <a:lstStyle/>
                    <a:p>
                      <a:pPr algn="just">
                        <a:spcAft>
                          <a:spcPts val="0"/>
                        </a:spcAft>
                        <a:tabLst>
                          <a:tab pos="419100" algn="l"/>
                        </a:tabLst>
                      </a:pPr>
                      <a:r>
                        <a:rPr lang="zh-TW" sz="1800" b="0" kern="0" dirty="0">
                          <a:solidFill>
                            <a:schemeClr val="tx1"/>
                          </a:solidFill>
                          <a:effectLst/>
                        </a:rPr>
                        <a:t>計畫網站建置、維護、成果數位化上傳</a:t>
                      </a:r>
                      <a:endParaRPr lang="zh-TW" sz="1800" b="0" kern="100" dirty="0">
                        <a:solidFill>
                          <a:schemeClr val="tx1"/>
                        </a:solidFill>
                        <a:effectLst/>
                        <a:latin typeface="Calibri"/>
                        <a:ea typeface="新細明體"/>
                        <a:cs typeface="Times New Roman"/>
                      </a:endParaRPr>
                    </a:p>
                  </a:txBody>
                  <a:tcPr marL="7212" marR="7212" marT="0" marB="0" anchor="ctr">
                    <a:solidFill>
                      <a:schemeClr val="accent1">
                        <a:lumMod val="20000"/>
                        <a:lumOff val="80000"/>
                      </a:schemeClr>
                    </a:solidFill>
                  </a:tcPr>
                </a:tc>
                <a:tc>
                  <a:txBody>
                    <a:bodyPr/>
                    <a:lstStyle/>
                    <a:p>
                      <a:pPr algn="ctr">
                        <a:spcAft>
                          <a:spcPts val="0"/>
                        </a:spcAft>
                      </a:pPr>
                      <a:r>
                        <a:rPr lang="en-US" sz="1800" b="0" kern="0" dirty="0">
                          <a:solidFill>
                            <a:schemeClr val="tx1"/>
                          </a:solidFill>
                          <a:effectLst/>
                        </a:rPr>
                        <a:t>4</a:t>
                      </a:r>
                      <a:r>
                        <a:rPr lang="zh-TW" sz="1800" b="0" kern="0" dirty="0">
                          <a:solidFill>
                            <a:schemeClr val="tx1"/>
                          </a:solidFill>
                          <a:effectLst/>
                        </a:rPr>
                        <a:t>項</a:t>
                      </a:r>
                      <a:endParaRPr lang="zh-TW" sz="1800" b="0" kern="100" dirty="0">
                        <a:solidFill>
                          <a:schemeClr val="tx1"/>
                        </a:solidFill>
                        <a:effectLst/>
                        <a:latin typeface="Calibri"/>
                        <a:ea typeface="新細明體"/>
                        <a:cs typeface="Times New Roman"/>
                      </a:endParaRPr>
                    </a:p>
                  </a:txBody>
                  <a:tcPr marL="7212" marR="7212" marT="0" marB="0" anchor="ctr">
                    <a:solidFill>
                      <a:schemeClr val="accent1">
                        <a:lumMod val="20000"/>
                        <a:lumOff val="80000"/>
                      </a:schemeClr>
                    </a:solidFill>
                  </a:tcPr>
                </a:tc>
                <a:tc>
                  <a:txBody>
                    <a:bodyPr/>
                    <a:lstStyle/>
                    <a:p>
                      <a:pPr algn="ctr">
                        <a:spcAft>
                          <a:spcPts val="0"/>
                        </a:spcAft>
                      </a:pPr>
                      <a:r>
                        <a:rPr lang="en-US" sz="1800" b="0" kern="0" dirty="0">
                          <a:solidFill>
                            <a:schemeClr val="tx1"/>
                          </a:solidFill>
                          <a:effectLst/>
                        </a:rPr>
                        <a:t> </a:t>
                      </a:r>
                      <a:endParaRPr lang="zh-TW" sz="1800" b="0" kern="100" dirty="0">
                        <a:solidFill>
                          <a:schemeClr val="tx1"/>
                        </a:solidFill>
                        <a:effectLst/>
                        <a:latin typeface="Calibri"/>
                        <a:ea typeface="新細明體"/>
                        <a:cs typeface="Times New Roman"/>
                      </a:endParaRPr>
                    </a:p>
                  </a:txBody>
                  <a:tcPr marL="7212" marR="7212" marT="0" marB="0" anchor="ctr">
                    <a:solidFill>
                      <a:schemeClr val="accent1">
                        <a:lumMod val="20000"/>
                        <a:lumOff val="80000"/>
                      </a:schemeClr>
                    </a:solidFill>
                  </a:tcPr>
                </a:tc>
                <a:tc>
                  <a:txBody>
                    <a:bodyPr/>
                    <a:lstStyle/>
                    <a:p>
                      <a:pPr algn="just">
                        <a:spcAft>
                          <a:spcPts val="0"/>
                        </a:spcAft>
                      </a:pPr>
                      <a:r>
                        <a:rPr lang="zh-TW" sz="1800" b="0" kern="100" dirty="0" smtClean="0">
                          <a:solidFill>
                            <a:schemeClr val="tx1"/>
                          </a:solidFill>
                          <a:effectLst/>
                        </a:rPr>
                        <a:t>透過</a:t>
                      </a:r>
                      <a:r>
                        <a:rPr lang="en-US" altLang="zh-TW" sz="1800" b="0" kern="100" dirty="0" err="1" smtClean="0">
                          <a:solidFill>
                            <a:schemeClr val="tx1"/>
                          </a:solidFill>
                          <a:effectLst/>
                        </a:rPr>
                        <a:t>i</a:t>
                      </a:r>
                      <a:r>
                        <a:rPr lang="en-US" sz="1800" b="0" kern="100" dirty="0" smtClean="0">
                          <a:solidFill>
                            <a:schemeClr val="tx1"/>
                          </a:solidFill>
                          <a:effectLst/>
                        </a:rPr>
                        <a:t>-school</a:t>
                      </a:r>
                      <a:r>
                        <a:rPr lang="zh-TW" sz="1800" b="0" kern="100" dirty="0" smtClean="0">
                          <a:solidFill>
                            <a:schemeClr val="tx1"/>
                          </a:solidFill>
                          <a:effectLst/>
                        </a:rPr>
                        <a:t>系統</a:t>
                      </a:r>
                      <a:r>
                        <a:rPr lang="zh-TW" sz="1800" b="0" kern="100" dirty="0">
                          <a:solidFill>
                            <a:schemeClr val="tx1"/>
                          </a:solidFill>
                          <a:effectLst/>
                        </a:rPr>
                        <a:t>作為知識管理平臺</a:t>
                      </a:r>
                      <a:endParaRPr lang="zh-TW" sz="1800" b="0" kern="100" dirty="0">
                        <a:solidFill>
                          <a:schemeClr val="tx1"/>
                        </a:solidFill>
                        <a:effectLst/>
                        <a:latin typeface="Calibri"/>
                        <a:ea typeface="新細明體"/>
                        <a:cs typeface="Times New Roman"/>
                      </a:endParaRPr>
                    </a:p>
                  </a:txBody>
                  <a:tcPr marL="7212" marR="7212"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303652718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979613" y="620713"/>
            <a:ext cx="4897437" cy="1143000"/>
          </a:xfrm>
        </p:spPr>
        <p:txBody>
          <a:bodyPr anchor="ctr"/>
          <a:lstStyle/>
          <a:p>
            <a:pPr algn="ctr">
              <a:defRPr/>
            </a:pPr>
            <a:r>
              <a:rPr lang="zh-TW" altLang="en-US" sz="5400" dirty="0" smtClean="0">
                <a:latin typeface="Times New Roman" pitchFamily="18" charset="0"/>
                <a:ea typeface="標楷體" pitchFamily="65" charset="-120"/>
              </a:rPr>
              <a:t>前言</a:t>
            </a:r>
            <a:endParaRPr lang="zh-TW" altLang="en-US" dirty="0" smtClean="0"/>
          </a:p>
        </p:txBody>
      </p:sp>
      <p:sp>
        <p:nvSpPr>
          <p:cNvPr id="6147" name="Rectangle 3"/>
          <p:cNvSpPr>
            <a:spLocks noGrp="1" noChangeArrowheads="1"/>
          </p:cNvSpPr>
          <p:nvPr>
            <p:ph type="body" idx="1"/>
          </p:nvPr>
        </p:nvSpPr>
        <p:spPr>
          <a:xfrm>
            <a:off x="914400" y="1557338"/>
            <a:ext cx="8229600" cy="4525962"/>
          </a:xfrm>
          <a:noFill/>
        </p:spPr>
        <p:txBody>
          <a:bodyPr/>
          <a:lstStyle/>
          <a:p>
            <a:pPr marL="609600" indent="-609600">
              <a:lnSpc>
                <a:spcPct val="80000"/>
              </a:lnSpc>
            </a:pPr>
            <a:endParaRPr lang="zh-TW" altLang="en-US" sz="2600" b="1" dirty="0" smtClean="0"/>
          </a:p>
          <a:p>
            <a:pPr marL="609600" indent="-609600">
              <a:lnSpc>
                <a:spcPct val="80000"/>
              </a:lnSpc>
            </a:pPr>
            <a:endParaRPr lang="zh-TW" altLang="en-US" b="1" dirty="0" smtClean="0">
              <a:latin typeface="標楷體" pitchFamily="65" charset="-120"/>
              <a:ea typeface="標楷體" pitchFamily="65" charset="-120"/>
            </a:endParaRPr>
          </a:p>
          <a:p>
            <a:pPr marL="609600" indent="-609600">
              <a:lnSpc>
                <a:spcPct val="80000"/>
              </a:lnSpc>
            </a:pPr>
            <a:endParaRPr lang="zh-TW" altLang="en-US" b="1" dirty="0" smtClean="0">
              <a:latin typeface="標楷體" pitchFamily="65" charset="-120"/>
              <a:ea typeface="標楷體" pitchFamily="65" charset="-120"/>
            </a:endParaRPr>
          </a:p>
          <a:p>
            <a:pPr marL="609600" indent="-609600">
              <a:lnSpc>
                <a:spcPct val="80000"/>
              </a:lnSpc>
            </a:pPr>
            <a:endParaRPr lang="zh-TW" altLang="en-US" b="1" dirty="0" smtClean="0">
              <a:latin typeface="標楷體" pitchFamily="65" charset="-120"/>
              <a:ea typeface="標楷體" pitchFamily="65" charset="-120"/>
            </a:endParaRPr>
          </a:p>
          <a:p>
            <a:pPr marL="609600" indent="-609600">
              <a:lnSpc>
                <a:spcPct val="80000"/>
              </a:lnSpc>
            </a:pPr>
            <a:endParaRPr lang="zh-TW" altLang="en-US" b="1" dirty="0" smtClean="0">
              <a:latin typeface="標楷體" pitchFamily="65" charset="-120"/>
              <a:ea typeface="標楷體" pitchFamily="65" charset="-120"/>
            </a:endParaRPr>
          </a:p>
          <a:p>
            <a:pPr marL="609600" indent="-609600">
              <a:lnSpc>
                <a:spcPct val="80000"/>
              </a:lnSpc>
            </a:pPr>
            <a:endParaRPr lang="zh-TW" altLang="en-US" b="1" dirty="0" smtClean="0">
              <a:latin typeface="標楷體" pitchFamily="65" charset="-120"/>
              <a:ea typeface="標楷體" pitchFamily="65" charset="-120"/>
            </a:endParaRPr>
          </a:p>
          <a:p>
            <a:pPr marL="609600" indent="-609600">
              <a:lnSpc>
                <a:spcPct val="80000"/>
              </a:lnSpc>
            </a:pPr>
            <a:endParaRPr kumimoji="0" lang="zh-TW" altLang="en-US" b="1" dirty="0" smtClean="0">
              <a:latin typeface="標楷體" pitchFamily="65" charset="-120"/>
              <a:ea typeface="標楷體" pitchFamily="65" charset="-120"/>
            </a:endParaRPr>
          </a:p>
          <a:p>
            <a:pPr marL="609600" indent="-609600">
              <a:lnSpc>
                <a:spcPct val="80000"/>
              </a:lnSpc>
            </a:pPr>
            <a:endParaRPr kumimoji="0" lang="zh-TW" altLang="en-US" b="1" dirty="0" smtClean="0">
              <a:latin typeface="標楷體" pitchFamily="65" charset="-120"/>
              <a:ea typeface="標楷體" pitchFamily="65" charset="-120"/>
            </a:endParaRPr>
          </a:p>
          <a:p>
            <a:pPr marL="609600" indent="-609600">
              <a:lnSpc>
                <a:spcPct val="80000"/>
              </a:lnSpc>
            </a:pPr>
            <a:endParaRPr lang="zh-TW" altLang="en-US" b="1" dirty="0" smtClean="0">
              <a:latin typeface="標楷體" pitchFamily="65" charset="-120"/>
              <a:ea typeface="標楷體" pitchFamily="65" charset="-120"/>
            </a:endParaRPr>
          </a:p>
        </p:txBody>
      </p:sp>
      <p:sp>
        <p:nvSpPr>
          <p:cNvPr id="6148" name="Rectangle 4"/>
          <p:cNvSpPr>
            <a:spLocks noChangeArrowheads="1"/>
          </p:cNvSpPr>
          <p:nvPr/>
        </p:nvSpPr>
        <p:spPr bwMode="auto">
          <a:xfrm>
            <a:off x="539750" y="1700808"/>
            <a:ext cx="83534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spcBef>
                <a:spcPct val="20000"/>
              </a:spcBef>
              <a:buClr>
                <a:schemeClr val="accent1"/>
              </a:buClr>
              <a:buSzPct val="65000"/>
              <a:buFont typeface="Wingdings" pitchFamily="2" charset="2"/>
              <a:buChar char="n"/>
              <a:defRPr kumimoji="1" sz="3000">
                <a:solidFill>
                  <a:schemeClr val="tx1"/>
                </a:solidFill>
                <a:latin typeface="Arial" pitchFamily="34" charset="0"/>
                <a:ea typeface="新細明體" pitchFamily="18" charset="-120"/>
              </a:defRPr>
            </a:lvl1pPr>
            <a:lvl2pPr marL="742950" indent="-285750" algn="l" eaLnBrk="0" hangingPunct="0">
              <a:spcBef>
                <a:spcPct val="20000"/>
              </a:spcBef>
              <a:buClr>
                <a:schemeClr val="accent2"/>
              </a:buClr>
              <a:buSzPct val="60000"/>
              <a:buFont typeface="Wingdings" pitchFamily="2" charset="2"/>
              <a:defRPr kumimoji="1" sz="2000">
                <a:solidFill>
                  <a:schemeClr val="tx1"/>
                </a:solidFill>
                <a:latin typeface="Arial" pitchFamily="34" charset="0"/>
                <a:ea typeface="新細明體" pitchFamily="18" charset="-120"/>
              </a:defRPr>
            </a:lvl2pPr>
            <a:lvl3pPr marL="1143000" indent="-228600" algn="l" eaLnBrk="0" hangingPunct="0">
              <a:spcBef>
                <a:spcPct val="20000"/>
              </a:spcBef>
              <a:buClr>
                <a:schemeClr val="accent1"/>
              </a:buClr>
              <a:buSzPct val="65000"/>
              <a:buFont typeface="Wingdings" pitchFamily="2" charset="2"/>
              <a:buChar char="n"/>
              <a:defRPr kumimoji="1" sz="2200">
                <a:solidFill>
                  <a:schemeClr val="tx1"/>
                </a:solidFill>
                <a:latin typeface="Arial" pitchFamily="34" charset="0"/>
                <a:ea typeface="新細明體" pitchFamily="18" charset="-120"/>
              </a:defRPr>
            </a:lvl3pPr>
            <a:lvl4pPr marL="1600200" indent="-228600" algn="l" eaLnBrk="0" hangingPunct="0">
              <a:spcBef>
                <a:spcPct val="20000"/>
              </a:spcBef>
              <a:buClr>
                <a:schemeClr val="accent2"/>
              </a:buClr>
              <a:buSzPct val="70000"/>
              <a:buFont typeface="Wingdings" pitchFamily="2" charset="2"/>
              <a:buChar char="q"/>
              <a:defRPr kumimoji="1" sz="2000">
                <a:solidFill>
                  <a:schemeClr val="tx1"/>
                </a:solidFill>
                <a:latin typeface="Arial" pitchFamily="34" charset="0"/>
                <a:ea typeface="新細明體" pitchFamily="18" charset="-120"/>
              </a:defRPr>
            </a:lvl4pPr>
            <a:lvl5pPr marL="2057400" indent="-228600" algn="l" eaLnBrk="0" hangingPunct="0">
              <a:spcBef>
                <a:spcPct val="20000"/>
              </a:spcBef>
              <a:buClr>
                <a:schemeClr val="accent1"/>
              </a:buClr>
              <a:buSzPct val="75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pitchFamily="34" charset="0"/>
                <a:ea typeface="新細明體" pitchFamily="18" charset="-120"/>
              </a:defRPr>
            </a:lvl9pPr>
          </a:lstStyle>
          <a:p>
            <a:pPr>
              <a:lnSpc>
                <a:spcPct val="120000"/>
              </a:lnSpc>
            </a:pPr>
            <a:r>
              <a:rPr lang="zh-TW" altLang="en-US" sz="3200" b="1" dirty="0" smtClean="0">
                <a:solidFill>
                  <a:srgbClr val="FF0000"/>
                </a:solidFill>
                <a:latin typeface="標楷體" pitchFamily="65" charset="-120"/>
                <a:ea typeface="標楷體" pitchFamily="65" charset="-120"/>
              </a:rPr>
              <a:t>感恩</a:t>
            </a:r>
            <a:r>
              <a:rPr lang="zh-TW" altLang="en-US" sz="3200" b="1" dirty="0" smtClean="0">
                <a:solidFill>
                  <a:srgbClr val="0000CC"/>
                </a:solidFill>
                <a:latin typeface="標楷體" pitchFamily="65" charset="-120"/>
                <a:ea typeface="標楷體" pitchFamily="65" charset="-120"/>
              </a:rPr>
              <a:t>國教署訪視委員蒞校指導。</a:t>
            </a:r>
            <a:endParaRPr lang="en-US" altLang="zh-TW" sz="3200" b="1" dirty="0" smtClean="0">
              <a:solidFill>
                <a:srgbClr val="0000CC"/>
              </a:solidFill>
              <a:latin typeface="標楷體" pitchFamily="65" charset="-120"/>
              <a:ea typeface="標楷體" pitchFamily="65" charset="-120"/>
            </a:endParaRPr>
          </a:p>
          <a:p>
            <a:pPr>
              <a:lnSpc>
                <a:spcPct val="120000"/>
              </a:lnSpc>
            </a:pPr>
            <a:r>
              <a:rPr kumimoji="0" lang="zh-TW" altLang="en-US" sz="3200" dirty="0">
                <a:latin typeface="標楷體" pitchFamily="65" charset="-120"/>
                <a:ea typeface="標楷體" pitchFamily="65" charset="-120"/>
              </a:rPr>
              <a:t>期許透過「精進優質計畫」輔導訪視，對學校行政管理、課程教學、學務輔導及專業類科等子計畫的執行作質化、量化的檢視，藉以改善缺失，提昇行政效能與教學成效造福學子</a:t>
            </a:r>
            <a:r>
              <a:rPr kumimoji="0" lang="zh-TW" altLang="en-US" sz="3200" dirty="0" smtClean="0">
                <a:latin typeface="標楷體" pitchFamily="65" charset="-120"/>
                <a:ea typeface="標楷體" pitchFamily="65" charset="-120"/>
              </a:rPr>
              <a:t>。</a:t>
            </a:r>
            <a:endParaRPr kumimoji="0" lang="zh-TW" altLang="en-US" sz="32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r>
              <a:rPr lang="en-US" altLang="zh-TW" smtClean="0"/>
              <a:t>P</a:t>
            </a:r>
            <a:fld id="{4DBD9F25-91C4-4161-B8E1-792AC65043AD}" type="slidenum">
              <a:rPr lang="en-US" altLang="zh-TW" smtClean="0"/>
              <a:pPr>
                <a:defRPr/>
              </a:pPr>
              <a:t>1</a:t>
            </a:fld>
            <a:endParaRPr lang="en-US" altLang="zh-TW"/>
          </a:p>
        </p:txBody>
      </p:sp>
      <p:sp>
        <p:nvSpPr>
          <p:cNvPr id="4" name="日期版面配置區 3"/>
          <p:cNvSpPr>
            <a:spLocks noGrp="1"/>
          </p:cNvSpPr>
          <p:nvPr>
            <p:ph type="dt" sz="half" idx="10"/>
          </p:nvPr>
        </p:nvSpPr>
        <p:spPr/>
        <p:txBody>
          <a:bodyPr/>
          <a:lstStyle/>
          <a:p>
            <a:pPr>
              <a:defRPr/>
            </a:pPr>
            <a:endParaRPr lang="en-US" altLang="zh-TW" dirty="0"/>
          </a:p>
        </p:txBody>
      </p:sp>
    </p:spTree>
    <p:extLst>
      <p:ext uri="{BB962C8B-B14F-4D97-AF65-F5344CB8AC3E}">
        <p14:creationId xmlns:p14="http://schemas.microsoft.com/office/powerpoint/2010/main" val="95801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AF14B410-4B94-408B-B979-7B4712398337}" type="slidenum">
              <a:rPr lang="en-US" altLang="zh-TW" smtClean="0"/>
              <a:pPr>
                <a:defRPr/>
              </a:pPr>
              <a:t>19</a:t>
            </a:fld>
            <a:endParaRPr lang="en-US" altLang="zh-TW"/>
          </a:p>
        </p:txBody>
      </p:sp>
      <p:graphicFrame>
        <p:nvGraphicFramePr>
          <p:cNvPr id="4" name="表格 3"/>
          <p:cNvGraphicFramePr>
            <a:graphicFrameLocks noGrp="1"/>
          </p:cNvGraphicFramePr>
          <p:nvPr>
            <p:extLst>
              <p:ext uri="{D42A27DB-BD31-4B8C-83A1-F6EECF244321}">
                <p14:modId xmlns:p14="http://schemas.microsoft.com/office/powerpoint/2010/main" val="349021885"/>
              </p:ext>
            </p:extLst>
          </p:nvPr>
        </p:nvGraphicFramePr>
        <p:xfrm>
          <a:off x="467544" y="836712"/>
          <a:ext cx="8208912" cy="4998959"/>
        </p:xfrm>
        <a:graphic>
          <a:graphicData uri="http://schemas.openxmlformats.org/drawingml/2006/table">
            <a:tbl>
              <a:tblPr firstRow="1" firstCol="1" lastRow="1" lastCol="1" bandRow="1" bandCol="1">
                <a:tableStyleId>{5C22544A-7EE6-4342-B048-85BDC9FD1C3A}</a:tableStyleId>
              </a:tblPr>
              <a:tblGrid>
                <a:gridCol w="720081"/>
                <a:gridCol w="648071"/>
                <a:gridCol w="2232248"/>
                <a:gridCol w="792088"/>
                <a:gridCol w="720080"/>
                <a:gridCol w="3096344"/>
              </a:tblGrid>
              <a:tr h="86779">
                <a:tc rowSpan="2" gridSpan="3">
                  <a:txBody>
                    <a:bodyPr/>
                    <a:lstStyle/>
                    <a:p>
                      <a:pPr algn="ctr">
                        <a:spcAft>
                          <a:spcPts val="0"/>
                        </a:spcAft>
                      </a:pPr>
                      <a:r>
                        <a:rPr lang="en-US" sz="2000" kern="0" dirty="0">
                          <a:effectLst/>
                        </a:rPr>
                        <a:t>104-2</a:t>
                      </a:r>
                      <a:r>
                        <a:rPr lang="zh-TW" sz="2000" kern="0" dirty="0">
                          <a:effectLst/>
                        </a:rPr>
                        <a:t>指標項目</a:t>
                      </a:r>
                      <a:endParaRPr lang="zh-TW" sz="2000" kern="100" dirty="0">
                        <a:effectLst/>
                        <a:latin typeface="Calibri"/>
                        <a:ea typeface="新細明體"/>
                        <a:cs typeface="Times New Roman"/>
                      </a:endParaRPr>
                    </a:p>
                  </a:txBody>
                  <a:tcPr marL="18896" marR="18896" marT="0" marB="0" anchor="ctr"/>
                </a:tc>
                <a:tc rowSpan="2" hMerge="1">
                  <a:txBody>
                    <a:bodyPr/>
                    <a:lstStyle/>
                    <a:p>
                      <a:endParaRPr lang="zh-TW" altLang="en-US"/>
                    </a:p>
                  </a:txBody>
                  <a:tcPr/>
                </a:tc>
                <a:tc rowSpan="2" hMerge="1">
                  <a:txBody>
                    <a:bodyPr/>
                    <a:lstStyle/>
                    <a:p>
                      <a:endParaRPr lang="zh-TW" altLang="en-US"/>
                    </a:p>
                  </a:txBody>
                  <a:tcPr/>
                </a:tc>
                <a:tc gridSpan="2">
                  <a:txBody>
                    <a:bodyPr/>
                    <a:lstStyle/>
                    <a:p>
                      <a:pPr algn="ctr">
                        <a:spcAft>
                          <a:spcPts val="0"/>
                        </a:spcAft>
                      </a:pPr>
                      <a:r>
                        <a:rPr lang="en-US" sz="2000" kern="0">
                          <a:effectLst/>
                        </a:rPr>
                        <a:t>104</a:t>
                      </a:r>
                      <a:r>
                        <a:rPr lang="zh-TW" sz="2000" kern="0">
                          <a:effectLst/>
                        </a:rPr>
                        <a:t>學年度</a:t>
                      </a:r>
                      <a:endParaRPr lang="zh-TW" sz="2000" kern="100">
                        <a:effectLst/>
                        <a:latin typeface="Calibri"/>
                        <a:ea typeface="新細明體"/>
                        <a:cs typeface="Times New Roman"/>
                      </a:endParaRPr>
                    </a:p>
                  </a:txBody>
                  <a:tcPr marL="18896" marR="18896" marT="0" marB="0" anchor="ctr"/>
                </a:tc>
                <a:tc hMerge="1">
                  <a:txBody>
                    <a:bodyPr/>
                    <a:lstStyle/>
                    <a:p>
                      <a:endParaRPr lang="zh-TW" altLang="en-US"/>
                    </a:p>
                  </a:txBody>
                  <a:tcPr/>
                </a:tc>
                <a:tc rowSpan="2">
                  <a:txBody>
                    <a:bodyPr/>
                    <a:lstStyle/>
                    <a:p>
                      <a:pPr algn="ctr">
                        <a:spcAft>
                          <a:spcPts val="0"/>
                        </a:spcAft>
                      </a:pPr>
                      <a:r>
                        <a:rPr lang="zh-TW" sz="2000" kern="100">
                          <a:effectLst/>
                        </a:rPr>
                        <a:t>具體成果質性描述</a:t>
                      </a:r>
                      <a:endParaRPr lang="zh-TW" sz="2000" kern="100">
                        <a:effectLst/>
                        <a:latin typeface="Calibri"/>
                        <a:ea typeface="新細明體"/>
                        <a:cs typeface="Times New Roman"/>
                      </a:endParaRPr>
                    </a:p>
                  </a:txBody>
                  <a:tcPr marL="18896" marR="18896" marT="0" marB="0" anchor="ctr"/>
                </a:tc>
              </a:tr>
              <a:tr h="349917">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a:txBody>
                    <a:bodyPr/>
                    <a:lstStyle/>
                    <a:p>
                      <a:pPr algn="ctr">
                        <a:spcAft>
                          <a:spcPts val="0"/>
                        </a:spcAft>
                      </a:pPr>
                      <a:r>
                        <a:rPr lang="zh-TW" sz="2000" kern="0">
                          <a:effectLst/>
                        </a:rPr>
                        <a:t>目標</a:t>
                      </a:r>
                      <a:endParaRPr lang="zh-TW" sz="2000" kern="100">
                        <a:effectLst/>
                        <a:latin typeface="Calibri"/>
                        <a:ea typeface="新細明體"/>
                        <a:cs typeface="Times New Roman"/>
                      </a:endParaRPr>
                    </a:p>
                  </a:txBody>
                  <a:tcPr marL="18896" marR="18896" marT="0" marB="0" anchor="ctr"/>
                </a:tc>
                <a:tc>
                  <a:txBody>
                    <a:bodyPr/>
                    <a:lstStyle/>
                    <a:p>
                      <a:pPr algn="ctr">
                        <a:spcAft>
                          <a:spcPts val="0"/>
                        </a:spcAft>
                      </a:pPr>
                      <a:r>
                        <a:rPr lang="zh-TW" sz="2000" kern="0">
                          <a:effectLst/>
                        </a:rPr>
                        <a:t>績效</a:t>
                      </a:r>
                      <a:endParaRPr lang="zh-TW" sz="2000" kern="100">
                        <a:effectLst/>
                        <a:latin typeface="Calibri"/>
                        <a:ea typeface="新細明體"/>
                        <a:cs typeface="Times New Roman"/>
                      </a:endParaRPr>
                    </a:p>
                  </a:txBody>
                  <a:tcPr marL="18896" marR="18896" marT="0" marB="0" anchor="ctr"/>
                </a:tc>
                <a:tc vMerge="1">
                  <a:txBody>
                    <a:bodyPr/>
                    <a:lstStyle/>
                    <a:p>
                      <a:endParaRPr lang="zh-TW" altLang="en-US"/>
                    </a:p>
                  </a:txBody>
                  <a:tcPr/>
                </a:tc>
              </a:tr>
              <a:tr h="54587">
                <a:tc rowSpan="5">
                  <a:txBody>
                    <a:bodyPr/>
                    <a:lstStyle/>
                    <a:p>
                      <a:pPr algn="just">
                        <a:spcAft>
                          <a:spcPts val="0"/>
                        </a:spcAft>
                      </a:pPr>
                      <a:r>
                        <a:rPr lang="zh-TW" sz="2000" kern="0">
                          <a:effectLst/>
                        </a:rPr>
                        <a:t>署訂績效指標</a:t>
                      </a:r>
                      <a:endParaRPr lang="zh-TW" sz="2000" kern="100">
                        <a:effectLst/>
                        <a:latin typeface="Calibri"/>
                        <a:ea typeface="新細明體"/>
                        <a:cs typeface="Times New Roman"/>
                      </a:endParaRPr>
                    </a:p>
                  </a:txBody>
                  <a:tcPr marL="18896" marR="18896" marT="0" marB="0" anchor="ctr"/>
                </a:tc>
                <a:tc>
                  <a:txBody>
                    <a:bodyPr/>
                    <a:lstStyle/>
                    <a:p>
                      <a:pPr algn="ctr">
                        <a:spcAft>
                          <a:spcPts val="0"/>
                        </a:spcAft>
                      </a:pPr>
                      <a:r>
                        <a:rPr lang="zh-TW" sz="2000" b="0" kern="0" dirty="0">
                          <a:solidFill>
                            <a:schemeClr val="tx1"/>
                          </a:solidFill>
                          <a:effectLst/>
                        </a:rPr>
                        <a:t>編號</a:t>
                      </a:r>
                      <a:endParaRPr lang="zh-TW" sz="2000" b="0" kern="100" dirty="0">
                        <a:solidFill>
                          <a:schemeClr val="tx1"/>
                        </a:solidFill>
                        <a:effectLst/>
                        <a:latin typeface="Calibri"/>
                        <a:ea typeface="新細明體"/>
                        <a:cs typeface="Times New Roman"/>
                      </a:endParaRPr>
                    </a:p>
                  </a:txBody>
                  <a:tcPr marL="18896" marR="18896" marT="0" marB="0" anchor="ctr">
                    <a:solidFill>
                      <a:schemeClr val="accent1">
                        <a:lumMod val="20000"/>
                        <a:lumOff val="80000"/>
                      </a:schemeClr>
                    </a:solidFill>
                  </a:tcPr>
                </a:tc>
                <a:tc>
                  <a:txBody>
                    <a:bodyPr/>
                    <a:lstStyle/>
                    <a:p>
                      <a:pPr algn="ctr">
                        <a:spcAft>
                          <a:spcPts val="0"/>
                        </a:spcAft>
                      </a:pPr>
                      <a:r>
                        <a:rPr lang="zh-TW" sz="2000" b="0" kern="0">
                          <a:solidFill>
                            <a:schemeClr val="tx1"/>
                          </a:solidFill>
                          <a:effectLst/>
                        </a:rPr>
                        <a:t>績效指標</a:t>
                      </a:r>
                      <a:endParaRPr lang="zh-TW" sz="2000" b="0" kern="100">
                        <a:solidFill>
                          <a:schemeClr val="tx1"/>
                        </a:solidFill>
                        <a:effectLst/>
                        <a:latin typeface="Calibri"/>
                        <a:ea typeface="新細明體"/>
                        <a:cs typeface="Times New Roman"/>
                      </a:endParaRPr>
                    </a:p>
                  </a:txBody>
                  <a:tcPr marL="18896" marR="18896" marT="0" marB="0" anchor="ctr">
                    <a:solidFill>
                      <a:schemeClr val="accent1">
                        <a:lumMod val="20000"/>
                        <a:lumOff val="80000"/>
                      </a:schemeClr>
                    </a:solidFill>
                  </a:tcPr>
                </a:tc>
                <a:tc>
                  <a:txBody>
                    <a:bodyPr/>
                    <a:lstStyle/>
                    <a:p>
                      <a:pPr algn="ctr">
                        <a:spcAft>
                          <a:spcPts val="0"/>
                        </a:spcAft>
                      </a:pPr>
                      <a:r>
                        <a:rPr lang="en-US" sz="2000" b="0" kern="0">
                          <a:solidFill>
                            <a:schemeClr val="tx1"/>
                          </a:solidFill>
                          <a:effectLst/>
                        </a:rPr>
                        <a:t> </a:t>
                      </a:r>
                      <a:endParaRPr lang="zh-TW" sz="2000" b="0" kern="100">
                        <a:solidFill>
                          <a:schemeClr val="tx1"/>
                        </a:solidFill>
                        <a:effectLst/>
                        <a:latin typeface="Calibri"/>
                        <a:ea typeface="新細明體"/>
                        <a:cs typeface="Times New Roman"/>
                      </a:endParaRPr>
                    </a:p>
                  </a:txBody>
                  <a:tcPr marL="18896" marR="18896" marT="0" marB="0" anchor="ctr">
                    <a:solidFill>
                      <a:schemeClr val="accent1">
                        <a:lumMod val="20000"/>
                        <a:lumOff val="80000"/>
                      </a:schemeClr>
                    </a:solidFill>
                  </a:tcPr>
                </a:tc>
                <a:tc>
                  <a:txBody>
                    <a:bodyPr/>
                    <a:lstStyle/>
                    <a:p>
                      <a:pPr algn="ctr">
                        <a:spcAft>
                          <a:spcPts val="0"/>
                        </a:spcAft>
                      </a:pPr>
                      <a:r>
                        <a:rPr lang="en-US" sz="2000" b="0" kern="0">
                          <a:solidFill>
                            <a:schemeClr val="tx1"/>
                          </a:solidFill>
                          <a:effectLst/>
                        </a:rPr>
                        <a:t> </a:t>
                      </a:r>
                      <a:endParaRPr lang="zh-TW" sz="2000" b="0" kern="100">
                        <a:solidFill>
                          <a:schemeClr val="tx1"/>
                        </a:solidFill>
                        <a:effectLst/>
                        <a:latin typeface="Calibri"/>
                        <a:ea typeface="新細明體"/>
                        <a:cs typeface="Times New Roman"/>
                      </a:endParaRPr>
                    </a:p>
                  </a:txBody>
                  <a:tcPr marL="18896" marR="18896" marT="0" marB="0" anchor="ctr">
                    <a:solidFill>
                      <a:schemeClr val="accent1">
                        <a:lumMod val="20000"/>
                        <a:lumOff val="80000"/>
                      </a:schemeClr>
                    </a:solidFill>
                  </a:tcPr>
                </a:tc>
                <a:tc>
                  <a:txBody>
                    <a:bodyPr/>
                    <a:lstStyle/>
                    <a:p>
                      <a:pPr algn="ctr">
                        <a:spcAft>
                          <a:spcPts val="0"/>
                        </a:spcAft>
                      </a:pPr>
                      <a:r>
                        <a:rPr lang="en-US" sz="2000" b="0" kern="0">
                          <a:solidFill>
                            <a:schemeClr val="tx1"/>
                          </a:solidFill>
                          <a:effectLst/>
                        </a:rPr>
                        <a:t> </a:t>
                      </a:r>
                      <a:endParaRPr lang="zh-TW" sz="2000" b="0" kern="100">
                        <a:solidFill>
                          <a:schemeClr val="tx1"/>
                        </a:solidFill>
                        <a:effectLst/>
                        <a:latin typeface="Calibri"/>
                        <a:ea typeface="新細明體"/>
                        <a:cs typeface="Times New Roman"/>
                      </a:endParaRPr>
                    </a:p>
                  </a:txBody>
                  <a:tcPr marL="18896" marR="18896" marT="0" marB="0">
                    <a:solidFill>
                      <a:schemeClr val="accent1">
                        <a:lumMod val="20000"/>
                        <a:lumOff val="80000"/>
                      </a:schemeClr>
                    </a:solidFill>
                  </a:tcPr>
                </a:tc>
              </a:tr>
              <a:tr h="1200915">
                <a:tc vMerge="1">
                  <a:txBody>
                    <a:bodyPr/>
                    <a:lstStyle/>
                    <a:p>
                      <a:endParaRPr lang="zh-TW" altLang="en-US"/>
                    </a:p>
                  </a:txBody>
                  <a:tcPr/>
                </a:tc>
                <a:tc>
                  <a:txBody>
                    <a:bodyPr/>
                    <a:lstStyle/>
                    <a:p>
                      <a:pPr algn="ctr">
                        <a:spcAft>
                          <a:spcPts val="0"/>
                        </a:spcAft>
                      </a:pPr>
                      <a:r>
                        <a:rPr lang="en-US" sz="2000" b="0" kern="0" dirty="0">
                          <a:solidFill>
                            <a:schemeClr val="tx1"/>
                          </a:solidFill>
                          <a:effectLst/>
                        </a:rPr>
                        <a:t>2.1</a:t>
                      </a:r>
                      <a:endParaRPr lang="zh-TW" sz="2000" b="0" kern="100" dirty="0">
                        <a:solidFill>
                          <a:schemeClr val="tx1"/>
                        </a:solidFill>
                        <a:effectLst/>
                        <a:latin typeface="Calibri"/>
                        <a:ea typeface="新細明體"/>
                        <a:cs typeface="Times New Roman"/>
                      </a:endParaRPr>
                    </a:p>
                  </a:txBody>
                  <a:tcPr marL="18896" marR="18896" marT="0" marB="0" anchor="ctr">
                    <a:solidFill>
                      <a:schemeClr val="accent1">
                        <a:lumMod val="20000"/>
                        <a:lumOff val="80000"/>
                      </a:schemeClr>
                    </a:solidFill>
                  </a:tcPr>
                </a:tc>
                <a:tc>
                  <a:txBody>
                    <a:bodyPr/>
                    <a:lstStyle/>
                    <a:p>
                      <a:pPr algn="just">
                        <a:spcAft>
                          <a:spcPts val="0"/>
                        </a:spcAft>
                      </a:pPr>
                      <a:r>
                        <a:rPr lang="zh-TW" sz="2000" b="0" kern="0" dirty="0">
                          <a:solidFill>
                            <a:schemeClr val="tx1"/>
                          </a:solidFill>
                          <a:effectLst/>
                        </a:rPr>
                        <a:t>學校分層負責明細表及處室規章制度</a:t>
                      </a:r>
                      <a:endParaRPr lang="zh-TW" sz="2000" b="0" kern="100" dirty="0">
                        <a:solidFill>
                          <a:schemeClr val="tx1"/>
                        </a:solidFill>
                        <a:effectLst/>
                        <a:latin typeface="Calibri"/>
                        <a:ea typeface="新細明體"/>
                        <a:cs typeface="Times New Roman"/>
                      </a:endParaRPr>
                    </a:p>
                  </a:txBody>
                  <a:tcPr marL="18896" marR="18896" marT="0" marB="0" anchor="ctr">
                    <a:solidFill>
                      <a:schemeClr val="accent1">
                        <a:lumMod val="20000"/>
                        <a:lumOff val="80000"/>
                      </a:schemeClr>
                    </a:solidFill>
                  </a:tcPr>
                </a:tc>
                <a:tc>
                  <a:txBody>
                    <a:bodyPr/>
                    <a:lstStyle/>
                    <a:p>
                      <a:pPr algn="ctr">
                        <a:spcAft>
                          <a:spcPts val="0"/>
                        </a:spcAft>
                      </a:pPr>
                      <a:r>
                        <a:rPr lang="en-US" sz="2000" b="0" kern="0">
                          <a:solidFill>
                            <a:schemeClr val="tx1"/>
                          </a:solidFill>
                          <a:effectLst/>
                        </a:rPr>
                        <a:t>1</a:t>
                      </a:r>
                      <a:r>
                        <a:rPr lang="zh-TW" sz="2000" b="0" kern="0">
                          <a:solidFill>
                            <a:schemeClr val="tx1"/>
                          </a:solidFill>
                          <a:effectLst/>
                        </a:rPr>
                        <a:t>式</a:t>
                      </a:r>
                      <a:endParaRPr lang="zh-TW" sz="2000" b="0" kern="100">
                        <a:solidFill>
                          <a:schemeClr val="tx1"/>
                        </a:solidFill>
                        <a:effectLst/>
                        <a:latin typeface="Calibri"/>
                        <a:ea typeface="新細明體"/>
                        <a:cs typeface="Times New Roman"/>
                      </a:endParaRPr>
                    </a:p>
                  </a:txBody>
                  <a:tcPr marL="18896" marR="18896" marT="0" marB="0" anchor="ctr">
                    <a:solidFill>
                      <a:schemeClr val="accent1">
                        <a:lumMod val="20000"/>
                        <a:lumOff val="80000"/>
                      </a:schemeClr>
                    </a:solidFill>
                  </a:tcPr>
                </a:tc>
                <a:tc>
                  <a:txBody>
                    <a:bodyPr/>
                    <a:lstStyle/>
                    <a:p>
                      <a:pPr algn="ctr">
                        <a:spcAft>
                          <a:spcPts val="0"/>
                        </a:spcAft>
                      </a:pPr>
                      <a:r>
                        <a:rPr lang="en-US" sz="2000" b="0" kern="0">
                          <a:solidFill>
                            <a:schemeClr val="tx1"/>
                          </a:solidFill>
                          <a:effectLst/>
                        </a:rPr>
                        <a:t>1</a:t>
                      </a:r>
                      <a:r>
                        <a:rPr lang="zh-TW" sz="2000" b="0" kern="0">
                          <a:solidFill>
                            <a:schemeClr val="tx1"/>
                          </a:solidFill>
                          <a:effectLst/>
                        </a:rPr>
                        <a:t>式</a:t>
                      </a:r>
                      <a:endParaRPr lang="zh-TW" sz="2000" b="0" kern="100">
                        <a:solidFill>
                          <a:schemeClr val="tx1"/>
                        </a:solidFill>
                        <a:effectLst/>
                        <a:latin typeface="Calibri"/>
                        <a:ea typeface="新細明體"/>
                        <a:cs typeface="Times New Roman"/>
                      </a:endParaRPr>
                    </a:p>
                  </a:txBody>
                  <a:tcPr marL="18896" marR="18896" marT="0" marB="0" anchor="ctr">
                    <a:solidFill>
                      <a:schemeClr val="accent1">
                        <a:lumMod val="20000"/>
                        <a:lumOff val="80000"/>
                      </a:schemeClr>
                    </a:solidFill>
                  </a:tcPr>
                </a:tc>
                <a:tc>
                  <a:txBody>
                    <a:bodyPr/>
                    <a:lstStyle/>
                    <a:p>
                      <a:pPr algn="just">
                        <a:spcAft>
                          <a:spcPts val="0"/>
                        </a:spcAft>
                      </a:pPr>
                      <a:r>
                        <a:rPr lang="zh-TW" sz="2000" b="0" kern="0">
                          <a:solidFill>
                            <a:schemeClr val="tx1"/>
                          </a:solidFill>
                          <a:effectLst/>
                        </a:rPr>
                        <a:t>完成學校分層負責明細表及處室規章制度</a:t>
                      </a:r>
                      <a:r>
                        <a:rPr lang="en-US" sz="2000" b="0" kern="0">
                          <a:solidFill>
                            <a:schemeClr val="tx1"/>
                          </a:solidFill>
                          <a:effectLst/>
                        </a:rPr>
                        <a:t>1</a:t>
                      </a:r>
                      <a:r>
                        <a:rPr lang="zh-TW" sz="2000" b="0" kern="0">
                          <a:solidFill>
                            <a:schemeClr val="tx1"/>
                          </a:solidFill>
                          <a:effectLst/>
                        </a:rPr>
                        <a:t>式製作</a:t>
                      </a:r>
                      <a:endParaRPr lang="zh-TW" sz="2000" b="0" kern="100">
                        <a:solidFill>
                          <a:schemeClr val="tx1"/>
                        </a:solidFill>
                        <a:effectLst/>
                        <a:latin typeface="Calibri"/>
                        <a:ea typeface="新細明體"/>
                        <a:cs typeface="Times New Roman"/>
                      </a:endParaRPr>
                    </a:p>
                  </a:txBody>
                  <a:tcPr marL="18896" marR="18896" marT="0" marB="0" anchor="ctr">
                    <a:solidFill>
                      <a:schemeClr val="accent1">
                        <a:lumMod val="20000"/>
                        <a:lumOff val="80000"/>
                      </a:schemeClr>
                    </a:solidFill>
                  </a:tcPr>
                </a:tc>
              </a:tr>
              <a:tr h="1091741">
                <a:tc vMerge="1">
                  <a:txBody>
                    <a:bodyPr/>
                    <a:lstStyle/>
                    <a:p>
                      <a:endParaRPr lang="zh-TW" altLang="en-US"/>
                    </a:p>
                  </a:txBody>
                  <a:tcPr/>
                </a:tc>
                <a:tc>
                  <a:txBody>
                    <a:bodyPr/>
                    <a:lstStyle/>
                    <a:p>
                      <a:pPr algn="ctr">
                        <a:spcAft>
                          <a:spcPts val="0"/>
                        </a:spcAft>
                      </a:pPr>
                      <a:r>
                        <a:rPr lang="en-US" sz="2000" b="0" kern="0">
                          <a:solidFill>
                            <a:schemeClr val="tx1"/>
                          </a:solidFill>
                          <a:effectLst/>
                        </a:rPr>
                        <a:t>2.2</a:t>
                      </a:r>
                      <a:endParaRPr lang="zh-TW" sz="2000" b="0" kern="100">
                        <a:solidFill>
                          <a:schemeClr val="tx1"/>
                        </a:solidFill>
                        <a:effectLst/>
                        <a:latin typeface="Calibri"/>
                        <a:ea typeface="新細明體"/>
                        <a:cs typeface="Times New Roman"/>
                      </a:endParaRPr>
                    </a:p>
                  </a:txBody>
                  <a:tcPr marL="18896" marR="18896" marT="0" marB="0" anchor="ctr">
                    <a:solidFill>
                      <a:schemeClr val="accent1">
                        <a:lumMod val="20000"/>
                        <a:lumOff val="80000"/>
                      </a:schemeClr>
                    </a:solidFill>
                  </a:tcPr>
                </a:tc>
                <a:tc>
                  <a:txBody>
                    <a:bodyPr/>
                    <a:lstStyle/>
                    <a:p>
                      <a:pPr algn="just">
                        <a:spcAft>
                          <a:spcPts val="0"/>
                        </a:spcAft>
                      </a:pPr>
                      <a:r>
                        <a:rPr lang="zh-TW" sz="2000" b="0" kern="0" dirty="0">
                          <a:solidFill>
                            <a:schemeClr val="tx1"/>
                          </a:solidFill>
                          <a:effectLst/>
                        </a:rPr>
                        <a:t>建立行政程序及流程</a:t>
                      </a:r>
                      <a:r>
                        <a:rPr lang="en-US" sz="2000" b="0" kern="0" dirty="0">
                          <a:solidFill>
                            <a:schemeClr val="tx1"/>
                          </a:solidFill>
                          <a:effectLst/>
                        </a:rPr>
                        <a:t>(SOP)</a:t>
                      </a:r>
                      <a:endParaRPr lang="zh-TW" sz="2000" b="0" kern="100" dirty="0">
                        <a:solidFill>
                          <a:schemeClr val="tx1"/>
                        </a:solidFill>
                        <a:effectLst/>
                        <a:latin typeface="Calibri"/>
                        <a:ea typeface="新細明體"/>
                        <a:cs typeface="Times New Roman"/>
                      </a:endParaRPr>
                    </a:p>
                  </a:txBody>
                  <a:tcPr marL="18896" marR="18896" marT="0" marB="0" anchor="ctr">
                    <a:solidFill>
                      <a:schemeClr val="accent1">
                        <a:lumMod val="20000"/>
                        <a:lumOff val="80000"/>
                      </a:schemeClr>
                    </a:solidFill>
                  </a:tcPr>
                </a:tc>
                <a:tc>
                  <a:txBody>
                    <a:bodyPr/>
                    <a:lstStyle/>
                    <a:p>
                      <a:pPr algn="ctr">
                        <a:spcAft>
                          <a:spcPts val="0"/>
                        </a:spcAft>
                      </a:pPr>
                      <a:r>
                        <a:rPr lang="en-US" sz="2000" b="0" kern="0">
                          <a:solidFill>
                            <a:schemeClr val="tx1"/>
                          </a:solidFill>
                          <a:effectLst/>
                        </a:rPr>
                        <a:t>1</a:t>
                      </a:r>
                      <a:r>
                        <a:rPr lang="zh-TW" sz="2000" b="0" kern="0">
                          <a:solidFill>
                            <a:schemeClr val="tx1"/>
                          </a:solidFill>
                          <a:effectLst/>
                        </a:rPr>
                        <a:t>式</a:t>
                      </a:r>
                      <a:endParaRPr lang="zh-TW" sz="2000" b="0" kern="100">
                        <a:solidFill>
                          <a:schemeClr val="tx1"/>
                        </a:solidFill>
                        <a:effectLst/>
                        <a:latin typeface="Calibri"/>
                        <a:ea typeface="新細明體"/>
                        <a:cs typeface="Times New Roman"/>
                      </a:endParaRPr>
                    </a:p>
                  </a:txBody>
                  <a:tcPr marL="18896" marR="18896" marT="0" marB="0" anchor="ctr">
                    <a:solidFill>
                      <a:schemeClr val="accent1">
                        <a:lumMod val="20000"/>
                        <a:lumOff val="80000"/>
                      </a:schemeClr>
                    </a:solidFill>
                  </a:tcPr>
                </a:tc>
                <a:tc>
                  <a:txBody>
                    <a:bodyPr/>
                    <a:lstStyle/>
                    <a:p>
                      <a:pPr algn="ctr">
                        <a:spcAft>
                          <a:spcPts val="0"/>
                        </a:spcAft>
                      </a:pPr>
                      <a:r>
                        <a:rPr lang="en-US" sz="2000" b="0" kern="0">
                          <a:solidFill>
                            <a:schemeClr val="tx1"/>
                          </a:solidFill>
                          <a:effectLst/>
                        </a:rPr>
                        <a:t>1</a:t>
                      </a:r>
                      <a:r>
                        <a:rPr lang="zh-TW" sz="2000" b="0" kern="0">
                          <a:solidFill>
                            <a:schemeClr val="tx1"/>
                          </a:solidFill>
                          <a:effectLst/>
                        </a:rPr>
                        <a:t>式</a:t>
                      </a:r>
                      <a:endParaRPr lang="zh-TW" sz="2000" b="0" kern="100">
                        <a:solidFill>
                          <a:schemeClr val="tx1"/>
                        </a:solidFill>
                        <a:effectLst/>
                        <a:latin typeface="Calibri"/>
                        <a:ea typeface="新細明體"/>
                        <a:cs typeface="Times New Roman"/>
                      </a:endParaRPr>
                    </a:p>
                  </a:txBody>
                  <a:tcPr marL="18896" marR="18896" marT="0" marB="0" anchor="ctr">
                    <a:solidFill>
                      <a:schemeClr val="accent1">
                        <a:lumMod val="20000"/>
                        <a:lumOff val="80000"/>
                      </a:schemeClr>
                    </a:solidFill>
                  </a:tcPr>
                </a:tc>
                <a:tc>
                  <a:txBody>
                    <a:bodyPr/>
                    <a:lstStyle/>
                    <a:p>
                      <a:pPr algn="just">
                        <a:spcAft>
                          <a:spcPts val="0"/>
                        </a:spcAft>
                      </a:pPr>
                      <a:r>
                        <a:rPr lang="zh-TW" sz="2000" b="0" kern="0">
                          <a:solidFill>
                            <a:schemeClr val="tx1"/>
                          </a:solidFill>
                          <a:effectLst/>
                        </a:rPr>
                        <a:t>完成建立行政程序及流程</a:t>
                      </a:r>
                      <a:r>
                        <a:rPr lang="en-US" sz="2000" b="0" kern="0">
                          <a:solidFill>
                            <a:schemeClr val="tx1"/>
                          </a:solidFill>
                          <a:effectLst/>
                        </a:rPr>
                        <a:t>(SOP)1</a:t>
                      </a:r>
                      <a:r>
                        <a:rPr lang="zh-TW" sz="2000" b="0" kern="0">
                          <a:solidFill>
                            <a:schemeClr val="tx1"/>
                          </a:solidFill>
                          <a:effectLst/>
                        </a:rPr>
                        <a:t>式製作</a:t>
                      </a:r>
                      <a:endParaRPr lang="zh-TW" sz="2000" b="0" kern="100">
                        <a:solidFill>
                          <a:schemeClr val="tx1"/>
                        </a:solidFill>
                        <a:effectLst/>
                        <a:latin typeface="Calibri"/>
                        <a:ea typeface="新細明體"/>
                        <a:cs typeface="Times New Roman"/>
                      </a:endParaRPr>
                    </a:p>
                  </a:txBody>
                  <a:tcPr marL="18896" marR="18896" marT="0" marB="0" anchor="ctr">
                    <a:solidFill>
                      <a:schemeClr val="accent1">
                        <a:lumMod val="20000"/>
                        <a:lumOff val="80000"/>
                      </a:schemeClr>
                    </a:solidFill>
                  </a:tcPr>
                </a:tc>
              </a:tr>
              <a:tr h="927980">
                <a:tc vMerge="1">
                  <a:txBody>
                    <a:bodyPr/>
                    <a:lstStyle/>
                    <a:p>
                      <a:endParaRPr lang="zh-TW" altLang="en-US"/>
                    </a:p>
                  </a:txBody>
                  <a:tcPr/>
                </a:tc>
                <a:tc>
                  <a:txBody>
                    <a:bodyPr/>
                    <a:lstStyle/>
                    <a:p>
                      <a:pPr algn="ctr">
                        <a:spcAft>
                          <a:spcPts val="0"/>
                        </a:spcAft>
                      </a:pPr>
                      <a:r>
                        <a:rPr lang="en-US" sz="2000" b="0" kern="0">
                          <a:solidFill>
                            <a:schemeClr val="tx1"/>
                          </a:solidFill>
                          <a:effectLst/>
                        </a:rPr>
                        <a:t>2.4</a:t>
                      </a:r>
                      <a:endParaRPr lang="zh-TW" sz="2000" b="0" kern="100">
                        <a:solidFill>
                          <a:schemeClr val="tx1"/>
                        </a:solidFill>
                        <a:effectLst/>
                        <a:latin typeface="Calibri"/>
                        <a:ea typeface="新細明體"/>
                        <a:cs typeface="Times New Roman"/>
                      </a:endParaRPr>
                    </a:p>
                  </a:txBody>
                  <a:tcPr marL="18896" marR="18896" marT="0" marB="0" anchor="ctr">
                    <a:solidFill>
                      <a:schemeClr val="accent1">
                        <a:lumMod val="20000"/>
                        <a:lumOff val="80000"/>
                      </a:schemeClr>
                    </a:solidFill>
                  </a:tcPr>
                </a:tc>
                <a:tc>
                  <a:txBody>
                    <a:bodyPr/>
                    <a:lstStyle/>
                    <a:p>
                      <a:pPr algn="just">
                        <a:spcAft>
                          <a:spcPts val="0"/>
                        </a:spcAft>
                      </a:pPr>
                      <a:r>
                        <a:rPr lang="zh-TW" sz="2000" b="0" kern="0" dirty="0">
                          <a:solidFill>
                            <a:schemeClr val="tx1"/>
                          </a:solidFill>
                          <a:effectLst/>
                        </a:rPr>
                        <a:t>自主管考機制製作件數</a:t>
                      </a:r>
                      <a:endParaRPr lang="zh-TW" sz="2000" b="0" kern="100" dirty="0">
                        <a:solidFill>
                          <a:schemeClr val="tx1"/>
                        </a:solidFill>
                        <a:effectLst/>
                        <a:latin typeface="Calibri"/>
                        <a:ea typeface="新細明體"/>
                        <a:cs typeface="Times New Roman"/>
                      </a:endParaRPr>
                    </a:p>
                  </a:txBody>
                  <a:tcPr marL="18896" marR="18896" marT="0" marB="0" anchor="ctr">
                    <a:solidFill>
                      <a:schemeClr val="accent1">
                        <a:lumMod val="20000"/>
                        <a:lumOff val="80000"/>
                      </a:schemeClr>
                    </a:solidFill>
                  </a:tcPr>
                </a:tc>
                <a:tc>
                  <a:txBody>
                    <a:bodyPr/>
                    <a:lstStyle/>
                    <a:p>
                      <a:pPr algn="ctr">
                        <a:spcAft>
                          <a:spcPts val="0"/>
                        </a:spcAft>
                      </a:pPr>
                      <a:r>
                        <a:rPr lang="en-US" sz="2000" b="0" kern="0">
                          <a:solidFill>
                            <a:schemeClr val="tx1"/>
                          </a:solidFill>
                          <a:effectLst/>
                        </a:rPr>
                        <a:t>12</a:t>
                      </a:r>
                      <a:r>
                        <a:rPr lang="zh-TW" sz="2000" b="0" kern="0">
                          <a:solidFill>
                            <a:schemeClr val="tx1"/>
                          </a:solidFill>
                          <a:effectLst/>
                        </a:rPr>
                        <a:t>件</a:t>
                      </a:r>
                      <a:endParaRPr lang="zh-TW" sz="2000" b="0" kern="100">
                        <a:solidFill>
                          <a:schemeClr val="tx1"/>
                        </a:solidFill>
                        <a:effectLst/>
                        <a:latin typeface="Calibri"/>
                        <a:ea typeface="新細明體"/>
                        <a:cs typeface="Times New Roman"/>
                      </a:endParaRPr>
                    </a:p>
                  </a:txBody>
                  <a:tcPr marL="18896" marR="18896" marT="0" marB="0" anchor="ctr">
                    <a:solidFill>
                      <a:schemeClr val="accent1">
                        <a:lumMod val="20000"/>
                        <a:lumOff val="80000"/>
                      </a:schemeClr>
                    </a:solidFill>
                  </a:tcPr>
                </a:tc>
                <a:tc>
                  <a:txBody>
                    <a:bodyPr/>
                    <a:lstStyle/>
                    <a:p>
                      <a:pPr algn="ctr">
                        <a:spcAft>
                          <a:spcPts val="0"/>
                        </a:spcAft>
                      </a:pPr>
                      <a:r>
                        <a:rPr lang="en-US" sz="2000" b="0" kern="0">
                          <a:solidFill>
                            <a:schemeClr val="tx1"/>
                          </a:solidFill>
                          <a:effectLst/>
                        </a:rPr>
                        <a:t>12</a:t>
                      </a:r>
                      <a:r>
                        <a:rPr lang="zh-TW" sz="2000" b="0" kern="0">
                          <a:solidFill>
                            <a:schemeClr val="tx1"/>
                          </a:solidFill>
                          <a:effectLst/>
                        </a:rPr>
                        <a:t>件</a:t>
                      </a:r>
                      <a:endParaRPr lang="zh-TW" sz="2000" b="0" kern="100">
                        <a:solidFill>
                          <a:schemeClr val="tx1"/>
                        </a:solidFill>
                        <a:effectLst/>
                        <a:latin typeface="Calibri"/>
                        <a:ea typeface="新細明體"/>
                        <a:cs typeface="Times New Roman"/>
                      </a:endParaRPr>
                    </a:p>
                  </a:txBody>
                  <a:tcPr marL="18896" marR="18896" marT="0" marB="0" anchor="ctr">
                    <a:solidFill>
                      <a:schemeClr val="accent1">
                        <a:lumMod val="20000"/>
                        <a:lumOff val="80000"/>
                      </a:schemeClr>
                    </a:solidFill>
                  </a:tcPr>
                </a:tc>
                <a:tc>
                  <a:txBody>
                    <a:bodyPr/>
                    <a:lstStyle/>
                    <a:p>
                      <a:pPr algn="just">
                        <a:spcAft>
                          <a:spcPts val="0"/>
                        </a:spcAft>
                      </a:pPr>
                      <a:r>
                        <a:rPr lang="zh-TW" sz="2000" b="0" kern="0">
                          <a:solidFill>
                            <a:schemeClr val="tx1"/>
                          </a:solidFill>
                          <a:effectLst/>
                        </a:rPr>
                        <a:t>完成自主管考機制製作件數</a:t>
                      </a:r>
                      <a:r>
                        <a:rPr lang="en-US" sz="2000" b="0" kern="0">
                          <a:solidFill>
                            <a:schemeClr val="tx1"/>
                          </a:solidFill>
                          <a:effectLst/>
                        </a:rPr>
                        <a:t>12</a:t>
                      </a:r>
                      <a:r>
                        <a:rPr lang="zh-TW" sz="2000" b="0" kern="0">
                          <a:solidFill>
                            <a:schemeClr val="tx1"/>
                          </a:solidFill>
                          <a:effectLst/>
                        </a:rPr>
                        <a:t>件製作</a:t>
                      </a:r>
                      <a:endParaRPr lang="zh-TW" sz="2000" b="0" kern="100">
                        <a:solidFill>
                          <a:schemeClr val="tx1"/>
                        </a:solidFill>
                        <a:effectLst/>
                        <a:latin typeface="Calibri"/>
                        <a:ea typeface="新細明體"/>
                        <a:cs typeface="Times New Roman"/>
                      </a:endParaRPr>
                    </a:p>
                  </a:txBody>
                  <a:tcPr marL="18896" marR="18896" marT="0" marB="0" anchor="ctr">
                    <a:solidFill>
                      <a:schemeClr val="accent1">
                        <a:lumMod val="20000"/>
                        <a:lumOff val="80000"/>
                      </a:schemeClr>
                    </a:solidFill>
                  </a:tcPr>
                </a:tc>
              </a:tr>
              <a:tr h="818806">
                <a:tc vMerge="1">
                  <a:txBody>
                    <a:bodyPr/>
                    <a:lstStyle/>
                    <a:p>
                      <a:endParaRPr lang="zh-TW" altLang="en-US"/>
                    </a:p>
                  </a:txBody>
                  <a:tcPr/>
                </a:tc>
                <a:tc>
                  <a:txBody>
                    <a:bodyPr/>
                    <a:lstStyle/>
                    <a:p>
                      <a:pPr algn="ctr">
                        <a:spcAft>
                          <a:spcPts val="0"/>
                        </a:spcAft>
                      </a:pPr>
                      <a:r>
                        <a:rPr lang="en-US" sz="2000" b="0" kern="0" dirty="0">
                          <a:solidFill>
                            <a:schemeClr val="tx1"/>
                          </a:solidFill>
                          <a:effectLst/>
                        </a:rPr>
                        <a:t>2.6</a:t>
                      </a:r>
                      <a:endParaRPr lang="zh-TW" sz="2000" b="0" kern="100" dirty="0">
                        <a:solidFill>
                          <a:schemeClr val="tx1"/>
                        </a:solidFill>
                        <a:effectLst/>
                        <a:latin typeface="Calibri"/>
                        <a:ea typeface="新細明體"/>
                        <a:cs typeface="Times New Roman"/>
                      </a:endParaRPr>
                    </a:p>
                  </a:txBody>
                  <a:tcPr marL="18896" marR="18896" marT="0" marB="0" anchor="ctr">
                    <a:solidFill>
                      <a:schemeClr val="accent1">
                        <a:lumMod val="20000"/>
                        <a:lumOff val="80000"/>
                      </a:schemeClr>
                    </a:solidFill>
                  </a:tcPr>
                </a:tc>
                <a:tc>
                  <a:txBody>
                    <a:bodyPr/>
                    <a:lstStyle/>
                    <a:p>
                      <a:pPr algn="just">
                        <a:spcAft>
                          <a:spcPts val="0"/>
                        </a:spcAft>
                      </a:pPr>
                      <a:r>
                        <a:rPr lang="zh-TW" sz="2000" b="0" kern="0" dirty="0">
                          <a:solidFill>
                            <a:schemeClr val="tx1"/>
                          </a:solidFill>
                          <a:effectLst/>
                        </a:rPr>
                        <a:t>計畫網站建立與更新</a:t>
                      </a:r>
                      <a:endParaRPr lang="zh-TW" sz="2000" b="0" kern="100" dirty="0">
                        <a:solidFill>
                          <a:schemeClr val="tx1"/>
                        </a:solidFill>
                        <a:effectLst/>
                        <a:latin typeface="Calibri"/>
                        <a:ea typeface="新細明體"/>
                        <a:cs typeface="Times New Roman"/>
                      </a:endParaRPr>
                    </a:p>
                  </a:txBody>
                  <a:tcPr marL="18896" marR="18896" marT="0" marB="0" anchor="ctr">
                    <a:solidFill>
                      <a:schemeClr val="accent1">
                        <a:lumMod val="20000"/>
                        <a:lumOff val="80000"/>
                      </a:schemeClr>
                    </a:solidFill>
                  </a:tcPr>
                </a:tc>
                <a:tc>
                  <a:txBody>
                    <a:bodyPr/>
                    <a:lstStyle/>
                    <a:p>
                      <a:pPr algn="ctr">
                        <a:spcAft>
                          <a:spcPts val="0"/>
                        </a:spcAft>
                      </a:pPr>
                      <a:r>
                        <a:rPr lang="en-US" sz="2000" b="0" kern="0" dirty="0">
                          <a:solidFill>
                            <a:schemeClr val="tx1"/>
                          </a:solidFill>
                          <a:effectLst/>
                        </a:rPr>
                        <a:t>1</a:t>
                      </a:r>
                      <a:r>
                        <a:rPr lang="zh-TW" sz="2000" b="0" kern="0" dirty="0">
                          <a:solidFill>
                            <a:schemeClr val="tx1"/>
                          </a:solidFill>
                          <a:effectLst/>
                        </a:rPr>
                        <a:t>式</a:t>
                      </a:r>
                      <a:endParaRPr lang="zh-TW" sz="2000" b="0" kern="100" dirty="0">
                        <a:solidFill>
                          <a:schemeClr val="tx1"/>
                        </a:solidFill>
                        <a:effectLst/>
                        <a:latin typeface="Calibri"/>
                        <a:ea typeface="新細明體"/>
                        <a:cs typeface="Times New Roman"/>
                      </a:endParaRPr>
                    </a:p>
                  </a:txBody>
                  <a:tcPr marL="18896" marR="18896" marT="0" marB="0" anchor="ctr">
                    <a:solidFill>
                      <a:schemeClr val="accent1">
                        <a:lumMod val="20000"/>
                        <a:lumOff val="80000"/>
                      </a:schemeClr>
                    </a:solidFill>
                  </a:tcPr>
                </a:tc>
                <a:tc>
                  <a:txBody>
                    <a:bodyPr/>
                    <a:lstStyle/>
                    <a:p>
                      <a:pPr algn="ctr">
                        <a:spcAft>
                          <a:spcPts val="0"/>
                        </a:spcAft>
                      </a:pPr>
                      <a:r>
                        <a:rPr lang="en-US" sz="2000" b="0" kern="0" dirty="0">
                          <a:solidFill>
                            <a:schemeClr val="tx1"/>
                          </a:solidFill>
                          <a:effectLst/>
                        </a:rPr>
                        <a:t>1</a:t>
                      </a:r>
                      <a:r>
                        <a:rPr lang="zh-TW" sz="2000" b="0" kern="0" dirty="0">
                          <a:solidFill>
                            <a:schemeClr val="tx1"/>
                          </a:solidFill>
                          <a:effectLst/>
                        </a:rPr>
                        <a:t>式</a:t>
                      </a:r>
                      <a:endParaRPr lang="zh-TW" sz="2000" b="0" kern="100" dirty="0">
                        <a:solidFill>
                          <a:schemeClr val="tx1"/>
                        </a:solidFill>
                        <a:effectLst/>
                        <a:latin typeface="Calibri"/>
                        <a:ea typeface="新細明體"/>
                        <a:cs typeface="Times New Roman"/>
                      </a:endParaRPr>
                    </a:p>
                  </a:txBody>
                  <a:tcPr marL="18896" marR="18896" marT="0" marB="0" anchor="ctr">
                    <a:solidFill>
                      <a:schemeClr val="accent1">
                        <a:lumMod val="20000"/>
                        <a:lumOff val="80000"/>
                      </a:schemeClr>
                    </a:solidFill>
                  </a:tcPr>
                </a:tc>
                <a:tc>
                  <a:txBody>
                    <a:bodyPr/>
                    <a:lstStyle/>
                    <a:p>
                      <a:pPr algn="just">
                        <a:spcAft>
                          <a:spcPts val="0"/>
                        </a:spcAft>
                      </a:pPr>
                      <a:r>
                        <a:rPr lang="zh-TW" sz="2000" b="0" kern="0" dirty="0">
                          <a:solidFill>
                            <a:schemeClr val="tx1"/>
                          </a:solidFill>
                          <a:effectLst/>
                        </a:rPr>
                        <a:t>完成學校官網建立與更新</a:t>
                      </a:r>
                      <a:r>
                        <a:rPr lang="en-US" sz="2000" b="0" kern="0" dirty="0">
                          <a:solidFill>
                            <a:schemeClr val="tx1"/>
                          </a:solidFill>
                          <a:effectLst/>
                        </a:rPr>
                        <a:t>1</a:t>
                      </a:r>
                      <a:r>
                        <a:rPr lang="zh-TW" sz="2000" b="0" kern="0" dirty="0">
                          <a:solidFill>
                            <a:schemeClr val="tx1"/>
                          </a:solidFill>
                          <a:effectLst/>
                        </a:rPr>
                        <a:t>式製作</a:t>
                      </a:r>
                      <a:endParaRPr lang="zh-TW" sz="2000" b="0" kern="100" dirty="0">
                        <a:solidFill>
                          <a:schemeClr val="tx1"/>
                        </a:solidFill>
                        <a:effectLst/>
                        <a:latin typeface="Calibri"/>
                        <a:ea typeface="新細明體"/>
                        <a:cs typeface="Times New Roman"/>
                      </a:endParaRPr>
                    </a:p>
                  </a:txBody>
                  <a:tcPr marL="18896" marR="18896" marT="0" marB="0" anchor="ctr">
                    <a:solidFill>
                      <a:schemeClr val="accent1">
                        <a:lumMod val="20000"/>
                        <a:lumOff val="80000"/>
                      </a:schemeClr>
                    </a:solidFill>
                  </a:tcPr>
                </a:tc>
              </a:tr>
            </a:tbl>
          </a:graphicData>
        </a:graphic>
      </p:graphicFrame>
      <p:sp>
        <p:nvSpPr>
          <p:cNvPr id="5" name="Rectangle 1"/>
          <p:cNvSpPr>
            <a:spLocks noChangeArrowheads="1"/>
          </p:cNvSpPr>
          <p:nvPr/>
        </p:nvSpPr>
        <p:spPr bwMode="auto">
          <a:xfrm>
            <a:off x="3444875" y="1335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303117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AF14B410-4B94-408B-B979-7B4712398337}" type="slidenum">
              <a:rPr lang="en-US" altLang="zh-TW" smtClean="0"/>
              <a:pPr>
                <a:defRPr/>
              </a:pPr>
              <a:t>20</a:t>
            </a:fld>
            <a:endParaRPr lang="en-US" altLang="zh-TW"/>
          </a:p>
        </p:txBody>
      </p:sp>
      <p:sp>
        <p:nvSpPr>
          <p:cNvPr id="5" name="Rectangle 2"/>
          <p:cNvSpPr txBox="1">
            <a:spLocks noChangeArrowheads="1"/>
          </p:cNvSpPr>
          <p:nvPr/>
        </p:nvSpPr>
        <p:spPr bwMode="auto">
          <a:xfrm>
            <a:off x="1619672" y="2852936"/>
            <a:ext cx="8229600" cy="864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2pPr>
            <a:lvl3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3pPr>
            <a:lvl4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4pPr>
            <a:lvl5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5pPr>
            <a:lvl6pPr marL="457200" algn="l" rtl="0" fontAlgn="base">
              <a:spcBef>
                <a:spcPct val="0"/>
              </a:spcBef>
              <a:spcAft>
                <a:spcPct val="0"/>
              </a:spcAft>
              <a:defRPr kumimoji="1" sz="4400">
                <a:solidFill>
                  <a:schemeClr val="tx2"/>
                </a:solidFill>
                <a:latin typeface="Garamond" pitchFamily="18" charset="0"/>
                <a:ea typeface="標楷體" pitchFamily="65" charset="-120"/>
              </a:defRPr>
            </a:lvl6pPr>
            <a:lvl7pPr marL="914400" algn="l" rtl="0" fontAlgn="base">
              <a:spcBef>
                <a:spcPct val="0"/>
              </a:spcBef>
              <a:spcAft>
                <a:spcPct val="0"/>
              </a:spcAft>
              <a:defRPr kumimoji="1" sz="4400">
                <a:solidFill>
                  <a:schemeClr val="tx2"/>
                </a:solidFill>
                <a:latin typeface="Garamond" pitchFamily="18" charset="0"/>
                <a:ea typeface="標楷體" pitchFamily="65" charset="-120"/>
              </a:defRPr>
            </a:lvl7pPr>
            <a:lvl8pPr marL="1371600" algn="l" rtl="0" fontAlgn="base">
              <a:spcBef>
                <a:spcPct val="0"/>
              </a:spcBef>
              <a:spcAft>
                <a:spcPct val="0"/>
              </a:spcAft>
              <a:defRPr kumimoji="1" sz="4400">
                <a:solidFill>
                  <a:schemeClr val="tx2"/>
                </a:solidFill>
                <a:latin typeface="Garamond" pitchFamily="18" charset="0"/>
                <a:ea typeface="標楷體" pitchFamily="65" charset="-120"/>
              </a:defRPr>
            </a:lvl8pPr>
            <a:lvl9pPr marL="1828800" algn="l" rtl="0" fontAlgn="base">
              <a:spcBef>
                <a:spcPct val="0"/>
              </a:spcBef>
              <a:spcAft>
                <a:spcPct val="0"/>
              </a:spcAft>
              <a:defRPr kumimoji="1" sz="4400">
                <a:solidFill>
                  <a:schemeClr val="tx2"/>
                </a:solidFill>
                <a:latin typeface="Garamond" pitchFamily="18" charset="0"/>
                <a:ea typeface="標楷體" pitchFamily="65" charset="-120"/>
              </a:defRPr>
            </a:lvl9pPr>
          </a:lstStyle>
          <a:p>
            <a:pPr eaLnBrk="1" fontAlgn="ctr" hangingPunct="1"/>
            <a:r>
              <a:rPr lang="en-US" altLang="zh-TW" sz="3600" dirty="0" smtClean="0"/>
              <a:t>104-2</a:t>
            </a:r>
            <a:r>
              <a:rPr lang="zh-TW" altLang="en-US" sz="3600" dirty="0" smtClean="0"/>
              <a:t> </a:t>
            </a:r>
            <a:r>
              <a:rPr lang="zh-TW" altLang="zh-TW" sz="3600" dirty="0" smtClean="0"/>
              <a:t>精</a:t>
            </a:r>
            <a:r>
              <a:rPr lang="zh-TW" altLang="zh-TW" sz="3600" dirty="0"/>
              <a:t>進科普教學</a:t>
            </a:r>
            <a:r>
              <a:rPr lang="zh-TW" altLang="zh-TW" sz="3600" dirty="0" smtClean="0"/>
              <a:t>計畫</a:t>
            </a:r>
            <a:endParaRPr lang="zh-TW" altLang="zh-TW" sz="3600" dirty="0"/>
          </a:p>
        </p:txBody>
      </p:sp>
    </p:spTree>
    <p:extLst>
      <p:ext uri="{BB962C8B-B14F-4D97-AF65-F5344CB8AC3E}">
        <p14:creationId xmlns:p14="http://schemas.microsoft.com/office/powerpoint/2010/main" val="78936324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AF14B410-4B94-408B-B979-7B4712398337}" type="slidenum">
              <a:rPr lang="en-US" altLang="zh-TW" smtClean="0"/>
              <a:pPr>
                <a:defRPr/>
              </a:pPr>
              <a:t>21</a:t>
            </a:fld>
            <a:endParaRPr lang="en-US" altLang="zh-TW"/>
          </a:p>
        </p:txBody>
      </p:sp>
      <p:graphicFrame>
        <p:nvGraphicFramePr>
          <p:cNvPr id="4" name="表格 3"/>
          <p:cNvGraphicFramePr>
            <a:graphicFrameLocks noGrp="1"/>
          </p:cNvGraphicFramePr>
          <p:nvPr>
            <p:extLst>
              <p:ext uri="{D42A27DB-BD31-4B8C-83A1-F6EECF244321}">
                <p14:modId xmlns:p14="http://schemas.microsoft.com/office/powerpoint/2010/main" val="2642581754"/>
              </p:ext>
            </p:extLst>
          </p:nvPr>
        </p:nvGraphicFramePr>
        <p:xfrm>
          <a:off x="683568" y="836710"/>
          <a:ext cx="8064896" cy="4693797"/>
        </p:xfrm>
        <a:graphic>
          <a:graphicData uri="http://schemas.openxmlformats.org/drawingml/2006/table">
            <a:tbl>
              <a:tblPr firstRow="1" firstCol="1" lastRow="1" lastCol="1" bandRow="1" bandCol="1">
                <a:tableStyleId>{5C22544A-7EE6-4342-B048-85BDC9FD1C3A}</a:tableStyleId>
              </a:tblPr>
              <a:tblGrid>
                <a:gridCol w="691277"/>
                <a:gridCol w="7373619"/>
              </a:tblGrid>
              <a:tr h="859276">
                <a:tc>
                  <a:txBody>
                    <a:bodyPr/>
                    <a:lstStyle/>
                    <a:p>
                      <a:pPr algn="just">
                        <a:spcAft>
                          <a:spcPts val="0"/>
                        </a:spcAft>
                      </a:pPr>
                      <a:r>
                        <a:rPr lang="zh-TW" sz="2000" kern="100" dirty="0" smtClean="0">
                          <a:effectLst/>
                        </a:rPr>
                        <a:t>計畫</a:t>
                      </a:r>
                      <a:r>
                        <a:rPr lang="zh-TW" sz="2000" kern="100" dirty="0">
                          <a:effectLst/>
                        </a:rPr>
                        <a:t>名稱</a:t>
                      </a:r>
                      <a:endParaRPr lang="zh-TW" sz="2000" kern="100" dirty="0">
                        <a:effectLst/>
                        <a:latin typeface="Calibri"/>
                        <a:ea typeface="新細明體"/>
                        <a:cs typeface="Times New Roman"/>
                      </a:endParaRPr>
                    </a:p>
                  </a:txBody>
                  <a:tcPr marL="68580" marR="68580" marT="0" marB="0" anchor="ctr"/>
                </a:tc>
                <a:tc>
                  <a:txBody>
                    <a:bodyPr/>
                    <a:lstStyle/>
                    <a:p>
                      <a:pPr marR="457200" algn="just">
                        <a:spcAft>
                          <a:spcPts val="0"/>
                        </a:spcAft>
                      </a:pPr>
                      <a:r>
                        <a:rPr lang="zh-TW" sz="2000" b="0" kern="100" dirty="0">
                          <a:solidFill>
                            <a:schemeClr val="tx1"/>
                          </a:solidFill>
                          <a:effectLst/>
                        </a:rPr>
                        <a:t>精進科普教學計畫</a:t>
                      </a:r>
                      <a:endParaRPr lang="zh-TW" sz="2000" b="0" kern="100" dirty="0">
                        <a:solidFill>
                          <a:schemeClr val="tx1"/>
                        </a:solidFill>
                        <a:effectLst/>
                        <a:latin typeface="Calibri"/>
                        <a:ea typeface="新細明體"/>
                        <a:cs typeface="Times New Roman"/>
                      </a:endParaRPr>
                    </a:p>
                  </a:txBody>
                  <a:tcPr marL="68580" marR="68580" marT="0" marB="0" anchor="ctr">
                    <a:solidFill>
                      <a:schemeClr val="accent1">
                        <a:lumMod val="20000"/>
                        <a:lumOff val="80000"/>
                      </a:schemeClr>
                    </a:solidFill>
                  </a:tcPr>
                </a:tc>
              </a:tr>
              <a:tr h="733993">
                <a:tc>
                  <a:txBody>
                    <a:bodyPr/>
                    <a:lstStyle/>
                    <a:p>
                      <a:pPr algn="just">
                        <a:spcAft>
                          <a:spcPts val="0"/>
                        </a:spcAft>
                      </a:pPr>
                      <a:r>
                        <a:rPr lang="zh-TW" sz="2000" kern="100" dirty="0">
                          <a:effectLst/>
                        </a:rPr>
                        <a:t>辦理項目</a:t>
                      </a:r>
                      <a:endParaRPr lang="zh-TW" sz="2000" kern="100" dirty="0">
                        <a:effectLst/>
                        <a:latin typeface="Calibri"/>
                        <a:ea typeface="新細明體"/>
                        <a:cs typeface="Times New Roman"/>
                      </a:endParaRPr>
                    </a:p>
                  </a:txBody>
                  <a:tcPr marL="68580" marR="68580" marT="0" marB="0" anchor="ctr"/>
                </a:tc>
                <a:tc>
                  <a:txBody>
                    <a:bodyPr/>
                    <a:lstStyle/>
                    <a:p>
                      <a:pPr>
                        <a:spcAft>
                          <a:spcPts val="0"/>
                        </a:spcAft>
                      </a:pPr>
                      <a:r>
                        <a:rPr lang="zh-TW" sz="2000" b="0" kern="100" dirty="0">
                          <a:solidFill>
                            <a:schemeClr val="tx1"/>
                          </a:solidFill>
                          <a:effectLst/>
                        </a:rPr>
                        <a:t>課程教學</a:t>
                      </a:r>
                      <a:endParaRPr lang="zh-TW" sz="2000" b="0" kern="100" dirty="0">
                        <a:solidFill>
                          <a:schemeClr val="tx1"/>
                        </a:solidFill>
                        <a:effectLst/>
                        <a:latin typeface="Calibri"/>
                        <a:ea typeface="新細明體"/>
                        <a:cs typeface="Times New Roman"/>
                      </a:endParaRPr>
                    </a:p>
                  </a:txBody>
                  <a:tcPr marL="68580" marR="68580" marT="0" marB="0" anchor="ctr">
                    <a:solidFill>
                      <a:schemeClr val="accent1">
                        <a:lumMod val="20000"/>
                        <a:lumOff val="80000"/>
                      </a:schemeClr>
                    </a:solidFill>
                  </a:tcPr>
                </a:tc>
              </a:tr>
              <a:tr h="642480">
                <a:tc>
                  <a:txBody>
                    <a:bodyPr/>
                    <a:lstStyle/>
                    <a:p>
                      <a:pPr algn="just">
                        <a:spcAft>
                          <a:spcPts val="0"/>
                        </a:spcAft>
                      </a:pPr>
                      <a:r>
                        <a:rPr lang="zh-TW" sz="2000" kern="100" dirty="0">
                          <a:effectLst/>
                        </a:rPr>
                        <a:t>合作對象</a:t>
                      </a:r>
                      <a:endParaRPr lang="zh-TW" sz="2000" kern="100" dirty="0">
                        <a:effectLst/>
                        <a:latin typeface="Calibri"/>
                        <a:ea typeface="新細明體"/>
                        <a:cs typeface="Times New Roman"/>
                      </a:endParaRPr>
                    </a:p>
                  </a:txBody>
                  <a:tcPr marL="68580" marR="68580" marT="0" marB="0" anchor="ctr"/>
                </a:tc>
                <a:tc>
                  <a:txBody>
                    <a:bodyPr/>
                    <a:lstStyle/>
                    <a:p>
                      <a:pPr algn="just">
                        <a:spcAft>
                          <a:spcPts val="0"/>
                        </a:spcAft>
                      </a:pPr>
                      <a:r>
                        <a:rPr lang="zh-TW" altLang="en-US" sz="2000" b="0" kern="100" dirty="0" smtClean="0">
                          <a:solidFill>
                            <a:schemeClr val="tx1"/>
                          </a:solidFill>
                          <a:effectLst/>
                          <a:latin typeface="Calibri"/>
                          <a:ea typeface="新細明體"/>
                          <a:cs typeface="Times New Roman"/>
                        </a:rPr>
                        <a:t>輔仁大學</a:t>
                      </a:r>
                      <a:endParaRPr lang="zh-TW" sz="2000" b="0" kern="100" dirty="0">
                        <a:solidFill>
                          <a:schemeClr val="tx1"/>
                        </a:solidFill>
                        <a:effectLst/>
                        <a:latin typeface="Calibri"/>
                        <a:ea typeface="新細明體"/>
                        <a:cs typeface="Times New Roman"/>
                      </a:endParaRPr>
                    </a:p>
                  </a:txBody>
                  <a:tcPr marL="68580" marR="68580" marT="0" marB="0" anchor="ctr">
                    <a:solidFill>
                      <a:schemeClr val="accent1">
                        <a:lumMod val="20000"/>
                        <a:lumOff val="80000"/>
                      </a:schemeClr>
                    </a:solidFill>
                  </a:tcPr>
                </a:tc>
              </a:tr>
              <a:tr h="1364653">
                <a:tc>
                  <a:txBody>
                    <a:bodyPr/>
                    <a:lstStyle/>
                    <a:p>
                      <a:pPr algn="just">
                        <a:spcAft>
                          <a:spcPts val="0"/>
                        </a:spcAft>
                      </a:pPr>
                      <a:r>
                        <a:rPr lang="zh-TW" sz="2000" kern="100">
                          <a:effectLst/>
                        </a:rPr>
                        <a:t>計畫目標</a:t>
                      </a:r>
                      <a:endParaRPr lang="zh-TW" sz="2000" kern="100">
                        <a:effectLst/>
                        <a:latin typeface="Calibri"/>
                        <a:ea typeface="新細明體"/>
                        <a:cs typeface="Times New Roman"/>
                      </a:endParaRPr>
                    </a:p>
                  </a:txBody>
                  <a:tcPr marL="68580" marR="68580" marT="0" marB="0" anchor="ctr"/>
                </a:tc>
                <a:tc>
                  <a:txBody>
                    <a:bodyPr/>
                    <a:lstStyle/>
                    <a:p>
                      <a:pPr marL="342900" lvl="0" indent="-342900" algn="just">
                        <a:spcAft>
                          <a:spcPts val="0"/>
                        </a:spcAft>
                        <a:buFont typeface="+mj-lt"/>
                        <a:buAutoNum type="arabicPeriod"/>
                      </a:pPr>
                      <a:r>
                        <a:rPr lang="zh-TW" sz="2000" b="0" kern="100" dirty="0">
                          <a:solidFill>
                            <a:schemeClr val="tx1"/>
                          </a:solidFill>
                          <a:effectLst/>
                        </a:rPr>
                        <a:t>強化</a:t>
                      </a:r>
                      <a:r>
                        <a:rPr lang="zh-TW" sz="2000" b="0" kern="100" dirty="0" smtClean="0">
                          <a:solidFill>
                            <a:schemeClr val="tx1"/>
                          </a:solidFill>
                          <a:effectLst/>
                        </a:rPr>
                        <a:t>學校實驗室功能，</a:t>
                      </a:r>
                      <a:r>
                        <a:rPr lang="zh-TW" sz="2000" b="0" kern="100" dirty="0">
                          <a:solidFill>
                            <a:schemeClr val="tx1"/>
                          </a:solidFill>
                          <a:effectLst/>
                        </a:rPr>
                        <a:t>增進學生做實驗的能力，落實科教精神。</a:t>
                      </a:r>
                    </a:p>
                    <a:p>
                      <a:pPr marL="342900" lvl="0" indent="-342900" algn="just">
                        <a:spcAft>
                          <a:spcPts val="0"/>
                        </a:spcAft>
                        <a:buFont typeface="+mj-lt"/>
                        <a:buAutoNum type="arabicPeriod"/>
                      </a:pPr>
                      <a:r>
                        <a:rPr lang="zh-TW" sz="2000" b="0" kern="100" dirty="0">
                          <a:solidFill>
                            <a:schemeClr val="tx1"/>
                          </a:solidFill>
                          <a:effectLst/>
                        </a:rPr>
                        <a:t>續辦激勵教師使用多媒體補助教材，增進教師</a:t>
                      </a:r>
                      <a:r>
                        <a:rPr lang="en-US" sz="2000" b="0" kern="100" dirty="0">
                          <a:solidFill>
                            <a:schemeClr val="tx1"/>
                          </a:solidFill>
                          <a:effectLst/>
                        </a:rPr>
                        <a:t>E</a:t>
                      </a:r>
                      <a:r>
                        <a:rPr lang="zh-TW" sz="2000" b="0" kern="100" dirty="0">
                          <a:solidFill>
                            <a:schemeClr val="tx1"/>
                          </a:solidFill>
                          <a:effectLst/>
                        </a:rPr>
                        <a:t>化教學能力。</a:t>
                      </a:r>
                    </a:p>
                    <a:p>
                      <a:pPr marL="342900" lvl="0" indent="-342900" algn="just">
                        <a:spcAft>
                          <a:spcPts val="0"/>
                        </a:spcAft>
                        <a:buFont typeface="+mj-lt"/>
                        <a:buAutoNum type="arabicPeriod"/>
                      </a:pPr>
                      <a:r>
                        <a:rPr lang="zh-TW" sz="2000" b="0" kern="100" dirty="0">
                          <a:solidFill>
                            <a:schemeClr val="tx1"/>
                          </a:solidFill>
                          <a:effectLst/>
                        </a:rPr>
                        <a:t>辦理教學平台運用研習</a:t>
                      </a:r>
                      <a:r>
                        <a:rPr lang="zh-TW" sz="2000" b="0" kern="100" dirty="0" smtClean="0">
                          <a:solidFill>
                            <a:schemeClr val="tx1"/>
                          </a:solidFill>
                          <a:effectLst/>
                        </a:rPr>
                        <a:t>，活化教學。</a:t>
                      </a:r>
                      <a:endParaRPr lang="zh-TW" sz="2000" b="0" kern="100" dirty="0">
                        <a:solidFill>
                          <a:schemeClr val="tx1"/>
                        </a:solidFill>
                        <a:effectLst/>
                      </a:endParaRPr>
                    </a:p>
                    <a:p>
                      <a:pPr marL="342900" lvl="0" indent="-342900" algn="just">
                        <a:spcAft>
                          <a:spcPts val="0"/>
                        </a:spcAft>
                        <a:buFont typeface="+mj-lt"/>
                        <a:buAutoNum type="arabicPeriod"/>
                      </a:pPr>
                      <a:r>
                        <a:rPr lang="zh-TW" sz="2000" b="0" kern="100" dirty="0">
                          <a:solidFill>
                            <a:schemeClr val="tx1"/>
                          </a:solidFill>
                          <a:effectLst/>
                        </a:rPr>
                        <a:t>辦理花蓮地景空拍影像工作坊，深耕學習社區自然景觀。</a:t>
                      </a:r>
                      <a:endParaRPr lang="zh-TW" sz="2000" b="0" kern="100" dirty="0">
                        <a:solidFill>
                          <a:schemeClr val="tx1"/>
                        </a:solidFill>
                        <a:effectLst/>
                        <a:latin typeface="Calibri"/>
                        <a:ea typeface="新細明體"/>
                        <a:cs typeface="Times New Roman"/>
                      </a:endParaRPr>
                    </a:p>
                  </a:txBody>
                  <a:tcPr marL="68580" marR="68580" marT="0" marB="0">
                    <a:solidFill>
                      <a:schemeClr val="accent1">
                        <a:lumMod val="20000"/>
                        <a:lumOff val="80000"/>
                      </a:schemeClr>
                    </a:solidFill>
                  </a:tcPr>
                </a:tc>
              </a:tr>
              <a:tr h="1093395">
                <a:tc>
                  <a:txBody>
                    <a:bodyPr/>
                    <a:lstStyle/>
                    <a:p>
                      <a:pPr algn="just">
                        <a:spcAft>
                          <a:spcPts val="0"/>
                        </a:spcAft>
                      </a:pPr>
                      <a:r>
                        <a:rPr lang="zh-TW" sz="2000" kern="100">
                          <a:effectLst/>
                        </a:rPr>
                        <a:t>工作內涵</a:t>
                      </a:r>
                      <a:endParaRPr lang="zh-TW" sz="2000" kern="100">
                        <a:effectLst/>
                        <a:latin typeface="Calibri"/>
                        <a:ea typeface="新細明體"/>
                        <a:cs typeface="Times New Roman"/>
                      </a:endParaRPr>
                    </a:p>
                  </a:txBody>
                  <a:tcPr marL="68580" marR="68580" marT="0" marB="0" anchor="ctr"/>
                </a:tc>
                <a:tc>
                  <a:txBody>
                    <a:bodyPr/>
                    <a:lstStyle/>
                    <a:p>
                      <a:pPr marR="90170" algn="just">
                        <a:spcAft>
                          <a:spcPts val="0"/>
                        </a:spcAft>
                      </a:pPr>
                      <a:r>
                        <a:rPr lang="en-US" sz="2000" b="0" kern="100" dirty="0">
                          <a:solidFill>
                            <a:schemeClr val="tx1"/>
                          </a:solidFill>
                          <a:effectLst/>
                        </a:rPr>
                        <a:t>104-2-1</a:t>
                      </a:r>
                      <a:r>
                        <a:rPr lang="zh-TW" sz="2000" b="0" kern="0" dirty="0">
                          <a:solidFill>
                            <a:schemeClr val="tx1"/>
                          </a:solidFill>
                          <a:effectLst/>
                        </a:rPr>
                        <a:t>探索科學遊學趣</a:t>
                      </a:r>
                      <a:endParaRPr lang="zh-TW" sz="2000" b="0" kern="100" dirty="0">
                        <a:solidFill>
                          <a:schemeClr val="tx1"/>
                        </a:solidFill>
                        <a:effectLst/>
                      </a:endParaRPr>
                    </a:p>
                    <a:p>
                      <a:pPr marR="90170" algn="just">
                        <a:spcAft>
                          <a:spcPts val="0"/>
                        </a:spcAft>
                      </a:pPr>
                      <a:r>
                        <a:rPr lang="en-US" sz="2000" b="0" kern="100" dirty="0">
                          <a:solidFill>
                            <a:schemeClr val="tx1"/>
                          </a:solidFill>
                          <a:effectLst/>
                        </a:rPr>
                        <a:t>104-2-2</a:t>
                      </a:r>
                      <a:r>
                        <a:rPr lang="zh-TW" sz="2000" b="0" kern="0" dirty="0">
                          <a:solidFill>
                            <a:schemeClr val="tx1"/>
                          </a:solidFill>
                          <a:effectLst/>
                        </a:rPr>
                        <a:t>教學</a:t>
                      </a:r>
                      <a:r>
                        <a:rPr lang="en-US" sz="2000" b="0" kern="0" dirty="0">
                          <a:solidFill>
                            <a:schemeClr val="tx1"/>
                          </a:solidFill>
                          <a:effectLst/>
                        </a:rPr>
                        <a:t>E</a:t>
                      </a:r>
                      <a:r>
                        <a:rPr lang="zh-TW" sz="2000" b="0" kern="0" dirty="0">
                          <a:solidFill>
                            <a:schemeClr val="tx1"/>
                          </a:solidFill>
                          <a:effectLst/>
                        </a:rPr>
                        <a:t>起來</a:t>
                      </a:r>
                      <a:endParaRPr lang="zh-TW" sz="2000" b="0" kern="100" dirty="0">
                        <a:solidFill>
                          <a:schemeClr val="tx1"/>
                        </a:solidFill>
                        <a:effectLst/>
                      </a:endParaRPr>
                    </a:p>
                    <a:p>
                      <a:pPr marR="90170" algn="just">
                        <a:spcAft>
                          <a:spcPts val="0"/>
                        </a:spcAft>
                      </a:pPr>
                      <a:r>
                        <a:rPr lang="en-US" sz="2000" b="0" kern="100" dirty="0">
                          <a:solidFill>
                            <a:schemeClr val="tx1"/>
                          </a:solidFill>
                          <a:effectLst/>
                        </a:rPr>
                        <a:t>104-2-3</a:t>
                      </a:r>
                      <a:r>
                        <a:rPr lang="zh-TW" sz="2000" b="0" kern="0" dirty="0">
                          <a:solidFill>
                            <a:schemeClr val="tx1"/>
                          </a:solidFill>
                          <a:effectLst/>
                        </a:rPr>
                        <a:t>飛閱洄瀾地景</a:t>
                      </a:r>
                      <a:endParaRPr lang="zh-TW" sz="2000" b="0" kern="100" dirty="0">
                        <a:solidFill>
                          <a:schemeClr val="tx1"/>
                        </a:solidFill>
                        <a:effectLst/>
                        <a:latin typeface="Calibri"/>
                        <a:ea typeface="新細明體"/>
                        <a:cs typeface="Times New Roman"/>
                      </a:endParaRPr>
                    </a:p>
                  </a:txBody>
                  <a:tcPr marL="68580" marR="68580" marT="0" marB="0" anchor="ctr">
                    <a:solidFill>
                      <a:schemeClr val="accent1">
                        <a:lumMod val="20000"/>
                        <a:lumOff val="80000"/>
                      </a:schemeClr>
                    </a:solidFill>
                  </a:tcPr>
                </a:tc>
              </a:tr>
            </a:tbl>
          </a:graphicData>
        </a:graphic>
      </p:graphicFrame>
      <p:sp>
        <p:nvSpPr>
          <p:cNvPr id="5" name="Rectangle 1"/>
          <p:cNvSpPr>
            <a:spLocks noChangeArrowheads="1"/>
          </p:cNvSpPr>
          <p:nvPr/>
        </p:nvSpPr>
        <p:spPr bwMode="auto">
          <a:xfrm>
            <a:off x="1692275" y="25431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10959187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AF14B410-4B94-408B-B979-7B4712398337}" type="slidenum">
              <a:rPr lang="en-US" altLang="zh-TW" smtClean="0"/>
              <a:pPr>
                <a:defRPr/>
              </a:pPr>
              <a:t>22</a:t>
            </a:fld>
            <a:endParaRPr lang="en-US" altLang="zh-TW"/>
          </a:p>
        </p:txBody>
      </p:sp>
      <p:graphicFrame>
        <p:nvGraphicFramePr>
          <p:cNvPr id="4" name="表格 3"/>
          <p:cNvGraphicFramePr>
            <a:graphicFrameLocks noGrp="1"/>
          </p:cNvGraphicFramePr>
          <p:nvPr>
            <p:extLst>
              <p:ext uri="{D42A27DB-BD31-4B8C-83A1-F6EECF244321}">
                <p14:modId xmlns:p14="http://schemas.microsoft.com/office/powerpoint/2010/main" val="3091658991"/>
              </p:ext>
            </p:extLst>
          </p:nvPr>
        </p:nvGraphicFramePr>
        <p:xfrm>
          <a:off x="755576" y="980727"/>
          <a:ext cx="7704857" cy="5040561"/>
        </p:xfrm>
        <a:graphic>
          <a:graphicData uri="http://schemas.openxmlformats.org/drawingml/2006/table">
            <a:tbl>
              <a:tblPr>
                <a:tableStyleId>{5C22544A-7EE6-4342-B048-85BDC9FD1C3A}</a:tableStyleId>
              </a:tblPr>
              <a:tblGrid>
                <a:gridCol w="1368152"/>
                <a:gridCol w="1368152"/>
                <a:gridCol w="4968553"/>
              </a:tblGrid>
              <a:tr h="804202">
                <a:tc>
                  <a:txBody>
                    <a:bodyPr/>
                    <a:lstStyle/>
                    <a:p>
                      <a:pPr algn="ctr">
                        <a:spcAft>
                          <a:spcPts val="0"/>
                        </a:spcAft>
                      </a:pPr>
                      <a:r>
                        <a:rPr lang="zh-TW" sz="2800" kern="100" dirty="0" smtClean="0">
                          <a:solidFill>
                            <a:schemeClr val="bg1"/>
                          </a:solidFill>
                          <a:effectLst/>
                        </a:rPr>
                        <a:t>經</a:t>
                      </a:r>
                      <a:r>
                        <a:rPr lang="zh-TW" altLang="en-US" sz="2800" kern="100" dirty="0" smtClean="0">
                          <a:solidFill>
                            <a:schemeClr val="bg1"/>
                          </a:solidFill>
                          <a:effectLst/>
                        </a:rPr>
                        <a:t>資門</a:t>
                      </a:r>
                      <a:endParaRPr lang="zh-TW" sz="2800" kern="100" dirty="0">
                        <a:solidFill>
                          <a:schemeClr val="bg1"/>
                        </a:solidFill>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zh-TW" altLang="en-US" sz="2800" kern="100" dirty="0" smtClean="0">
                          <a:solidFill>
                            <a:schemeClr val="bg1"/>
                          </a:solidFill>
                          <a:effectLst/>
                          <a:latin typeface="Calibri"/>
                          <a:ea typeface="+mn-ea"/>
                          <a:cs typeface="Times New Roman"/>
                        </a:rPr>
                        <a:t>金額</a:t>
                      </a:r>
                      <a:r>
                        <a:rPr lang="en-US" altLang="zh-TW" sz="2800" kern="100" dirty="0" smtClean="0">
                          <a:solidFill>
                            <a:schemeClr val="bg1"/>
                          </a:solidFill>
                          <a:effectLst/>
                          <a:latin typeface="Calibri"/>
                          <a:ea typeface="+mn-ea"/>
                          <a:cs typeface="Times New Roman"/>
                        </a:rPr>
                        <a:t>(</a:t>
                      </a:r>
                      <a:r>
                        <a:rPr lang="zh-TW" altLang="en-US" sz="2800" kern="100" dirty="0" smtClean="0">
                          <a:solidFill>
                            <a:schemeClr val="bg1"/>
                          </a:solidFill>
                          <a:effectLst/>
                          <a:latin typeface="Calibri"/>
                          <a:ea typeface="+mn-ea"/>
                          <a:cs typeface="Times New Roman"/>
                        </a:rPr>
                        <a:t>元</a:t>
                      </a:r>
                      <a:r>
                        <a:rPr lang="en-US" altLang="zh-TW" sz="2800" kern="100" dirty="0" smtClean="0">
                          <a:solidFill>
                            <a:schemeClr val="bg1"/>
                          </a:solidFill>
                          <a:effectLst/>
                          <a:latin typeface="Calibri"/>
                          <a:ea typeface="+mn-ea"/>
                          <a:cs typeface="Times New Roman"/>
                        </a:rPr>
                        <a:t>)</a:t>
                      </a:r>
                      <a:endParaRPr lang="zh-TW" altLang="zh-TW" sz="2800" kern="100" dirty="0">
                        <a:solidFill>
                          <a:schemeClr val="bg1"/>
                        </a:solidFill>
                        <a:effectLst/>
                        <a:latin typeface="Calibri"/>
                        <a:ea typeface="+mn-ea"/>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zh-TW" sz="2800" kern="100" dirty="0">
                          <a:solidFill>
                            <a:schemeClr val="bg1"/>
                          </a:solidFill>
                          <a:effectLst/>
                        </a:rPr>
                        <a:t>執行內容</a:t>
                      </a:r>
                      <a:endParaRPr lang="zh-TW" sz="2800" kern="100" dirty="0">
                        <a:solidFill>
                          <a:schemeClr val="bg1"/>
                        </a:solidFill>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r>
              <a:tr h="1932103">
                <a:tc>
                  <a:txBody>
                    <a:bodyPr/>
                    <a:lstStyle/>
                    <a:p>
                      <a:pPr algn="ctr">
                        <a:spcAft>
                          <a:spcPts val="0"/>
                        </a:spcAft>
                      </a:pPr>
                      <a:r>
                        <a:rPr lang="zh-TW" sz="2000" kern="100" dirty="0">
                          <a:effectLst/>
                        </a:rPr>
                        <a:t>資本門</a:t>
                      </a:r>
                      <a:endParaRPr lang="zh-TW" sz="20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spcAft>
                          <a:spcPts val="0"/>
                        </a:spcAft>
                      </a:pPr>
                      <a:r>
                        <a:rPr lang="en-US" sz="2000" kern="100" dirty="0" smtClean="0">
                          <a:effectLst/>
                        </a:rPr>
                        <a:t>436</a:t>
                      </a:r>
                      <a:r>
                        <a:rPr lang="en-US" altLang="zh-TW" sz="2000" kern="100" dirty="0" smtClean="0">
                          <a:effectLst/>
                        </a:rPr>
                        <a:t>,</a:t>
                      </a:r>
                      <a:r>
                        <a:rPr lang="en-US" sz="2000" kern="100" dirty="0" smtClean="0">
                          <a:effectLst/>
                        </a:rPr>
                        <a:t>305</a:t>
                      </a:r>
                      <a:endParaRPr lang="zh-TW" sz="20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spcAft>
                          <a:spcPts val="0"/>
                        </a:spcAft>
                      </a:pPr>
                      <a:r>
                        <a:rPr lang="zh-TW" sz="2000" kern="0" dirty="0">
                          <a:effectLst/>
                        </a:rPr>
                        <a:t>建置教師數位學習檔案系統</a:t>
                      </a:r>
                      <a:r>
                        <a:rPr lang="en-US" sz="2000" kern="0" dirty="0">
                          <a:effectLst/>
                        </a:rPr>
                        <a:t>1</a:t>
                      </a:r>
                      <a:r>
                        <a:rPr lang="zh-TW" sz="2000" kern="0" dirty="0">
                          <a:effectLst/>
                        </a:rPr>
                        <a:t>套</a:t>
                      </a:r>
                      <a:endParaRPr lang="zh-TW" sz="2000" kern="100" dirty="0">
                        <a:effectLst/>
                      </a:endParaRPr>
                    </a:p>
                    <a:p>
                      <a:pPr>
                        <a:spcAft>
                          <a:spcPts val="0"/>
                        </a:spcAft>
                      </a:pPr>
                      <a:r>
                        <a:rPr lang="zh-TW" sz="2000" kern="0" dirty="0">
                          <a:effectLst/>
                        </a:rPr>
                        <a:t>通用實驗室器材實驗箱</a:t>
                      </a:r>
                      <a:r>
                        <a:rPr lang="en-US" sz="2000" kern="0" dirty="0">
                          <a:effectLst/>
                        </a:rPr>
                        <a:t>6</a:t>
                      </a:r>
                      <a:r>
                        <a:rPr lang="zh-TW" sz="2000" kern="0" dirty="0">
                          <a:effectLst/>
                        </a:rPr>
                        <a:t>個</a:t>
                      </a:r>
                      <a:endParaRPr lang="zh-TW" sz="2000" kern="100" dirty="0">
                        <a:effectLst/>
                      </a:endParaRPr>
                    </a:p>
                    <a:p>
                      <a:pPr>
                        <a:spcAft>
                          <a:spcPts val="0"/>
                        </a:spcAft>
                      </a:pPr>
                      <a:r>
                        <a:rPr lang="zh-TW" sz="2000" kern="0" dirty="0">
                          <a:effectLst/>
                        </a:rPr>
                        <a:t>實驗室必備實驗鐵架及夾具整理箱</a:t>
                      </a:r>
                      <a:r>
                        <a:rPr lang="en-US" sz="2000" kern="0" dirty="0">
                          <a:effectLst/>
                        </a:rPr>
                        <a:t>2</a:t>
                      </a:r>
                      <a:r>
                        <a:rPr lang="zh-TW" sz="2000" kern="0" dirty="0">
                          <a:effectLst/>
                        </a:rPr>
                        <a:t>個</a:t>
                      </a:r>
                      <a:endParaRPr lang="zh-TW" sz="2000" kern="100" dirty="0">
                        <a:effectLst/>
                      </a:endParaRPr>
                    </a:p>
                    <a:p>
                      <a:pPr algn="just">
                        <a:spcAft>
                          <a:spcPts val="0"/>
                        </a:spcAft>
                      </a:pPr>
                      <a:r>
                        <a:rPr lang="zh-TW" sz="2000" kern="0" dirty="0">
                          <a:effectLst/>
                        </a:rPr>
                        <a:t>教學展示用複式光學顯微鏡</a:t>
                      </a:r>
                      <a:r>
                        <a:rPr lang="en-US" sz="2000" kern="0" dirty="0">
                          <a:effectLst/>
                        </a:rPr>
                        <a:t>1</a:t>
                      </a:r>
                      <a:r>
                        <a:rPr lang="zh-TW" sz="2000" kern="0" dirty="0">
                          <a:effectLst/>
                        </a:rPr>
                        <a:t>個</a:t>
                      </a:r>
                      <a:endParaRPr lang="zh-TW" sz="2000" kern="100" dirty="0">
                        <a:effectLst/>
                      </a:endParaRPr>
                    </a:p>
                    <a:p>
                      <a:pPr>
                        <a:spcAft>
                          <a:spcPts val="0"/>
                        </a:spcAft>
                      </a:pPr>
                      <a:r>
                        <a:rPr lang="zh-TW" sz="2000" kern="0" dirty="0">
                          <a:effectLst/>
                        </a:rPr>
                        <a:t>空拍機</a:t>
                      </a:r>
                      <a:r>
                        <a:rPr lang="en-US" sz="2000" kern="0" dirty="0">
                          <a:effectLst/>
                        </a:rPr>
                        <a:t>2</a:t>
                      </a:r>
                      <a:r>
                        <a:rPr lang="zh-TW" sz="2000" kern="0" dirty="0">
                          <a:effectLst/>
                        </a:rPr>
                        <a:t>台</a:t>
                      </a:r>
                      <a:endParaRPr lang="zh-TW" sz="20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448470">
                <a:tc>
                  <a:txBody>
                    <a:bodyPr/>
                    <a:lstStyle/>
                    <a:p>
                      <a:pPr algn="ctr">
                        <a:spcAft>
                          <a:spcPts val="0"/>
                        </a:spcAft>
                      </a:pPr>
                      <a:r>
                        <a:rPr lang="zh-TW" sz="2000" kern="0" dirty="0">
                          <a:effectLst/>
                        </a:rPr>
                        <a:t>經常門</a:t>
                      </a:r>
                      <a:endParaRPr lang="zh-TW" sz="20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spcAft>
                          <a:spcPts val="0"/>
                        </a:spcAft>
                      </a:pPr>
                      <a:r>
                        <a:rPr lang="en-US" sz="2000" kern="0" dirty="0" smtClean="0">
                          <a:effectLst/>
                        </a:rPr>
                        <a:t>104</a:t>
                      </a:r>
                      <a:r>
                        <a:rPr lang="en-US" altLang="zh-TW" sz="2000" kern="0" dirty="0" smtClean="0">
                          <a:effectLst/>
                        </a:rPr>
                        <a:t>,</a:t>
                      </a:r>
                      <a:r>
                        <a:rPr lang="en-US" sz="2000" kern="0" dirty="0" smtClean="0">
                          <a:effectLst/>
                        </a:rPr>
                        <a:t>814</a:t>
                      </a:r>
                      <a:endParaRPr lang="zh-TW" sz="20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a:spcAft>
                          <a:spcPts val="0"/>
                        </a:spcAft>
                      </a:pPr>
                      <a:r>
                        <a:rPr lang="en-US" sz="2000" kern="0" dirty="0">
                          <a:effectLst/>
                        </a:rPr>
                        <a:t>12/3</a:t>
                      </a:r>
                      <a:r>
                        <a:rPr lang="zh-TW" sz="2000" kern="0" dirty="0">
                          <a:effectLst/>
                        </a:rPr>
                        <a:t>飛閱洄瀾專題講座</a:t>
                      </a:r>
                      <a:endParaRPr lang="zh-TW" sz="2000" kern="100" dirty="0">
                        <a:effectLst/>
                      </a:endParaRPr>
                    </a:p>
                    <a:p>
                      <a:pPr algn="just">
                        <a:spcAft>
                          <a:spcPts val="0"/>
                        </a:spcAft>
                      </a:pPr>
                      <a:r>
                        <a:rPr lang="en-US" sz="2000" kern="0" dirty="0">
                          <a:effectLst/>
                        </a:rPr>
                        <a:t>12/5</a:t>
                      </a:r>
                      <a:r>
                        <a:rPr lang="zh-TW" sz="2000" kern="0" dirty="0">
                          <a:effectLst/>
                        </a:rPr>
                        <a:t>探索科學遊學趣專題講座</a:t>
                      </a:r>
                      <a:endParaRPr lang="zh-TW" sz="2000" kern="100" dirty="0">
                        <a:effectLst/>
                      </a:endParaRPr>
                    </a:p>
                    <a:p>
                      <a:pPr algn="just">
                        <a:spcAft>
                          <a:spcPts val="0"/>
                        </a:spcAft>
                      </a:pPr>
                      <a:r>
                        <a:rPr lang="en-US" sz="2000" kern="0" dirty="0">
                          <a:effectLst/>
                        </a:rPr>
                        <a:t>12/22</a:t>
                      </a:r>
                      <a:r>
                        <a:rPr lang="zh-TW" sz="2000" kern="0" dirty="0">
                          <a:effectLst/>
                        </a:rPr>
                        <a:t>飛閱洄瀾</a:t>
                      </a:r>
                      <a:r>
                        <a:rPr lang="en-US" sz="2000" kern="0" dirty="0">
                          <a:effectLst/>
                        </a:rPr>
                        <a:t>-</a:t>
                      </a:r>
                      <a:r>
                        <a:rPr lang="zh-TW" sz="2000" kern="0" dirty="0">
                          <a:effectLst/>
                        </a:rPr>
                        <a:t>空拍機校外教學</a:t>
                      </a:r>
                      <a:endParaRPr lang="zh-TW" sz="2000" kern="100" dirty="0">
                        <a:effectLst/>
                      </a:endParaRPr>
                    </a:p>
                    <a:p>
                      <a:pPr algn="just">
                        <a:spcAft>
                          <a:spcPts val="0"/>
                        </a:spcAft>
                      </a:pPr>
                      <a:r>
                        <a:rPr lang="en-US" sz="2000" kern="0" dirty="0">
                          <a:effectLst/>
                        </a:rPr>
                        <a:t>12/23</a:t>
                      </a:r>
                      <a:r>
                        <a:rPr lang="zh-TW" sz="2000" kern="0" dirty="0">
                          <a:effectLst/>
                        </a:rPr>
                        <a:t>探索科學遊學趣專題講座</a:t>
                      </a:r>
                      <a:endParaRPr lang="zh-TW" sz="20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855786">
                <a:tc>
                  <a:txBody>
                    <a:bodyPr/>
                    <a:lstStyle/>
                    <a:p>
                      <a:pPr algn="ctr">
                        <a:spcAft>
                          <a:spcPts val="0"/>
                        </a:spcAft>
                      </a:pPr>
                      <a:r>
                        <a:rPr lang="zh-TW" altLang="en-US" sz="2000" kern="100" dirty="0" smtClean="0">
                          <a:effectLst/>
                          <a:latin typeface="Calibri"/>
                          <a:ea typeface="新細明體"/>
                          <a:cs typeface="Times New Roman"/>
                        </a:rPr>
                        <a:t>合計</a:t>
                      </a:r>
                      <a:endParaRPr lang="zh-TW" sz="20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spcAft>
                          <a:spcPts val="0"/>
                        </a:spcAft>
                      </a:pPr>
                      <a:r>
                        <a:rPr lang="en-US" altLang="zh-TW" sz="2000" kern="100" dirty="0" smtClean="0">
                          <a:effectLst/>
                          <a:latin typeface="Calibri"/>
                          <a:ea typeface="新細明體"/>
                          <a:cs typeface="Times New Roman"/>
                        </a:rPr>
                        <a:t>541,119</a:t>
                      </a:r>
                      <a:endParaRPr lang="zh-TW" sz="20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000" kern="100" dirty="0" smtClean="0">
                          <a:effectLst/>
                          <a:latin typeface="Calibri"/>
                          <a:ea typeface="+mn-ea"/>
                          <a:cs typeface="Times New Roman"/>
                        </a:rPr>
                        <a:t>佔總經費比率</a:t>
                      </a:r>
                      <a:r>
                        <a:rPr lang="en-US" altLang="zh-TW" sz="2000" kern="100" dirty="0" smtClean="0">
                          <a:effectLst/>
                          <a:latin typeface="Calibri"/>
                          <a:ea typeface="+mn-ea"/>
                          <a:cs typeface="Times New Roman"/>
                        </a:rPr>
                        <a:t>23%</a:t>
                      </a:r>
                      <a:endParaRPr lang="zh-TW" altLang="zh-TW" sz="2000" kern="100" dirty="0" smtClean="0">
                        <a:effectLst/>
                        <a:latin typeface="Calibri"/>
                        <a:ea typeface="+mn-ea"/>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8726013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52AB79E1-2A85-4AFC-8590-BDC4F4DB0A6A}" type="slidenum">
              <a:rPr lang="en-US" altLang="zh-TW" smtClean="0"/>
              <a:pPr>
                <a:defRPr/>
              </a:pPr>
              <a:t>23</a:t>
            </a:fld>
            <a:endParaRPr lang="en-US" altLang="zh-TW"/>
          </a:p>
        </p:txBody>
      </p:sp>
      <p:sp>
        <p:nvSpPr>
          <p:cNvPr id="7" name="Rectangle 2"/>
          <p:cNvSpPr txBox="1">
            <a:spLocks noChangeArrowheads="1"/>
          </p:cNvSpPr>
          <p:nvPr/>
        </p:nvSpPr>
        <p:spPr bwMode="auto">
          <a:xfrm>
            <a:off x="539750" y="620713"/>
            <a:ext cx="8229600" cy="864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2pPr>
            <a:lvl3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3pPr>
            <a:lvl4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4pPr>
            <a:lvl5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5pPr>
            <a:lvl6pPr marL="457200" algn="l" rtl="0" fontAlgn="base">
              <a:spcBef>
                <a:spcPct val="0"/>
              </a:spcBef>
              <a:spcAft>
                <a:spcPct val="0"/>
              </a:spcAft>
              <a:defRPr kumimoji="1" sz="4400">
                <a:solidFill>
                  <a:schemeClr val="tx2"/>
                </a:solidFill>
                <a:latin typeface="Garamond" pitchFamily="18" charset="0"/>
                <a:ea typeface="標楷體" pitchFamily="65" charset="-120"/>
              </a:defRPr>
            </a:lvl6pPr>
            <a:lvl7pPr marL="914400" algn="l" rtl="0" fontAlgn="base">
              <a:spcBef>
                <a:spcPct val="0"/>
              </a:spcBef>
              <a:spcAft>
                <a:spcPct val="0"/>
              </a:spcAft>
              <a:defRPr kumimoji="1" sz="4400">
                <a:solidFill>
                  <a:schemeClr val="tx2"/>
                </a:solidFill>
                <a:latin typeface="Garamond" pitchFamily="18" charset="0"/>
                <a:ea typeface="標楷體" pitchFamily="65" charset="-120"/>
              </a:defRPr>
            </a:lvl7pPr>
            <a:lvl8pPr marL="1371600" algn="l" rtl="0" fontAlgn="base">
              <a:spcBef>
                <a:spcPct val="0"/>
              </a:spcBef>
              <a:spcAft>
                <a:spcPct val="0"/>
              </a:spcAft>
              <a:defRPr kumimoji="1" sz="4400">
                <a:solidFill>
                  <a:schemeClr val="tx2"/>
                </a:solidFill>
                <a:latin typeface="Garamond" pitchFamily="18" charset="0"/>
                <a:ea typeface="標楷體" pitchFamily="65" charset="-120"/>
              </a:defRPr>
            </a:lvl8pPr>
            <a:lvl9pPr marL="1828800" algn="l" rtl="0" fontAlgn="base">
              <a:spcBef>
                <a:spcPct val="0"/>
              </a:spcBef>
              <a:spcAft>
                <a:spcPct val="0"/>
              </a:spcAft>
              <a:defRPr kumimoji="1" sz="4400">
                <a:solidFill>
                  <a:schemeClr val="tx2"/>
                </a:solidFill>
                <a:latin typeface="Garamond" pitchFamily="18" charset="0"/>
                <a:ea typeface="標楷體" pitchFamily="65" charset="-120"/>
              </a:defRPr>
            </a:lvl9pPr>
          </a:lstStyle>
          <a:p>
            <a:pPr eaLnBrk="1" fontAlgn="ctr" hangingPunct="1"/>
            <a:r>
              <a:rPr lang="en-US" altLang="zh-TW" sz="3600" dirty="0" smtClean="0"/>
              <a:t>104-2</a:t>
            </a:r>
            <a:r>
              <a:rPr lang="zh-TW" altLang="en-US" sz="3600" dirty="0" smtClean="0"/>
              <a:t> </a:t>
            </a:r>
            <a:r>
              <a:rPr lang="zh-TW" altLang="zh-TW" sz="3600" dirty="0" smtClean="0"/>
              <a:t>精</a:t>
            </a:r>
            <a:r>
              <a:rPr lang="zh-TW" altLang="zh-TW" sz="3600" dirty="0"/>
              <a:t>進科普教學</a:t>
            </a:r>
            <a:r>
              <a:rPr lang="zh-TW" altLang="zh-TW" sz="3600" dirty="0" smtClean="0"/>
              <a:t>計畫</a:t>
            </a:r>
            <a:endParaRPr lang="zh-TW" altLang="zh-TW" sz="3600" dirty="0"/>
          </a:p>
        </p:txBody>
      </p:sp>
      <p:sp>
        <p:nvSpPr>
          <p:cNvPr id="8" name="Rectangle 3"/>
          <p:cNvSpPr txBox="1">
            <a:spLocks noChangeArrowheads="1"/>
          </p:cNvSpPr>
          <p:nvPr/>
        </p:nvSpPr>
        <p:spPr bwMode="auto">
          <a:xfrm>
            <a:off x="539750" y="1340768"/>
            <a:ext cx="8064500" cy="647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defRPr kumimoji="1" sz="20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a:lstStyle>
          <a:p>
            <a:pPr marL="530225" indent="-441325" eaLnBrk="1" hangingPunct="1">
              <a:buClr>
                <a:srgbClr val="CC9900"/>
              </a:buClr>
              <a:defRPr/>
            </a:pPr>
            <a:r>
              <a:rPr lang="en-US" altLang="zh-TW" sz="2800" b="1" kern="0" dirty="0">
                <a:solidFill>
                  <a:srgbClr val="FF3300"/>
                </a:solidFill>
                <a:ea typeface="標楷體" pitchFamily="65" charset="-120"/>
              </a:rPr>
              <a:t>104-2-1</a:t>
            </a:r>
            <a:r>
              <a:rPr lang="zh-TW" altLang="zh-TW" sz="2800" b="1" kern="0" dirty="0">
                <a:solidFill>
                  <a:srgbClr val="FF3300"/>
                </a:solidFill>
                <a:ea typeface="標楷體" pitchFamily="65" charset="-120"/>
              </a:rPr>
              <a:t>探索科學遊學</a:t>
            </a:r>
            <a:r>
              <a:rPr lang="zh-TW" altLang="zh-TW" sz="2800" b="1" kern="0" dirty="0" smtClean="0">
                <a:solidFill>
                  <a:srgbClr val="FF3300"/>
                </a:solidFill>
                <a:ea typeface="標楷體" pitchFamily="65" charset="-120"/>
              </a:rPr>
              <a:t>趣</a:t>
            </a:r>
            <a:endParaRPr lang="en-US" altLang="zh-TW" sz="2800" b="1" kern="0" dirty="0" smtClean="0">
              <a:solidFill>
                <a:srgbClr val="FF3300"/>
              </a:solidFill>
              <a:ea typeface="標楷體" pitchFamily="65" charset="-120"/>
            </a:endParaRPr>
          </a:p>
        </p:txBody>
      </p:sp>
      <p:graphicFrame>
        <p:nvGraphicFramePr>
          <p:cNvPr id="9" name="表格 8"/>
          <p:cNvGraphicFramePr>
            <a:graphicFrameLocks noGrp="1"/>
          </p:cNvGraphicFramePr>
          <p:nvPr>
            <p:extLst>
              <p:ext uri="{D42A27DB-BD31-4B8C-83A1-F6EECF244321}">
                <p14:modId xmlns:p14="http://schemas.microsoft.com/office/powerpoint/2010/main" val="1737465305"/>
              </p:ext>
            </p:extLst>
          </p:nvPr>
        </p:nvGraphicFramePr>
        <p:xfrm>
          <a:off x="539750" y="1844824"/>
          <a:ext cx="8064500" cy="4322084"/>
        </p:xfrm>
        <a:graphic>
          <a:graphicData uri="http://schemas.openxmlformats.org/drawingml/2006/table">
            <a:tbl>
              <a:tblPr firstRow="1" firstCol="1" bandRow="1">
                <a:tableStyleId>{5C22544A-7EE6-4342-B048-85BDC9FD1C3A}</a:tableStyleId>
              </a:tblPr>
              <a:tblGrid>
                <a:gridCol w="4032250"/>
                <a:gridCol w="4032250"/>
              </a:tblGrid>
              <a:tr h="2950484">
                <a:tc>
                  <a:txBody>
                    <a:bodyPr/>
                    <a:lstStyle/>
                    <a:p>
                      <a:pPr algn="ctr">
                        <a:lnSpc>
                          <a:spcPct val="200000"/>
                        </a:lnSpc>
                        <a:spcAft>
                          <a:spcPts val="1200"/>
                        </a:spcAft>
                      </a:pPr>
                      <a:endParaRPr lang="en-US" sz="1200" kern="100" dirty="0">
                        <a:effectLst/>
                        <a:latin typeface="標楷體"/>
                        <a:cs typeface="Times New Roman"/>
                      </a:endParaRPr>
                    </a:p>
                  </a:txBody>
                  <a:tcPr marL="68580" marR="68580" marT="0" marB="0">
                    <a:solidFill>
                      <a:srgbClr val="EADFFF"/>
                    </a:solidFill>
                  </a:tcPr>
                </a:tc>
                <a:tc>
                  <a:txBody>
                    <a:bodyPr/>
                    <a:lstStyle/>
                    <a:p>
                      <a:pPr>
                        <a:lnSpc>
                          <a:spcPct val="200000"/>
                        </a:lnSpc>
                        <a:spcAft>
                          <a:spcPts val="1200"/>
                        </a:spcAft>
                      </a:pPr>
                      <a:endParaRPr lang="en-US" sz="1200" kern="100" dirty="0">
                        <a:effectLst/>
                        <a:latin typeface="標楷體"/>
                        <a:cs typeface="Times New Roman"/>
                      </a:endParaRPr>
                    </a:p>
                  </a:txBody>
                  <a:tcPr marL="68580" marR="68580" marT="0" marB="0">
                    <a:solidFill>
                      <a:srgbClr val="EADFFF"/>
                    </a:solidFill>
                  </a:tcPr>
                </a:tc>
              </a:tr>
              <a:tr h="1331135">
                <a:tc gridSpan="2">
                  <a:txBody>
                    <a:bodyPr/>
                    <a:lstStyle/>
                    <a:p>
                      <a:pPr>
                        <a:lnSpc>
                          <a:spcPct val="150000"/>
                        </a:lnSpc>
                        <a:spcAft>
                          <a:spcPts val="0"/>
                        </a:spcAft>
                      </a:pPr>
                      <a:r>
                        <a:rPr lang="en-US" sz="2000" kern="0" dirty="0">
                          <a:solidFill>
                            <a:schemeClr val="bg1"/>
                          </a:solidFill>
                          <a:effectLst/>
                          <a:latin typeface="+mj-ea"/>
                          <a:ea typeface="+mj-ea"/>
                        </a:rPr>
                        <a:t>104</a:t>
                      </a:r>
                      <a:r>
                        <a:rPr lang="zh-TW" sz="2000" kern="0" dirty="0">
                          <a:solidFill>
                            <a:schemeClr val="bg1"/>
                          </a:solidFill>
                          <a:effectLst/>
                          <a:latin typeface="+mj-ea"/>
                          <a:ea typeface="+mj-ea"/>
                        </a:rPr>
                        <a:t>年</a:t>
                      </a:r>
                      <a:r>
                        <a:rPr lang="en-US" sz="2000" kern="0" dirty="0">
                          <a:solidFill>
                            <a:schemeClr val="bg1"/>
                          </a:solidFill>
                          <a:effectLst/>
                          <a:latin typeface="+mj-ea"/>
                          <a:ea typeface="+mj-ea"/>
                        </a:rPr>
                        <a:t>12</a:t>
                      </a:r>
                      <a:r>
                        <a:rPr lang="zh-TW" sz="2000" kern="0" dirty="0">
                          <a:solidFill>
                            <a:schemeClr val="bg1"/>
                          </a:solidFill>
                          <a:effectLst/>
                          <a:latin typeface="+mj-ea"/>
                          <a:ea typeface="+mj-ea"/>
                        </a:rPr>
                        <a:t>月</a:t>
                      </a:r>
                      <a:r>
                        <a:rPr lang="en-US" sz="2000" kern="0" dirty="0">
                          <a:solidFill>
                            <a:schemeClr val="bg1"/>
                          </a:solidFill>
                          <a:effectLst/>
                          <a:latin typeface="+mj-ea"/>
                          <a:ea typeface="+mj-ea"/>
                        </a:rPr>
                        <a:t>23</a:t>
                      </a:r>
                      <a:r>
                        <a:rPr lang="zh-TW" sz="2000" kern="0" dirty="0">
                          <a:solidFill>
                            <a:schemeClr val="bg1"/>
                          </a:solidFill>
                          <a:effectLst/>
                          <a:latin typeface="+mj-ea"/>
                          <a:ea typeface="+mj-ea"/>
                        </a:rPr>
                        <a:t>日</a:t>
                      </a:r>
                      <a:r>
                        <a:rPr lang="zh-TW" sz="2000" kern="100" dirty="0">
                          <a:solidFill>
                            <a:schemeClr val="bg1"/>
                          </a:solidFill>
                          <a:effectLst/>
                          <a:latin typeface="+mj-ea"/>
                          <a:ea typeface="+mj-ea"/>
                        </a:rPr>
                        <a:t>辦理「</a:t>
                      </a:r>
                      <a:r>
                        <a:rPr lang="zh-TW" sz="2000" kern="0" dirty="0">
                          <a:solidFill>
                            <a:schemeClr val="bg1"/>
                          </a:solidFill>
                          <a:effectLst/>
                          <a:latin typeface="+mj-ea"/>
                          <a:ea typeface="+mj-ea"/>
                        </a:rPr>
                        <a:t>綠建築與綠色能源的發展趨勢</a:t>
                      </a:r>
                      <a:r>
                        <a:rPr lang="zh-TW" sz="2000" kern="100" dirty="0">
                          <a:solidFill>
                            <a:schemeClr val="bg1"/>
                          </a:solidFill>
                          <a:effectLst/>
                          <a:latin typeface="+mj-ea"/>
                          <a:ea typeface="+mj-ea"/>
                        </a:rPr>
                        <a:t>」專題講座。邀請</a:t>
                      </a:r>
                      <a:r>
                        <a:rPr lang="en-US" sz="2000" kern="0" dirty="0">
                          <a:solidFill>
                            <a:schemeClr val="bg1"/>
                          </a:solidFill>
                          <a:effectLst/>
                          <a:latin typeface="+mj-ea"/>
                          <a:ea typeface="+mj-ea"/>
                        </a:rPr>
                        <a:t>CNS</a:t>
                      </a:r>
                      <a:r>
                        <a:rPr lang="zh-TW" sz="2000" kern="0" dirty="0">
                          <a:solidFill>
                            <a:schemeClr val="bg1"/>
                          </a:solidFill>
                          <a:effectLst/>
                          <a:latin typeface="+mj-ea"/>
                          <a:ea typeface="+mj-ea"/>
                        </a:rPr>
                        <a:t>國家標準技術委員會委員李士畦博士</a:t>
                      </a:r>
                      <a:r>
                        <a:rPr lang="zh-TW" sz="2000" kern="100" dirty="0">
                          <a:solidFill>
                            <a:schemeClr val="bg1"/>
                          </a:solidFill>
                          <a:effectLst/>
                          <a:latin typeface="+mj-ea"/>
                          <a:ea typeface="+mj-ea"/>
                        </a:rPr>
                        <a:t>到校經驗分享，計有</a:t>
                      </a:r>
                      <a:r>
                        <a:rPr lang="en-US" sz="2000" kern="0" dirty="0">
                          <a:solidFill>
                            <a:schemeClr val="bg1"/>
                          </a:solidFill>
                          <a:effectLst/>
                          <a:latin typeface="+mj-ea"/>
                          <a:ea typeface="+mj-ea"/>
                        </a:rPr>
                        <a:t>70</a:t>
                      </a:r>
                      <a:r>
                        <a:rPr lang="zh-TW" sz="2000" kern="0" dirty="0">
                          <a:solidFill>
                            <a:schemeClr val="bg1"/>
                          </a:solidFill>
                          <a:effectLst/>
                          <a:latin typeface="+mj-ea"/>
                          <a:ea typeface="+mj-ea"/>
                        </a:rPr>
                        <a:t>名師生參與講座，有效</a:t>
                      </a:r>
                      <a:r>
                        <a:rPr lang="zh-TW" sz="2000" kern="100" dirty="0">
                          <a:solidFill>
                            <a:schemeClr val="bg1"/>
                          </a:solidFill>
                          <a:effectLst/>
                          <a:latin typeface="+mj-ea"/>
                          <a:ea typeface="+mj-ea"/>
                        </a:rPr>
                        <a:t>提升數理科教師科展指導能力，與學生的科學研究水平</a:t>
                      </a:r>
                      <a:r>
                        <a:rPr lang="zh-TW" sz="2000" kern="0" dirty="0">
                          <a:solidFill>
                            <a:schemeClr val="bg1"/>
                          </a:solidFill>
                          <a:effectLst/>
                          <a:latin typeface="+mj-ea"/>
                          <a:ea typeface="+mj-ea"/>
                        </a:rPr>
                        <a:t>。</a:t>
                      </a:r>
                      <a:endParaRPr lang="zh-TW" sz="2000" kern="100" dirty="0">
                        <a:solidFill>
                          <a:schemeClr val="bg1"/>
                        </a:solidFill>
                        <a:effectLst/>
                        <a:latin typeface="+mj-ea"/>
                        <a:ea typeface="+mj-ea"/>
                        <a:cs typeface="Times New Roman"/>
                      </a:endParaRPr>
                    </a:p>
                  </a:txBody>
                  <a:tcPr marL="68580" marR="68580" marT="0" marB="0">
                    <a:solidFill>
                      <a:srgbClr val="3333FF"/>
                    </a:solidFill>
                  </a:tcPr>
                </a:tc>
                <a:tc hMerge="1">
                  <a:txBody>
                    <a:bodyPr/>
                    <a:lstStyle/>
                    <a:p>
                      <a:endParaRPr lang="zh-TW" altLang="en-US"/>
                    </a:p>
                  </a:txBody>
                  <a:tcPr/>
                </a:tc>
              </a:tr>
            </a:tbl>
          </a:graphicData>
        </a:graphic>
      </p:graphicFrame>
      <p:pic>
        <p:nvPicPr>
          <p:cNvPr id="1033" name="Picture 9" descr="P_20151223_1325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688" y="2060848"/>
            <a:ext cx="3835978" cy="2592288"/>
          </a:xfrm>
          <a:prstGeom prst="rect">
            <a:avLst/>
          </a:prstGeom>
        </p:spPr>
        <p:style>
          <a:lnRef idx="3">
            <a:schemeClr val="lt1"/>
          </a:lnRef>
          <a:fillRef idx="1">
            <a:schemeClr val="accent1"/>
          </a:fillRef>
          <a:effectRef idx="1">
            <a:schemeClr val="accent1"/>
          </a:effectRef>
          <a:fontRef idx="minor">
            <a:schemeClr val="lt1"/>
          </a:fontRef>
        </p:style>
      </p:pic>
      <p:pic>
        <p:nvPicPr>
          <p:cNvPr id="1032" name="圖片 2" descr="P_20151223_15355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4550" y="2060848"/>
            <a:ext cx="3905041" cy="2592288"/>
          </a:xfrm>
          <a:prstGeom prst="rect">
            <a:avLst/>
          </a:prstGeom>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64065721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52AB79E1-2A85-4AFC-8590-BDC4F4DB0A6A}" type="slidenum">
              <a:rPr lang="en-US" altLang="zh-TW" smtClean="0"/>
              <a:pPr>
                <a:defRPr/>
              </a:pPr>
              <a:t>24</a:t>
            </a:fld>
            <a:endParaRPr lang="en-US" altLang="zh-TW"/>
          </a:p>
        </p:txBody>
      </p:sp>
      <p:sp>
        <p:nvSpPr>
          <p:cNvPr id="7" name="Rectangle 2"/>
          <p:cNvSpPr txBox="1">
            <a:spLocks noChangeArrowheads="1"/>
          </p:cNvSpPr>
          <p:nvPr/>
        </p:nvSpPr>
        <p:spPr bwMode="auto">
          <a:xfrm>
            <a:off x="539750" y="620713"/>
            <a:ext cx="8229600" cy="864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2pPr>
            <a:lvl3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3pPr>
            <a:lvl4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4pPr>
            <a:lvl5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5pPr>
            <a:lvl6pPr marL="457200" algn="l" rtl="0" fontAlgn="base">
              <a:spcBef>
                <a:spcPct val="0"/>
              </a:spcBef>
              <a:spcAft>
                <a:spcPct val="0"/>
              </a:spcAft>
              <a:defRPr kumimoji="1" sz="4400">
                <a:solidFill>
                  <a:schemeClr val="tx2"/>
                </a:solidFill>
                <a:latin typeface="Garamond" pitchFamily="18" charset="0"/>
                <a:ea typeface="標楷體" pitchFamily="65" charset="-120"/>
              </a:defRPr>
            </a:lvl6pPr>
            <a:lvl7pPr marL="914400" algn="l" rtl="0" fontAlgn="base">
              <a:spcBef>
                <a:spcPct val="0"/>
              </a:spcBef>
              <a:spcAft>
                <a:spcPct val="0"/>
              </a:spcAft>
              <a:defRPr kumimoji="1" sz="4400">
                <a:solidFill>
                  <a:schemeClr val="tx2"/>
                </a:solidFill>
                <a:latin typeface="Garamond" pitchFamily="18" charset="0"/>
                <a:ea typeface="標楷體" pitchFamily="65" charset="-120"/>
              </a:defRPr>
            </a:lvl7pPr>
            <a:lvl8pPr marL="1371600" algn="l" rtl="0" fontAlgn="base">
              <a:spcBef>
                <a:spcPct val="0"/>
              </a:spcBef>
              <a:spcAft>
                <a:spcPct val="0"/>
              </a:spcAft>
              <a:defRPr kumimoji="1" sz="4400">
                <a:solidFill>
                  <a:schemeClr val="tx2"/>
                </a:solidFill>
                <a:latin typeface="Garamond" pitchFamily="18" charset="0"/>
                <a:ea typeface="標楷體" pitchFamily="65" charset="-120"/>
              </a:defRPr>
            </a:lvl8pPr>
            <a:lvl9pPr marL="1828800" algn="l" rtl="0" fontAlgn="base">
              <a:spcBef>
                <a:spcPct val="0"/>
              </a:spcBef>
              <a:spcAft>
                <a:spcPct val="0"/>
              </a:spcAft>
              <a:defRPr kumimoji="1" sz="4400">
                <a:solidFill>
                  <a:schemeClr val="tx2"/>
                </a:solidFill>
                <a:latin typeface="Garamond" pitchFamily="18" charset="0"/>
                <a:ea typeface="標楷體" pitchFamily="65" charset="-120"/>
              </a:defRPr>
            </a:lvl9pPr>
          </a:lstStyle>
          <a:p>
            <a:pPr eaLnBrk="1" fontAlgn="ctr" hangingPunct="1"/>
            <a:r>
              <a:rPr lang="en-US" altLang="zh-TW" sz="3600" dirty="0" smtClean="0"/>
              <a:t>104-2</a:t>
            </a:r>
            <a:r>
              <a:rPr lang="zh-TW" altLang="en-US" sz="3600" dirty="0" smtClean="0"/>
              <a:t> </a:t>
            </a:r>
            <a:r>
              <a:rPr lang="zh-TW" altLang="zh-TW" sz="3600" dirty="0" smtClean="0"/>
              <a:t>精</a:t>
            </a:r>
            <a:r>
              <a:rPr lang="zh-TW" altLang="zh-TW" sz="3600" dirty="0"/>
              <a:t>進科普教學</a:t>
            </a:r>
            <a:r>
              <a:rPr lang="zh-TW" altLang="zh-TW" sz="3600" dirty="0" smtClean="0"/>
              <a:t>計畫</a:t>
            </a:r>
            <a:endParaRPr lang="zh-TW" altLang="zh-TW" sz="3600" dirty="0"/>
          </a:p>
        </p:txBody>
      </p:sp>
      <p:sp>
        <p:nvSpPr>
          <p:cNvPr id="8" name="Rectangle 3"/>
          <p:cNvSpPr txBox="1">
            <a:spLocks noChangeArrowheads="1"/>
          </p:cNvSpPr>
          <p:nvPr/>
        </p:nvSpPr>
        <p:spPr bwMode="auto">
          <a:xfrm>
            <a:off x="539750" y="1340768"/>
            <a:ext cx="8064500" cy="647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defRPr kumimoji="1" sz="20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a:lstStyle>
          <a:p>
            <a:pPr marL="530225" indent="-441325" eaLnBrk="1" hangingPunct="1">
              <a:buClr>
                <a:srgbClr val="CC9900"/>
              </a:buClr>
              <a:defRPr/>
            </a:pPr>
            <a:r>
              <a:rPr lang="en-US" altLang="zh-TW" sz="2800" b="1" kern="0" dirty="0">
                <a:solidFill>
                  <a:srgbClr val="FF3300"/>
                </a:solidFill>
                <a:ea typeface="標楷體" pitchFamily="65" charset="-120"/>
              </a:rPr>
              <a:t>104-2-1</a:t>
            </a:r>
            <a:r>
              <a:rPr lang="zh-TW" altLang="zh-TW" sz="2800" b="1" kern="0" dirty="0">
                <a:solidFill>
                  <a:srgbClr val="FF3300"/>
                </a:solidFill>
                <a:ea typeface="標楷體" pitchFamily="65" charset="-120"/>
              </a:rPr>
              <a:t>探索科學遊學</a:t>
            </a:r>
            <a:r>
              <a:rPr lang="zh-TW" altLang="zh-TW" sz="2800" b="1" kern="0" dirty="0" smtClean="0">
                <a:solidFill>
                  <a:srgbClr val="FF3300"/>
                </a:solidFill>
                <a:ea typeface="標楷體" pitchFamily="65" charset="-120"/>
              </a:rPr>
              <a:t>趣</a:t>
            </a:r>
            <a:endParaRPr lang="en-US" altLang="zh-TW" sz="2800" b="1" kern="0" dirty="0" smtClean="0">
              <a:solidFill>
                <a:srgbClr val="FF3300"/>
              </a:solidFill>
              <a:ea typeface="標楷體" pitchFamily="65" charset="-120"/>
            </a:endParaRPr>
          </a:p>
        </p:txBody>
      </p:sp>
      <p:graphicFrame>
        <p:nvGraphicFramePr>
          <p:cNvPr id="9" name="表格 8"/>
          <p:cNvGraphicFramePr>
            <a:graphicFrameLocks noGrp="1"/>
          </p:cNvGraphicFramePr>
          <p:nvPr>
            <p:extLst>
              <p:ext uri="{D42A27DB-BD31-4B8C-83A1-F6EECF244321}">
                <p14:modId xmlns:p14="http://schemas.microsoft.com/office/powerpoint/2010/main" val="590923067"/>
              </p:ext>
            </p:extLst>
          </p:nvPr>
        </p:nvGraphicFramePr>
        <p:xfrm>
          <a:off x="539750" y="1844824"/>
          <a:ext cx="8064500" cy="4322084"/>
        </p:xfrm>
        <a:graphic>
          <a:graphicData uri="http://schemas.openxmlformats.org/drawingml/2006/table">
            <a:tbl>
              <a:tblPr firstRow="1" firstCol="1" bandRow="1">
                <a:tableStyleId>{5C22544A-7EE6-4342-B048-85BDC9FD1C3A}</a:tableStyleId>
              </a:tblPr>
              <a:tblGrid>
                <a:gridCol w="4032250"/>
                <a:gridCol w="4032250"/>
              </a:tblGrid>
              <a:tr h="2950484">
                <a:tc>
                  <a:txBody>
                    <a:bodyPr/>
                    <a:lstStyle/>
                    <a:p>
                      <a:pPr algn="ctr">
                        <a:lnSpc>
                          <a:spcPct val="200000"/>
                        </a:lnSpc>
                        <a:spcAft>
                          <a:spcPts val="1200"/>
                        </a:spcAft>
                      </a:pPr>
                      <a:endParaRPr lang="en-US" sz="1200" kern="100" dirty="0">
                        <a:effectLst/>
                        <a:latin typeface="標楷體"/>
                        <a:cs typeface="Times New Roman"/>
                      </a:endParaRPr>
                    </a:p>
                  </a:txBody>
                  <a:tcPr marL="68580" marR="68580" marT="0" marB="0">
                    <a:solidFill>
                      <a:srgbClr val="EADFFF"/>
                    </a:solidFill>
                  </a:tcPr>
                </a:tc>
                <a:tc>
                  <a:txBody>
                    <a:bodyPr/>
                    <a:lstStyle/>
                    <a:p>
                      <a:pPr>
                        <a:lnSpc>
                          <a:spcPct val="200000"/>
                        </a:lnSpc>
                        <a:spcAft>
                          <a:spcPts val="1200"/>
                        </a:spcAft>
                      </a:pPr>
                      <a:endParaRPr lang="en-US" sz="1200" kern="100" dirty="0">
                        <a:effectLst/>
                        <a:latin typeface="標楷體"/>
                        <a:cs typeface="Times New Roman"/>
                      </a:endParaRPr>
                    </a:p>
                  </a:txBody>
                  <a:tcPr marL="68580" marR="68580" marT="0" marB="0">
                    <a:solidFill>
                      <a:srgbClr val="EADFFF"/>
                    </a:solidFill>
                  </a:tcPr>
                </a:tc>
              </a:tr>
              <a:tr h="1331135">
                <a:tc gridSpan="2">
                  <a:txBody>
                    <a:bodyPr/>
                    <a:lstStyle/>
                    <a:p>
                      <a:pPr>
                        <a:lnSpc>
                          <a:spcPct val="150000"/>
                        </a:lnSpc>
                        <a:spcAft>
                          <a:spcPts val="0"/>
                        </a:spcAft>
                      </a:pPr>
                      <a:r>
                        <a:rPr lang="en-US" altLang="zh-TW" sz="2000" b="1" kern="1200" dirty="0" smtClean="0">
                          <a:solidFill>
                            <a:schemeClr val="lt1"/>
                          </a:solidFill>
                          <a:effectLst/>
                          <a:latin typeface="+mj-ea"/>
                          <a:ea typeface="+mj-ea"/>
                          <a:cs typeface="+mn-cs"/>
                        </a:rPr>
                        <a:t>104</a:t>
                      </a:r>
                      <a:r>
                        <a:rPr lang="zh-TW" altLang="zh-TW" sz="2000" b="1" kern="1200" dirty="0" smtClean="0">
                          <a:solidFill>
                            <a:schemeClr val="lt1"/>
                          </a:solidFill>
                          <a:effectLst/>
                          <a:latin typeface="+mj-ea"/>
                          <a:ea typeface="+mj-ea"/>
                          <a:cs typeface="+mn-cs"/>
                        </a:rPr>
                        <a:t>年</a:t>
                      </a:r>
                      <a:r>
                        <a:rPr lang="en-US" altLang="zh-TW" sz="2000" b="1" kern="1200" dirty="0" smtClean="0">
                          <a:solidFill>
                            <a:schemeClr val="lt1"/>
                          </a:solidFill>
                          <a:effectLst/>
                          <a:latin typeface="+mj-ea"/>
                          <a:ea typeface="+mj-ea"/>
                          <a:cs typeface="+mn-cs"/>
                        </a:rPr>
                        <a:t>12</a:t>
                      </a:r>
                      <a:r>
                        <a:rPr lang="zh-TW" altLang="zh-TW" sz="2000" b="1" kern="1200" dirty="0" smtClean="0">
                          <a:solidFill>
                            <a:schemeClr val="lt1"/>
                          </a:solidFill>
                          <a:effectLst/>
                          <a:latin typeface="+mj-ea"/>
                          <a:ea typeface="+mj-ea"/>
                          <a:cs typeface="+mn-cs"/>
                        </a:rPr>
                        <a:t>月</a:t>
                      </a:r>
                      <a:r>
                        <a:rPr lang="en-US" altLang="zh-TW" sz="2000" b="1" kern="1200" dirty="0" smtClean="0">
                          <a:solidFill>
                            <a:schemeClr val="lt1"/>
                          </a:solidFill>
                          <a:effectLst/>
                          <a:latin typeface="+mj-ea"/>
                          <a:ea typeface="+mj-ea"/>
                          <a:cs typeface="+mn-cs"/>
                        </a:rPr>
                        <a:t>5</a:t>
                      </a:r>
                      <a:r>
                        <a:rPr lang="zh-TW" altLang="zh-TW" sz="2000" b="1" kern="1200" dirty="0" smtClean="0">
                          <a:solidFill>
                            <a:schemeClr val="lt1"/>
                          </a:solidFill>
                          <a:effectLst/>
                          <a:latin typeface="+mj-ea"/>
                          <a:ea typeface="+mj-ea"/>
                          <a:cs typeface="+mn-cs"/>
                        </a:rPr>
                        <a:t>日辦理校外參訪</a:t>
                      </a:r>
                      <a:r>
                        <a:rPr lang="en-US" altLang="zh-TW" sz="2000" b="1" kern="1200" dirty="0" smtClean="0">
                          <a:solidFill>
                            <a:schemeClr val="lt1"/>
                          </a:solidFill>
                          <a:effectLst/>
                          <a:latin typeface="+mj-ea"/>
                          <a:ea typeface="+mj-ea"/>
                          <a:cs typeface="+mn-cs"/>
                        </a:rPr>
                        <a:t>-</a:t>
                      </a:r>
                      <a:r>
                        <a:rPr lang="zh-TW" altLang="zh-TW" sz="2000" b="1" kern="1200" dirty="0" smtClean="0">
                          <a:solidFill>
                            <a:schemeClr val="lt1"/>
                          </a:solidFill>
                          <a:effectLst/>
                          <a:latin typeface="+mj-ea"/>
                          <a:ea typeface="+mj-ea"/>
                          <a:cs typeface="+mn-cs"/>
                        </a:rPr>
                        <a:t>「基礎科學探索之旅」，計有</a:t>
                      </a:r>
                      <a:r>
                        <a:rPr lang="en-US" altLang="zh-TW" sz="2000" b="1" kern="1200" dirty="0" smtClean="0">
                          <a:solidFill>
                            <a:schemeClr val="lt1"/>
                          </a:solidFill>
                          <a:effectLst/>
                          <a:latin typeface="+mj-ea"/>
                          <a:ea typeface="+mj-ea"/>
                          <a:cs typeface="+mn-cs"/>
                        </a:rPr>
                        <a:t>2</a:t>
                      </a:r>
                      <a:r>
                        <a:rPr lang="zh-TW" altLang="zh-TW" sz="2000" b="1" kern="1200" dirty="0" smtClean="0">
                          <a:solidFill>
                            <a:schemeClr val="lt1"/>
                          </a:solidFill>
                          <a:effectLst/>
                          <a:latin typeface="+mj-ea"/>
                          <a:ea typeface="+mj-ea"/>
                          <a:cs typeface="+mn-cs"/>
                        </a:rPr>
                        <a:t>師</a:t>
                      </a:r>
                      <a:r>
                        <a:rPr lang="en-US" altLang="zh-TW" sz="2000" b="1" kern="1200" dirty="0" smtClean="0">
                          <a:solidFill>
                            <a:schemeClr val="lt1"/>
                          </a:solidFill>
                          <a:effectLst/>
                          <a:latin typeface="+mj-ea"/>
                          <a:ea typeface="+mj-ea"/>
                          <a:cs typeface="+mn-cs"/>
                        </a:rPr>
                        <a:t>8</a:t>
                      </a:r>
                      <a:r>
                        <a:rPr lang="zh-TW" altLang="zh-TW" sz="2000" b="1" kern="1200" dirty="0" smtClean="0">
                          <a:solidFill>
                            <a:schemeClr val="lt1"/>
                          </a:solidFill>
                          <a:effectLst/>
                          <a:latin typeface="+mj-ea"/>
                          <a:ea typeface="+mj-ea"/>
                          <a:cs typeface="+mn-cs"/>
                        </a:rPr>
                        <a:t>生參觀輔仁大學化學系，由黃炳綜主任親自引導及授課，讓師生對實驗操作能有更深入的認識。</a:t>
                      </a:r>
                      <a:endParaRPr lang="zh-TW" sz="2000" kern="100" dirty="0">
                        <a:solidFill>
                          <a:schemeClr val="bg1"/>
                        </a:solidFill>
                        <a:effectLst/>
                        <a:latin typeface="+mj-ea"/>
                        <a:ea typeface="+mj-ea"/>
                        <a:cs typeface="Times New Roman"/>
                      </a:endParaRPr>
                    </a:p>
                  </a:txBody>
                  <a:tcPr marL="68580" marR="68580" marT="0" marB="0">
                    <a:solidFill>
                      <a:srgbClr val="3333FF"/>
                    </a:solidFill>
                  </a:tcPr>
                </a:tc>
                <a:tc hMerge="1">
                  <a:txBody>
                    <a:bodyPr/>
                    <a:lstStyle/>
                    <a:p>
                      <a:endParaRPr lang="zh-TW" altLang="en-US"/>
                    </a:p>
                  </a:txBody>
                  <a:tcPr/>
                </a:tc>
              </a:tr>
            </a:tbl>
          </a:graphicData>
        </a:graphic>
      </p:graphicFrame>
      <p:pic>
        <p:nvPicPr>
          <p:cNvPr id="2050" name="Picture 2" descr="C:\Users\tea34\Desktop\精進優質\104優質精進\104-2-1探索科學遊學趣\輔大遊學趣\相片\輔大移地培訓_5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916832"/>
            <a:ext cx="3744416" cy="2808312"/>
          </a:xfrm>
          <a:prstGeom prst="rect">
            <a:avLst/>
          </a:prstGeom>
        </p:spPr>
        <p:style>
          <a:lnRef idx="3">
            <a:schemeClr val="lt1"/>
          </a:lnRef>
          <a:fillRef idx="1">
            <a:schemeClr val="accent1"/>
          </a:fillRef>
          <a:effectRef idx="1">
            <a:schemeClr val="accent1"/>
          </a:effectRef>
          <a:fontRef idx="minor">
            <a:schemeClr val="lt1"/>
          </a:fontRef>
        </p:style>
      </p:pic>
      <p:pic>
        <p:nvPicPr>
          <p:cNvPr id="2051" name="Picture 3" descr="C:\Users\tea34\Desktop\精進優質\104優質精進\104-2-1探索科學遊學趣\輔大遊學趣\相片\輔大移地培訓_48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0943" y="1916832"/>
            <a:ext cx="3707481" cy="2780610"/>
          </a:xfrm>
          <a:prstGeom prst="rect">
            <a:avLst/>
          </a:prstGeom>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241012480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52AB79E1-2A85-4AFC-8590-BDC4F4DB0A6A}" type="slidenum">
              <a:rPr lang="en-US" altLang="zh-TW" smtClean="0"/>
              <a:pPr>
                <a:defRPr/>
              </a:pPr>
              <a:t>25</a:t>
            </a:fld>
            <a:endParaRPr lang="en-US" altLang="zh-TW"/>
          </a:p>
        </p:txBody>
      </p:sp>
      <p:sp>
        <p:nvSpPr>
          <p:cNvPr id="7" name="Rectangle 2"/>
          <p:cNvSpPr txBox="1">
            <a:spLocks noChangeArrowheads="1"/>
          </p:cNvSpPr>
          <p:nvPr/>
        </p:nvSpPr>
        <p:spPr bwMode="auto">
          <a:xfrm>
            <a:off x="539750" y="620713"/>
            <a:ext cx="8229600" cy="864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2pPr>
            <a:lvl3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3pPr>
            <a:lvl4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4pPr>
            <a:lvl5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5pPr>
            <a:lvl6pPr marL="457200" algn="l" rtl="0" fontAlgn="base">
              <a:spcBef>
                <a:spcPct val="0"/>
              </a:spcBef>
              <a:spcAft>
                <a:spcPct val="0"/>
              </a:spcAft>
              <a:defRPr kumimoji="1" sz="4400">
                <a:solidFill>
                  <a:schemeClr val="tx2"/>
                </a:solidFill>
                <a:latin typeface="Garamond" pitchFamily="18" charset="0"/>
                <a:ea typeface="標楷體" pitchFamily="65" charset="-120"/>
              </a:defRPr>
            </a:lvl6pPr>
            <a:lvl7pPr marL="914400" algn="l" rtl="0" fontAlgn="base">
              <a:spcBef>
                <a:spcPct val="0"/>
              </a:spcBef>
              <a:spcAft>
                <a:spcPct val="0"/>
              </a:spcAft>
              <a:defRPr kumimoji="1" sz="4400">
                <a:solidFill>
                  <a:schemeClr val="tx2"/>
                </a:solidFill>
                <a:latin typeface="Garamond" pitchFamily="18" charset="0"/>
                <a:ea typeface="標楷體" pitchFamily="65" charset="-120"/>
              </a:defRPr>
            </a:lvl7pPr>
            <a:lvl8pPr marL="1371600" algn="l" rtl="0" fontAlgn="base">
              <a:spcBef>
                <a:spcPct val="0"/>
              </a:spcBef>
              <a:spcAft>
                <a:spcPct val="0"/>
              </a:spcAft>
              <a:defRPr kumimoji="1" sz="4400">
                <a:solidFill>
                  <a:schemeClr val="tx2"/>
                </a:solidFill>
                <a:latin typeface="Garamond" pitchFamily="18" charset="0"/>
                <a:ea typeface="標楷體" pitchFamily="65" charset="-120"/>
              </a:defRPr>
            </a:lvl8pPr>
            <a:lvl9pPr marL="1828800" algn="l" rtl="0" fontAlgn="base">
              <a:spcBef>
                <a:spcPct val="0"/>
              </a:spcBef>
              <a:spcAft>
                <a:spcPct val="0"/>
              </a:spcAft>
              <a:defRPr kumimoji="1" sz="4400">
                <a:solidFill>
                  <a:schemeClr val="tx2"/>
                </a:solidFill>
                <a:latin typeface="Garamond" pitchFamily="18" charset="0"/>
                <a:ea typeface="標楷體" pitchFamily="65" charset="-120"/>
              </a:defRPr>
            </a:lvl9pPr>
          </a:lstStyle>
          <a:p>
            <a:pPr eaLnBrk="1" fontAlgn="ctr" hangingPunct="1"/>
            <a:r>
              <a:rPr lang="en-US" altLang="zh-TW" sz="3600" dirty="0" smtClean="0"/>
              <a:t>104-2</a:t>
            </a:r>
            <a:r>
              <a:rPr lang="zh-TW" altLang="en-US" sz="3600" dirty="0" smtClean="0"/>
              <a:t> </a:t>
            </a:r>
            <a:r>
              <a:rPr lang="zh-TW" altLang="zh-TW" sz="3600" dirty="0" smtClean="0"/>
              <a:t>精</a:t>
            </a:r>
            <a:r>
              <a:rPr lang="zh-TW" altLang="zh-TW" sz="3600" dirty="0"/>
              <a:t>進科普教學</a:t>
            </a:r>
            <a:r>
              <a:rPr lang="zh-TW" altLang="zh-TW" sz="3600" dirty="0" smtClean="0"/>
              <a:t>計畫</a:t>
            </a:r>
            <a:endParaRPr lang="zh-TW" altLang="zh-TW" sz="3600" dirty="0"/>
          </a:p>
        </p:txBody>
      </p:sp>
      <p:sp>
        <p:nvSpPr>
          <p:cNvPr id="8" name="Rectangle 3"/>
          <p:cNvSpPr txBox="1">
            <a:spLocks noChangeArrowheads="1"/>
          </p:cNvSpPr>
          <p:nvPr/>
        </p:nvSpPr>
        <p:spPr bwMode="auto">
          <a:xfrm>
            <a:off x="539750" y="1321197"/>
            <a:ext cx="8064500" cy="503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defRPr kumimoji="1" sz="20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a:lstStyle>
          <a:p>
            <a:pPr marL="530225" indent="-441325" eaLnBrk="1" hangingPunct="1">
              <a:buClr>
                <a:srgbClr val="CC9900"/>
              </a:buClr>
              <a:defRPr/>
            </a:pPr>
            <a:r>
              <a:rPr lang="en-US" altLang="zh-TW" sz="2800" b="1" kern="0" dirty="0" smtClean="0">
                <a:solidFill>
                  <a:srgbClr val="FF3300"/>
                </a:solidFill>
                <a:ea typeface="標楷體" pitchFamily="65" charset="-120"/>
              </a:rPr>
              <a:t>104-2-2</a:t>
            </a:r>
            <a:r>
              <a:rPr lang="zh-TW" altLang="zh-TW" sz="2800" b="1" kern="0" dirty="0">
                <a:solidFill>
                  <a:srgbClr val="FF3300"/>
                </a:solidFill>
                <a:ea typeface="標楷體" pitchFamily="65" charset="-120"/>
              </a:rPr>
              <a:t>教學</a:t>
            </a:r>
            <a:r>
              <a:rPr lang="en-US" altLang="zh-TW" sz="2800" b="1" kern="0" dirty="0">
                <a:solidFill>
                  <a:srgbClr val="FF3300"/>
                </a:solidFill>
                <a:ea typeface="標楷體" pitchFamily="65" charset="-120"/>
              </a:rPr>
              <a:t>E</a:t>
            </a:r>
            <a:r>
              <a:rPr lang="zh-TW" altLang="zh-TW" sz="2800" b="1" kern="0" dirty="0" smtClean="0">
                <a:solidFill>
                  <a:srgbClr val="FF3300"/>
                </a:solidFill>
                <a:ea typeface="標楷體" pitchFamily="65" charset="-120"/>
              </a:rPr>
              <a:t>起來</a:t>
            </a:r>
          </a:p>
        </p:txBody>
      </p:sp>
      <p:graphicFrame>
        <p:nvGraphicFramePr>
          <p:cNvPr id="6" name="表格 5"/>
          <p:cNvGraphicFramePr>
            <a:graphicFrameLocks noGrp="1"/>
          </p:cNvGraphicFramePr>
          <p:nvPr>
            <p:extLst>
              <p:ext uri="{D42A27DB-BD31-4B8C-83A1-F6EECF244321}">
                <p14:modId xmlns:p14="http://schemas.microsoft.com/office/powerpoint/2010/main" val="3767692848"/>
              </p:ext>
            </p:extLst>
          </p:nvPr>
        </p:nvGraphicFramePr>
        <p:xfrm>
          <a:off x="539750" y="1844824"/>
          <a:ext cx="8064500" cy="4779284"/>
        </p:xfrm>
        <a:graphic>
          <a:graphicData uri="http://schemas.openxmlformats.org/drawingml/2006/table">
            <a:tbl>
              <a:tblPr firstRow="1" firstCol="1" bandRow="1">
                <a:tableStyleId>{5C22544A-7EE6-4342-B048-85BDC9FD1C3A}</a:tableStyleId>
              </a:tblPr>
              <a:tblGrid>
                <a:gridCol w="4032250"/>
                <a:gridCol w="4032250"/>
              </a:tblGrid>
              <a:tr h="2950484">
                <a:tc>
                  <a:txBody>
                    <a:bodyPr/>
                    <a:lstStyle/>
                    <a:p>
                      <a:pPr algn="ctr">
                        <a:lnSpc>
                          <a:spcPct val="200000"/>
                        </a:lnSpc>
                        <a:spcAft>
                          <a:spcPts val="1200"/>
                        </a:spcAft>
                      </a:pPr>
                      <a:endParaRPr lang="en-US" sz="1200" kern="100" dirty="0">
                        <a:effectLst/>
                        <a:latin typeface="標楷體"/>
                        <a:cs typeface="Times New Roman"/>
                      </a:endParaRPr>
                    </a:p>
                  </a:txBody>
                  <a:tcPr marL="68580" marR="68580" marT="0" marB="0">
                    <a:solidFill>
                      <a:srgbClr val="EADFFF"/>
                    </a:solidFill>
                  </a:tcPr>
                </a:tc>
                <a:tc>
                  <a:txBody>
                    <a:bodyPr/>
                    <a:lstStyle/>
                    <a:p>
                      <a:pPr>
                        <a:lnSpc>
                          <a:spcPct val="200000"/>
                        </a:lnSpc>
                        <a:spcAft>
                          <a:spcPts val="1200"/>
                        </a:spcAft>
                      </a:pPr>
                      <a:endParaRPr lang="en-US" sz="1200" kern="100" dirty="0">
                        <a:effectLst/>
                        <a:latin typeface="標楷體"/>
                        <a:cs typeface="Times New Roman"/>
                      </a:endParaRPr>
                    </a:p>
                  </a:txBody>
                  <a:tcPr marL="68580" marR="68580" marT="0" marB="0">
                    <a:solidFill>
                      <a:srgbClr val="EADFFF"/>
                    </a:solidFill>
                  </a:tcPr>
                </a:tc>
              </a:tr>
              <a:tr h="1331135">
                <a:tc gridSpan="2">
                  <a:txBody>
                    <a:bodyPr/>
                    <a:lstStyle/>
                    <a:p>
                      <a:pPr>
                        <a:lnSpc>
                          <a:spcPct val="150000"/>
                        </a:lnSpc>
                        <a:spcAft>
                          <a:spcPts val="0"/>
                        </a:spcAft>
                      </a:pPr>
                      <a:endParaRPr lang="en-US" altLang="zh-TW" sz="2000" kern="100" dirty="0" smtClean="0">
                        <a:solidFill>
                          <a:schemeClr val="bg1"/>
                        </a:solidFill>
                        <a:effectLst/>
                        <a:latin typeface="+mj-ea"/>
                        <a:ea typeface="+mj-ea"/>
                        <a:cs typeface="Times New Roman"/>
                      </a:endParaRPr>
                    </a:p>
                    <a:p>
                      <a:pPr>
                        <a:lnSpc>
                          <a:spcPct val="150000"/>
                        </a:lnSpc>
                        <a:spcAft>
                          <a:spcPts val="0"/>
                        </a:spcAft>
                      </a:pPr>
                      <a:r>
                        <a:rPr lang="zh-TW" altLang="zh-TW" sz="2000" b="1" kern="1200" dirty="0" smtClean="0">
                          <a:solidFill>
                            <a:schemeClr val="lt1"/>
                          </a:solidFill>
                          <a:effectLst/>
                          <a:latin typeface="+mj-ea"/>
                          <a:ea typeface="+mj-ea"/>
                          <a:cs typeface="+mn-cs"/>
                        </a:rPr>
                        <a:t>完成教師數位</a:t>
                      </a:r>
                      <a:r>
                        <a:rPr lang="zh-TW" altLang="en-US" sz="2000" b="1" kern="1200" dirty="0" smtClean="0">
                          <a:solidFill>
                            <a:schemeClr val="lt1"/>
                          </a:solidFill>
                          <a:effectLst/>
                          <a:latin typeface="+mj-ea"/>
                          <a:ea typeface="+mj-ea"/>
                          <a:cs typeface="+mn-cs"/>
                        </a:rPr>
                        <a:t>教學平台</a:t>
                      </a:r>
                      <a:r>
                        <a:rPr lang="zh-TW" altLang="zh-TW" sz="2000" b="1" kern="1200" dirty="0" smtClean="0">
                          <a:solidFill>
                            <a:schemeClr val="lt1"/>
                          </a:solidFill>
                          <a:effectLst/>
                          <a:latin typeface="+mj-ea"/>
                          <a:ea typeface="+mj-ea"/>
                          <a:cs typeface="+mn-cs"/>
                        </a:rPr>
                        <a:t>建置</a:t>
                      </a:r>
                      <a:r>
                        <a:rPr lang="zh-TW" altLang="en-US" sz="2000" b="1" kern="1200" dirty="0" smtClean="0">
                          <a:solidFill>
                            <a:schemeClr val="lt1"/>
                          </a:solidFill>
                          <a:effectLst/>
                          <a:latin typeface="+mj-ea"/>
                          <a:ea typeface="+mj-ea"/>
                          <a:cs typeface="+mn-cs"/>
                        </a:rPr>
                        <a:t>及</a:t>
                      </a:r>
                      <a:r>
                        <a:rPr lang="zh-TW" altLang="zh-TW" sz="2000" b="1" kern="1200" dirty="0" smtClean="0">
                          <a:solidFill>
                            <a:schemeClr val="lt1"/>
                          </a:solidFill>
                          <a:effectLst/>
                          <a:latin typeface="+mj-ea"/>
                          <a:ea typeface="+mj-ea"/>
                          <a:cs typeface="+mn-cs"/>
                        </a:rPr>
                        <a:t>測試，</a:t>
                      </a:r>
                      <a:endParaRPr lang="en-US" altLang="zh-TW" sz="2000" b="1" kern="1200" dirty="0" smtClean="0">
                        <a:solidFill>
                          <a:schemeClr val="lt1"/>
                        </a:solidFill>
                        <a:effectLst/>
                        <a:latin typeface="+mj-ea"/>
                        <a:ea typeface="+mj-ea"/>
                        <a:cs typeface="+mn-cs"/>
                      </a:endParaRPr>
                    </a:p>
                    <a:p>
                      <a:pPr>
                        <a:lnSpc>
                          <a:spcPct val="150000"/>
                        </a:lnSpc>
                        <a:spcAft>
                          <a:spcPts val="0"/>
                        </a:spcAft>
                      </a:pPr>
                      <a:r>
                        <a:rPr lang="zh-TW" altLang="zh-TW" sz="2000" b="1" kern="1200" dirty="0" smtClean="0">
                          <a:solidFill>
                            <a:schemeClr val="lt1"/>
                          </a:solidFill>
                          <a:effectLst/>
                          <a:latin typeface="+mj-ea"/>
                          <a:ea typeface="+mj-ea"/>
                          <a:cs typeface="+mn-cs"/>
                        </a:rPr>
                        <a:t>並積極鼓勵教師設計多媒體教材，提</a:t>
                      </a:r>
                      <a:endParaRPr lang="en-US" altLang="zh-TW" sz="2000" b="1" kern="1200" dirty="0" smtClean="0">
                        <a:solidFill>
                          <a:schemeClr val="lt1"/>
                        </a:solidFill>
                        <a:effectLst/>
                        <a:latin typeface="+mj-ea"/>
                        <a:ea typeface="+mj-ea"/>
                        <a:cs typeface="+mn-cs"/>
                      </a:endParaRPr>
                    </a:p>
                    <a:p>
                      <a:pPr>
                        <a:lnSpc>
                          <a:spcPct val="150000"/>
                        </a:lnSpc>
                        <a:spcAft>
                          <a:spcPts val="0"/>
                        </a:spcAft>
                      </a:pPr>
                      <a:r>
                        <a:rPr lang="zh-TW" altLang="zh-TW" sz="2000" b="1" kern="1200" dirty="0" smtClean="0">
                          <a:solidFill>
                            <a:schemeClr val="lt1"/>
                          </a:solidFill>
                          <a:effectLst/>
                          <a:latin typeface="+mj-ea"/>
                          <a:ea typeface="+mj-ea"/>
                          <a:cs typeface="+mn-cs"/>
                        </a:rPr>
                        <a:t>升教學成效。</a:t>
                      </a:r>
                      <a:endParaRPr lang="zh-TW" sz="2000" kern="100" dirty="0">
                        <a:solidFill>
                          <a:schemeClr val="bg1"/>
                        </a:solidFill>
                        <a:effectLst/>
                        <a:latin typeface="+mj-ea"/>
                        <a:ea typeface="+mj-ea"/>
                        <a:cs typeface="Times New Roman"/>
                      </a:endParaRPr>
                    </a:p>
                  </a:txBody>
                  <a:tcPr marL="68580" marR="68580" marT="0" marB="0">
                    <a:solidFill>
                      <a:srgbClr val="3333FF"/>
                    </a:solidFill>
                  </a:tcPr>
                </a:tc>
                <a:tc hMerge="1">
                  <a:txBody>
                    <a:bodyPr/>
                    <a:lstStyle/>
                    <a:p>
                      <a:endParaRPr lang="zh-TW" altLang="en-US"/>
                    </a:p>
                  </a:txBody>
                  <a:tcPr/>
                </a:tc>
              </a:tr>
            </a:tbl>
          </a:graphicData>
        </a:graphic>
      </p:graphicFrame>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67238"/>
            <a:ext cx="4403030" cy="3339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882" y="1388461"/>
            <a:ext cx="3960440" cy="4944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6127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52AB79E1-2A85-4AFC-8590-BDC4F4DB0A6A}" type="slidenum">
              <a:rPr lang="en-US" altLang="zh-TW" smtClean="0"/>
              <a:pPr>
                <a:defRPr/>
              </a:pPr>
              <a:t>26</a:t>
            </a:fld>
            <a:endParaRPr lang="en-US" altLang="zh-TW"/>
          </a:p>
        </p:txBody>
      </p:sp>
      <p:sp>
        <p:nvSpPr>
          <p:cNvPr id="7" name="Rectangle 2"/>
          <p:cNvSpPr txBox="1">
            <a:spLocks noChangeArrowheads="1"/>
          </p:cNvSpPr>
          <p:nvPr/>
        </p:nvSpPr>
        <p:spPr bwMode="auto">
          <a:xfrm>
            <a:off x="539750" y="620713"/>
            <a:ext cx="8229600" cy="864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2pPr>
            <a:lvl3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3pPr>
            <a:lvl4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4pPr>
            <a:lvl5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5pPr>
            <a:lvl6pPr marL="457200" algn="l" rtl="0" fontAlgn="base">
              <a:spcBef>
                <a:spcPct val="0"/>
              </a:spcBef>
              <a:spcAft>
                <a:spcPct val="0"/>
              </a:spcAft>
              <a:defRPr kumimoji="1" sz="4400">
                <a:solidFill>
                  <a:schemeClr val="tx2"/>
                </a:solidFill>
                <a:latin typeface="Garamond" pitchFamily="18" charset="0"/>
                <a:ea typeface="標楷體" pitchFamily="65" charset="-120"/>
              </a:defRPr>
            </a:lvl6pPr>
            <a:lvl7pPr marL="914400" algn="l" rtl="0" fontAlgn="base">
              <a:spcBef>
                <a:spcPct val="0"/>
              </a:spcBef>
              <a:spcAft>
                <a:spcPct val="0"/>
              </a:spcAft>
              <a:defRPr kumimoji="1" sz="4400">
                <a:solidFill>
                  <a:schemeClr val="tx2"/>
                </a:solidFill>
                <a:latin typeface="Garamond" pitchFamily="18" charset="0"/>
                <a:ea typeface="標楷體" pitchFamily="65" charset="-120"/>
              </a:defRPr>
            </a:lvl7pPr>
            <a:lvl8pPr marL="1371600" algn="l" rtl="0" fontAlgn="base">
              <a:spcBef>
                <a:spcPct val="0"/>
              </a:spcBef>
              <a:spcAft>
                <a:spcPct val="0"/>
              </a:spcAft>
              <a:defRPr kumimoji="1" sz="4400">
                <a:solidFill>
                  <a:schemeClr val="tx2"/>
                </a:solidFill>
                <a:latin typeface="Garamond" pitchFamily="18" charset="0"/>
                <a:ea typeface="標楷體" pitchFamily="65" charset="-120"/>
              </a:defRPr>
            </a:lvl8pPr>
            <a:lvl9pPr marL="1828800" algn="l" rtl="0" fontAlgn="base">
              <a:spcBef>
                <a:spcPct val="0"/>
              </a:spcBef>
              <a:spcAft>
                <a:spcPct val="0"/>
              </a:spcAft>
              <a:defRPr kumimoji="1" sz="4400">
                <a:solidFill>
                  <a:schemeClr val="tx2"/>
                </a:solidFill>
                <a:latin typeface="Garamond" pitchFamily="18" charset="0"/>
                <a:ea typeface="標楷體" pitchFamily="65" charset="-120"/>
              </a:defRPr>
            </a:lvl9pPr>
          </a:lstStyle>
          <a:p>
            <a:pPr eaLnBrk="1" fontAlgn="ctr" hangingPunct="1"/>
            <a:r>
              <a:rPr lang="en-US" altLang="zh-TW" sz="3600" dirty="0" smtClean="0"/>
              <a:t>104-2</a:t>
            </a:r>
            <a:r>
              <a:rPr lang="zh-TW" altLang="en-US" sz="3600" dirty="0" smtClean="0"/>
              <a:t> </a:t>
            </a:r>
            <a:r>
              <a:rPr lang="zh-TW" altLang="zh-TW" sz="3600" dirty="0" smtClean="0"/>
              <a:t>精</a:t>
            </a:r>
            <a:r>
              <a:rPr lang="zh-TW" altLang="zh-TW" sz="3600" dirty="0"/>
              <a:t>進科普教學</a:t>
            </a:r>
            <a:r>
              <a:rPr lang="zh-TW" altLang="zh-TW" sz="3600" dirty="0" smtClean="0"/>
              <a:t>計畫</a:t>
            </a:r>
            <a:endParaRPr lang="zh-TW" altLang="zh-TW" sz="3600" dirty="0"/>
          </a:p>
        </p:txBody>
      </p:sp>
      <p:sp>
        <p:nvSpPr>
          <p:cNvPr id="8" name="Rectangle 3"/>
          <p:cNvSpPr txBox="1">
            <a:spLocks noChangeArrowheads="1"/>
          </p:cNvSpPr>
          <p:nvPr/>
        </p:nvSpPr>
        <p:spPr bwMode="auto">
          <a:xfrm>
            <a:off x="539750" y="1321197"/>
            <a:ext cx="8064500" cy="503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defRPr kumimoji="1" sz="20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a:lstStyle>
          <a:p>
            <a:pPr marL="530225" indent="-441325" eaLnBrk="1" hangingPunct="1">
              <a:buClr>
                <a:srgbClr val="CC9900"/>
              </a:buClr>
              <a:defRPr/>
            </a:pPr>
            <a:r>
              <a:rPr lang="en-US" altLang="zh-TW" sz="2800" b="1" kern="0" dirty="0" smtClean="0">
                <a:solidFill>
                  <a:srgbClr val="FF3300"/>
                </a:solidFill>
                <a:ea typeface="標楷體" pitchFamily="65" charset="-120"/>
              </a:rPr>
              <a:t>104-2-2</a:t>
            </a:r>
            <a:r>
              <a:rPr lang="zh-TW" altLang="zh-TW" sz="2800" b="1" kern="0" dirty="0">
                <a:solidFill>
                  <a:srgbClr val="FF3300"/>
                </a:solidFill>
                <a:ea typeface="標楷體" pitchFamily="65" charset="-120"/>
              </a:rPr>
              <a:t>教學</a:t>
            </a:r>
            <a:r>
              <a:rPr lang="en-US" altLang="zh-TW" sz="2800" b="1" kern="0" dirty="0">
                <a:solidFill>
                  <a:srgbClr val="FF3300"/>
                </a:solidFill>
                <a:ea typeface="標楷體" pitchFamily="65" charset="-120"/>
              </a:rPr>
              <a:t>E</a:t>
            </a:r>
            <a:r>
              <a:rPr lang="zh-TW" altLang="zh-TW" sz="2800" b="1" kern="0" dirty="0" smtClean="0">
                <a:solidFill>
                  <a:srgbClr val="FF3300"/>
                </a:solidFill>
                <a:ea typeface="標楷體" pitchFamily="65" charset="-120"/>
              </a:rPr>
              <a:t>起來</a:t>
            </a:r>
          </a:p>
        </p:txBody>
      </p:sp>
      <p:graphicFrame>
        <p:nvGraphicFramePr>
          <p:cNvPr id="6" name="表格 5"/>
          <p:cNvGraphicFramePr>
            <a:graphicFrameLocks noGrp="1"/>
          </p:cNvGraphicFramePr>
          <p:nvPr>
            <p:extLst>
              <p:ext uri="{D42A27DB-BD31-4B8C-83A1-F6EECF244321}">
                <p14:modId xmlns:p14="http://schemas.microsoft.com/office/powerpoint/2010/main" val="1069951765"/>
              </p:ext>
            </p:extLst>
          </p:nvPr>
        </p:nvGraphicFramePr>
        <p:xfrm>
          <a:off x="539750" y="1844824"/>
          <a:ext cx="8064500" cy="4322084"/>
        </p:xfrm>
        <a:graphic>
          <a:graphicData uri="http://schemas.openxmlformats.org/drawingml/2006/table">
            <a:tbl>
              <a:tblPr firstRow="1" firstCol="1" bandRow="1">
                <a:tableStyleId>{5C22544A-7EE6-4342-B048-85BDC9FD1C3A}</a:tableStyleId>
              </a:tblPr>
              <a:tblGrid>
                <a:gridCol w="4032250"/>
                <a:gridCol w="4032250"/>
              </a:tblGrid>
              <a:tr h="2950484">
                <a:tc>
                  <a:txBody>
                    <a:bodyPr/>
                    <a:lstStyle/>
                    <a:p>
                      <a:pPr algn="ctr">
                        <a:lnSpc>
                          <a:spcPct val="200000"/>
                        </a:lnSpc>
                        <a:spcAft>
                          <a:spcPts val="1200"/>
                        </a:spcAft>
                      </a:pPr>
                      <a:endParaRPr lang="en-US" sz="1200" kern="100" dirty="0">
                        <a:effectLst/>
                        <a:latin typeface="標楷體"/>
                        <a:cs typeface="Times New Roman"/>
                      </a:endParaRPr>
                    </a:p>
                  </a:txBody>
                  <a:tcPr marL="68580" marR="68580" marT="0" marB="0">
                    <a:lnR w="38100" cap="flat" cmpd="sng" algn="ctr">
                      <a:solidFill>
                        <a:schemeClr val="bg1"/>
                      </a:solidFill>
                      <a:prstDash val="solid"/>
                      <a:round/>
                      <a:headEnd type="none" w="med" len="med"/>
                      <a:tailEnd type="none" w="med" len="med"/>
                    </a:lnR>
                    <a:solidFill>
                      <a:srgbClr val="EADFFF"/>
                    </a:solidFill>
                  </a:tcPr>
                </a:tc>
                <a:tc>
                  <a:txBody>
                    <a:bodyPr/>
                    <a:lstStyle/>
                    <a:p>
                      <a:pPr>
                        <a:lnSpc>
                          <a:spcPct val="200000"/>
                        </a:lnSpc>
                        <a:spcAft>
                          <a:spcPts val="1200"/>
                        </a:spcAft>
                      </a:pPr>
                      <a:endParaRPr lang="en-US" sz="1200" kern="100" dirty="0">
                        <a:effectLst/>
                        <a:latin typeface="標楷體"/>
                        <a:cs typeface="Times New Roman"/>
                      </a:endParaRPr>
                    </a:p>
                  </a:txBody>
                  <a:tcPr marL="68580" marR="68580" marT="0" marB="0">
                    <a:lnL w="38100" cap="flat" cmpd="sng" algn="ctr">
                      <a:solidFill>
                        <a:schemeClr val="bg1"/>
                      </a:solidFill>
                      <a:prstDash val="solid"/>
                      <a:round/>
                      <a:headEnd type="none" w="med" len="med"/>
                      <a:tailEnd type="none" w="med" len="med"/>
                    </a:lnL>
                    <a:solidFill>
                      <a:srgbClr val="EADFFF"/>
                    </a:solidFill>
                  </a:tcPr>
                </a:tc>
              </a:tr>
              <a:tr h="1331135">
                <a:tc>
                  <a:txBody>
                    <a:bodyPr/>
                    <a:lstStyle/>
                    <a:p>
                      <a:pPr>
                        <a:lnSpc>
                          <a:spcPct val="150000"/>
                        </a:lnSpc>
                        <a:spcAft>
                          <a:spcPts val="0"/>
                        </a:spcAft>
                      </a:pPr>
                      <a:r>
                        <a:rPr lang="en-US" altLang="zh-TW" sz="2000" b="1" kern="100" dirty="0" smtClean="0">
                          <a:solidFill>
                            <a:schemeClr val="bg1"/>
                          </a:solidFill>
                          <a:effectLst/>
                          <a:latin typeface="+mj-ea"/>
                          <a:ea typeface="+mj-ea"/>
                          <a:cs typeface="Times New Roman"/>
                        </a:rPr>
                        <a:t>104</a:t>
                      </a:r>
                      <a:r>
                        <a:rPr lang="zh-TW" altLang="en-US" sz="2000" b="1" kern="100" dirty="0" smtClean="0">
                          <a:solidFill>
                            <a:schemeClr val="bg1"/>
                          </a:solidFill>
                          <a:effectLst/>
                          <a:latin typeface="+mj-ea"/>
                          <a:ea typeface="+mj-ea"/>
                          <a:cs typeface="Times New Roman"/>
                        </a:rPr>
                        <a:t>年</a:t>
                      </a:r>
                      <a:r>
                        <a:rPr lang="en-US" altLang="zh-TW" sz="2000" b="1" kern="100" dirty="0" smtClean="0">
                          <a:solidFill>
                            <a:schemeClr val="bg1"/>
                          </a:solidFill>
                          <a:effectLst/>
                          <a:latin typeface="+mj-ea"/>
                          <a:ea typeface="+mj-ea"/>
                          <a:cs typeface="Times New Roman"/>
                        </a:rPr>
                        <a:t>11</a:t>
                      </a:r>
                      <a:r>
                        <a:rPr lang="zh-TW" altLang="en-US" sz="2000" b="1" kern="100" dirty="0" smtClean="0">
                          <a:solidFill>
                            <a:schemeClr val="bg1"/>
                          </a:solidFill>
                          <a:effectLst/>
                          <a:latin typeface="+mj-ea"/>
                          <a:ea typeface="+mj-ea"/>
                          <a:cs typeface="Times New Roman"/>
                        </a:rPr>
                        <a:t>月</a:t>
                      </a:r>
                      <a:r>
                        <a:rPr lang="en-US" altLang="zh-TW" sz="2000" b="1" kern="100" dirty="0" smtClean="0">
                          <a:solidFill>
                            <a:schemeClr val="bg1"/>
                          </a:solidFill>
                          <a:effectLst/>
                          <a:latin typeface="+mj-ea"/>
                          <a:ea typeface="+mj-ea"/>
                          <a:cs typeface="Times New Roman"/>
                        </a:rPr>
                        <a:t>18</a:t>
                      </a:r>
                      <a:r>
                        <a:rPr lang="zh-TW" altLang="en-US" sz="2000" b="1" kern="100" dirty="0" smtClean="0">
                          <a:solidFill>
                            <a:schemeClr val="bg1"/>
                          </a:solidFill>
                          <a:effectLst/>
                          <a:latin typeface="+mj-ea"/>
                          <a:ea typeface="+mj-ea"/>
                          <a:cs typeface="Times New Roman"/>
                        </a:rPr>
                        <a:t>日由電算中心黃文彰老師指導教師同仁操作</a:t>
                      </a:r>
                      <a:r>
                        <a:rPr lang="en-US" altLang="zh-TW" sz="2000" b="1" kern="100" dirty="0" smtClean="0">
                          <a:solidFill>
                            <a:schemeClr val="bg1"/>
                          </a:solidFill>
                          <a:effectLst/>
                          <a:latin typeface="+mj-ea"/>
                          <a:ea typeface="+mj-ea"/>
                          <a:cs typeface="Times New Roman"/>
                        </a:rPr>
                        <a:t>E</a:t>
                      </a:r>
                      <a:r>
                        <a:rPr lang="zh-TW" altLang="en-US" sz="2000" b="1" kern="100" dirty="0" smtClean="0">
                          <a:solidFill>
                            <a:schemeClr val="bg1"/>
                          </a:solidFill>
                          <a:effectLst/>
                          <a:latin typeface="+mj-ea"/>
                          <a:ea typeface="+mj-ea"/>
                          <a:cs typeface="Times New Roman"/>
                        </a:rPr>
                        <a:t>化教學平台，增進教師媒體教學知能。</a:t>
                      </a:r>
                      <a:endParaRPr lang="zh-TW" sz="2000" kern="100" dirty="0">
                        <a:solidFill>
                          <a:schemeClr val="bg1"/>
                        </a:solidFill>
                        <a:effectLst/>
                        <a:latin typeface="+mj-ea"/>
                        <a:ea typeface="+mj-ea"/>
                        <a:cs typeface="Times New Roman"/>
                      </a:endParaRPr>
                    </a:p>
                  </a:txBody>
                  <a:tcPr marL="68580" marR="68580" marT="0" marB="0">
                    <a:lnR w="38100" cap="flat" cmpd="sng" algn="ctr">
                      <a:solidFill>
                        <a:schemeClr val="bg1"/>
                      </a:solidFill>
                      <a:prstDash val="solid"/>
                      <a:round/>
                      <a:headEnd type="none" w="med" len="med"/>
                      <a:tailEnd type="none" w="med" len="med"/>
                    </a:lnR>
                    <a:solidFill>
                      <a:srgbClr val="3333FF"/>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altLang="zh-TW" sz="2000" b="1" kern="100" dirty="0" smtClean="0">
                          <a:solidFill>
                            <a:schemeClr val="bg1"/>
                          </a:solidFill>
                          <a:effectLst/>
                          <a:latin typeface="+mj-ea"/>
                          <a:ea typeface="+mj-ea"/>
                          <a:cs typeface="Times New Roman"/>
                        </a:rPr>
                        <a:t>105</a:t>
                      </a:r>
                      <a:r>
                        <a:rPr lang="zh-TW" altLang="en-US" sz="2000" b="1" kern="100" dirty="0" smtClean="0">
                          <a:solidFill>
                            <a:schemeClr val="bg1"/>
                          </a:solidFill>
                          <a:effectLst/>
                          <a:latin typeface="+mj-ea"/>
                          <a:ea typeface="+mj-ea"/>
                          <a:cs typeface="Times New Roman"/>
                        </a:rPr>
                        <a:t>年</a:t>
                      </a:r>
                      <a:r>
                        <a:rPr lang="en-US" altLang="zh-TW" sz="2000" b="1" kern="100" dirty="0" smtClean="0">
                          <a:solidFill>
                            <a:schemeClr val="bg1"/>
                          </a:solidFill>
                          <a:effectLst/>
                          <a:latin typeface="+mj-ea"/>
                          <a:ea typeface="+mj-ea"/>
                          <a:cs typeface="Times New Roman"/>
                        </a:rPr>
                        <a:t>4</a:t>
                      </a:r>
                      <a:r>
                        <a:rPr lang="zh-TW" altLang="en-US" sz="2000" b="1" kern="100" dirty="0" smtClean="0">
                          <a:solidFill>
                            <a:schemeClr val="bg1"/>
                          </a:solidFill>
                          <a:effectLst/>
                          <a:latin typeface="+mj-ea"/>
                          <a:ea typeface="+mj-ea"/>
                          <a:cs typeface="Times New Roman"/>
                        </a:rPr>
                        <a:t>月</a:t>
                      </a:r>
                      <a:r>
                        <a:rPr lang="en-US" altLang="zh-TW" sz="2000" b="1" kern="100" dirty="0" smtClean="0">
                          <a:solidFill>
                            <a:schemeClr val="bg1"/>
                          </a:solidFill>
                          <a:effectLst/>
                          <a:latin typeface="+mj-ea"/>
                          <a:ea typeface="+mj-ea"/>
                          <a:cs typeface="Times New Roman"/>
                        </a:rPr>
                        <a:t>12</a:t>
                      </a:r>
                      <a:r>
                        <a:rPr lang="zh-TW" altLang="en-US" sz="2000" b="1" kern="100" dirty="0" smtClean="0">
                          <a:solidFill>
                            <a:schemeClr val="bg1"/>
                          </a:solidFill>
                          <a:effectLst/>
                          <a:latin typeface="+mj-ea"/>
                          <a:ea typeface="+mj-ea"/>
                          <a:cs typeface="Times New Roman"/>
                        </a:rPr>
                        <a:t>日由英文科陳薇年教師示範即時回饋系統</a:t>
                      </a:r>
                      <a:r>
                        <a:rPr lang="en-US" altLang="zh-TW" sz="2000" b="1" kern="100" dirty="0" smtClean="0">
                          <a:solidFill>
                            <a:schemeClr val="bg1"/>
                          </a:solidFill>
                          <a:effectLst/>
                          <a:latin typeface="+mj-ea"/>
                          <a:ea typeface="+mj-ea"/>
                          <a:cs typeface="Times New Roman"/>
                        </a:rPr>
                        <a:t>-KA</a:t>
                      </a:r>
                      <a:r>
                        <a:rPr lang="en-US" altLang="zh-TW" sz="2000" b="1" kern="100" baseline="0" dirty="0" smtClean="0">
                          <a:solidFill>
                            <a:schemeClr val="bg1"/>
                          </a:solidFill>
                          <a:effectLst/>
                          <a:latin typeface="+mj-ea"/>
                          <a:ea typeface="+mj-ea"/>
                          <a:cs typeface="Times New Roman"/>
                        </a:rPr>
                        <a:t>HOOT</a:t>
                      </a:r>
                      <a:r>
                        <a:rPr lang="zh-TW" altLang="en-US" sz="2000" b="1" kern="100" baseline="0" dirty="0" smtClean="0">
                          <a:solidFill>
                            <a:schemeClr val="bg1"/>
                          </a:solidFill>
                          <a:effectLst/>
                          <a:latin typeface="+mj-ea"/>
                          <a:ea typeface="+mj-ea"/>
                          <a:cs typeface="Times New Roman"/>
                        </a:rPr>
                        <a:t>，有效引起教師</a:t>
                      </a:r>
                      <a:r>
                        <a:rPr lang="en-US" altLang="zh-TW" sz="2000" b="1" kern="100" baseline="0" dirty="0" smtClean="0">
                          <a:solidFill>
                            <a:schemeClr val="bg1"/>
                          </a:solidFill>
                          <a:effectLst/>
                          <a:latin typeface="+mj-ea"/>
                          <a:ea typeface="+mj-ea"/>
                          <a:cs typeface="Times New Roman"/>
                        </a:rPr>
                        <a:t>E</a:t>
                      </a:r>
                      <a:r>
                        <a:rPr lang="zh-TW" altLang="en-US" sz="2000" b="1" kern="100" baseline="0" dirty="0" smtClean="0">
                          <a:solidFill>
                            <a:schemeClr val="bg1"/>
                          </a:solidFill>
                          <a:effectLst/>
                          <a:latin typeface="+mj-ea"/>
                          <a:ea typeface="+mj-ea"/>
                          <a:cs typeface="Times New Roman"/>
                        </a:rPr>
                        <a:t>化教學動機。</a:t>
                      </a:r>
                      <a:endParaRPr lang="zh-TW" altLang="zh-TW" sz="2000" b="1" kern="100" dirty="0" smtClean="0">
                        <a:solidFill>
                          <a:schemeClr val="bg1"/>
                        </a:solidFill>
                        <a:effectLst/>
                        <a:latin typeface="+mj-ea"/>
                        <a:ea typeface="+mj-ea"/>
                        <a:cs typeface="Times New Roman"/>
                      </a:endParaRPr>
                    </a:p>
                  </a:txBody>
                  <a:tcPr marL="68580" marR="68580" marT="0" marB="0">
                    <a:lnL w="38100" cap="flat" cmpd="sng" algn="ctr">
                      <a:solidFill>
                        <a:schemeClr val="bg1"/>
                      </a:solidFill>
                      <a:prstDash val="solid"/>
                      <a:round/>
                      <a:headEnd type="none" w="med" len="med"/>
                      <a:tailEnd type="none" w="med" len="med"/>
                    </a:lnL>
                    <a:solidFill>
                      <a:srgbClr val="3333FF"/>
                    </a:solidFill>
                  </a:tcPr>
                </a:tc>
              </a:tr>
            </a:tbl>
          </a:graphicData>
        </a:graphic>
      </p:graphicFrame>
      <p:pic>
        <p:nvPicPr>
          <p:cNvPr id="9" name="圖片 8" descr="C:\Users\tea34\Downloads\11628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9441" y="1940956"/>
            <a:ext cx="3960440" cy="2736304"/>
          </a:xfrm>
          <a:prstGeom prst="rect">
            <a:avLst/>
          </a:prstGeom>
          <a:noFill/>
          <a:ln>
            <a:noFill/>
          </a:ln>
        </p:spPr>
      </p:pic>
      <p:pic>
        <p:nvPicPr>
          <p:cNvPr id="12" name="圖片 11" descr="C:\Users\tea34\Downloads\P_20151118_14042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300" y="1933697"/>
            <a:ext cx="3949700" cy="2713609"/>
          </a:xfrm>
          <a:prstGeom prst="rect">
            <a:avLst/>
          </a:prstGeom>
          <a:noFill/>
          <a:ln>
            <a:noFill/>
          </a:ln>
        </p:spPr>
      </p:pic>
    </p:spTree>
    <p:extLst>
      <p:ext uri="{BB962C8B-B14F-4D97-AF65-F5344CB8AC3E}">
        <p14:creationId xmlns:p14="http://schemas.microsoft.com/office/powerpoint/2010/main" val="351558223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52AB79E1-2A85-4AFC-8590-BDC4F4DB0A6A}" type="slidenum">
              <a:rPr lang="en-US" altLang="zh-TW" smtClean="0"/>
              <a:pPr>
                <a:defRPr/>
              </a:pPr>
              <a:t>27</a:t>
            </a:fld>
            <a:endParaRPr lang="en-US" altLang="zh-TW"/>
          </a:p>
        </p:txBody>
      </p:sp>
      <p:sp>
        <p:nvSpPr>
          <p:cNvPr id="7" name="Rectangle 2"/>
          <p:cNvSpPr txBox="1">
            <a:spLocks noChangeArrowheads="1"/>
          </p:cNvSpPr>
          <p:nvPr/>
        </p:nvSpPr>
        <p:spPr bwMode="auto">
          <a:xfrm>
            <a:off x="539750" y="620714"/>
            <a:ext cx="8229600" cy="93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2pPr>
            <a:lvl3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3pPr>
            <a:lvl4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4pPr>
            <a:lvl5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5pPr>
            <a:lvl6pPr marL="457200" algn="l" rtl="0" fontAlgn="base">
              <a:spcBef>
                <a:spcPct val="0"/>
              </a:spcBef>
              <a:spcAft>
                <a:spcPct val="0"/>
              </a:spcAft>
              <a:defRPr kumimoji="1" sz="4400">
                <a:solidFill>
                  <a:schemeClr val="tx2"/>
                </a:solidFill>
                <a:latin typeface="Garamond" pitchFamily="18" charset="0"/>
                <a:ea typeface="標楷體" pitchFamily="65" charset="-120"/>
              </a:defRPr>
            </a:lvl6pPr>
            <a:lvl7pPr marL="914400" algn="l" rtl="0" fontAlgn="base">
              <a:spcBef>
                <a:spcPct val="0"/>
              </a:spcBef>
              <a:spcAft>
                <a:spcPct val="0"/>
              </a:spcAft>
              <a:defRPr kumimoji="1" sz="4400">
                <a:solidFill>
                  <a:schemeClr val="tx2"/>
                </a:solidFill>
                <a:latin typeface="Garamond" pitchFamily="18" charset="0"/>
                <a:ea typeface="標楷體" pitchFamily="65" charset="-120"/>
              </a:defRPr>
            </a:lvl7pPr>
            <a:lvl8pPr marL="1371600" algn="l" rtl="0" fontAlgn="base">
              <a:spcBef>
                <a:spcPct val="0"/>
              </a:spcBef>
              <a:spcAft>
                <a:spcPct val="0"/>
              </a:spcAft>
              <a:defRPr kumimoji="1" sz="4400">
                <a:solidFill>
                  <a:schemeClr val="tx2"/>
                </a:solidFill>
                <a:latin typeface="Garamond" pitchFamily="18" charset="0"/>
                <a:ea typeface="標楷體" pitchFamily="65" charset="-120"/>
              </a:defRPr>
            </a:lvl8pPr>
            <a:lvl9pPr marL="1828800" algn="l" rtl="0" fontAlgn="base">
              <a:spcBef>
                <a:spcPct val="0"/>
              </a:spcBef>
              <a:spcAft>
                <a:spcPct val="0"/>
              </a:spcAft>
              <a:defRPr kumimoji="1" sz="4400">
                <a:solidFill>
                  <a:schemeClr val="tx2"/>
                </a:solidFill>
                <a:latin typeface="Garamond" pitchFamily="18" charset="0"/>
                <a:ea typeface="標楷體" pitchFamily="65" charset="-120"/>
              </a:defRPr>
            </a:lvl9pPr>
          </a:lstStyle>
          <a:p>
            <a:pPr eaLnBrk="1" fontAlgn="ctr" hangingPunct="1"/>
            <a:r>
              <a:rPr lang="en-US" altLang="zh-TW" sz="3600" dirty="0" smtClean="0"/>
              <a:t>104-2</a:t>
            </a:r>
            <a:r>
              <a:rPr lang="zh-TW" altLang="en-US" sz="3600" dirty="0" smtClean="0"/>
              <a:t> </a:t>
            </a:r>
            <a:r>
              <a:rPr lang="zh-TW" altLang="zh-TW" sz="3600" dirty="0" smtClean="0"/>
              <a:t>精</a:t>
            </a:r>
            <a:r>
              <a:rPr lang="zh-TW" altLang="zh-TW" sz="3600" dirty="0"/>
              <a:t>進科普教學</a:t>
            </a:r>
            <a:r>
              <a:rPr lang="zh-TW" altLang="zh-TW" sz="3600" dirty="0" smtClean="0"/>
              <a:t>計畫</a:t>
            </a:r>
            <a:endParaRPr lang="zh-TW" altLang="zh-TW" sz="3600" dirty="0"/>
          </a:p>
        </p:txBody>
      </p:sp>
      <p:sp>
        <p:nvSpPr>
          <p:cNvPr id="8" name="Rectangle 3"/>
          <p:cNvSpPr txBox="1">
            <a:spLocks noChangeArrowheads="1"/>
          </p:cNvSpPr>
          <p:nvPr/>
        </p:nvSpPr>
        <p:spPr bwMode="auto">
          <a:xfrm>
            <a:off x="539750" y="1342462"/>
            <a:ext cx="8064500" cy="503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defRPr kumimoji="1" sz="20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a:lstStyle>
          <a:p>
            <a:pPr marL="530225" indent="-441325" eaLnBrk="1" hangingPunct="1">
              <a:buClr>
                <a:srgbClr val="CC9900"/>
              </a:buClr>
              <a:defRPr/>
            </a:pPr>
            <a:r>
              <a:rPr lang="en-US" altLang="zh-TW" sz="2800" b="1" kern="0" dirty="0" smtClean="0">
                <a:solidFill>
                  <a:srgbClr val="FF3300"/>
                </a:solidFill>
                <a:ea typeface="標楷體" pitchFamily="65" charset="-120"/>
              </a:rPr>
              <a:t>104-2-3</a:t>
            </a:r>
            <a:r>
              <a:rPr lang="zh-TW" altLang="zh-TW" sz="2800" b="1" kern="0" dirty="0" smtClean="0">
                <a:solidFill>
                  <a:srgbClr val="FF3300"/>
                </a:solidFill>
                <a:ea typeface="標楷體" pitchFamily="65" charset="-120"/>
              </a:rPr>
              <a:t>飛閱洄瀾地景</a:t>
            </a:r>
            <a:endParaRPr lang="zh-TW" altLang="en-US" sz="2800" b="1" kern="0" dirty="0">
              <a:solidFill>
                <a:srgbClr val="FF3300"/>
              </a:solidFill>
              <a:ea typeface="標楷體"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1409253331"/>
              </p:ext>
            </p:extLst>
          </p:nvPr>
        </p:nvGraphicFramePr>
        <p:xfrm>
          <a:off x="539750" y="1844824"/>
          <a:ext cx="8064500" cy="4281619"/>
        </p:xfrm>
        <a:graphic>
          <a:graphicData uri="http://schemas.openxmlformats.org/drawingml/2006/table">
            <a:tbl>
              <a:tblPr firstRow="1" firstCol="1" bandRow="1">
                <a:tableStyleId>{5C22544A-7EE6-4342-B048-85BDC9FD1C3A}</a:tableStyleId>
              </a:tblPr>
              <a:tblGrid>
                <a:gridCol w="4032250"/>
                <a:gridCol w="4032250"/>
              </a:tblGrid>
              <a:tr h="2950484">
                <a:tc>
                  <a:txBody>
                    <a:bodyPr/>
                    <a:lstStyle/>
                    <a:p>
                      <a:pPr algn="ctr">
                        <a:lnSpc>
                          <a:spcPct val="200000"/>
                        </a:lnSpc>
                        <a:spcAft>
                          <a:spcPts val="1200"/>
                        </a:spcAft>
                      </a:pPr>
                      <a:endParaRPr lang="en-US" sz="2000" kern="100" dirty="0">
                        <a:effectLst/>
                        <a:latin typeface="標楷體"/>
                        <a:cs typeface="Times New Roman"/>
                      </a:endParaRPr>
                    </a:p>
                  </a:txBody>
                  <a:tcPr marL="68580" marR="68580" marT="0" marB="0">
                    <a:solidFill>
                      <a:srgbClr val="EADFFF"/>
                    </a:solidFill>
                  </a:tcPr>
                </a:tc>
                <a:tc>
                  <a:txBody>
                    <a:bodyPr/>
                    <a:lstStyle/>
                    <a:p>
                      <a:pPr>
                        <a:lnSpc>
                          <a:spcPct val="200000"/>
                        </a:lnSpc>
                        <a:spcAft>
                          <a:spcPts val="1200"/>
                        </a:spcAft>
                      </a:pPr>
                      <a:endParaRPr lang="en-US" sz="2000" kern="100" dirty="0">
                        <a:effectLst/>
                        <a:latin typeface="標楷體"/>
                        <a:cs typeface="Times New Roman"/>
                      </a:endParaRPr>
                    </a:p>
                  </a:txBody>
                  <a:tcPr marL="68580" marR="68580" marT="0" marB="0">
                    <a:solidFill>
                      <a:srgbClr val="EADFFF"/>
                    </a:solidFill>
                  </a:tcPr>
                </a:tc>
              </a:tr>
              <a:tr h="1331135">
                <a:tc gridSpan="2">
                  <a:txBody>
                    <a:bodyPr/>
                    <a:lstStyle/>
                    <a:p>
                      <a:r>
                        <a:rPr lang="en-US" altLang="zh-TW" sz="2000" b="1" kern="1200" dirty="0" smtClean="0">
                          <a:solidFill>
                            <a:schemeClr val="lt1"/>
                          </a:solidFill>
                          <a:effectLst/>
                          <a:latin typeface="+mj-ea"/>
                          <a:ea typeface="+mj-ea"/>
                          <a:cs typeface="+mn-cs"/>
                        </a:rPr>
                        <a:t>104/12/3</a:t>
                      </a:r>
                      <a:r>
                        <a:rPr lang="zh-TW" altLang="en-US" sz="2000" b="1" kern="1200" dirty="0" smtClean="0">
                          <a:solidFill>
                            <a:schemeClr val="lt1"/>
                          </a:solidFill>
                          <a:effectLst/>
                          <a:latin typeface="+mj-ea"/>
                          <a:ea typeface="+mj-ea"/>
                          <a:cs typeface="+mn-cs"/>
                        </a:rPr>
                        <a:t>邀請</a:t>
                      </a:r>
                      <a:r>
                        <a:rPr lang="zh-TW" altLang="zh-TW" sz="2000" b="1" kern="1200" dirty="0" smtClean="0">
                          <a:solidFill>
                            <a:schemeClr val="lt1"/>
                          </a:solidFill>
                          <a:effectLst/>
                          <a:latin typeface="+mj-ea"/>
                          <a:ea typeface="+mj-ea"/>
                          <a:cs typeface="+mn-cs"/>
                        </a:rPr>
                        <a:t>自強國中學務處焦元昌主任</a:t>
                      </a:r>
                      <a:r>
                        <a:rPr lang="zh-TW" altLang="en-US" sz="2000" b="1" kern="1200" dirty="0" smtClean="0">
                          <a:solidFill>
                            <a:schemeClr val="lt1"/>
                          </a:solidFill>
                          <a:effectLst/>
                          <a:latin typeface="+mj-ea"/>
                          <a:ea typeface="+mj-ea"/>
                          <a:cs typeface="+mn-cs"/>
                        </a:rPr>
                        <a:t>辦理</a:t>
                      </a:r>
                      <a:r>
                        <a:rPr lang="zh-TW" altLang="zh-TW" sz="2000" b="1" kern="1200" dirty="0" smtClean="0">
                          <a:solidFill>
                            <a:schemeClr val="lt1"/>
                          </a:solidFill>
                          <a:effectLst/>
                          <a:latin typeface="+mj-ea"/>
                          <a:ea typeface="+mj-ea"/>
                          <a:cs typeface="+mn-cs"/>
                        </a:rPr>
                        <a:t>飛閱洄瀾地景專題講座；</a:t>
                      </a:r>
                      <a:r>
                        <a:rPr lang="en-US" altLang="zh-TW" sz="2000" b="1" kern="1200" dirty="0" smtClean="0">
                          <a:solidFill>
                            <a:schemeClr val="lt1"/>
                          </a:solidFill>
                          <a:effectLst/>
                          <a:latin typeface="+mj-ea"/>
                          <a:ea typeface="+mj-ea"/>
                          <a:cs typeface="+mn-cs"/>
                        </a:rPr>
                        <a:t>104/12/22</a:t>
                      </a:r>
                      <a:r>
                        <a:rPr lang="zh-TW" altLang="zh-TW" sz="2000" b="1" kern="1200" dirty="0" smtClean="0">
                          <a:solidFill>
                            <a:schemeClr val="lt1"/>
                          </a:solidFill>
                          <a:effectLst/>
                          <a:latin typeface="+mj-ea"/>
                          <a:ea typeface="+mj-ea"/>
                          <a:cs typeface="+mn-cs"/>
                        </a:rPr>
                        <a:t>在銅門、文蘭部落</a:t>
                      </a:r>
                      <a:r>
                        <a:rPr lang="zh-TW" altLang="en-US" sz="2000" b="1" kern="1200" dirty="0" smtClean="0">
                          <a:solidFill>
                            <a:schemeClr val="lt1"/>
                          </a:solidFill>
                          <a:effectLst/>
                          <a:latin typeface="+mj-ea"/>
                          <a:ea typeface="+mj-ea"/>
                          <a:cs typeface="+mn-cs"/>
                        </a:rPr>
                        <a:t>辦理</a:t>
                      </a:r>
                      <a:r>
                        <a:rPr lang="zh-TW" altLang="zh-TW" sz="2000" b="1" kern="1200" dirty="0" smtClean="0">
                          <a:solidFill>
                            <a:schemeClr val="lt1"/>
                          </a:solidFill>
                          <a:effectLst/>
                          <a:latin typeface="+mj-ea"/>
                          <a:ea typeface="+mj-ea"/>
                          <a:cs typeface="+mn-cs"/>
                        </a:rPr>
                        <a:t>空拍機</a:t>
                      </a:r>
                      <a:r>
                        <a:rPr lang="zh-TW" altLang="en-US" sz="2000" b="1" kern="1200" dirty="0" smtClean="0">
                          <a:solidFill>
                            <a:schemeClr val="lt1"/>
                          </a:solidFill>
                          <a:effectLst/>
                          <a:latin typeface="+mj-ea"/>
                          <a:ea typeface="+mj-ea"/>
                          <a:cs typeface="+mn-cs"/>
                        </a:rPr>
                        <a:t>實地</a:t>
                      </a:r>
                      <a:r>
                        <a:rPr lang="zh-TW" altLang="zh-TW" sz="2000" b="1" kern="1200" dirty="0" smtClean="0">
                          <a:solidFill>
                            <a:schemeClr val="lt1"/>
                          </a:solidFill>
                          <a:effectLst/>
                          <a:latin typeface="+mj-ea"/>
                          <a:ea typeface="+mj-ea"/>
                          <a:cs typeface="+mn-cs"/>
                        </a:rPr>
                        <a:t>校外教學</a:t>
                      </a:r>
                      <a:r>
                        <a:rPr lang="zh-TW" altLang="en-US" sz="2000" b="1" kern="1200" dirty="0" smtClean="0">
                          <a:solidFill>
                            <a:schemeClr val="lt1"/>
                          </a:solidFill>
                          <a:effectLst/>
                          <a:latin typeface="+mj-ea"/>
                          <a:ea typeface="+mj-ea"/>
                          <a:cs typeface="+mn-cs"/>
                        </a:rPr>
                        <a:t>，共計</a:t>
                      </a:r>
                      <a:r>
                        <a:rPr lang="en-US" altLang="zh-TW" sz="2000" b="1" kern="1200" dirty="0" smtClean="0">
                          <a:solidFill>
                            <a:schemeClr val="lt1"/>
                          </a:solidFill>
                          <a:effectLst/>
                          <a:latin typeface="+mj-ea"/>
                          <a:ea typeface="+mj-ea"/>
                          <a:cs typeface="+mn-cs"/>
                        </a:rPr>
                        <a:t>85</a:t>
                      </a:r>
                      <a:r>
                        <a:rPr lang="zh-TW" altLang="en-US" sz="2000" b="1" kern="1200" dirty="0" smtClean="0">
                          <a:solidFill>
                            <a:schemeClr val="lt1"/>
                          </a:solidFill>
                          <a:effectLst/>
                          <a:latin typeface="+mj-ea"/>
                          <a:ea typeface="+mj-ea"/>
                          <a:cs typeface="+mn-cs"/>
                        </a:rPr>
                        <a:t>名師生參與</a:t>
                      </a:r>
                      <a:r>
                        <a:rPr lang="zh-TW" altLang="zh-TW" sz="2000" b="1" kern="1200" dirty="0" smtClean="0">
                          <a:solidFill>
                            <a:schemeClr val="lt1"/>
                          </a:solidFill>
                          <a:effectLst/>
                          <a:latin typeface="+mj-ea"/>
                          <a:ea typeface="+mj-ea"/>
                          <a:cs typeface="+mn-cs"/>
                        </a:rPr>
                        <a:t>，讓空拍機</a:t>
                      </a:r>
                      <a:r>
                        <a:rPr lang="zh-TW" altLang="en-US" sz="2000" b="1" kern="1200" dirty="0" smtClean="0">
                          <a:solidFill>
                            <a:schemeClr val="lt1"/>
                          </a:solidFill>
                          <a:effectLst/>
                          <a:latin typeface="+mj-ea"/>
                          <a:ea typeface="+mj-ea"/>
                          <a:cs typeface="+mn-cs"/>
                        </a:rPr>
                        <a:t>活用</a:t>
                      </a:r>
                      <a:r>
                        <a:rPr lang="zh-TW" altLang="zh-TW" sz="2000" b="1" kern="1200" dirty="0" smtClean="0">
                          <a:solidFill>
                            <a:schemeClr val="lt1"/>
                          </a:solidFill>
                          <a:effectLst/>
                          <a:latin typeface="+mj-ea"/>
                          <a:ea typeface="+mj-ea"/>
                          <a:cs typeface="+mn-cs"/>
                        </a:rPr>
                        <a:t>于</a:t>
                      </a:r>
                      <a:r>
                        <a:rPr lang="zh-TW" altLang="en-US" sz="2000" b="1" kern="1200" dirty="0" smtClean="0">
                          <a:solidFill>
                            <a:schemeClr val="lt1"/>
                          </a:solidFill>
                          <a:effectLst/>
                          <a:latin typeface="+mj-ea"/>
                          <a:ea typeface="+mj-ea"/>
                          <a:cs typeface="+mn-cs"/>
                        </a:rPr>
                        <a:t>微電影拍攝與</a:t>
                      </a:r>
                      <a:r>
                        <a:rPr lang="zh-TW" altLang="zh-TW" sz="2000" b="1" kern="1200" dirty="0" smtClean="0">
                          <a:solidFill>
                            <a:schemeClr val="lt1"/>
                          </a:solidFill>
                          <a:effectLst/>
                          <a:latin typeface="+mj-ea"/>
                          <a:ea typeface="+mj-ea"/>
                          <a:cs typeface="+mn-cs"/>
                        </a:rPr>
                        <a:t>各項活動慶典。</a:t>
                      </a:r>
                      <a:endParaRPr lang="en-US" altLang="zh-TW" sz="2000" b="1" kern="1200" dirty="0" smtClean="0">
                        <a:solidFill>
                          <a:schemeClr val="lt1"/>
                        </a:solidFill>
                        <a:effectLst/>
                        <a:latin typeface="+mj-ea"/>
                        <a:ea typeface="+mj-ea"/>
                        <a:cs typeface="+mn-cs"/>
                      </a:endParaRPr>
                    </a:p>
                  </a:txBody>
                  <a:tcPr marL="68580" marR="68580" marT="0" marB="0" anchor="ctr">
                    <a:solidFill>
                      <a:srgbClr val="3333FF"/>
                    </a:solidFill>
                  </a:tcPr>
                </a:tc>
                <a:tc hMerge="1">
                  <a:txBody>
                    <a:bodyPr/>
                    <a:lstStyle/>
                    <a:p>
                      <a:endParaRPr lang="zh-TW" altLang="en-US"/>
                    </a:p>
                  </a:txBody>
                  <a:tcPr/>
                </a:tc>
              </a:tr>
            </a:tbl>
          </a:graphicData>
        </a:graphic>
      </p:graphicFrame>
      <p:pic>
        <p:nvPicPr>
          <p:cNvPr id="11" name="圖片 10" descr="C:\Users\tea34\Desktop\精進優質\104優質精進\104-2-3飛閱洄瀾地景\空拍機校內講座\1041203飛閱洄瀾\研習上課相片\P_20151203_14084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256" y="2021214"/>
            <a:ext cx="3888432" cy="2631921"/>
          </a:xfrm>
          <a:prstGeom prst="rect">
            <a:avLst/>
          </a:prstGeom>
          <a:noFill/>
          <a:ln>
            <a:noFill/>
          </a:ln>
        </p:spPr>
      </p:pic>
      <p:pic>
        <p:nvPicPr>
          <p:cNvPr id="13" name="圖片 12" descr="C:\Users\tea34\Desktop\精進優質\104優質精進\104-2-3飛閱洄瀾地景\空拍機校外教學\12-22空拍機照片\20151222_14221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1936" y="2021215"/>
            <a:ext cx="3933299" cy="2631921"/>
          </a:xfrm>
          <a:prstGeom prst="rect">
            <a:avLst/>
          </a:prstGeom>
          <a:noFill/>
          <a:ln>
            <a:noFill/>
          </a:ln>
        </p:spPr>
      </p:pic>
    </p:spTree>
    <p:extLst>
      <p:ext uri="{BB962C8B-B14F-4D97-AF65-F5344CB8AC3E}">
        <p14:creationId xmlns:p14="http://schemas.microsoft.com/office/powerpoint/2010/main" val="4826127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AF14B410-4B94-408B-B979-7B4712398337}" type="slidenum">
              <a:rPr lang="en-US" altLang="zh-TW" smtClean="0"/>
              <a:pPr>
                <a:defRPr/>
              </a:pPr>
              <a:t>28</a:t>
            </a:fld>
            <a:endParaRPr lang="en-US" altLang="zh-TW"/>
          </a:p>
        </p:txBody>
      </p:sp>
      <p:graphicFrame>
        <p:nvGraphicFramePr>
          <p:cNvPr id="4" name="表格 3"/>
          <p:cNvGraphicFramePr>
            <a:graphicFrameLocks noGrp="1"/>
          </p:cNvGraphicFramePr>
          <p:nvPr>
            <p:extLst>
              <p:ext uri="{D42A27DB-BD31-4B8C-83A1-F6EECF244321}">
                <p14:modId xmlns:p14="http://schemas.microsoft.com/office/powerpoint/2010/main" val="4115718839"/>
              </p:ext>
            </p:extLst>
          </p:nvPr>
        </p:nvGraphicFramePr>
        <p:xfrm>
          <a:off x="467544" y="764703"/>
          <a:ext cx="8424936" cy="5837112"/>
        </p:xfrm>
        <a:graphic>
          <a:graphicData uri="http://schemas.openxmlformats.org/drawingml/2006/table">
            <a:tbl>
              <a:tblPr firstRow="1" firstCol="1" lastRow="1" lastCol="1" bandRow="1" bandCol="1">
                <a:tableStyleId>{5C22544A-7EE6-4342-B048-85BDC9FD1C3A}</a:tableStyleId>
              </a:tblPr>
              <a:tblGrid>
                <a:gridCol w="629463"/>
                <a:gridCol w="666681"/>
                <a:gridCol w="2016224"/>
                <a:gridCol w="786357"/>
                <a:gridCol w="653803"/>
                <a:gridCol w="3672408"/>
              </a:tblGrid>
              <a:tr h="308187">
                <a:tc rowSpan="2" gridSpan="3">
                  <a:txBody>
                    <a:bodyPr/>
                    <a:lstStyle/>
                    <a:p>
                      <a:pPr algn="ctr">
                        <a:spcAft>
                          <a:spcPts val="0"/>
                        </a:spcAft>
                      </a:pPr>
                      <a:r>
                        <a:rPr lang="en-US" sz="2000" kern="0" dirty="0">
                          <a:effectLst/>
                        </a:rPr>
                        <a:t>104-2</a:t>
                      </a:r>
                      <a:r>
                        <a:rPr lang="zh-TW" sz="2000" kern="0" dirty="0">
                          <a:effectLst/>
                        </a:rPr>
                        <a:t>指標項目</a:t>
                      </a:r>
                      <a:endParaRPr lang="zh-TW" sz="2000" kern="100" dirty="0">
                        <a:effectLst/>
                        <a:latin typeface="Calibri"/>
                        <a:ea typeface="新細明體"/>
                        <a:cs typeface="Times New Roman"/>
                      </a:endParaRPr>
                    </a:p>
                  </a:txBody>
                  <a:tcPr marL="51632" marR="51632" marT="0" marB="0" anchor="ctr"/>
                </a:tc>
                <a:tc rowSpan="2" hMerge="1">
                  <a:txBody>
                    <a:bodyPr/>
                    <a:lstStyle/>
                    <a:p>
                      <a:endParaRPr lang="zh-TW" altLang="en-US"/>
                    </a:p>
                  </a:txBody>
                  <a:tcPr/>
                </a:tc>
                <a:tc rowSpan="2" hMerge="1">
                  <a:txBody>
                    <a:bodyPr/>
                    <a:lstStyle/>
                    <a:p>
                      <a:endParaRPr lang="zh-TW" altLang="en-US"/>
                    </a:p>
                  </a:txBody>
                  <a:tcPr/>
                </a:tc>
                <a:tc gridSpan="2">
                  <a:txBody>
                    <a:bodyPr/>
                    <a:lstStyle/>
                    <a:p>
                      <a:pPr algn="ctr">
                        <a:spcAft>
                          <a:spcPts val="0"/>
                        </a:spcAft>
                      </a:pPr>
                      <a:r>
                        <a:rPr lang="en-US" sz="2000" kern="0">
                          <a:effectLst/>
                        </a:rPr>
                        <a:t>104</a:t>
                      </a:r>
                      <a:r>
                        <a:rPr lang="zh-TW" sz="2000" kern="0">
                          <a:effectLst/>
                        </a:rPr>
                        <a:t>學年度</a:t>
                      </a:r>
                      <a:endParaRPr lang="zh-TW" sz="2000" kern="100">
                        <a:effectLst/>
                        <a:latin typeface="Calibri"/>
                        <a:ea typeface="新細明體"/>
                        <a:cs typeface="Times New Roman"/>
                      </a:endParaRPr>
                    </a:p>
                  </a:txBody>
                  <a:tcPr marL="51632" marR="51632" marT="0" marB="0" anchor="ctr"/>
                </a:tc>
                <a:tc hMerge="1">
                  <a:txBody>
                    <a:bodyPr/>
                    <a:lstStyle/>
                    <a:p>
                      <a:endParaRPr lang="zh-TW" altLang="en-US"/>
                    </a:p>
                  </a:txBody>
                  <a:tcPr/>
                </a:tc>
                <a:tc rowSpan="2">
                  <a:txBody>
                    <a:bodyPr/>
                    <a:lstStyle/>
                    <a:p>
                      <a:pPr algn="ctr">
                        <a:spcAft>
                          <a:spcPts val="0"/>
                        </a:spcAft>
                      </a:pPr>
                      <a:r>
                        <a:rPr lang="zh-TW" sz="2000" kern="100">
                          <a:effectLst/>
                        </a:rPr>
                        <a:t>具體成果質性描述</a:t>
                      </a:r>
                      <a:endParaRPr lang="zh-TW" sz="2000" kern="100">
                        <a:effectLst/>
                        <a:latin typeface="Calibri"/>
                        <a:ea typeface="新細明體"/>
                        <a:cs typeface="Times New Roman"/>
                      </a:endParaRPr>
                    </a:p>
                  </a:txBody>
                  <a:tcPr marL="51632" marR="51632" marT="0" marB="0" anchor="ctr"/>
                </a:tc>
              </a:tr>
              <a:tr h="267878">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a:txBody>
                    <a:bodyPr/>
                    <a:lstStyle/>
                    <a:p>
                      <a:pPr algn="ctr">
                        <a:spcAft>
                          <a:spcPts val="0"/>
                        </a:spcAft>
                      </a:pPr>
                      <a:r>
                        <a:rPr lang="zh-TW" sz="2000" kern="0">
                          <a:effectLst/>
                        </a:rPr>
                        <a:t>目標</a:t>
                      </a:r>
                      <a:endParaRPr lang="zh-TW" sz="2000" kern="100">
                        <a:effectLst/>
                        <a:latin typeface="Calibri"/>
                        <a:ea typeface="新細明體"/>
                        <a:cs typeface="Times New Roman"/>
                      </a:endParaRPr>
                    </a:p>
                  </a:txBody>
                  <a:tcPr marL="51632" marR="51632" marT="0" marB="0" anchor="ctr"/>
                </a:tc>
                <a:tc>
                  <a:txBody>
                    <a:bodyPr/>
                    <a:lstStyle/>
                    <a:p>
                      <a:pPr algn="ctr">
                        <a:spcAft>
                          <a:spcPts val="0"/>
                        </a:spcAft>
                      </a:pPr>
                      <a:r>
                        <a:rPr lang="zh-TW" sz="2000" kern="0">
                          <a:effectLst/>
                        </a:rPr>
                        <a:t>績效</a:t>
                      </a:r>
                      <a:endParaRPr lang="zh-TW" sz="2000" kern="100">
                        <a:effectLst/>
                        <a:latin typeface="Calibri"/>
                        <a:ea typeface="新細明體"/>
                        <a:cs typeface="Times New Roman"/>
                      </a:endParaRPr>
                    </a:p>
                  </a:txBody>
                  <a:tcPr marL="51632" marR="51632" marT="0" marB="0" anchor="ctr"/>
                </a:tc>
                <a:tc vMerge="1">
                  <a:txBody>
                    <a:bodyPr/>
                    <a:lstStyle/>
                    <a:p>
                      <a:endParaRPr lang="zh-TW" altLang="en-US"/>
                    </a:p>
                  </a:txBody>
                  <a:tcPr/>
                </a:tc>
              </a:tr>
              <a:tr h="387719">
                <a:tc rowSpan="5">
                  <a:txBody>
                    <a:bodyPr/>
                    <a:lstStyle/>
                    <a:p>
                      <a:pPr algn="just">
                        <a:spcAft>
                          <a:spcPts val="0"/>
                        </a:spcAft>
                      </a:pPr>
                      <a:r>
                        <a:rPr lang="zh-TW" sz="2000" kern="0">
                          <a:effectLst/>
                        </a:rPr>
                        <a:t>校訂績效指標</a:t>
                      </a:r>
                      <a:endParaRPr lang="zh-TW" sz="2000" kern="100">
                        <a:effectLst/>
                        <a:latin typeface="Calibri"/>
                        <a:ea typeface="新細明體"/>
                        <a:cs typeface="Times New Roman"/>
                      </a:endParaRPr>
                    </a:p>
                  </a:txBody>
                  <a:tcPr marL="51632" marR="51632" marT="0" marB="0" anchor="ctr"/>
                </a:tc>
                <a:tc gridSpan="2">
                  <a:txBody>
                    <a:bodyPr/>
                    <a:lstStyle/>
                    <a:p>
                      <a:pPr algn="just">
                        <a:spcAft>
                          <a:spcPts val="0"/>
                        </a:spcAft>
                      </a:pPr>
                      <a:r>
                        <a:rPr lang="zh-TW" sz="2000" b="0" kern="0" dirty="0">
                          <a:solidFill>
                            <a:schemeClr val="tx1"/>
                          </a:solidFill>
                          <a:effectLst/>
                        </a:rPr>
                        <a:t>辦理教學平台運用研習</a:t>
                      </a:r>
                      <a:endParaRPr lang="zh-TW" sz="2000" b="0" kern="100" dirty="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c hMerge="1">
                  <a:txBody>
                    <a:bodyPr/>
                    <a:lstStyle/>
                    <a:p>
                      <a:endParaRPr lang="zh-TW" altLang="en-US"/>
                    </a:p>
                  </a:txBody>
                  <a:tcPr/>
                </a:tc>
                <a:tc>
                  <a:txBody>
                    <a:bodyPr/>
                    <a:lstStyle/>
                    <a:p>
                      <a:pPr algn="ctr">
                        <a:spcAft>
                          <a:spcPts val="0"/>
                        </a:spcAft>
                      </a:pPr>
                      <a:r>
                        <a:rPr lang="en-US" sz="2000" b="0" kern="0">
                          <a:solidFill>
                            <a:schemeClr val="tx1"/>
                          </a:solidFill>
                          <a:effectLst/>
                        </a:rPr>
                        <a:t>2</a:t>
                      </a:r>
                      <a:r>
                        <a:rPr lang="zh-TW" sz="2000" b="0" kern="0">
                          <a:solidFill>
                            <a:schemeClr val="tx1"/>
                          </a:solidFill>
                          <a:effectLst/>
                        </a:rPr>
                        <a:t>場</a:t>
                      </a:r>
                      <a:endParaRPr lang="zh-TW" sz="2000" b="0" kern="10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c>
                  <a:txBody>
                    <a:bodyPr/>
                    <a:lstStyle/>
                    <a:p>
                      <a:pPr algn="ctr">
                        <a:spcAft>
                          <a:spcPts val="0"/>
                        </a:spcAft>
                      </a:pPr>
                      <a:r>
                        <a:rPr lang="en-US" sz="2000" b="0" kern="0">
                          <a:solidFill>
                            <a:schemeClr val="tx1"/>
                          </a:solidFill>
                          <a:effectLst/>
                        </a:rPr>
                        <a:t>1</a:t>
                      </a:r>
                      <a:r>
                        <a:rPr lang="zh-TW" sz="2000" b="0" kern="0">
                          <a:solidFill>
                            <a:schemeClr val="tx1"/>
                          </a:solidFill>
                          <a:effectLst/>
                        </a:rPr>
                        <a:t>場</a:t>
                      </a:r>
                      <a:endParaRPr lang="zh-TW" sz="2000" b="0" kern="10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c>
                  <a:txBody>
                    <a:bodyPr/>
                    <a:lstStyle/>
                    <a:p>
                      <a:pPr algn="just">
                        <a:spcAft>
                          <a:spcPts val="0"/>
                        </a:spcAft>
                      </a:pPr>
                      <a:r>
                        <a:rPr lang="zh-TW" sz="2000" b="0" kern="0">
                          <a:solidFill>
                            <a:schemeClr val="tx1"/>
                          </a:solidFill>
                          <a:effectLst/>
                        </a:rPr>
                        <a:t>學校已完成教學平台建置。</a:t>
                      </a:r>
                      <a:endParaRPr lang="zh-TW" sz="2000" b="0" kern="10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r>
              <a:tr h="589403">
                <a:tc vMerge="1">
                  <a:txBody>
                    <a:bodyPr/>
                    <a:lstStyle/>
                    <a:p>
                      <a:endParaRPr lang="zh-TW" altLang="en-US"/>
                    </a:p>
                  </a:txBody>
                  <a:tcPr/>
                </a:tc>
                <a:tc gridSpan="2">
                  <a:txBody>
                    <a:bodyPr/>
                    <a:lstStyle/>
                    <a:p>
                      <a:pPr>
                        <a:spcAft>
                          <a:spcPts val="0"/>
                        </a:spcAft>
                      </a:pPr>
                      <a:r>
                        <a:rPr lang="zh-TW" sz="2000" b="0" kern="0" dirty="0">
                          <a:solidFill>
                            <a:schemeClr val="tx1"/>
                          </a:solidFill>
                          <a:effectLst/>
                        </a:rPr>
                        <a:t>科普實驗室工作坊研習</a:t>
                      </a:r>
                      <a:endParaRPr lang="zh-TW" sz="2000" b="0" kern="100" dirty="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c hMerge="1">
                  <a:txBody>
                    <a:bodyPr/>
                    <a:lstStyle/>
                    <a:p>
                      <a:endParaRPr lang="zh-TW" altLang="en-US"/>
                    </a:p>
                  </a:txBody>
                  <a:tcPr/>
                </a:tc>
                <a:tc>
                  <a:txBody>
                    <a:bodyPr/>
                    <a:lstStyle/>
                    <a:p>
                      <a:pPr algn="ctr">
                        <a:spcAft>
                          <a:spcPts val="0"/>
                        </a:spcAft>
                      </a:pPr>
                      <a:r>
                        <a:rPr lang="en-US" sz="2000" b="0" kern="0">
                          <a:solidFill>
                            <a:schemeClr val="tx1"/>
                          </a:solidFill>
                          <a:effectLst/>
                        </a:rPr>
                        <a:t>4</a:t>
                      </a:r>
                      <a:r>
                        <a:rPr lang="zh-TW" sz="2000" b="0" kern="0">
                          <a:solidFill>
                            <a:schemeClr val="tx1"/>
                          </a:solidFill>
                          <a:effectLst/>
                        </a:rPr>
                        <a:t>場次</a:t>
                      </a:r>
                      <a:endParaRPr lang="zh-TW" sz="2000" b="0" kern="10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c>
                  <a:txBody>
                    <a:bodyPr/>
                    <a:lstStyle/>
                    <a:p>
                      <a:pPr algn="ctr">
                        <a:spcAft>
                          <a:spcPts val="0"/>
                        </a:spcAft>
                      </a:pPr>
                      <a:r>
                        <a:rPr lang="en-US" sz="2000" b="0" kern="0">
                          <a:solidFill>
                            <a:schemeClr val="tx1"/>
                          </a:solidFill>
                          <a:effectLst/>
                        </a:rPr>
                        <a:t>2</a:t>
                      </a:r>
                      <a:r>
                        <a:rPr lang="zh-TW" sz="2000" b="0" kern="0">
                          <a:solidFill>
                            <a:schemeClr val="tx1"/>
                          </a:solidFill>
                          <a:effectLst/>
                        </a:rPr>
                        <a:t>場次</a:t>
                      </a:r>
                      <a:endParaRPr lang="zh-TW" sz="2000" b="0" kern="10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c>
                  <a:txBody>
                    <a:bodyPr/>
                    <a:lstStyle/>
                    <a:p>
                      <a:pPr algn="just">
                        <a:spcAft>
                          <a:spcPts val="0"/>
                        </a:spcAft>
                      </a:pPr>
                      <a:r>
                        <a:rPr lang="zh-TW" sz="2000" b="0" kern="0" dirty="0">
                          <a:solidFill>
                            <a:schemeClr val="tx1"/>
                          </a:solidFill>
                          <a:effectLst/>
                        </a:rPr>
                        <a:t>學生對科普與實驗室等相關知能有更深入的瞭解。</a:t>
                      </a:r>
                      <a:endParaRPr lang="zh-TW" sz="2000" b="0" kern="100" dirty="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r>
              <a:tr h="884104">
                <a:tc vMerge="1">
                  <a:txBody>
                    <a:bodyPr/>
                    <a:lstStyle/>
                    <a:p>
                      <a:endParaRPr lang="zh-TW" altLang="en-US"/>
                    </a:p>
                  </a:txBody>
                  <a:tcPr/>
                </a:tc>
                <a:tc gridSpan="2">
                  <a:txBody>
                    <a:bodyPr/>
                    <a:lstStyle/>
                    <a:p>
                      <a:pPr>
                        <a:spcAft>
                          <a:spcPts val="0"/>
                        </a:spcAft>
                      </a:pPr>
                      <a:r>
                        <a:rPr lang="zh-TW" sz="2000" b="0" kern="0" dirty="0">
                          <a:solidFill>
                            <a:schemeClr val="tx1"/>
                          </a:solidFill>
                          <a:effectLst/>
                        </a:rPr>
                        <a:t>花蓮地景空拍影像工作坊</a:t>
                      </a:r>
                      <a:endParaRPr lang="zh-TW" sz="2000" b="0" kern="100" dirty="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c hMerge="1">
                  <a:txBody>
                    <a:bodyPr/>
                    <a:lstStyle/>
                    <a:p>
                      <a:endParaRPr lang="zh-TW" altLang="en-US"/>
                    </a:p>
                  </a:txBody>
                  <a:tcPr/>
                </a:tc>
                <a:tc>
                  <a:txBody>
                    <a:bodyPr/>
                    <a:lstStyle/>
                    <a:p>
                      <a:pPr algn="ctr">
                        <a:spcAft>
                          <a:spcPts val="0"/>
                        </a:spcAft>
                      </a:pPr>
                      <a:r>
                        <a:rPr lang="en-US" sz="2000" b="0" kern="0">
                          <a:solidFill>
                            <a:schemeClr val="tx1"/>
                          </a:solidFill>
                          <a:effectLst/>
                        </a:rPr>
                        <a:t>4</a:t>
                      </a:r>
                      <a:r>
                        <a:rPr lang="zh-TW" sz="2000" b="0" kern="0">
                          <a:solidFill>
                            <a:schemeClr val="tx1"/>
                          </a:solidFill>
                          <a:effectLst/>
                        </a:rPr>
                        <a:t>場次</a:t>
                      </a:r>
                      <a:endParaRPr lang="zh-TW" sz="2000" b="0" kern="10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c>
                  <a:txBody>
                    <a:bodyPr/>
                    <a:lstStyle/>
                    <a:p>
                      <a:pPr algn="ctr">
                        <a:spcAft>
                          <a:spcPts val="0"/>
                        </a:spcAft>
                      </a:pPr>
                      <a:r>
                        <a:rPr lang="en-US" sz="2000" b="0" kern="0">
                          <a:solidFill>
                            <a:schemeClr val="tx1"/>
                          </a:solidFill>
                          <a:effectLst/>
                        </a:rPr>
                        <a:t>2</a:t>
                      </a:r>
                      <a:r>
                        <a:rPr lang="zh-TW" sz="2000" b="0" kern="0">
                          <a:solidFill>
                            <a:schemeClr val="tx1"/>
                          </a:solidFill>
                          <a:effectLst/>
                        </a:rPr>
                        <a:t>場次</a:t>
                      </a:r>
                      <a:endParaRPr lang="zh-TW" sz="2000" b="0" kern="10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c>
                  <a:txBody>
                    <a:bodyPr/>
                    <a:lstStyle/>
                    <a:p>
                      <a:pPr algn="just">
                        <a:spcAft>
                          <a:spcPts val="0"/>
                        </a:spcAft>
                      </a:pPr>
                      <a:r>
                        <a:rPr lang="zh-TW" sz="2000" b="0" kern="0">
                          <a:solidFill>
                            <a:schemeClr val="tx1"/>
                          </a:solidFill>
                          <a:effectLst/>
                        </a:rPr>
                        <a:t>已成立空拍機社團，學生能應用于取得</a:t>
                      </a:r>
                      <a:r>
                        <a:rPr lang="zh-TW" sz="2000" b="0" kern="100">
                          <a:solidFill>
                            <a:schemeClr val="tx1"/>
                          </a:solidFill>
                          <a:effectLst/>
                        </a:rPr>
                        <a:t>校園、古蹟與地景空照資料。</a:t>
                      </a:r>
                      <a:endParaRPr lang="zh-TW" sz="2000" b="0" kern="10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r>
              <a:tr h="589403">
                <a:tc vMerge="1">
                  <a:txBody>
                    <a:bodyPr/>
                    <a:lstStyle/>
                    <a:p>
                      <a:endParaRPr lang="zh-TW" altLang="en-US"/>
                    </a:p>
                  </a:txBody>
                  <a:tcPr/>
                </a:tc>
                <a:tc gridSpan="2">
                  <a:txBody>
                    <a:bodyPr/>
                    <a:lstStyle/>
                    <a:p>
                      <a:pPr>
                        <a:spcAft>
                          <a:spcPts val="0"/>
                        </a:spcAft>
                      </a:pPr>
                      <a:r>
                        <a:rPr lang="zh-TW" sz="2000" b="0" kern="0" dirty="0">
                          <a:solidFill>
                            <a:schemeClr val="tx1"/>
                          </a:solidFill>
                          <a:effectLst/>
                        </a:rPr>
                        <a:t>教師個人教學平台建立</a:t>
                      </a:r>
                      <a:r>
                        <a:rPr lang="en-US" sz="2000" b="0" kern="0" dirty="0">
                          <a:solidFill>
                            <a:schemeClr val="tx1"/>
                          </a:solidFill>
                          <a:effectLst/>
                        </a:rPr>
                        <a:t>(</a:t>
                      </a:r>
                      <a:r>
                        <a:rPr lang="zh-TW" sz="2000" b="0" kern="0" dirty="0">
                          <a:solidFill>
                            <a:schemeClr val="tx1"/>
                          </a:solidFill>
                          <a:effectLst/>
                        </a:rPr>
                        <a:t>網頁或部落格</a:t>
                      </a:r>
                      <a:r>
                        <a:rPr lang="en-US" sz="2000" b="0" kern="0" dirty="0">
                          <a:solidFill>
                            <a:schemeClr val="tx1"/>
                          </a:solidFill>
                          <a:effectLst/>
                        </a:rPr>
                        <a:t>)</a:t>
                      </a:r>
                      <a:endParaRPr lang="zh-TW" sz="2000" b="0" kern="100" dirty="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c hMerge="1">
                  <a:txBody>
                    <a:bodyPr/>
                    <a:lstStyle/>
                    <a:p>
                      <a:endParaRPr lang="zh-TW" altLang="en-US"/>
                    </a:p>
                  </a:txBody>
                  <a:tcPr/>
                </a:tc>
                <a:tc>
                  <a:txBody>
                    <a:bodyPr/>
                    <a:lstStyle/>
                    <a:p>
                      <a:pPr algn="ctr">
                        <a:spcAft>
                          <a:spcPts val="0"/>
                        </a:spcAft>
                      </a:pPr>
                      <a:r>
                        <a:rPr lang="en-US" sz="2000" b="0" kern="0">
                          <a:solidFill>
                            <a:schemeClr val="tx1"/>
                          </a:solidFill>
                          <a:effectLst/>
                        </a:rPr>
                        <a:t>25</a:t>
                      </a:r>
                      <a:r>
                        <a:rPr lang="zh-TW" sz="2000" b="0" kern="0">
                          <a:solidFill>
                            <a:schemeClr val="tx1"/>
                          </a:solidFill>
                          <a:effectLst/>
                        </a:rPr>
                        <a:t>人</a:t>
                      </a:r>
                      <a:endParaRPr lang="zh-TW" sz="2000" b="0" kern="10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c>
                  <a:txBody>
                    <a:bodyPr/>
                    <a:lstStyle/>
                    <a:p>
                      <a:pPr algn="ctr">
                        <a:spcAft>
                          <a:spcPts val="0"/>
                        </a:spcAft>
                      </a:pPr>
                      <a:r>
                        <a:rPr lang="en-US" sz="2000" b="0" kern="0">
                          <a:solidFill>
                            <a:schemeClr val="tx1"/>
                          </a:solidFill>
                          <a:effectLst/>
                        </a:rPr>
                        <a:t>-</a:t>
                      </a:r>
                      <a:endParaRPr lang="zh-TW" sz="2000" b="0" kern="10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c>
                  <a:txBody>
                    <a:bodyPr/>
                    <a:lstStyle/>
                    <a:p>
                      <a:pPr algn="just">
                        <a:spcAft>
                          <a:spcPts val="0"/>
                        </a:spcAft>
                      </a:pPr>
                      <a:r>
                        <a:rPr lang="zh-TW" sz="2000" b="0" kern="0">
                          <a:solidFill>
                            <a:schemeClr val="tx1"/>
                          </a:solidFill>
                          <a:effectLst/>
                        </a:rPr>
                        <a:t>學校已完成所有教師之網頁架構。</a:t>
                      </a:r>
                      <a:endParaRPr lang="zh-TW" sz="2000" b="0" kern="10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r>
              <a:tr h="589403">
                <a:tc vMerge="1">
                  <a:txBody>
                    <a:bodyPr/>
                    <a:lstStyle/>
                    <a:p>
                      <a:endParaRPr lang="zh-TW" altLang="en-US"/>
                    </a:p>
                  </a:txBody>
                  <a:tcPr/>
                </a:tc>
                <a:tc gridSpan="2">
                  <a:txBody>
                    <a:bodyPr/>
                    <a:lstStyle/>
                    <a:p>
                      <a:pPr>
                        <a:spcAft>
                          <a:spcPts val="0"/>
                        </a:spcAft>
                      </a:pPr>
                      <a:r>
                        <a:rPr lang="zh-TW" sz="2000" b="0" kern="0" dirty="0">
                          <a:solidFill>
                            <a:schemeClr val="tx1"/>
                          </a:solidFill>
                          <a:effectLst/>
                        </a:rPr>
                        <a:t>東區科展參賽得獎</a:t>
                      </a:r>
                      <a:endParaRPr lang="zh-TW" sz="2000" b="0" kern="100" dirty="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c hMerge="1">
                  <a:txBody>
                    <a:bodyPr/>
                    <a:lstStyle/>
                    <a:p>
                      <a:endParaRPr lang="zh-TW" altLang="en-US"/>
                    </a:p>
                  </a:txBody>
                  <a:tcPr/>
                </a:tc>
                <a:tc>
                  <a:txBody>
                    <a:bodyPr/>
                    <a:lstStyle/>
                    <a:p>
                      <a:pPr algn="ctr">
                        <a:spcAft>
                          <a:spcPts val="0"/>
                        </a:spcAft>
                      </a:pPr>
                      <a:r>
                        <a:rPr lang="en-US" sz="2000" b="0" kern="0">
                          <a:solidFill>
                            <a:schemeClr val="tx1"/>
                          </a:solidFill>
                          <a:effectLst/>
                        </a:rPr>
                        <a:t>3</a:t>
                      </a:r>
                      <a:r>
                        <a:rPr lang="zh-TW" sz="2000" b="0" kern="0">
                          <a:solidFill>
                            <a:schemeClr val="tx1"/>
                          </a:solidFill>
                          <a:effectLst/>
                        </a:rPr>
                        <a:t>項獎</a:t>
                      </a:r>
                      <a:endParaRPr lang="zh-TW" sz="2000" b="0" kern="10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c>
                  <a:txBody>
                    <a:bodyPr/>
                    <a:lstStyle/>
                    <a:p>
                      <a:pPr algn="ctr">
                        <a:spcAft>
                          <a:spcPts val="0"/>
                        </a:spcAft>
                      </a:pPr>
                      <a:r>
                        <a:rPr lang="en-US" sz="2000" b="0" kern="0">
                          <a:solidFill>
                            <a:schemeClr val="tx1"/>
                          </a:solidFill>
                          <a:effectLst/>
                        </a:rPr>
                        <a:t>-</a:t>
                      </a:r>
                      <a:endParaRPr lang="zh-TW" sz="2000" b="0" kern="10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c>
                  <a:txBody>
                    <a:bodyPr/>
                    <a:lstStyle/>
                    <a:p>
                      <a:pPr algn="just">
                        <a:spcAft>
                          <a:spcPts val="0"/>
                        </a:spcAft>
                      </a:pPr>
                      <a:r>
                        <a:rPr lang="en-US" sz="2000" b="0" kern="0">
                          <a:solidFill>
                            <a:schemeClr val="tx1"/>
                          </a:solidFill>
                          <a:effectLst/>
                        </a:rPr>
                        <a:t>105</a:t>
                      </a:r>
                      <a:r>
                        <a:rPr lang="zh-TW" sz="2000" b="0" kern="0">
                          <a:solidFill>
                            <a:schemeClr val="tx1"/>
                          </a:solidFill>
                          <a:effectLst/>
                        </a:rPr>
                        <a:t>年度東區科展預計參賽件數</a:t>
                      </a:r>
                      <a:r>
                        <a:rPr lang="en-US" sz="2000" b="0" kern="0">
                          <a:solidFill>
                            <a:schemeClr val="tx1"/>
                          </a:solidFill>
                          <a:effectLst/>
                        </a:rPr>
                        <a:t>7</a:t>
                      </a:r>
                      <a:r>
                        <a:rPr lang="zh-TW" sz="2000" b="0" kern="0">
                          <a:solidFill>
                            <a:schemeClr val="tx1"/>
                          </a:solidFill>
                          <a:effectLst/>
                        </a:rPr>
                        <a:t>件。</a:t>
                      </a:r>
                      <a:endParaRPr lang="zh-TW" sz="2000" b="0" kern="10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r>
              <a:tr h="294701">
                <a:tc rowSpan="3">
                  <a:txBody>
                    <a:bodyPr/>
                    <a:lstStyle/>
                    <a:p>
                      <a:pPr algn="just">
                        <a:spcAft>
                          <a:spcPts val="0"/>
                        </a:spcAft>
                      </a:pPr>
                      <a:r>
                        <a:rPr lang="zh-TW" sz="2000" kern="0" dirty="0">
                          <a:effectLst/>
                        </a:rPr>
                        <a:t>署訂績效指標</a:t>
                      </a:r>
                      <a:endParaRPr lang="zh-TW" sz="2000" kern="100" dirty="0">
                        <a:effectLst/>
                        <a:latin typeface="Calibri"/>
                        <a:ea typeface="新細明體"/>
                        <a:cs typeface="Times New Roman"/>
                      </a:endParaRPr>
                    </a:p>
                  </a:txBody>
                  <a:tcPr marL="51632" marR="51632" marT="0" marB="0" anchor="ctr"/>
                </a:tc>
                <a:tc>
                  <a:txBody>
                    <a:bodyPr/>
                    <a:lstStyle/>
                    <a:p>
                      <a:pPr algn="ctr">
                        <a:spcAft>
                          <a:spcPts val="0"/>
                        </a:spcAft>
                      </a:pPr>
                      <a:r>
                        <a:rPr lang="zh-TW" sz="2000" b="0" kern="0">
                          <a:solidFill>
                            <a:schemeClr val="tx1"/>
                          </a:solidFill>
                          <a:effectLst/>
                        </a:rPr>
                        <a:t>編號</a:t>
                      </a:r>
                      <a:endParaRPr lang="zh-TW" sz="2000" b="0" kern="10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c>
                  <a:txBody>
                    <a:bodyPr/>
                    <a:lstStyle/>
                    <a:p>
                      <a:pPr algn="ctr">
                        <a:spcAft>
                          <a:spcPts val="0"/>
                        </a:spcAft>
                      </a:pPr>
                      <a:r>
                        <a:rPr lang="zh-TW" sz="2000" b="0" kern="0" dirty="0">
                          <a:solidFill>
                            <a:schemeClr val="tx1"/>
                          </a:solidFill>
                          <a:effectLst/>
                        </a:rPr>
                        <a:t>績效指標</a:t>
                      </a:r>
                      <a:endParaRPr lang="zh-TW" sz="2000" b="0" kern="100" dirty="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c>
                  <a:txBody>
                    <a:bodyPr/>
                    <a:lstStyle/>
                    <a:p>
                      <a:pPr algn="ctr">
                        <a:spcAft>
                          <a:spcPts val="0"/>
                        </a:spcAft>
                      </a:pPr>
                      <a:r>
                        <a:rPr lang="en-US" sz="2000" b="0" kern="0">
                          <a:solidFill>
                            <a:schemeClr val="tx1"/>
                          </a:solidFill>
                          <a:effectLst/>
                        </a:rPr>
                        <a:t> </a:t>
                      </a:r>
                      <a:endParaRPr lang="zh-TW" sz="2000" b="0" kern="10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c>
                  <a:txBody>
                    <a:bodyPr/>
                    <a:lstStyle/>
                    <a:p>
                      <a:pPr algn="ctr">
                        <a:spcAft>
                          <a:spcPts val="0"/>
                        </a:spcAft>
                      </a:pPr>
                      <a:r>
                        <a:rPr lang="en-US" sz="2000" b="0" kern="0">
                          <a:solidFill>
                            <a:schemeClr val="tx1"/>
                          </a:solidFill>
                          <a:effectLst/>
                        </a:rPr>
                        <a:t> </a:t>
                      </a:r>
                      <a:endParaRPr lang="zh-TW" sz="2000" b="0" kern="10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c>
                  <a:txBody>
                    <a:bodyPr/>
                    <a:lstStyle/>
                    <a:p>
                      <a:pPr algn="just">
                        <a:spcAft>
                          <a:spcPts val="0"/>
                        </a:spcAft>
                      </a:pPr>
                      <a:r>
                        <a:rPr lang="en-US" sz="2000" b="0" kern="0">
                          <a:solidFill>
                            <a:schemeClr val="tx1"/>
                          </a:solidFill>
                          <a:effectLst/>
                        </a:rPr>
                        <a:t> </a:t>
                      </a:r>
                      <a:endParaRPr lang="zh-TW" sz="2000" b="0" kern="10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r>
              <a:tr h="589403">
                <a:tc vMerge="1">
                  <a:txBody>
                    <a:bodyPr/>
                    <a:lstStyle/>
                    <a:p>
                      <a:endParaRPr lang="zh-TW" altLang="en-US"/>
                    </a:p>
                  </a:txBody>
                  <a:tcPr/>
                </a:tc>
                <a:tc>
                  <a:txBody>
                    <a:bodyPr/>
                    <a:lstStyle/>
                    <a:p>
                      <a:pPr algn="ctr">
                        <a:spcAft>
                          <a:spcPts val="0"/>
                        </a:spcAft>
                      </a:pPr>
                      <a:r>
                        <a:rPr lang="en-US" sz="2000" b="0" kern="0">
                          <a:solidFill>
                            <a:schemeClr val="tx1"/>
                          </a:solidFill>
                          <a:effectLst/>
                        </a:rPr>
                        <a:t>3.2</a:t>
                      </a:r>
                      <a:endParaRPr lang="zh-TW" sz="2000" b="0" kern="10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c>
                  <a:txBody>
                    <a:bodyPr/>
                    <a:lstStyle/>
                    <a:p>
                      <a:pPr algn="just">
                        <a:spcAft>
                          <a:spcPts val="0"/>
                        </a:spcAft>
                      </a:pPr>
                      <a:r>
                        <a:rPr lang="zh-TW" sz="2000" b="0" kern="0" dirty="0">
                          <a:solidFill>
                            <a:schemeClr val="tx1"/>
                          </a:solidFill>
                          <a:effectLst/>
                        </a:rPr>
                        <a:t>參與教師專業學習社群人次</a:t>
                      </a:r>
                      <a:endParaRPr lang="zh-TW" sz="2000" b="0" kern="100" dirty="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c>
                  <a:txBody>
                    <a:bodyPr/>
                    <a:lstStyle/>
                    <a:p>
                      <a:pPr algn="ctr">
                        <a:spcAft>
                          <a:spcPts val="0"/>
                        </a:spcAft>
                      </a:pPr>
                      <a:r>
                        <a:rPr lang="en-US" sz="2000" b="0" kern="0">
                          <a:solidFill>
                            <a:schemeClr val="tx1"/>
                          </a:solidFill>
                          <a:effectLst/>
                        </a:rPr>
                        <a:t>50</a:t>
                      </a:r>
                      <a:endParaRPr lang="zh-TW" sz="2000" b="0" kern="10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c>
                  <a:txBody>
                    <a:bodyPr/>
                    <a:lstStyle/>
                    <a:p>
                      <a:pPr algn="ctr">
                        <a:spcAft>
                          <a:spcPts val="0"/>
                        </a:spcAft>
                      </a:pPr>
                      <a:r>
                        <a:rPr lang="en-US" sz="2000" b="0" kern="0">
                          <a:solidFill>
                            <a:schemeClr val="tx1"/>
                          </a:solidFill>
                          <a:effectLst/>
                        </a:rPr>
                        <a:t>60</a:t>
                      </a:r>
                      <a:endParaRPr lang="zh-TW" sz="2000" b="0" kern="10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c>
                  <a:txBody>
                    <a:bodyPr/>
                    <a:lstStyle/>
                    <a:p>
                      <a:pPr algn="just">
                        <a:spcAft>
                          <a:spcPts val="0"/>
                        </a:spcAft>
                      </a:pPr>
                      <a:r>
                        <a:rPr lang="en-US" sz="2000" b="0" kern="0">
                          <a:solidFill>
                            <a:schemeClr val="tx1"/>
                          </a:solidFill>
                          <a:effectLst/>
                        </a:rPr>
                        <a:t>104</a:t>
                      </a:r>
                      <a:r>
                        <a:rPr lang="zh-TW" sz="2000" b="0" kern="0">
                          <a:solidFill>
                            <a:schemeClr val="tx1"/>
                          </a:solidFill>
                          <a:effectLst/>
                        </a:rPr>
                        <a:t>學年度計有</a:t>
                      </a:r>
                      <a:r>
                        <a:rPr lang="en-US" sz="2000" b="0" kern="0">
                          <a:solidFill>
                            <a:schemeClr val="tx1"/>
                          </a:solidFill>
                          <a:effectLst/>
                        </a:rPr>
                        <a:t>6</a:t>
                      </a:r>
                      <a:r>
                        <a:rPr lang="zh-TW" sz="2000" b="0" kern="0">
                          <a:solidFill>
                            <a:schemeClr val="tx1"/>
                          </a:solidFill>
                          <a:effectLst/>
                        </a:rPr>
                        <a:t>個專業學習社群，</a:t>
                      </a:r>
                      <a:r>
                        <a:rPr lang="en-US" sz="2000" b="0" kern="0">
                          <a:solidFill>
                            <a:schemeClr val="tx1"/>
                          </a:solidFill>
                          <a:effectLst/>
                        </a:rPr>
                        <a:t>60</a:t>
                      </a:r>
                      <a:r>
                        <a:rPr lang="zh-TW" sz="2000" b="0" kern="0">
                          <a:solidFill>
                            <a:schemeClr val="tx1"/>
                          </a:solidFill>
                          <a:effectLst/>
                        </a:rPr>
                        <a:t>位教師參加。</a:t>
                      </a:r>
                      <a:endParaRPr lang="zh-TW" sz="2000" b="0" kern="10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r>
              <a:tr h="1178806">
                <a:tc vMerge="1">
                  <a:txBody>
                    <a:bodyPr/>
                    <a:lstStyle/>
                    <a:p>
                      <a:endParaRPr lang="zh-TW" altLang="en-US"/>
                    </a:p>
                  </a:txBody>
                  <a:tcPr/>
                </a:tc>
                <a:tc>
                  <a:txBody>
                    <a:bodyPr/>
                    <a:lstStyle/>
                    <a:p>
                      <a:pPr algn="ctr">
                        <a:spcAft>
                          <a:spcPts val="0"/>
                        </a:spcAft>
                      </a:pPr>
                      <a:r>
                        <a:rPr lang="en-US" sz="2000" b="0" kern="0" dirty="0">
                          <a:solidFill>
                            <a:schemeClr val="tx1"/>
                          </a:solidFill>
                          <a:effectLst/>
                        </a:rPr>
                        <a:t>3.9</a:t>
                      </a:r>
                      <a:endParaRPr lang="zh-TW" sz="2000" b="0" kern="100" dirty="0">
                        <a:solidFill>
                          <a:schemeClr val="tx1"/>
                        </a:solidFill>
                        <a:effectLst/>
                        <a:latin typeface="Calibri"/>
                        <a:ea typeface="新細明體"/>
                        <a:cs typeface="Times New Roman"/>
                      </a:endParaRPr>
                    </a:p>
                    <a:p>
                      <a:pPr algn="just">
                        <a:spcAft>
                          <a:spcPts val="0"/>
                        </a:spcAft>
                      </a:pPr>
                      <a:r>
                        <a:rPr lang="en-US" sz="2000" b="0" kern="0" dirty="0">
                          <a:solidFill>
                            <a:schemeClr val="tx1"/>
                          </a:solidFill>
                          <a:effectLst/>
                        </a:rPr>
                        <a:t> </a:t>
                      </a:r>
                      <a:endParaRPr lang="zh-TW" sz="2000" b="0" kern="100" dirty="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c>
                  <a:txBody>
                    <a:bodyPr/>
                    <a:lstStyle/>
                    <a:p>
                      <a:pPr algn="just">
                        <a:spcAft>
                          <a:spcPts val="0"/>
                        </a:spcAft>
                      </a:pPr>
                      <a:r>
                        <a:rPr lang="zh-TW" sz="2000" b="0" kern="0" dirty="0">
                          <a:solidFill>
                            <a:schemeClr val="tx1"/>
                          </a:solidFill>
                          <a:effectLst/>
                        </a:rPr>
                        <a:t>線上輔助教學系統</a:t>
                      </a:r>
                      <a:r>
                        <a:rPr lang="zh-TW" sz="2000" b="0" kern="0" dirty="0" smtClean="0">
                          <a:solidFill>
                            <a:schemeClr val="tx1"/>
                          </a:solidFill>
                          <a:effectLst/>
                        </a:rPr>
                        <a:t>建置</a:t>
                      </a:r>
                      <a:r>
                        <a:rPr lang="en-US" sz="2000" b="0" kern="0" dirty="0" smtClean="0">
                          <a:solidFill>
                            <a:schemeClr val="tx1"/>
                          </a:solidFill>
                          <a:effectLst/>
                        </a:rPr>
                        <a:t>(</a:t>
                      </a:r>
                      <a:r>
                        <a:rPr lang="zh-TW" sz="2000" b="0" kern="0" dirty="0" smtClean="0">
                          <a:solidFill>
                            <a:schemeClr val="tx1"/>
                          </a:solidFill>
                          <a:effectLst/>
                        </a:rPr>
                        <a:t>教學檔案</a:t>
                      </a:r>
                      <a:r>
                        <a:rPr lang="en-US" sz="2000" b="0" kern="0" dirty="0" smtClean="0">
                          <a:solidFill>
                            <a:schemeClr val="tx1"/>
                          </a:solidFill>
                          <a:effectLst/>
                        </a:rPr>
                        <a:t>) </a:t>
                      </a:r>
                      <a:endParaRPr lang="zh-TW" sz="2000" b="0" kern="100" dirty="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c>
                  <a:txBody>
                    <a:bodyPr/>
                    <a:lstStyle/>
                    <a:p>
                      <a:pPr algn="ctr">
                        <a:spcAft>
                          <a:spcPts val="0"/>
                        </a:spcAft>
                      </a:pPr>
                      <a:r>
                        <a:rPr lang="en-US" sz="2000" b="0" kern="0" dirty="0">
                          <a:solidFill>
                            <a:schemeClr val="tx1"/>
                          </a:solidFill>
                          <a:effectLst/>
                        </a:rPr>
                        <a:t>40</a:t>
                      </a:r>
                      <a:r>
                        <a:rPr lang="zh-TW" sz="2000" b="0" kern="0" dirty="0" smtClean="0">
                          <a:solidFill>
                            <a:schemeClr val="tx1"/>
                          </a:solidFill>
                          <a:effectLst/>
                        </a:rPr>
                        <a:t>份</a:t>
                      </a:r>
                      <a:r>
                        <a:rPr lang="en-US" sz="2000" b="0" kern="0" dirty="0">
                          <a:solidFill>
                            <a:schemeClr val="tx1"/>
                          </a:solidFill>
                          <a:effectLst/>
                        </a:rPr>
                        <a:t> </a:t>
                      </a:r>
                      <a:endParaRPr lang="zh-TW" sz="2000" b="0" kern="100" dirty="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c>
                  <a:txBody>
                    <a:bodyPr/>
                    <a:lstStyle/>
                    <a:p>
                      <a:pPr algn="ctr">
                        <a:spcAft>
                          <a:spcPts val="0"/>
                        </a:spcAft>
                      </a:pPr>
                      <a:r>
                        <a:rPr lang="en-US" sz="2000" b="0" kern="0" dirty="0" smtClean="0">
                          <a:solidFill>
                            <a:schemeClr val="tx1"/>
                          </a:solidFill>
                          <a:effectLst/>
                        </a:rPr>
                        <a:t>50</a:t>
                      </a:r>
                      <a:r>
                        <a:rPr lang="zh-TW" sz="2000" b="0" kern="0" dirty="0" smtClean="0">
                          <a:solidFill>
                            <a:schemeClr val="tx1"/>
                          </a:solidFill>
                          <a:effectLst/>
                        </a:rPr>
                        <a:t>份</a:t>
                      </a:r>
                      <a:r>
                        <a:rPr lang="en-US" sz="2000" b="0" kern="0" dirty="0">
                          <a:solidFill>
                            <a:schemeClr val="tx1"/>
                          </a:solidFill>
                          <a:effectLst/>
                        </a:rPr>
                        <a:t> </a:t>
                      </a:r>
                      <a:endParaRPr lang="zh-TW" sz="2000" b="0" kern="100" dirty="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c>
                  <a:txBody>
                    <a:bodyPr/>
                    <a:lstStyle/>
                    <a:p>
                      <a:pPr algn="just">
                        <a:spcAft>
                          <a:spcPts val="0"/>
                        </a:spcAft>
                      </a:pPr>
                      <a:r>
                        <a:rPr lang="zh-TW" sz="2000" b="0" kern="0" dirty="0">
                          <a:solidFill>
                            <a:schemeClr val="tx1"/>
                          </a:solidFill>
                          <a:effectLst/>
                        </a:rPr>
                        <a:t>多數教師已建置個人教學檔案，惟須透過研習，完成上線作業。</a:t>
                      </a:r>
                      <a:endParaRPr lang="zh-TW" sz="2000" b="0" kern="100" dirty="0">
                        <a:solidFill>
                          <a:schemeClr val="tx1"/>
                        </a:solidFill>
                        <a:effectLst/>
                        <a:latin typeface="Calibri"/>
                        <a:ea typeface="新細明體"/>
                        <a:cs typeface="Times New Roman"/>
                      </a:endParaRPr>
                    </a:p>
                    <a:p>
                      <a:pPr algn="just">
                        <a:spcAft>
                          <a:spcPts val="0"/>
                        </a:spcAft>
                      </a:pPr>
                      <a:r>
                        <a:rPr lang="en-US" sz="2000" b="0" kern="0" dirty="0">
                          <a:solidFill>
                            <a:schemeClr val="tx1"/>
                          </a:solidFill>
                          <a:effectLst/>
                        </a:rPr>
                        <a:t> </a:t>
                      </a:r>
                      <a:endParaRPr lang="zh-TW" sz="2000" b="0" kern="100" dirty="0">
                        <a:solidFill>
                          <a:schemeClr val="tx1"/>
                        </a:solidFill>
                        <a:effectLst/>
                        <a:latin typeface="Calibri"/>
                        <a:ea typeface="新細明體"/>
                        <a:cs typeface="Times New Roman"/>
                      </a:endParaRPr>
                    </a:p>
                  </a:txBody>
                  <a:tcPr marL="51632" marR="51632"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334292891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259632" y="764704"/>
            <a:ext cx="6048375" cy="1139825"/>
          </a:xfrm>
        </p:spPr>
        <p:txBody>
          <a:bodyPr anchor="ctr"/>
          <a:lstStyle/>
          <a:p>
            <a:pPr eaLnBrk="1" hangingPunct="1"/>
            <a:r>
              <a:rPr lang="zh-TW" altLang="en-US" sz="6000" b="1" dirty="0" smtClean="0"/>
              <a:t>        報告大綱</a:t>
            </a:r>
            <a:r>
              <a:rPr lang="zh-TW" altLang="en-US" sz="6000" dirty="0" smtClean="0"/>
              <a:t> </a:t>
            </a:r>
          </a:p>
        </p:txBody>
      </p:sp>
      <p:sp>
        <p:nvSpPr>
          <p:cNvPr id="5123" name="Rectangle 3"/>
          <p:cNvSpPr>
            <a:spLocks noGrp="1" noChangeArrowheads="1"/>
          </p:cNvSpPr>
          <p:nvPr>
            <p:ph type="body" idx="4294967295"/>
          </p:nvPr>
        </p:nvSpPr>
        <p:spPr>
          <a:xfrm>
            <a:off x="971600" y="1916832"/>
            <a:ext cx="7632848" cy="4032448"/>
          </a:xfrm>
        </p:spPr>
        <p:txBody>
          <a:bodyPr numCol="2">
            <a:normAutofit/>
          </a:bodyPr>
          <a:lstStyle/>
          <a:p>
            <a:pPr eaLnBrk="1" hangingPunct="1">
              <a:lnSpc>
                <a:spcPct val="150000"/>
              </a:lnSpc>
              <a:buNone/>
            </a:pPr>
            <a:r>
              <a:rPr lang="zh-TW" altLang="en-US" sz="3600" b="1" dirty="0" smtClean="0">
                <a:solidFill>
                  <a:srgbClr val="3333FF"/>
                </a:solidFill>
                <a:ea typeface="標楷體" pitchFamily="65" charset="-120"/>
              </a:rPr>
              <a:t>壹</a:t>
            </a:r>
            <a:r>
              <a:rPr lang="zh-TW" altLang="en-US" sz="3600" b="1" dirty="0">
                <a:solidFill>
                  <a:srgbClr val="3333FF"/>
                </a:solidFill>
                <a:ea typeface="標楷體" pitchFamily="65" charset="-120"/>
              </a:rPr>
              <a:t>、學校概況</a:t>
            </a:r>
          </a:p>
          <a:p>
            <a:pPr eaLnBrk="1" hangingPunct="1">
              <a:lnSpc>
                <a:spcPct val="150000"/>
              </a:lnSpc>
              <a:buFont typeface="Wingdings" pitchFamily="2" charset="2"/>
              <a:buNone/>
            </a:pPr>
            <a:r>
              <a:rPr lang="zh-TW" altLang="en-US" sz="3600" b="1" dirty="0" smtClean="0">
                <a:solidFill>
                  <a:srgbClr val="3333FF"/>
                </a:solidFill>
                <a:ea typeface="標楷體" pitchFamily="65" charset="-120"/>
              </a:rPr>
              <a:t>貳、計畫緣起</a:t>
            </a:r>
            <a:endParaRPr lang="en-US" altLang="zh-TW" sz="3600" b="1" dirty="0" smtClean="0">
              <a:solidFill>
                <a:srgbClr val="3333FF"/>
              </a:solidFill>
              <a:ea typeface="標楷體" pitchFamily="65" charset="-120"/>
            </a:endParaRPr>
          </a:p>
          <a:p>
            <a:pPr eaLnBrk="1" hangingPunct="1">
              <a:lnSpc>
                <a:spcPct val="150000"/>
              </a:lnSpc>
              <a:buFont typeface="Wingdings" pitchFamily="2" charset="2"/>
              <a:buNone/>
            </a:pPr>
            <a:r>
              <a:rPr lang="zh-TW" altLang="en-US" sz="3600" b="1" dirty="0" smtClean="0">
                <a:solidFill>
                  <a:srgbClr val="3333FF"/>
                </a:solidFill>
                <a:ea typeface="標楷體" pitchFamily="65" charset="-120"/>
              </a:rPr>
              <a:t>參、辦理成效</a:t>
            </a:r>
            <a:endParaRPr lang="en-US" altLang="zh-TW" sz="3600" b="1" dirty="0">
              <a:solidFill>
                <a:srgbClr val="3333FF"/>
              </a:solidFill>
              <a:ea typeface="標楷體" pitchFamily="65" charset="-120"/>
            </a:endParaRPr>
          </a:p>
          <a:p>
            <a:pPr marL="0" indent="0" eaLnBrk="1" hangingPunct="1">
              <a:lnSpc>
                <a:spcPct val="150000"/>
              </a:lnSpc>
              <a:buNone/>
            </a:pPr>
            <a:r>
              <a:rPr lang="zh-TW" altLang="en-US" sz="3600" b="1" dirty="0" smtClean="0">
                <a:solidFill>
                  <a:srgbClr val="3333FF"/>
                </a:solidFill>
                <a:ea typeface="標楷體" pitchFamily="65" charset="-120"/>
              </a:rPr>
              <a:t>肆、</a:t>
            </a:r>
            <a:r>
              <a:rPr kumimoji="0" lang="zh-TW" altLang="en-US" sz="3600" b="1" dirty="0">
                <a:solidFill>
                  <a:srgbClr val="3333FF"/>
                </a:solidFill>
                <a:latin typeface="標楷體" pitchFamily="65" charset="-120"/>
                <a:ea typeface="標楷體" pitchFamily="65" charset="-120"/>
              </a:rPr>
              <a:t>自主</a:t>
            </a:r>
            <a:r>
              <a:rPr kumimoji="0" lang="zh-TW" altLang="en-US" sz="3600" b="1" dirty="0" smtClean="0">
                <a:solidFill>
                  <a:srgbClr val="3333FF"/>
                </a:solidFill>
                <a:latin typeface="標楷體" pitchFamily="65" charset="-120"/>
                <a:ea typeface="標楷體" pitchFamily="65" charset="-120"/>
              </a:rPr>
              <a:t>管理成效</a:t>
            </a:r>
            <a:endParaRPr kumimoji="0" lang="en-US" altLang="zh-TW" sz="3600" b="1" dirty="0" smtClean="0">
              <a:solidFill>
                <a:srgbClr val="3333FF"/>
              </a:solidFill>
              <a:latin typeface="標楷體" pitchFamily="65" charset="-120"/>
              <a:ea typeface="標楷體" pitchFamily="65" charset="-120"/>
            </a:endParaRPr>
          </a:p>
          <a:p>
            <a:pPr marL="0" indent="0" eaLnBrk="1" hangingPunct="1">
              <a:lnSpc>
                <a:spcPct val="150000"/>
              </a:lnSpc>
              <a:buNone/>
            </a:pPr>
            <a:r>
              <a:rPr lang="zh-TW" altLang="en-US" sz="3600" b="1" dirty="0" smtClean="0">
                <a:solidFill>
                  <a:srgbClr val="3333FF"/>
                </a:solidFill>
                <a:ea typeface="標楷體" pitchFamily="65" charset="-120"/>
              </a:rPr>
              <a:t>伍</a:t>
            </a:r>
            <a:r>
              <a:rPr lang="zh-TW" altLang="en-US" sz="3600" b="1" dirty="0">
                <a:solidFill>
                  <a:srgbClr val="3333FF"/>
                </a:solidFill>
                <a:ea typeface="標楷體" pitchFamily="65" charset="-120"/>
              </a:rPr>
              <a:t>、</a:t>
            </a:r>
            <a:r>
              <a:rPr lang="zh-TW" altLang="en-US" sz="3600" b="1" dirty="0" smtClean="0">
                <a:solidFill>
                  <a:srgbClr val="3333FF"/>
                </a:solidFill>
                <a:ea typeface="標楷體" pitchFamily="65" charset="-120"/>
              </a:rPr>
              <a:t>辦理特色</a:t>
            </a:r>
            <a:endParaRPr kumimoji="0" lang="en-US" altLang="zh-TW" sz="3600" b="1" dirty="0" smtClean="0">
              <a:solidFill>
                <a:srgbClr val="3333FF"/>
              </a:solidFill>
              <a:latin typeface="標楷體" pitchFamily="65" charset="-120"/>
              <a:ea typeface="標楷體" pitchFamily="65" charset="-120"/>
            </a:endParaRPr>
          </a:p>
          <a:p>
            <a:pPr marL="0" indent="0" eaLnBrk="1" hangingPunct="1">
              <a:lnSpc>
                <a:spcPct val="150000"/>
              </a:lnSpc>
              <a:buNone/>
            </a:pPr>
            <a:r>
              <a:rPr lang="zh-TW" altLang="en-US" sz="3600" b="1" dirty="0" smtClean="0">
                <a:solidFill>
                  <a:srgbClr val="3333FF"/>
                </a:solidFill>
                <a:ea typeface="標楷體" pitchFamily="65" charset="-120"/>
              </a:rPr>
              <a:t>陸、結語</a:t>
            </a:r>
            <a:endParaRPr lang="zh-TW" altLang="en-US" sz="3600" b="1" dirty="0">
              <a:solidFill>
                <a:srgbClr val="3333FF"/>
              </a:solidFill>
              <a:ea typeface="標楷體" pitchFamily="65" charset="-120"/>
            </a:endParaRPr>
          </a:p>
        </p:txBody>
      </p:sp>
      <p:sp>
        <p:nvSpPr>
          <p:cNvPr id="3" name="投影片編號版面配置區 2"/>
          <p:cNvSpPr>
            <a:spLocks noGrp="1"/>
          </p:cNvSpPr>
          <p:nvPr>
            <p:ph type="sldNum" sz="quarter" idx="12"/>
          </p:nvPr>
        </p:nvSpPr>
        <p:spPr/>
        <p:txBody>
          <a:bodyPr/>
          <a:lstStyle/>
          <a:p>
            <a:pPr>
              <a:defRPr/>
            </a:pPr>
            <a:r>
              <a:rPr lang="en-US" altLang="zh-TW" smtClean="0"/>
              <a:t>P</a:t>
            </a:r>
            <a:fld id="{875B3F00-5D5B-4BEB-8FCD-259542271DE3}" type="slidenum">
              <a:rPr lang="en-US" altLang="zh-TW" smtClean="0"/>
              <a:pPr>
                <a:defRPr/>
              </a:pPr>
              <a:t>2</a:t>
            </a:fld>
            <a:endParaRPr lang="en-US" altLang="zh-TW"/>
          </a:p>
        </p:txBody>
      </p:sp>
      <p:sp>
        <p:nvSpPr>
          <p:cNvPr id="4" name="日期版面配置區 3"/>
          <p:cNvSpPr>
            <a:spLocks noGrp="1"/>
          </p:cNvSpPr>
          <p:nvPr>
            <p:ph type="dt" sz="half" idx="10"/>
          </p:nvPr>
        </p:nvSpPr>
        <p:spPr/>
        <p:txBody>
          <a:bodyPr/>
          <a:lstStyle/>
          <a:p>
            <a:pPr>
              <a:defRPr/>
            </a:pPr>
            <a:endParaRPr lang="en-US" altLang="zh-TW" dirty="0"/>
          </a:p>
        </p:txBody>
      </p:sp>
    </p:spTree>
  </p:cSld>
  <p:clrMapOvr>
    <a:masterClrMapping/>
  </p:clrMapOvr>
  <p:transition advClick="0" advTm="5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AF14B410-4B94-408B-B979-7B4712398337}" type="slidenum">
              <a:rPr lang="en-US" altLang="zh-TW" smtClean="0"/>
              <a:pPr>
                <a:defRPr/>
              </a:pPr>
              <a:t>29</a:t>
            </a:fld>
            <a:endParaRPr lang="en-US" altLang="zh-TW"/>
          </a:p>
        </p:txBody>
      </p:sp>
      <p:sp>
        <p:nvSpPr>
          <p:cNvPr id="4" name="Rectangle 2"/>
          <p:cNvSpPr txBox="1">
            <a:spLocks noChangeArrowheads="1"/>
          </p:cNvSpPr>
          <p:nvPr/>
        </p:nvSpPr>
        <p:spPr bwMode="auto">
          <a:xfrm>
            <a:off x="467544" y="2996952"/>
            <a:ext cx="8229600" cy="79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2pPr>
            <a:lvl3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3pPr>
            <a:lvl4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4pPr>
            <a:lvl5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5pPr>
            <a:lvl6pPr marL="457200" algn="l" rtl="0" fontAlgn="base">
              <a:spcBef>
                <a:spcPct val="0"/>
              </a:spcBef>
              <a:spcAft>
                <a:spcPct val="0"/>
              </a:spcAft>
              <a:defRPr kumimoji="1" sz="4400">
                <a:solidFill>
                  <a:schemeClr val="tx2"/>
                </a:solidFill>
                <a:latin typeface="Garamond" pitchFamily="18" charset="0"/>
                <a:ea typeface="標楷體" pitchFamily="65" charset="-120"/>
              </a:defRPr>
            </a:lvl6pPr>
            <a:lvl7pPr marL="914400" algn="l" rtl="0" fontAlgn="base">
              <a:spcBef>
                <a:spcPct val="0"/>
              </a:spcBef>
              <a:spcAft>
                <a:spcPct val="0"/>
              </a:spcAft>
              <a:defRPr kumimoji="1" sz="4400">
                <a:solidFill>
                  <a:schemeClr val="tx2"/>
                </a:solidFill>
                <a:latin typeface="Garamond" pitchFamily="18" charset="0"/>
                <a:ea typeface="標楷體" pitchFamily="65" charset="-120"/>
              </a:defRPr>
            </a:lvl7pPr>
            <a:lvl8pPr marL="1371600" algn="l" rtl="0" fontAlgn="base">
              <a:spcBef>
                <a:spcPct val="0"/>
              </a:spcBef>
              <a:spcAft>
                <a:spcPct val="0"/>
              </a:spcAft>
              <a:defRPr kumimoji="1" sz="4400">
                <a:solidFill>
                  <a:schemeClr val="tx2"/>
                </a:solidFill>
                <a:latin typeface="Garamond" pitchFamily="18" charset="0"/>
                <a:ea typeface="標楷體" pitchFamily="65" charset="-120"/>
              </a:defRPr>
            </a:lvl8pPr>
            <a:lvl9pPr marL="1828800" algn="l" rtl="0" fontAlgn="base">
              <a:spcBef>
                <a:spcPct val="0"/>
              </a:spcBef>
              <a:spcAft>
                <a:spcPct val="0"/>
              </a:spcAft>
              <a:defRPr kumimoji="1" sz="4400">
                <a:solidFill>
                  <a:schemeClr val="tx2"/>
                </a:solidFill>
                <a:latin typeface="Garamond" pitchFamily="18" charset="0"/>
                <a:ea typeface="標楷體" pitchFamily="65" charset="-120"/>
              </a:defRPr>
            </a:lvl9pPr>
          </a:lstStyle>
          <a:p>
            <a:pPr eaLnBrk="1" fontAlgn="ctr" hangingPunct="1"/>
            <a:r>
              <a:rPr lang="en-US" altLang="zh-TW" sz="3600" dirty="0" smtClean="0"/>
              <a:t>104-3</a:t>
            </a:r>
            <a:r>
              <a:rPr lang="zh-TW" altLang="en-US" sz="3600" dirty="0" smtClean="0"/>
              <a:t> </a:t>
            </a:r>
            <a:r>
              <a:rPr lang="zh-TW" altLang="zh-TW" sz="3600" dirty="0" smtClean="0"/>
              <a:t>舞動</a:t>
            </a:r>
            <a:r>
              <a:rPr lang="zh-TW" altLang="zh-TW" sz="3600" dirty="0"/>
              <a:t>青春協奏曲，豐富學習歷程</a:t>
            </a:r>
          </a:p>
        </p:txBody>
      </p:sp>
    </p:spTree>
    <p:extLst>
      <p:ext uri="{BB962C8B-B14F-4D97-AF65-F5344CB8AC3E}">
        <p14:creationId xmlns:p14="http://schemas.microsoft.com/office/powerpoint/2010/main" val="158793607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AF14B410-4B94-408B-B979-7B4712398337}" type="slidenum">
              <a:rPr lang="en-US" altLang="zh-TW" smtClean="0"/>
              <a:pPr>
                <a:defRPr/>
              </a:pPr>
              <a:t>30</a:t>
            </a:fld>
            <a:endParaRPr lang="en-US" altLang="zh-TW"/>
          </a:p>
        </p:txBody>
      </p:sp>
      <p:graphicFrame>
        <p:nvGraphicFramePr>
          <p:cNvPr id="4" name="表格 3"/>
          <p:cNvGraphicFramePr>
            <a:graphicFrameLocks noGrp="1"/>
          </p:cNvGraphicFramePr>
          <p:nvPr>
            <p:extLst>
              <p:ext uri="{D42A27DB-BD31-4B8C-83A1-F6EECF244321}">
                <p14:modId xmlns:p14="http://schemas.microsoft.com/office/powerpoint/2010/main" val="191596599"/>
              </p:ext>
            </p:extLst>
          </p:nvPr>
        </p:nvGraphicFramePr>
        <p:xfrm>
          <a:off x="539552" y="908720"/>
          <a:ext cx="7992888" cy="4896544"/>
        </p:xfrm>
        <a:graphic>
          <a:graphicData uri="http://schemas.openxmlformats.org/drawingml/2006/table">
            <a:tbl>
              <a:tblPr firstRow="1" firstCol="1" lastRow="1" lastCol="1" bandRow="1" bandCol="1">
                <a:tableStyleId>{5C22544A-7EE6-4342-B048-85BDC9FD1C3A}</a:tableStyleId>
              </a:tblPr>
              <a:tblGrid>
                <a:gridCol w="648072"/>
                <a:gridCol w="7344816"/>
              </a:tblGrid>
              <a:tr h="808438">
                <a:tc>
                  <a:txBody>
                    <a:bodyPr/>
                    <a:lstStyle/>
                    <a:p>
                      <a:pPr algn="just">
                        <a:spcAft>
                          <a:spcPts val="0"/>
                        </a:spcAft>
                      </a:pPr>
                      <a:r>
                        <a:rPr lang="zh-TW" sz="2000" kern="100" dirty="0" smtClean="0">
                          <a:effectLst/>
                        </a:rPr>
                        <a:t>計畫</a:t>
                      </a:r>
                      <a:r>
                        <a:rPr lang="zh-TW" sz="2000" kern="100" dirty="0">
                          <a:effectLst/>
                        </a:rPr>
                        <a:t>名稱</a:t>
                      </a:r>
                      <a:endParaRPr lang="zh-TW" sz="2000" kern="100" dirty="0">
                        <a:effectLst/>
                        <a:latin typeface="Calibri"/>
                        <a:ea typeface="新細明體"/>
                        <a:cs typeface="Times New Roman"/>
                      </a:endParaRPr>
                    </a:p>
                  </a:txBody>
                  <a:tcPr marL="68580" marR="68580" marT="0" marB="0" anchor="ctr"/>
                </a:tc>
                <a:tc>
                  <a:txBody>
                    <a:bodyPr/>
                    <a:lstStyle/>
                    <a:p>
                      <a:pPr marR="457200" algn="just">
                        <a:spcAft>
                          <a:spcPts val="0"/>
                        </a:spcAft>
                      </a:pPr>
                      <a:r>
                        <a:rPr lang="zh-TW" sz="2000" b="0" kern="100" dirty="0">
                          <a:solidFill>
                            <a:schemeClr val="tx1"/>
                          </a:solidFill>
                          <a:effectLst/>
                        </a:rPr>
                        <a:t>舞動青春協奏曲</a:t>
                      </a:r>
                      <a:r>
                        <a:rPr lang="zh-TW" sz="2000" b="0" kern="0" dirty="0">
                          <a:solidFill>
                            <a:schemeClr val="tx1"/>
                          </a:solidFill>
                          <a:effectLst/>
                        </a:rPr>
                        <a:t>，豐富學習歷程</a:t>
                      </a:r>
                      <a:endParaRPr lang="zh-TW" sz="2000" b="0" kern="100" dirty="0">
                        <a:solidFill>
                          <a:schemeClr val="tx1"/>
                        </a:solidFill>
                        <a:effectLst/>
                        <a:latin typeface="Calibri"/>
                        <a:ea typeface="新細明體"/>
                        <a:cs typeface="Times New Roman"/>
                      </a:endParaRPr>
                    </a:p>
                  </a:txBody>
                  <a:tcPr marL="68580" marR="68580" marT="0" marB="0" anchor="ctr">
                    <a:solidFill>
                      <a:schemeClr val="accent1">
                        <a:lumMod val="20000"/>
                        <a:lumOff val="80000"/>
                      </a:schemeClr>
                    </a:solidFill>
                  </a:tcPr>
                </a:tc>
              </a:tr>
              <a:tr h="690566">
                <a:tc>
                  <a:txBody>
                    <a:bodyPr/>
                    <a:lstStyle/>
                    <a:p>
                      <a:pPr algn="just">
                        <a:spcAft>
                          <a:spcPts val="0"/>
                        </a:spcAft>
                      </a:pPr>
                      <a:r>
                        <a:rPr lang="zh-TW" sz="2000" kern="100" dirty="0">
                          <a:effectLst/>
                        </a:rPr>
                        <a:t>辦理項目</a:t>
                      </a:r>
                      <a:endParaRPr lang="zh-TW" sz="2000" kern="100" dirty="0">
                        <a:effectLst/>
                        <a:latin typeface="Calibri"/>
                        <a:ea typeface="新細明體"/>
                        <a:cs typeface="Times New Roman"/>
                      </a:endParaRPr>
                    </a:p>
                  </a:txBody>
                  <a:tcPr marL="68580" marR="68580" marT="0" marB="0" anchor="ctr"/>
                </a:tc>
                <a:tc>
                  <a:txBody>
                    <a:bodyPr/>
                    <a:lstStyle/>
                    <a:p>
                      <a:pPr>
                        <a:spcAft>
                          <a:spcPts val="0"/>
                        </a:spcAft>
                      </a:pPr>
                      <a:r>
                        <a:rPr lang="zh-TW" sz="2000" b="0" kern="100" dirty="0">
                          <a:solidFill>
                            <a:schemeClr val="tx1"/>
                          </a:solidFill>
                          <a:effectLst/>
                        </a:rPr>
                        <a:t>學務輔導</a:t>
                      </a:r>
                      <a:endParaRPr lang="zh-TW" sz="2000" b="0" kern="100" dirty="0">
                        <a:solidFill>
                          <a:schemeClr val="tx1"/>
                        </a:solidFill>
                        <a:effectLst/>
                        <a:latin typeface="Calibri"/>
                        <a:ea typeface="新細明體"/>
                        <a:cs typeface="Times New Roman"/>
                      </a:endParaRPr>
                    </a:p>
                  </a:txBody>
                  <a:tcPr marL="68580" marR="68580" marT="0" marB="0" anchor="ctr">
                    <a:solidFill>
                      <a:schemeClr val="accent1">
                        <a:lumMod val="20000"/>
                        <a:lumOff val="80000"/>
                      </a:schemeClr>
                    </a:solidFill>
                  </a:tcPr>
                </a:tc>
              </a:tr>
              <a:tr h="371477">
                <a:tc>
                  <a:txBody>
                    <a:bodyPr/>
                    <a:lstStyle/>
                    <a:p>
                      <a:pPr algn="just">
                        <a:spcAft>
                          <a:spcPts val="0"/>
                        </a:spcAft>
                      </a:pPr>
                      <a:r>
                        <a:rPr lang="zh-TW" sz="2000" kern="100">
                          <a:effectLst/>
                        </a:rPr>
                        <a:t>合作對象</a:t>
                      </a:r>
                      <a:endParaRPr lang="zh-TW" sz="2000" kern="100">
                        <a:effectLst/>
                        <a:latin typeface="Calibri"/>
                        <a:ea typeface="新細明體"/>
                        <a:cs typeface="Times New Roman"/>
                      </a:endParaRPr>
                    </a:p>
                  </a:txBody>
                  <a:tcPr marL="68580" marR="68580" marT="0" marB="0" anchor="ctr"/>
                </a:tc>
                <a:tc>
                  <a:txBody>
                    <a:bodyPr/>
                    <a:lstStyle/>
                    <a:p>
                      <a:pPr algn="just">
                        <a:spcAft>
                          <a:spcPts val="0"/>
                        </a:spcAft>
                      </a:pPr>
                      <a:r>
                        <a:rPr lang="zh-TW" altLang="zh-TW" sz="2000" b="0" kern="1200" dirty="0" smtClean="0">
                          <a:solidFill>
                            <a:schemeClr val="tx1"/>
                          </a:solidFill>
                          <a:effectLst/>
                          <a:latin typeface="+mj-ea"/>
                          <a:ea typeface="+mn-ea"/>
                          <a:cs typeface="+mn-cs"/>
                        </a:rPr>
                        <a:t>很快樂資訊服務有限公司</a:t>
                      </a:r>
                      <a:r>
                        <a:rPr lang="zh-TW" altLang="en-US" sz="2000" b="0" kern="1200" dirty="0" smtClean="0">
                          <a:solidFill>
                            <a:schemeClr val="tx1"/>
                          </a:solidFill>
                          <a:effectLst/>
                          <a:latin typeface="+mj-ea"/>
                          <a:ea typeface="+mn-ea"/>
                          <a:cs typeface="+mn-cs"/>
                        </a:rPr>
                        <a:t>、</a:t>
                      </a:r>
                      <a:r>
                        <a:rPr lang="zh-TW" altLang="zh-TW" sz="2000" b="0" kern="1200" dirty="0" smtClean="0">
                          <a:solidFill>
                            <a:schemeClr val="tx1"/>
                          </a:solidFill>
                          <a:effectLst/>
                          <a:latin typeface="+mj-ea"/>
                          <a:ea typeface="+mn-ea"/>
                          <a:cs typeface="+mn-cs"/>
                        </a:rPr>
                        <a:t>慈濟科大</a:t>
                      </a:r>
                      <a:endParaRPr lang="zh-TW" sz="2000" b="0" kern="1200" dirty="0">
                        <a:solidFill>
                          <a:schemeClr val="tx1"/>
                        </a:solidFill>
                        <a:effectLst/>
                        <a:latin typeface="+mj-ea"/>
                        <a:ea typeface="+mn-ea"/>
                        <a:cs typeface="+mn-cs"/>
                      </a:endParaRPr>
                    </a:p>
                  </a:txBody>
                  <a:tcPr marL="68580" marR="68580" marT="0" marB="0" anchor="ctr">
                    <a:solidFill>
                      <a:schemeClr val="accent1">
                        <a:lumMod val="20000"/>
                        <a:lumOff val="80000"/>
                      </a:schemeClr>
                    </a:solidFill>
                  </a:tcPr>
                </a:tc>
              </a:tr>
              <a:tr h="987740">
                <a:tc>
                  <a:txBody>
                    <a:bodyPr/>
                    <a:lstStyle/>
                    <a:p>
                      <a:pPr algn="just">
                        <a:spcAft>
                          <a:spcPts val="0"/>
                        </a:spcAft>
                      </a:pPr>
                      <a:r>
                        <a:rPr lang="zh-TW" sz="2000" kern="100">
                          <a:effectLst/>
                        </a:rPr>
                        <a:t>計畫目標</a:t>
                      </a:r>
                      <a:endParaRPr lang="zh-TW" sz="2000" kern="100">
                        <a:effectLst/>
                        <a:latin typeface="Calibri"/>
                        <a:ea typeface="新細明體"/>
                        <a:cs typeface="Times New Roman"/>
                      </a:endParaRPr>
                    </a:p>
                  </a:txBody>
                  <a:tcPr marL="68580" marR="68580" marT="0" marB="0" anchor="ctr"/>
                </a:tc>
                <a:tc>
                  <a:txBody>
                    <a:bodyPr/>
                    <a:lstStyle/>
                    <a:p>
                      <a:pPr algn="just">
                        <a:spcAft>
                          <a:spcPts val="0"/>
                        </a:spcAft>
                      </a:pPr>
                      <a:r>
                        <a:rPr lang="zh-TW" sz="2000" b="0" kern="0" dirty="0">
                          <a:solidFill>
                            <a:schemeClr val="tx1"/>
                          </a:solidFill>
                          <a:effectLst/>
                        </a:rPr>
                        <a:t>以學習歷程平台建置與教師專業素質的提升為中心主題，發展本校輔導特色，創造學習個體有感覺</a:t>
                      </a:r>
                      <a:r>
                        <a:rPr lang="en-US" sz="2000" b="0" kern="0" dirty="0">
                          <a:solidFill>
                            <a:schemeClr val="tx1"/>
                          </a:solidFill>
                          <a:effectLst/>
                        </a:rPr>
                        <a:t>(</a:t>
                      </a:r>
                      <a:r>
                        <a:rPr lang="zh-TW" sz="2000" b="0" kern="0" dirty="0">
                          <a:solidFill>
                            <a:schemeClr val="tx1"/>
                          </a:solidFill>
                          <a:effectLst/>
                        </a:rPr>
                        <a:t>輔導關懷的適切性</a:t>
                      </a:r>
                      <a:r>
                        <a:rPr lang="en-US" sz="2000" b="0" kern="0" dirty="0">
                          <a:solidFill>
                            <a:schemeClr val="tx1"/>
                          </a:solidFill>
                          <a:effectLst/>
                        </a:rPr>
                        <a:t>)</a:t>
                      </a:r>
                      <a:r>
                        <a:rPr lang="zh-TW" sz="2000" b="0" kern="0" dirty="0">
                          <a:solidFill>
                            <a:schemeClr val="tx1"/>
                          </a:solidFill>
                          <a:effectLst/>
                        </a:rPr>
                        <a:t>、有感動</a:t>
                      </a:r>
                      <a:r>
                        <a:rPr lang="en-US" sz="2000" b="0" kern="0" dirty="0">
                          <a:solidFill>
                            <a:schemeClr val="tx1"/>
                          </a:solidFill>
                          <a:effectLst/>
                        </a:rPr>
                        <a:t>(</a:t>
                      </a:r>
                      <a:r>
                        <a:rPr lang="zh-TW" sz="2000" b="0" kern="0" dirty="0">
                          <a:solidFill>
                            <a:schemeClr val="tx1"/>
                          </a:solidFill>
                          <a:effectLst/>
                        </a:rPr>
                        <a:t>輔導關懷真誠</a:t>
                      </a:r>
                      <a:r>
                        <a:rPr lang="en-US" sz="2000" b="0" kern="0" dirty="0">
                          <a:solidFill>
                            <a:schemeClr val="tx1"/>
                          </a:solidFill>
                          <a:effectLst/>
                        </a:rPr>
                        <a:t>)</a:t>
                      </a:r>
                      <a:r>
                        <a:rPr lang="zh-TW" sz="2000" b="0" kern="0" dirty="0">
                          <a:solidFill>
                            <a:schemeClr val="tx1"/>
                          </a:solidFill>
                          <a:effectLst/>
                        </a:rPr>
                        <a:t>、有感受</a:t>
                      </a:r>
                      <a:r>
                        <a:rPr lang="en-US" sz="2000" b="0" kern="0" dirty="0">
                          <a:solidFill>
                            <a:schemeClr val="tx1"/>
                          </a:solidFill>
                          <a:effectLst/>
                        </a:rPr>
                        <a:t>(</a:t>
                      </a:r>
                      <a:r>
                        <a:rPr lang="zh-TW" sz="2000" b="0" kern="0" dirty="0">
                          <a:solidFill>
                            <a:schemeClr val="tx1"/>
                          </a:solidFill>
                          <a:effectLst/>
                        </a:rPr>
                        <a:t>反思與成長</a:t>
                      </a:r>
                      <a:r>
                        <a:rPr lang="en-US" sz="2000" b="0" kern="0" dirty="0">
                          <a:solidFill>
                            <a:schemeClr val="tx1"/>
                          </a:solidFill>
                          <a:effectLst/>
                        </a:rPr>
                        <a:t>)</a:t>
                      </a:r>
                      <a:r>
                        <a:rPr lang="zh-TW" sz="2000" b="0" kern="0" dirty="0">
                          <a:solidFill>
                            <a:schemeClr val="tx1"/>
                          </a:solidFill>
                          <a:effectLst/>
                        </a:rPr>
                        <a:t>的成效。</a:t>
                      </a:r>
                      <a:endParaRPr lang="zh-TW" sz="2000" b="0" kern="100" dirty="0">
                        <a:solidFill>
                          <a:schemeClr val="tx1"/>
                        </a:solidFill>
                        <a:effectLst/>
                        <a:latin typeface="Calibri"/>
                        <a:ea typeface="新細明體"/>
                        <a:cs typeface="Times New Roman"/>
                      </a:endParaRPr>
                    </a:p>
                  </a:txBody>
                  <a:tcPr marL="68580" marR="68580" marT="0" marB="0">
                    <a:solidFill>
                      <a:schemeClr val="accent1">
                        <a:lumMod val="20000"/>
                        <a:lumOff val="80000"/>
                      </a:schemeClr>
                    </a:solidFill>
                  </a:tcPr>
                </a:tc>
              </a:tr>
              <a:tr h="1800200">
                <a:tc>
                  <a:txBody>
                    <a:bodyPr/>
                    <a:lstStyle/>
                    <a:p>
                      <a:pPr algn="just">
                        <a:spcAft>
                          <a:spcPts val="0"/>
                        </a:spcAft>
                      </a:pPr>
                      <a:r>
                        <a:rPr lang="zh-TW" sz="2000" kern="100">
                          <a:effectLst/>
                        </a:rPr>
                        <a:t>工作內涵</a:t>
                      </a:r>
                      <a:endParaRPr lang="zh-TW" sz="2000" kern="100">
                        <a:effectLst/>
                        <a:latin typeface="Calibri"/>
                        <a:ea typeface="新細明體"/>
                        <a:cs typeface="Times New Roman"/>
                      </a:endParaRPr>
                    </a:p>
                  </a:txBody>
                  <a:tcPr marL="68580" marR="68580" marT="0" marB="0" anchor="ctr"/>
                </a:tc>
                <a:tc>
                  <a:txBody>
                    <a:bodyPr/>
                    <a:lstStyle/>
                    <a:p>
                      <a:pPr marR="100330" algn="just">
                        <a:lnSpc>
                          <a:spcPct val="100000"/>
                        </a:lnSpc>
                        <a:spcAft>
                          <a:spcPts val="0"/>
                        </a:spcAft>
                      </a:pPr>
                      <a:r>
                        <a:rPr lang="en-US" sz="2000" b="0" kern="100" dirty="0">
                          <a:solidFill>
                            <a:schemeClr val="tx1"/>
                          </a:solidFill>
                          <a:effectLst/>
                        </a:rPr>
                        <a:t>104-3-1</a:t>
                      </a:r>
                      <a:r>
                        <a:rPr lang="zh-TW" sz="2000" b="0" kern="0" dirty="0">
                          <a:solidFill>
                            <a:schemeClr val="tx1"/>
                          </a:solidFill>
                          <a:effectLst/>
                        </a:rPr>
                        <a:t>學習歷程系統軟硬體強化</a:t>
                      </a:r>
                      <a:endParaRPr lang="zh-TW" sz="2000" b="0" kern="100" dirty="0">
                        <a:solidFill>
                          <a:schemeClr val="tx1"/>
                        </a:solidFill>
                        <a:effectLst/>
                      </a:endParaRPr>
                    </a:p>
                    <a:p>
                      <a:pPr marR="100330" algn="just">
                        <a:lnSpc>
                          <a:spcPct val="100000"/>
                        </a:lnSpc>
                        <a:spcAft>
                          <a:spcPts val="0"/>
                        </a:spcAft>
                      </a:pPr>
                      <a:r>
                        <a:rPr lang="en-US" sz="2000" b="0" kern="100" dirty="0">
                          <a:solidFill>
                            <a:schemeClr val="tx1"/>
                          </a:solidFill>
                          <a:effectLst/>
                        </a:rPr>
                        <a:t>104-3-2</a:t>
                      </a:r>
                      <a:r>
                        <a:rPr lang="zh-TW" sz="2000" b="0" kern="0" dirty="0">
                          <a:solidFill>
                            <a:schemeClr val="tx1"/>
                          </a:solidFill>
                          <a:effectLst/>
                        </a:rPr>
                        <a:t>學生學習歷程之建置</a:t>
                      </a:r>
                      <a:endParaRPr lang="zh-TW" sz="2000" b="0" kern="100" dirty="0">
                        <a:solidFill>
                          <a:schemeClr val="tx1"/>
                        </a:solidFill>
                        <a:effectLst/>
                      </a:endParaRPr>
                    </a:p>
                    <a:p>
                      <a:pPr marR="100330" algn="just">
                        <a:lnSpc>
                          <a:spcPct val="100000"/>
                        </a:lnSpc>
                        <a:spcAft>
                          <a:spcPts val="0"/>
                        </a:spcAft>
                      </a:pPr>
                      <a:r>
                        <a:rPr lang="en-US" sz="2000" b="0" kern="100" dirty="0">
                          <a:solidFill>
                            <a:schemeClr val="tx1"/>
                          </a:solidFill>
                          <a:effectLst/>
                        </a:rPr>
                        <a:t>104-3-3</a:t>
                      </a:r>
                      <a:r>
                        <a:rPr lang="zh-TW" sz="2000" b="0" kern="0" dirty="0">
                          <a:solidFill>
                            <a:schemeClr val="tx1"/>
                          </a:solidFill>
                          <a:effectLst/>
                        </a:rPr>
                        <a:t>生涯輔導與探索</a:t>
                      </a:r>
                      <a:endParaRPr lang="zh-TW" sz="2000" b="0" kern="100" dirty="0">
                        <a:solidFill>
                          <a:schemeClr val="tx1"/>
                        </a:solidFill>
                        <a:effectLst/>
                      </a:endParaRPr>
                    </a:p>
                    <a:p>
                      <a:pPr marR="90170" algn="just">
                        <a:lnSpc>
                          <a:spcPct val="100000"/>
                        </a:lnSpc>
                        <a:spcAft>
                          <a:spcPts val="0"/>
                        </a:spcAft>
                      </a:pPr>
                      <a:r>
                        <a:rPr lang="en-US" sz="2000" b="0" kern="100" dirty="0">
                          <a:solidFill>
                            <a:schemeClr val="tx1"/>
                          </a:solidFill>
                          <a:effectLst/>
                        </a:rPr>
                        <a:t>104-3-4</a:t>
                      </a:r>
                      <a:r>
                        <a:rPr lang="zh-TW" sz="2000" b="0" kern="0" dirty="0">
                          <a:solidFill>
                            <a:schemeClr val="tx1"/>
                          </a:solidFill>
                          <a:effectLst/>
                        </a:rPr>
                        <a:t>提升教師專業素質</a:t>
                      </a:r>
                      <a:endParaRPr lang="zh-TW" sz="2000" b="0" kern="100" dirty="0">
                        <a:solidFill>
                          <a:schemeClr val="tx1"/>
                        </a:solidFill>
                        <a:effectLst/>
                        <a:latin typeface="Calibri"/>
                        <a:ea typeface="新細明體"/>
                        <a:cs typeface="Times New Roman"/>
                      </a:endParaRPr>
                    </a:p>
                  </a:txBody>
                  <a:tcPr marL="68580" marR="6858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134845048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AF14B410-4B94-408B-B979-7B4712398337}" type="slidenum">
              <a:rPr lang="en-US" altLang="zh-TW" smtClean="0"/>
              <a:pPr>
                <a:defRPr/>
              </a:pPr>
              <a:t>31</a:t>
            </a:fld>
            <a:endParaRPr lang="en-US" altLang="zh-TW"/>
          </a:p>
        </p:txBody>
      </p:sp>
      <p:graphicFrame>
        <p:nvGraphicFramePr>
          <p:cNvPr id="4" name="表格 3"/>
          <p:cNvGraphicFramePr>
            <a:graphicFrameLocks noGrp="1"/>
          </p:cNvGraphicFramePr>
          <p:nvPr>
            <p:extLst>
              <p:ext uri="{D42A27DB-BD31-4B8C-83A1-F6EECF244321}">
                <p14:modId xmlns:p14="http://schemas.microsoft.com/office/powerpoint/2010/main" val="2334085974"/>
              </p:ext>
            </p:extLst>
          </p:nvPr>
        </p:nvGraphicFramePr>
        <p:xfrm>
          <a:off x="611560" y="1124744"/>
          <a:ext cx="8064896" cy="4464497"/>
        </p:xfrm>
        <a:graphic>
          <a:graphicData uri="http://schemas.openxmlformats.org/drawingml/2006/table">
            <a:tbl>
              <a:tblPr>
                <a:tableStyleId>{5C22544A-7EE6-4342-B048-85BDC9FD1C3A}</a:tableStyleId>
              </a:tblPr>
              <a:tblGrid>
                <a:gridCol w="1346099"/>
                <a:gridCol w="1390205"/>
                <a:gridCol w="5328592"/>
              </a:tblGrid>
              <a:tr h="586702">
                <a:tc>
                  <a:txBody>
                    <a:bodyPr/>
                    <a:lstStyle/>
                    <a:p>
                      <a:pPr algn="ctr">
                        <a:spcAft>
                          <a:spcPts val="0"/>
                        </a:spcAft>
                      </a:pPr>
                      <a:r>
                        <a:rPr lang="zh-TW" sz="2800" kern="100" dirty="0" smtClean="0">
                          <a:solidFill>
                            <a:schemeClr val="bg1"/>
                          </a:solidFill>
                          <a:effectLst/>
                        </a:rPr>
                        <a:t>經</a:t>
                      </a:r>
                      <a:r>
                        <a:rPr lang="zh-TW" altLang="en-US" sz="2800" kern="100" dirty="0" smtClean="0">
                          <a:solidFill>
                            <a:schemeClr val="bg1"/>
                          </a:solidFill>
                          <a:effectLst/>
                        </a:rPr>
                        <a:t>資門</a:t>
                      </a:r>
                      <a:endParaRPr lang="zh-TW" sz="2800" kern="100" dirty="0">
                        <a:solidFill>
                          <a:schemeClr val="bg1"/>
                        </a:solidFill>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zh-TW" altLang="en-US" sz="2800" kern="100" dirty="0" smtClean="0">
                          <a:solidFill>
                            <a:schemeClr val="bg1"/>
                          </a:solidFill>
                          <a:effectLst/>
                          <a:latin typeface="Calibri"/>
                          <a:ea typeface="+mn-ea"/>
                          <a:cs typeface="Times New Roman"/>
                        </a:rPr>
                        <a:t>金額</a:t>
                      </a:r>
                      <a:r>
                        <a:rPr lang="en-US" altLang="zh-TW" sz="2800" kern="100" dirty="0" smtClean="0">
                          <a:solidFill>
                            <a:schemeClr val="bg1"/>
                          </a:solidFill>
                          <a:effectLst/>
                          <a:latin typeface="Calibri"/>
                          <a:ea typeface="+mn-ea"/>
                          <a:cs typeface="Times New Roman"/>
                        </a:rPr>
                        <a:t>(</a:t>
                      </a:r>
                      <a:r>
                        <a:rPr lang="zh-TW" altLang="en-US" sz="2800" kern="100" dirty="0" smtClean="0">
                          <a:solidFill>
                            <a:schemeClr val="bg1"/>
                          </a:solidFill>
                          <a:effectLst/>
                          <a:latin typeface="Calibri"/>
                          <a:ea typeface="+mn-ea"/>
                          <a:cs typeface="Times New Roman"/>
                        </a:rPr>
                        <a:t>元</a:t>
                      </a:r>
                      <a:r>
                        <a:rPr lang="en-US" altLang="zh-TW" sz="2800" kern="100" dirty="0" smtClean="0">
                          <a:solidFill>
                            <a:schemeClr val="bg1"/>
                          </a:solidFill>
                          <a:effectLst/>
                          <a:latin typeface="Calibri"/>
                          <a:ea typeface="+mn-ea"/>
                          <a:cs typeface="Times New Roman"/>
                        </a:rPr>
                        <a:t>)</a:t>
                      </a:r>
                      <a:endParaRPr lang="zh-TW" altLang="zh-TW" sz="2800" kern="100" dirty="0">
                        <a:solidFill>
                          <a:schemeClr val="bg1"/>
                        </a:solidFill>
                        <a:effectLst/>
                        <a:latin typeface="Calibri"/>
                        <a:ea typeface="+mn-ea"/>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zh-TW" sz="2800" kern="100" dirty="0">
                          <a:solidFill>
                            <a:schemeClr val="bg1"/>
                          </a:solidFill>
                          <a:effectLst/>
                        </a:rPr>
                        <a:t>執行內容</a:t>
                      </a:r>
                      <a:endParaRPr lang="zh-TW" sz="2800" kern="100" dirty="0">
                        <a:solidFill>
                          <a:schemeClr val="bg1"/>
                        </a:solidFill>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r>
              <a:tr h="802729">
                <a:tc>
                  <a:txBody>
                    <a:bodyPr/>
                    <a:lstStyle/>
                    <a:p>
                      <a:pPr algn="ctr">
                        <a:spcAft>
                          <a:spcPts val="0"/>
                        </a:spcAft>
                      </a:pPr>
                      <a:r>
                        <a:rPr lang="zh-TW" sz="2400" kern="100" dirty="0">
                          <a:effectLst/>
                        </a:rPr>
                        <a:t>資本門</a:t>
                      </a:r>
                      <a:endParaRPr lang="zh-TW" sz="24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spcAft>
                          <a:spcPts val="0"/>
                        </a:spcAft>
                      </a:pPr>
                      <a:r>
                        <a:rPr lang="en-US" sz="2400" kern="100" dirty="0" smtClean="0">
                          <a:effectLst/>
                        </a:rPr>
                        <a:t>135</a:t>
                      </a:r>
                      <a:r>
                        <a:rPr lang="en-US" altLang="zh-TW" sz="2400" kern="100" dirty="0" smtClean="0">
                          <a:effectLst/>
                        </a:rPr>
                        <a:t>,</a:t>
                      </a:r>
                      <a:r>
                        <a:rPr lang="en-US" sz="2400" kern="100" dirty="0" smtClean="0">
                          <a:effectLst/>
                        </a:rPr>
                        <a:t>000</a:t>
                      </a:r>
                      <a:endParaRPr lang="zh-TW" sz="24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rPr>
                        <a:t>學生學習歷程檔案系統增修</a:t>
                      </a:r>
                      <a:r>
                        <a:rPr lang="en-US" sz="2400" kern="0" dirty="0">
                          <a:effectLst/>
                        </a:rPr>
                        <a:t>1</a:t>
                      </a:r>
                      <a:r>
                        <a:rPr lang="zh-TW" sz="2400" kern="0" dirty="0">
                          <a:effectLst/>
                        </a:rPr>
                        <a:t>式</a:t>
                      </a:r>
                      <a:endParaRPr lang="zh-TW" sz="24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459273">
                <a:tc>
                  <a:txBody>
                    <a:bodyPr/>
                    <a:lstStyle/>
                    <a:p>
                      <a:pPr algn="ctr">
                        <a:spcAft>
                          <a:spcPts val="0"/>
                        </a:spcAft>
                      </a:pPr>
                      <a:r>
                        <a:rPr lang="zh-TW" sz="2400" kern="0" dirty="0">
                          <a:effectLst/>
                        </a:rPr>
                        <a:t>經常門</a:t>
                      </a:r>
                      <a:endParaRPr lang="zh-TW" sz="24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spcAft>
                          <a:spcPts val="0"/>
                        </a:spcAft>
                      </a:pPr>
                      <a:r>
                        <a:rPr lang="en-US" sz="2400" kern="0" dirty="0" smtClean="0">
                          <a:effectLst/>
                        </a:rPr>
                        <a:t>239</a:t>
                      </a:r>
                      <a:r>
                        <a:rPr lang="en-US" altLang="zh-TW" sz="2400" kern="0" dirty="0" smtClean="0">
                          <a:effectLst/>
                        </a:rPr>
                        <a:t>,</a:t>
                      </a:r>
                      <a:r>
                        <a:rPr lang="en-US" sz="2400" kern="0" dirty="0" smtClean="0">
                          <a:effectLst/>
                        </a:rPr>
                        <a:t>096</a:t>
                      </a:r>
                      <a:endParaRPr lang="zh-TW" sz="24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a:spcAft>
                          <a:spcPts val="0"/>
                        </a:spcAft>
                      </a:pPr>
                      <a:r>
                        <a:rPr lang="en-US" sz="2400" kern="0" dirty="0">
                          <a:effectLst/>
                        </a:rPr>
                        <a:t>9/30</a:t>
                      </a:r>
                      <a:r>
                        <a:rPr lang="zh-TW" sz="2400" kern="0" dirty="0">
                          <a:effectLst/>
                        </a:rPr>
                        <a:t>種子學生教育訓練</a:t>
                      </a:r>
                      <a:endParaRPr lang="zh-TW" sz="2400" kern="100" dirty="0">
                        <a:effectLst/>
                      </a:endParaRPr>
                    </a:p>
                    <a:p>
                      <a:pPr algn="just">
                        <a:spcAft>
                          <a:spcPts val="0"/>
                        </a:spcAft>
                      </a:pPr>
                      <a:r>
                        <a:rPr lang="en-US" sz="2400" kern="0" dirty="0">
                          <a:effectLst/>
                        </a:rPr>
                        <a:t>12/24</a:t>
                      </a:r>
                      <a:r>
                        <a:rPr lang="zh-TW" sz="2400" kern="0" dirty="0">
                          <a:effectLst/>
                        </a:rPr>
                        <a:t>學習歷程製作比賽</a:t>
                      </a:r>
                      <a:endParaRPr lang="zh-TW" sz="2400" kern="100" dirty="0">
                        <a:effectLst/>
                      </a:endParaRPr>
                    </a:p>
                    <a:p>
                      <a:pPr algn="just">
                        <a:spcAft>
                          <a:spcPts val="0"/>
                        </a:spcAft>
                      </a:pPr>
                      <a:r>
                        <a:rPr lang="en-US" sz="2400" kern="0" dirty="0">
                          <a:effectLst/>
                        </a:rPr>
                        <a:t>9/29&amp;10/19</a:t>
                      </a:r>
                      <a:r>
                        <a:rPr lang="zh-TW" sz="2400" kern="0" dirty="0">
                          <a:effectLst/>
                        </a:rPr>
                        <a:t>興趣量表、多因素性向測驗</a:t>
                      </a:r>
                      <a:endParaRPr lang="zh-TW" sz="2400" kern="100" dirty="0">
                        <a:effectLst/>
                      </a:endParaRPr>
                    </a:p>
                    <a:p>
                      <a:pPr algn="just">
                        <a:spcAft>
                          <a:spcPts val="0"/>
                        </a:spcAft>
                      </a:pPr>
                      <a:r>
                        <a:rPr lang="en-US" sz="2400" kern="0" dirty="0">
                          <a:effectLst/>
                        </a:rPr>
                        <a:t>11/25 </a:t>
                      </a:r>
                      <a:r>
                        <a:rPr lang="zh-TW" sz="2400" kern="0" dirty="0">
                          <a:effectLst/>
                        </a:rPr>
                        <a:t>測驗分析說明會</a:t>
                      </a:r>
                      <a:endParaRPr lang="zh-TW" sz="2400" kern="100" dirty="0">
                        <a:effectLst/>
                      </a:endParaRPr>
                    </a:p>
                    <a:p>
                      <a:pPr algn="just">
                        <a:spcAft>
                          <a:spcPts val="0"/>
                        </a:spcAft>
                      </a:pPr>
                      <a:r>
                        <a:rPr lang="en-US" sz="2400" kern="0" dirty="0">
                          <a:effectLst/>
                        </a:rPr>
                        <a:t>12/23</a:t>
                      </a:r>
                      <a:r>
                        <a:rPr lang="zh-TW" sz="2400" kern="0" dirty="0">
                          <a:effectLst/>
                        </a:rPr>
                        <a:t>職涯遊學體驗</a:t>
                      </a:r>
                      <a:endParaRPr lang="zh-TW" sz="2400" kern="100" dirty="0">
                        <a:effectLst/>
                      </a:endParaRPr>
                    </a:p>
                    <a:p>
                      <a:pPr algn="just">
                        <a:spcAft>
                          <a:spcPts val="0"/>
                        </a:spcAft>
                      </a:pPr>
                      <a:r>
                        <a:rPr lang="en-US" sz="2400" kern="0" dirty="0">
                          <a:effectLst/>
                        </a:rPr>
                        <a:t>10/21</a:t>
                      </a:r>
                      <a:r>
                        <a:rPr lang="zh-TW" sz="2400" kern="0" dirty="0">
                          <a:effectLst/>
                        </a:rPr>
                        <a:t>、</a:t>
                      </a:r>
                      <a:r>
                        <a:rPr lang="en-US" sz="2400" kern="0" dirty="0">
                          <a:effectLst/>
                        </a:rPr>
                        <a:t>1/4</a:t>
                      </a:r>
                      <a:r>
                        <a:rPr lang="zh-TW" sz="2400" kern="0" dirty="0">
                          <a:effectLst/>
                        </a:rPr>
                        <a:t>、</a:t>
                      </a:r>
                      <a:r>
                        <a:rPr lang="en-US" sz="2400" kern="0" dirty="0">
                          <a:effectLst/>
                        </a:rPr>
                        <a:t>11/30</a:t>
                      </a:r>
                      <a:r>
                        <a:rPr lang="zh-TW" sz="2400" kern="0" dirty="0">
                          <a:effectLst/>
                        </a:rPr>
                        <a:t>輔導知能研習</a:t>
                      </a:r>
                      <a:endParaRPr lang="zh-TW" sz="24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15793">
                <a:tc>
                  <a:txBody>
                    <a:bodyPr/>
                    <a:lstStyle/>
                    <a:p>
                      <a:pPr algn="ctr">
                        <a:spcAft>
                          <a:spcPts val="0"/>
                        </a:spcAft>
                      </a:pPr>
                      <a:r>
                        <a:rPr lang="zh-TW" altLang="en-US" sz="2400" kern="100" dirty="0" smtClean="0">
                          <a:effectLst/>
                          <a:latin typeface="Calibri"/>
                          <a:ea typeface="新細明體"/>
                          <a:cs typeface="Times New Roman"/>
                        </a:rPr>
                        <a:t>合計</a:t>
                      </a:r>
                      <a:endParaRPr lang="zh-TW" sz="24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spcAft>
                          <a:spcPts val="0"/>
                        </a:spcAft>
                      </a:pPr>
                      <a:r>
                        <a:rPr lang="en-US" altLang="zh-TW" sz="2400" kern="100" dirty="0" smtClean="0">
                          <a:effectLst/>
                          <a:latin typeface="Calibri"/>
                          <a:ea typeface="新細明體"/>
                          <a:cs typeface="Times New Roman"/>
                        </a:rPr>
                        <a:t>374,096</a:t>
                      </a:r>
                      <a:endParaRPr lang="zh-TW" sz="24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kern="100" dirty="0" smtClean="0">
                          <a:effectLst/>
                          <a:latin typeface="Calibri"/>
                          <a:ea typeface="+mn-ea"/>
                          <a:cs typeface="Times New Roman"/>
                        </a:rPr>
                        <a:t>佔總經費比率</a:t>
                      </a:r>
                      <a:r>
                        <a:rPr lang="en-US" altLang="zh-TW" sz="2400" kern="100" dirty="0" smtClean="0">
                          <a:effectLst/>
                          <a:latin typeface="Calibri"/>
                          <a:ea typeface="+mn-ea"/>
                          <a:cs typeface="Times New Roman"/>
                        </a:rPr>
                        <a:t>16%</a:t>
                      </a:r>
                      <a:endParaRPr lang="zh-TW" altLang="zh-TW" sz="2400" kern="100" dirty="0" smtClean="0">
                        <a:effectLst/>
                        <a:latin typeface="Calibri"/>
                        <a:ea typeface="+mn-ea"/>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5650273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r>
              <a:rPr lang="en-US" altLang="zh-TW" smtClean="0"/>
              <a:t>P</a:t>
            </a:r>
            <a:fld id="{52AB79E1-2A85-4AFC-8590-BDC4F4DB0A6A}" type="slidenum">
              <a:rPr lang="en-US" altLang="zh-TW" smtClean="0"/>
              <a:pPr>
                <a:defRPr/>
              </a:pPr>
              <a:t>32</a:t>
            </a:fld>
            <a:endParaRPr lang="en-US" altLang="zh-TW"/>
          </a:p>
        </p:txBody>
      </p:sp>
      <p:sp>
        <p:nvSpPr>
          <p:cNvPr id="7" name="Rectangle 2"/>
          <p:cNvSpPr txBox="1">
            <a:spLocks noChangeArrowheads="1"/>
          </p:cNvSpPr>
          <p:nvPr/>
        </p:nvSpPr>
        <p:spPr bwMode="auto">
          <a:xfrm>
            <a:off x="539750" y="620713"/>
            <a:ext cx="8229600" cy="79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2pPr>
            <a:lvl3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3pPr>
            <a:lvl4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4pPr>
            <a:lvl5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5pPr>
            <a:lvl6pPr marL="457200" algn="l" rtl="0" fontAlgn="base">
              <a:spcBef>
                <a:spcPct val="0"/>
              </a:spcBef>
              <a:spcAft>
                <a:spcPct val="0"/>
              </a:spcAft>
              <a:defRPr kumimoji="1" sz="4400">
                <a:solidFill>
                  <a:schemeClr val="tx2"/>
                </a:solidFill>
                <a:latin typeface="Garamond" pitchFamily="18" charset="0"/>
                <a:ea typeface="標楷體" pitchFamily="65" charset="-120"/>
              </a:defRPr>
            </a:lvl6pPr>
            <a:lvl7pPr marL="914400" algn="l" rtl="0" fontAlgn="base">
              <a:spcBef>
                <a:spcPct val="0"/>
              </a:spcBef>
              <a:spcAft>
                <a:spcPct val="0"/>
              </a:spcAft>
              <a:defRPr kumimoji="1" sz="4400">
                <a:solidFill>
                  <a:schemeClr val="tx2"/>
                </a:solidFill>
                <a:latin typeface="Garamond" pitchFamily="18" charset="0"/>
                <a:ea typeface="標楷體" pitchFamily="65" charset="-120"/>
              </a:defRPr>
            </a:lvl7pPr>
            <a:lvl8pPr marL="1371600" algn="l" rtl="0" fontAlgn="base">
              <a:spcBef>
                <a:spcPct val="0"/>
              </a:spcBef>
              <a:spcAft>
                <a:spcPct val="0"/>
              </a:spcAft>
              <a:defRPr kumimoji="1" sz="4400">
                <a:solidFill>
                  <a:schemeClr val="tx2"/>
                </a:solidFill>
                <a:latin typeface="Garamond" pitchFamily="18" charset="0"/>
                <a:ea typeface="標楷體" pitchFamily="65" charset="-120"/>
              </a:defRPr>
            </a:lvl8pPr>
            <a:lvl9pPr marL="1828800" algn="l" rtl="0" fontAlgn="base">
              <a:spcBef>
                <a:spcPct val="0"/>
              </a:spcBef>
              <a:spcAft>
                <a:spcPct val="0"/>
              </a:spcAft>
              <a:defRPr kumimoji="1" sz="4400">
                <a:solidFill>
                  <a:schemeClr val="tx2"/>
                </a:solidFill>
                <a:latin typeface="Garamond" pitchFamily="18" charset="0"/>
                <a:ea typeface="標楷體" pitchFamily="65" charset="-120"/>
              </a:defRPr>
            </a:lvl9pPr>
          </a:lstStyle>
          <a:p>
            <a:pPr eaLnBrk="1" fontAlgn="ctr" hangingPunct="1"/>
            <a:r>
              <a:rPr lang="en-US" altLang="zh-TW" sz="3600" dirty="0" smtClean="0"/>
              <a:t>104-3</a:t>
            </a:r>
            <a:r>
              <a:rPr lang="zh-TW" altLang="en-US" sz="3600" dirty="0" smtClean="0"/>
              <a:t> </a:t>
            </a:r>
            <a:r>
              <a:rPr lang="zh-TW" altLang="zh-TW" sz="3600" dirty="0" smtClean="0"/>
              <a:t>舞動</a:t>
            </a:r>
            <a:r>
              <a:rPr lang="zh-TW" altLang="zh-TW" sz="3600" dirty="0"/>
              <a:t>青春協奏曲，豐富學習歷程</a:t>
            </a:r>
          </a:p>
        </p:txBody>
      </p:sp>
      <p:sp>
        <p:nvSpPr>
          <p:cNvPr id="8" name="Rectangle 3"/>
          <p:cNvSpPr txBox="1">
            <a:spLocks noChangeArrowheads="1"/>
          </p:cNvSpPr>
          <p:nvPr/>
        </p:nvSpPr>
        <p:spPr bwMode="auto">
          <a:xfrm>
            <a:off x="539750" y="1412776"/>
            <a:ext cx="8064500" cy="503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defRPr kumimoji="1" sz="20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a:lstStyle>
          <a:p>
            <a:r>
              <a:rPr lang="en-US" altLang="zh-TW" sz="3200" b="1" kern="0" dirty="0">
                <a:solidFill>
                  <a:srgbClr val="FF3300"/>
                </a:solidFill>
                <a:ea typeface="標楷體" pitchFamily="65" charset="-120"/>
              </a:rPr>
              <a:t>104-3-1</a:t>
            </a:r>
            <a:r>
              <a:rPr lang="zh-TW" altLang="zh-TW" sz="3200" b="1" kern="0" dirty="0">
                <a:solidFill>
                  <a:srgbClr val="FF3300"/>
                </a:solidFill>
                <a:ea typeface="標楷體" pitchFamily="65" charset="-120"/>
              </a:rPr>
              <a:t>學習歷程系統軟硬體</a:t>
            </a:r>
            <a:r>
              <a:rPr lang="zh-TW" altLang="zh-TW" sz="3200" b="1" kern="0" dirty="0" smtClean="0">
                <a:solidFill>
                  <a:srgbClr val="FF3300"/>
                </a:solidFill>
                <a:ea typeface="標楷體" pitchFamily="65" charset="-120"/>
              </a:rPr>
              <a:t>強化</a:t>
            </a:r>
            <a:endParaRPr lang="zh-TW" altLang="zh-TW" sz="3200" b="1" kern="0" dirty="0">
              <a:solidFill>
                <a:srgbClr val="FF3300"/>
              </a:solidFill>
              <a:ea typeface="標楷體" pitchFamily="65" charset="-120"/>
            </a:endParaRPr>
          </a:p>
        </p:txBody>
      </p:sp>
      <p:sp>
        <p:nvSpPr>
          <p:cNvPr id="4" name="日期版面配置區 3"/>
          <p:cNvSpPr>
            <a:spLocks noGrp="1"/>
          </p:cNvSpPr>
          <p:nvPr>
            <p:ph type="dt" sz="half" idx="10"/>
          </p:nvPr>
        </p:nvSpPr>
        <p:spPr/>
        <p:txBody>
          <a:bodyPr/>
          <a:lstStyle/>
          <a:p>
            <a:pPr>
              <a:defRPr/>
            </a:pPr>
            <a:endParaRPr lang="en-US" altLang="zh-TW"/>
          </a:p>
        </p:txBody>
      </p:sp>
      <p:sp>
        <p:nvSpPr>
          <p:cNvPr id="2" name="矩形 1"/>
          <p:cNvSpPr/>
          <p:nvPr/>
        </p:nvSpPr>
        <p:spPr>
          <a:xfrm>
            <a:off x="899592" y="2132856"/>
            <a:ext cx="7128792" cy="3416320"/>
          </a:xfrm>
          <a:prstGeom prst="rect">
            <a:avLst/>
          </a:prstGeom>
        </p:spPr>
        <p:txBody>
          <a:bodyPr wrap="square">
            <a:spAutoFit/>
          </a:bodyPr>
          <a:lstStyle/>
          <a:p>
            <a:pPr marL="285750" indent="-285750" algn="just">
              <a:lnSpc>
                <a:spcPct val="120000"/>
              </a:lnSpc>
              <a:buFont typeface="Wingdings" panose="05000000000000000000" pitchFamily="2" charset="2"/>
              <a:buChar char="u"/>
            </a:pPr>
            <a:r>
              <a:rPr lang="zh-TW" altLang="zh-TW" sz="3000" dirty="0" smtClean="0">
                <a:solidFill>
                  <a:srgbClr val="3333FF"/>
                </a:solidFill>
              </a:rPr>
              <a:t>架</a:t>
            </a:r>
            <a:r>
              <a:rPr lang="zh-TW" altLang="zh-TW" sz="3000" dirty="0">
                <a:solidFill>
                  <a:srgbClr val="3333FF"/>
                </a:solidFill>
              </a:rPr>
              <a:t>接欣</a:t>
            </a:r>
            <a:r>
              <a:rPr lang="zh-TW" altLang="zh-TW" sz="3000" dirty="0" smtClean="0">
                <a:solidFill>
                  <a:srgbClr val="3333FF"/>
                </a:solidFill>
              </a:rPr>
              <a:t>河</a:t>
            </a:r>
            <a:r>
              <a:rPr lang="zh-TW" altLang="en-US" sz="3000" dirty="0" smtClean="0">
                <a:solidFill>
                  <a:srgbClr val="3333FF"/>
                </a:solidFill>
              </a:rPr>
              <a:t>校務行政系統</a:t>
            </a:r>
            <a:r>
              <a:rPr lang="zh-TW" altLang="zh-TW" sz="3000" dirty="0" smtClean="0">
                <a:solidFill>
                  <a:srgbClr val="3333FF"/>
                </a:solidFill>
              </a:rPr>
              <a:t>與</a:t>
            </a:r>
            <a:r>
              <a:rPr lang="zh-TW" altLang="zh-TW" sz="3000" dirty="0">
                <a:solidFill>
                  <a:srgbClr val="3333FF"/>
                </a:solidFill>
              </a:rPr>
              <a:t>學生學習歷程系統的成績資料，完成學生學習歷程平台上成績資料庫，讓學生學習成績能完整呈現。</a:t>
            </a:r>
          </a:p>
          <a:p>
            <a:pPr marL="285750" indent="-285750" algn="just">
              <a:lnSpc>
                <a:spcPct val="120000"/>
              </a:lnSpc>
              <a:buFont typeface="Wingdings" panose="05000000000000000000" pitchFamily="2" charset="2"/>
              <a:buChar char="u"/>
            </a:pPr>
            <a:r>
              <a:rPr lang="zh-TW" altLang="zh-TW" sz="3000" dirty="0" smtClean="0">
                <a:solidFill>
                  <a:srgbClr val="3333FF"/>
                </a:solidFill>
              </a:rPr>
              <a:t>增</a:t>
            </a:r>
            <a:r>
              <a:rPr lang="zh-TW" altLang="zh-TW" sz="3000" dirty="0">
                <a:solidFill>
                  <a:srgbClr val="3333FF"/>
                </a:solidFill>
              </a:rPr>
              <a:t>修一式校內基本資料的建置模組，作為輔導基本資料管理。</a:t>
            </a:r>
            <a:endParaRPr lang="zh-TW" altLang="en-US" sz="3000" dirty="0">
              <a:solidFill>
                <a:srgbClr val="3333FF"/>
              </a:solidFill>
            </a:endParaRPr>
          </a:p>
        </p:txBody>
      </p:sp>
    </p:spTree>
    <p:extLst>
      <p:ext uri="{BB962C8B-B14F-4D97-AF65-F5344CB8AC3E}">
        <p14:creationId xmlns:p14="http://schemas.microsoft.com/office/powerpoint/2010/main" val="64065721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r>
              <a:rPr lang="en-US" altLang="zh-TW" smtClean="0"/>
              <a:t>P</a:t>
            </a:r>
            <a:fld id="{52AB79E1-2A85-4AFC-8590-BDC4F4DB0A6A}" type="slidenum">
              <a:rPr lang="en-US" altLang="zh-TW" smtClean="0"/>
              <a:pPr>
                <a:defRPr/>
              </a:pPr>
              <a:t>33</a:t>
            </a:fld>
            <a:endParaRPr lang="en-US" altLang="zh-TW"/>
          </a:p>
        </p:txBody>
      </p:sp>
      <p:sp>
        <p:nvSpPr>
          <p:cNvPr id="7" name="Rectangle 2"/>
          <p:cNvSpPr txBox="1">
            <a:spLocks noChangeArrowheads="1"/>
          </p:cNvSpPr>
          <p:nvPr/>
        </p:nvSpPr>
        <p:spPr bwMode="auto">
          <a:xfrm>
            <a:off x="539750" y="620713"/>
            <a:ext cx="8229600" cy="864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2pPr>
            <a:lvl3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3pPr>
            <a:lvl4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4pPr>
            <a:lvl5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5pPr>
            <a:lvl6pPr marL="457200" algn="l" rtl="0" fontAlgn="base">
              <a:spcBef>
                <a:spcPct val="0"/>
              </a:spcBef>
              <a:spcAft>
                <a:spcPct val="0"/>
              </a:spcAft>
              <a:defRPr kumimoji="1" sz="4400">
                <a:solidFill>
                  <a:schemeClr val="tx2"/>
                </a:solidFill>
                <a:latin typeface="Garamond" pitchFamily="18" charset="0"/>
                <a:ea typeface="標楷體" pitchFamily="65" charset="-120"/>
              </a:defRPr>
            </a:lvl6pPr>
            <a:lvl7pPr marL="914400" algn="l" rtl="0" fontAlgn="base">
              <a:spcBef>
                <a:spcPct val="0"/>
              </a:spcBef>
              <a:spcAft>
                <a:spcPct val="0"/>
              </a:spcAft>
              <a:defRPr kumimoji="1" sz="4400">
                <a:solidFill>
                  <a:schemeClr val="tx2"/>
                </a:solidFill>
                <a:latin typeface="Garamond" pitchFamily="18" charset="0"/>
                <a:ea typeface="標楷體" pitchFamily="65" charset="-120"/>
              </a:defRPr>
            </a:lvl7pPr>
            <a:lvl8pPr marL="1371600" algn="l" rtl="0" fontAlgn="base">
              <a:spcBef>
                <a:spcPct val="0"/>
              </a:spcBef>
              <a:spcAft>
                <a:spcPct val="0"/>
              </a:spcAft>
              <a:defRPr kumimoji="1" sz="4400">
                <a:solidFill>
                  <a:schemeClr val="tx2"/>
                </a:solidFill>
                <a:latin typeface="Garamond" pitchFamily="18" charset="0"/>
                <a:ea typeface="標楷體" pitchFamily="65" charset="-120"/>
              </a:defRPr>
            </a:lvl8pPr>
            <a:lvl9pPr marL="1828800" algn="l" rtl="0" fontAlgn="base">
              <a:spcBef>
                <a:spcPct val="0"/>
              </a:spcBef>
              <a:spcAft>
                <a:spcPct val="0"/>
              </a:spcAft>
              <a:defRPr kumimoji="1" sz="4400">
                <a:solidFill>
                  <a:schemeClr val="tx2"/>
                </a:solidFill>
                <a:latin typeface="Garamond" pitchFamily="18" charset="0"/>
                <a:ea typeface="標楷體" pitchFamily="65" charset="-120"/>
              </a:defRPr>
            </a:lvl9pPr>
          </a:lstStyle>
          <a:p>
            <a:pPr eaLnBrk="1" fontAlgn="ctr" hangingPunct="1"/>
            <a:r>
              <a:rPr lang="en-US" altLang="zh-TW" sz="3600" dirty="0" smtClean="0"/>
              <a:t>104-3</a:t>
            </a:r>
            <a:r>
              <a:rPr lang="zh-TW" altLang="en-US" sz="3600" dirty="0" smtClean="0"/>
              <a:t> </a:t>
            </a:r>
            <a:r>
              <a:rPr lang="zh-TW" altLang="zh-TW" sz="3600" dirty="0" smtClean="0"/>
              <a:t>舞動</a:t>
            </a:r>
            <a:r>
              <a:rPr lang="zh-TW" altLang="zh-TW" sz="3600" dirty="0"/>
              <a:t>青春協奏曲，豐富學習歷程</a:t>
            </a:r>
          </a:p>
        </p:txBody>
      </p:sp>
      <p:sp>
        <p:nvSpPr>
          <p:cNvPr id="8" name="Rectangle 3"/>
          <p:cNvSpPr txBox="1">
            <a:spLocks noChangeArrowheads="1"/>
          </p:cNvSpPr>
          <p:nvPr/>
        </p:nvSpPr>
        <p:spPr bwMode="auto">
          <a:xfrm>
            <a:off x="525745" y="1274566"/>
            <a:ext cx="8064500" cy="575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defRPr kumimoji="1" sz="20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a:lstStyle>
          <a:p>
            <a:r>
              <a:rPr lang="en-US" altLang="zh-TW" sz="2800" b="1" kern="0" dirty="0" smtClean="0">
                <a:solidFill>
                  <a:srgbClr val="FF3300"/>
                </a:solidFill>
                <a:ea typeface="標楷體" pitchFamily="65" charset="-120"/>
              </a:rPr>
              <a:t>104-3-2</a:t>
            </a:r>
            <a:r>
              <a:rPr lang="zh-TW" altLang="zh-TW" sz="2800" b="1" kern="0" dirty="0">
                <a:solidFill>
                  <a:srgbClr val="FF3300"/>
                </a:solidFill>
                <a:ea typeface="標楷體" pitchFamily="65" charset="-120"/>
              </a:rPr>
              <a:t>學生學習歷程之</a:t>
            </a:r>
            <a:r>
              <a:rPr lang="zh-TW" altLang="zh-TW" sz="2800" b="1" kern="0" dirty="0" smtClean="0">
                <a:solidFill>
                  <a:srgbClr val="FF3300"/>
                </a:solidFill>
                <a:ea typeface="標楷體" pitchFamily="65" charset="-120"/>
              </a:rPr>
              <a:t>建置</a:t>
            </a:r>
            <a:endParaRPr lang="zh-TW" altLang="zh-TW" sz="2800" b="1" kern="0" dirty="0">
              <a:solidFill>
                <a:srgbClr val="FF3300"/>
              </a:solidFill>
              <a:ea typeface="標楷體" pitchFamily="65" charset="-120"/>
            </a:endParaRPr>
          </a:p>
        </p:txBody>
      </p:sp>
      <p:sp>
        <p:nvSpPr>
          <p:cNvPr id="4" name="日期版面配置區 3"/>
          <p:cNvSpPr>
            <a:spLocks noGrp="1"/>
          </p:cNvSpPr>
          <p:nvPr>
            <p:ph type="dt" sz="half" idx="10"/>
          </p:nvPr>
        </p:nvSpPr>
        <p:spPr/>
        <p:txBody>
          <a:bodyPr/>
          <a:lstStyle/>
          <a:p>
            <a:pPr>
              <a:defRPr/>
            </a:pPr>
            <a:endParaRPr lang="en-US" altLang="zh-TW"/>
          </a:p>
        </p:txBody>
      </p:sp>
      <p:graphicFrame>
        <p:nvGraphicFramePr>
          <p:cNvPr id="6" name="表格 5"/>
          <p:cNvGraphicFramePr>
            <a:graphicFrameLocks noGrp="1"/>
          </p:cNvGraphicFramePr>
          <p:nvPr>
            <p:extLst>
              <p:ext uri="{D42A27DB-BD31-4B8C-83A1-F6EECF244321}">
                <p14:modId xmlns:p14="http://schemas.microsoft.com/office/powerpoint/2010/main" val="391724032"/>
              </p:ext>
            </p:extLst>
          </p:nvPr>
        </p:nvGraphicFramePr>
        <p:xfrm>
          <a:off x="539750" y="1844824"/>
          <a:ext cx="8064500" cy="4677987"/>
        </p:xfrm>
        <a:graphic>
          <a:graphicData uri="http://schemas.openxmlformats.org/drawingml/2006/table">
            <a:tbl>
              <a:tblPr firstRow="1" firstCol="1" bandRow="1">
                <a:tableStyleId>{5C22544A-7EE6-4342-B048-85BDC9FD1C3A}</a:tableStyleId>
              </a:tblPr>
              <a:tblGrid>
                <a:gridCol w="4032250"/>
                <a:gridCol w="4032250"/>
              </a:tblGrid>
              <a:tr h="2736304">
                <a:tc>
                  <a:txBody>
                    <a:bodyPr/>
                    <a:lstStyle/>
                    <a:p>
                      <a:pPr algn="ctr">
                        <a:lnSpc>
                          <a:spcPct val="120000"/>
                        </a:lnSpc>
                        <a:spcAft>
                          <a:spcPts val="1200"/>
                        </a:spcAft>
                      </a:pPr>
                      <a:endParaRPr lang="en-US" sz="1200" kern="100" dirty="0">
                        <a:effectLst/>
                        <a:latin typeface="標楷體"/>
                        <a:cs typeface="Times New Roman"/>
                      </a:endParaRPr>
                    </a:p>
                  </a:txBody>
                  <a:tcPr marL="68580" marR="68580" marT="0" marB="0">
                    <a:solidFill>
                      <a:srgbClr val="EADFFF"/>
                    </a:solidFill>
                  </a:tcPr>
                </a:tc>
                <a:tc>
                  <a:txBody>
                    <a:bodyPr/>
                    <a:lstStyle/>
                    <a:p>
                      <a:pPr>
                        <a:lnSpc>
                          <a:spcPct val="120000"/>
                        </a:lnSpc>
                        <a:spcAft>
                          <a:spcPts val="1200"/>
                        </a:spcAft>
                      </a:pPr>
                      <a:endParaRPr lang="en-US" sz="1200" kern="100" dirty="0">
                        <a:effectLst/>
                        <a:latin typeface="標楷體"/>
                        <a:cs typeface="Times New Roman"/>
                      </a:endParaRPr>
                    </a:p>
                  </a:txBody>
                  <a:tcPr marL="68580" marR="68580" marT="0" marB="0">
                    <a:solidFill>
                      <a:srgbClr val="EADFFF"/>
                    </a:solidFill>
                  </a:tcPr>
                </a:tc>
              </a:tr>
              <a:tr h="1941683">
                <a:tc gridSpan="2">
                  <a:txBody>
                    <a:bodyPr/>
                    <a:lstStyle/>
                    <a:p>
                      <a:pPr marL="457200" indent="-457200">
                        <a:lnSpc>
                          <a:spcPct val="120000"/>
                        </a:lnSpc>
                        <a:buFont typeface="+mj-lt"/>
                        <a:buAutoNum type="arabicPeriod"/>
                      </a:pPr>
                      <a:r>
                        <a:rPr lang="en-US" altLang="zh-TW" sz="2000" b="1" kern="1200" dirty="0" smtClean="0">
                          <a:solidFill>
                            <a:schemeClr val="lt1"/>
                          </a:solidFill>
                          <a:effectLst/>
                          <a:latin typeface="+mj-ea"/>
                          <a:ea typeface="+mj-ea"/>
                          <a:cs typeface="+mn-cs"/>
                        </a:rPr>
                        <a:t>104/09/30</a:t>
                      </a:r>
                      <a:r>
                        <a:rPr lang="zh-TW" altLang="zh-TW" sz="2000" b="1" kern="1200" dirty="0" smtClean="0">
                          <a:solidFill>
                            <a:schemeClr val="lt1"/>
                          </a:solidFill>
                          <a:effectLst/>
                          <a:latin typeface="+mj-ea"/>
                          <a:ea typeface="+mj-ea"/>
                          <a:cs typeface="+mn-cs"/>
                        </a:rPr>
                        <a:t>辦理「種子學生教育訓練｣，由很快樂資訊服務有限公司行銷、業務專員黃建棠先生擔任授課，培育種子學生共</a:t>
                      </a:r>
                      <a:r>
                        <a:rPr lang="en-US" altLang="zh-TW" sz="2000" b="1" kern="1200" dirty="0" smtClean="0">
                          <a:solidFill>
                            <a:schemeClr val="lt1"/>
                          </a:solidFill>
                          <a:effectLst/>
                          <a:latin typeface="+mj-ea"/>
                          <a:ea typeface="+mj-ea"/>
                          <a:cs typeface="+mn-cs"/>
                        </a:rPr>
                        <a:t>86</a:t>
                      </a:r>
                      <a:r>
                        <a:rPr lang="zh-TW" altLang="zh-TW" sz="2000" b="1" kern="1200" dirty="0" smtClean="0">
                          <a:solidFill>
                            <a:schemeClr val="lt1"/>
                          </a:solidFill>
                          <a:effectLst/>
                          <a:latin typeface="+mj-ea"/>
                          <a:ea typeface="+mj-ea"/>
                          <a:cs typeface="+mn-cs"/>
                        </a:rPr>
                        <a:t>人，協助班級間平台操作問題的指引。</a:t>
                      </a:r>
                    </a:p>
                    <a:p>
                      <a:pPr marL="457200" indent="-457200">
                        <a:lnSpc>
                          <a:spcPct val="120000"/>
                        </a:lnSpc>
                        <a:buFont typeface="+mj-lt"/>
                        <a:buAutoNum type="arabicPeriod"/>
                      </a:pPr>
                      <a:r>
                        <a:rPr lang="en-US" altLang="zh-TW" sz="2000" b="1" kern="1200" dirty="0" smtClean="0">
                          <a:solidFill>
                            <a:schemeClr val="lt1"/>
                          </a:solidFill>
                          <a:effectLst/>
                          <a:latin typeface="+mj-ea"/>
                          <a:ea typeface="+mj-ea"/>
                          <a:cs typeface="+mn-cs"/>
                        </a:rPr>
                        <a:t>104/12/15~104/12/30</a:t>
                      </a:r>
                      <a:r>
                        <a:rPr lang="zh-TW" altLang="zh-TW" sz="2000" b="1" kern="1200" dirty="0" smtClean="0">
                          <a:solidFill>
                            <a:schemeClr val="lt1"/>
                          </a:solidFill>
                          <a:effectLst/>
                          <a:latin typeface="+mj-ea"/>
                          <a:ea typeface="+mj-ea"/>
                          <a:cs typeface="+mn-cs"/>
                        </a:rPr>
                        <a:t>辦理「學習歷程製作競賽｣，透過競賽提升學生熟習系統操作，鼓勵學生主動建置學習成果。</a:t>
                      </a:r>
                      <a:endParaRPr lang="zh-TW" sz="2000" kern="100" dirty="0">
                        <a:solidFill>
                          <a:schemeClr val="bg1"/>
                        </a:solidFill>
                        <a:effectLst/>
                        <a:latin typeface="+mj-ea"/>
                        <a:ea typeface="+mj-ea"/>
                        <a:cs typeface="Times New Roman"/>
                      </a:endParaRPr>
                    </a:p>
                  </a:txBody>
                  <a:tcPr marL="68580" marR="68580" marT="0" marB="0" anchor="ctr">
                    <a:solidFill>
                      <a:srgbClr val="3333FF"/>
                    </a:solidFill>
                  </a:tcPr>
                </a:tc>
                <a:tc hMerge="1">
                  <a:txBody>
                    <a:bodyPr/>
                    <a:lstStyle/>
                    <a:p>
                      <a:endParaRPr lang="zh-TW" altLang="en-US"/>
                    </a:p>
                  </a:txBody>
                  <a:tcPr/>
                </a:tc>
              </a:tr>
            </a:tbl>
          </a:graphicData>
        </a:graphic>
      </p:graphicFrame>
      <p:pic>
        <p:nvPicPr>
          <p:cNvPr id="11" name="圖片 10" descr="C:\Users\tea34\Desktop\104-3舞動青春協奏曲\104-3-2學生學習歷程建置\種子學生教育訓練\IMAG333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988840"/>
            <a:ext cx="3816424" cy="25202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圖片 11" descr="C:\Users\tea34\Desktop\104-3舞動青春協奏曲\104-3-2學生學習歷程建置\種子學生教育訓練\IMAG33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4036" y="1988840"/>
            <a:ext cx="3734388" cy="25202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8524646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r>
              <a:rPr lang="en-US" altLang="zh-TW" smtClean="0"/>
              <a:t>P</a:t>
            </a:r>
            <a:fld id="{52AB79E1-2A85-4AFC-8590-BDC4F4DB0A6A}" type="slidenum">
              <a:rPr lang="en-US" altLang="zh-TW" smtClean="0"/>
              <a:pPr>
                <a:defRPr/>
              </a:pPr>
              <a:t>34</a:t>
            </a:fld>
            <a:endParaRPr lang="en-US" altLang="zh-TW"/>
          </a:p>
        </p:txBody>
      </p:sp>
      <p:sp>
        <p:nvSpPr>
          <p:cNvPr id="7" name="Rectangle 2"/>
          <p:cNvSpPr txBox="1">
            <a:spLocks noChangeArrowheads="1"/>
          </p:cNvSpPr>
          <p:nvPr/>
        </p:nvSpPr>
        <p:spPr bwMode="auto">
          <a:xfrm>
            <a:off x="539750" y="620713"/>
            <a:ext cx="8229600" cy="79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2pPr>
            <a:lvl3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3pPr>
            <a:lvl4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4pPr>
            <a:lvl5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5pPr>
            <a:lvl6pPr marL="457200" algn="l" rtl="0" fontAlgn="base">
              <a:spcBef>
                <a:spcPct val="0"/>
              </a:spcBef>
              <a:spcAft>
                <a:spcPct val="0"/>
              </a:spcAft>
              <a:defRPr kumimoji="1" sz="4400">
                <a:solidFill>
                  <a:schemeClr val="tx2"/>
                </a:solidFill>
                <a:latin typeface="Garamond" pitchFamily="18" charset="0"/>
                <a:ea typeface="標楷體" pitchFamily="65" charset="-120"/>
              </a:defRPr>
            </a:lvl6pPr>
            <a:lvl7pPr marL="914400" algn="l" rtl="0" fontAlgn="base">
              <a:spcBef>
                <a:spcPct val="0"/>
              </a:spcBef>
              <a:spcAft>
                <a:spcPct val="0"/>
              </a:spcAft>
              <a:defRPr kumimoji="1" sz="4400">
                <a:solidFill>
                  <a:schemeClr val="tx2"/>
                </a:solidFill>
                <a:latin typeface="Garamond" pitchFamily="18" charset="0"/>
                <a:ea typeface="標楷體" pitchFamily="65" charset="-120"/>
              </a:defRPr>
            </a:lvl7pPr>
            <a:lvl8pPr marL="1371600" algn="l" rtl="0" fontAlgn="base">
              <a:spcBef>
                <a:spcPct val="0"/>
              </a:spcBef>
              <a:spcAft>
                <a:spcPct val="0"/>
              </a:spcAft>
              <a:defRPr kumimoji="1" sz="4400">
                <a:solidFill>
                  <a:schemeClr val="tx2"/>
                </a:solidFill>
                <a:latin typeface="Garamond" pitchFamily="18" charset="0"/>
                <a:ea typeface="標楷體" pitchFamily="65" charset="-120"/>
              </a:defRPr>
            </a:lvl8pPr>
            <a:lvl9pPr marL="1828800" algn="l" rtl="0" fontAlgn="base">
              <a:spcBef>
                <a:spcPct val="0"/>
              </a:spcBef>
              <a:spcAft>
                <a:spcPct val="0"/>
              </a:spcAft>
              <a:defRPr kumimoji="1" sz="4400">
                <a:solidFill>
                  <a:schemeClr val="tx2"/>
                </a:solidFill>
                <a:latin typeface="Garamond" pitchFamily="18" charset="0"/>
                <a:ea typeface="標楷體" pitchFamily="65" charset="-120"/>
              </a:defRPr>
            </a:lvl9pPr>
          </a:lstStyle>
          <a:p>
            <a:pPr eaLnBrk="1" fontAlgn="ctr" hangingPunct="1"/>
            <a:r>
              <a:rPr lang="en-US" altLang="zh-TW" sz="3600" dirty="0" smtClean="0"/>
              <a:t>104-3</a:t>
            </a:r>
            <a:r>
              <a:rPr lang="zh-TW" altLang="en-US" sz="3600" dirty="0" smtClean="0"/>
              <a:t> </a:t>
            </a:r>
            <a:r>
              <a:rPr lang="zh-TW" altLang="zh-TW" sz="3600" dirty="0" smtClean="0"/>
              <a:t>舞動</a:t>
            </a:r>
            <a:r>
              <a:rPr lang="zh-TW" altLang="zh-TW" sz="3600" dirty="0"/>
              <a:t>青春協奏曲，豐富學習歷程</a:t>
            </a:r>
          </a:p>
        </p:txBody>
      </p:sp>
      <p:sp>
        <p:nvSpPr>
          <p:cNvPr id="8" name="Rectangle 3"/>
          <p:cNvSpPr txBox="1">
            <a:spLocks noChangeArrowheads="1"/>
          </p:cNvSpPr>
          <p:nvPr/>
        </p:nvSpPr>
        <p:spPr bwMode="auto">
          <a:xfrm>
            <a:off x="544590" y="1305584"/>
            <a:ext cx="8064500" cy="503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defRPr kumimoji="1" sz="20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a:lstStyle>
          <a:p>
            <a:r>
              <a:rPr lang="en-US" altLang="zh-TW" sz="3200" b="1" kern="0" dirty="0" smtClean="0">
                <a:solidFill>
                  <a:srgbClr val="FF3300"/>
                </a:solidFill>
                <a:ea typeface="標楷體" pitchFamily="65" charset="-120"/>
              </a:rPr>
              <a:t>104-3-3</a:t>
            </a:r>
            <a:r>
              <a:rPr lang="zh-TW" altLang="zh-TW" sz="3200" b="1" kern="0" dirty="0">
                <a:solidFill>
                  <a:srgbClr val="FF3300"/>
                </a:solidFill>
                <a:ea typeface="標楷體" pitchFamily="65" charset="-120"/>
              </a:rPr>
              <a:t>生涯輔導與</a:t>
            </a:r>
            <a:r>
              <a:rPr lang="zh-TW" altLang="zh-TW" sz="3200" b="1" kern="0" dirty="0" smtClean="0">
                <a:solidFill>
                  <a:srgbClr val="FF3300"/>
                </a:solidFill>
                <a:ea typeface="標楷體" pitchFamily="65" charset="-120"/>
              </a:rPr>
              <a:t>探索</a:t>
            </a:r>
            <a:endParaRPr lang="zh-TW" altLang="zh-TW" sz="3200" b="1" kern="0" dirty="0">
              <a:solidFill>
                <a:srgbClr val="FF3300"/>
              </a:solidFill>
              <a:ea typeface="標楷體" pitchFamily="65" charset="-120"/>
            </a:endParaRPr>
          </a:p>
        </p:txBody>
      </p:sp>
      <p:sp>
        <p:nvSpPr>
          <p:cNvPr id="4" name="日期版面配置區 3"/>
          <p:cNvSpPr>
            <a:spLocks noGrp="1"/>
          </p:cNvSpPr>
          <p:nvPr>
            <p:ph type="dt" sz="half" idx="10"/>
          </p:nvPr>
        </p:nvSpPr>
        <p:spPr/>
        <p:txBody>
          <a:bodyPr/>
          <a:lstStyle/>
          <a:p>
            <a:pPr>
              <a:defRPr/>
            </a:pPr>
            <a:endParaRPr lang="en-US" altLang="zh-TW"/>
          </a:p>
        </p:txBody>
      </p:sp>
      <p:sp>
        <p:nvSpPr>
          <p:cNvPr id="2" name="矩形 1"/>
          <p:cNvSpPr/>
          <p:nvPr/>
        </p:nvSpPr>
        <p:spPr>
          <a:xfrm>
            <a:off x="683568" y="1916832"/>
            <a:ext cx="7992888" cy="4228850"/>
          </a:xfrm>
          <a:prstGeom prst="rect">
            <a:avLst/>
          </a:prstGeom>
        </p:spPr>
        <p:txBody>
          <a:bodyPr wrap="square">
            <a:spAutoFit/>
          </a:bodyPr>
          <a:lstStyle/>
          <a:p>
            <a:pPr marL="514350" indent="-514350" algn="just">
              <a:lnSpc>
                <a:spcPct val="120000"/>
              </a:lnSpc>
              <a:buFont typeface="+mj-lt"/>
              <a:buAutoNum type="arabicPeriod"/>
            </a:pPr>
            <a:r>
              <a:rPr lang="en-US" altLang="zh-TW" sz="2800" dirty="0" smtClean="0">
                <a:solidFill>
                  <a:srgbClr val="3333FF"/>
                </a:solidFill>
              </a:rPr>
              <a:t>104/9/28~104/10/8</a:t>
            </a:r>
            <a:r>
              <a:rPr lang="zh-TW" altLang="zh-TW" sz="2800" dirty="0">
                <a:solidFill>
                  <a:srgbClr val="3333FF"/>
                </a:solidFill>
              </a:rPr>
              <a:t>辦理一年級興趣量表測驗，共</a:t>
            </a:r>
            <a:r>
              <a:rPr lang="en-US" altLang="zh-TW" sz="2800" dirty="0">
                <a:solidFill>
                  <a:srgbClr val="3333FF"/>
                </a:solidFill>
              </a:rPr>
              <a:t>15</a:t>
            </a:r>
            <a:r>
              <a:rPr lang="zh-TW" altLang="zh-TW" sz="2800" dirty="0">
                <a:solidFill>
                  <a:srgbClr val="3333FF"/>
                </a:solidFill>
              </a:rPr>
              <a:t>班，</a:t>
            </a:r>
            <a:r>
              <a:rPr lang="en-US" altLang="zh-TW" sz="2800" dirty="0">
                <a:solidFill>
                  <a:srgbClr val="3333FF"/>
                </a:solidFill>
              </a:rPr>
              <a:t>724</a:t>
            </a:r>
            <a:r>
              <a:rPr lang="zh-TW" altLang="zh-TW" sz="2800" dirty="0">
                <a:solidFill>
                  <a:srgbClr val="3333FF"/>
                </a:solidFill>
              </a:rPr>
              <a:t>人。</a:t>
            </a:r>
          </a:p>
          <a:p>
            <a:pPr marL="514350" indent="-514350" algn="just">
              <a:lnSpc>
                <a:spcPct val="120000"/>
              </a:lnSpc>
              <a:buFont typeface="+mj-lt"/>
              <a:buAutoNum type="arabicPeriod"/>
            </a:pPr>
            <a:r>
              <a:rPr lang="en-US" altLang="zh-TW" sz="2800" dirty="0" smtClean="0">
                <a:solidFill>
                  <a:srgbClr val="3333FF"/>
                </a:solidFill>
              </a:rPr>
              <a:t>104/10/19~104/10/30</a:t>
            </a:r>
            <a:r>
              <a:rPr lang="zh-TW" altLang="zh-TW" sz="2800" dirty="0">
                <a:solidFill>
                  <a:srgbClr val="3333FF"/>
                </a:solidFill>
              </a:rPr>
              <a:t>辦理一年級多因素性向測驗，共</a:t>
            </a:r>
            <a:r>
              <a:rPr lang="en-US" altLang="zh-TW" sz="2800" dirty="0">
                <a:solidFill>
                  <a:srgbClr val="3333FF"/>
                </a:solidFill>
              </a:rPr>
              <a:t>15</a:t>
            </a:r>
            <a:r>
              <a:rPr lang="zh-TW" altLang="zh-TW" sz="2800" dirty="0">
                <a:solidFill>
                  <a:srgbClr val="3333FF"/>
                </a:solidFill>
              </a:rPr>
              <a:t>班，</a:t>
            </a:r>
            <a:r>
              <a:rPr lang="en-US" altLang="zh-TW" sz="2800" dirty="0">
                <a:solidFill>
                  <a:srgbClr val="3333FF"/>
                </a:solidFill>
              </a:rPr>
              <a:t>724</a:t>
            </a:r>
            <a:r>
              <a:rPr lang="zh-TW" altLang="zh-TW" sz="2800" dirty="0">
                <a:solidFill>
                  <a:srgbClr val="3333FF"/>
                </a:solidFill>
              </a:rPr>
              <a:t>人。</a:t>
            </a:r>
          </a:p>
          <a:p>
            <a:pPr marL="514350" indent="-514350" algn="just">
              <a:lnSpc>
                <a:spcPct val="120000"/>
              </a:lnSpc>
              <a:buFont typeface="+mj-lt"/>
              <a:buAutoNum type="arabicPeriod"/>
            </a:pPr>
            <a:r>
              <a:rPr lang="en-US" altLang="zh-TW" sz="2800" dirty="0" smtClean="0">
                <a:solidFill>
                  <a:srgbClr val="3333FF"/>
                </a:solidFill>
              </a:rPr>
              <a:t>104/11/19</a:t>
            </a:r>
            <a:r>
              <a:rPr lang="zh-TW" altLang="zh-TW" sz="2800" dirty="0">
                <a:solidFill>
                  <a:srgbClr val="3333FF"/>
                </a:solidFill>
              </a:rPr>
              <a:t>辦理興趣量表及多因素性向說明會，由林書禾心諮師擔任講座教師，共</a:t>
            </a:r>
            <a:r>
              <a:rPr lang="en-US" altLang="zh-TW" sz="2800" dirty="0">
                <a:solidFill>
                  <a:srgbClr val="3333FF"/>
                </a:solidFill>
              </a:rPr>
              <a:t>724</a:t>
            </a:r>
            <a:r>
              <a:rPr lang="zh-TW" altLang="zh-TW" sz="2800" dirty="0">
                <a:solidFill>
                  <a:srgbClr val="3333FF"/>
                </a:solidFill>
              </a:rPr>
              <a:t>人參與。</a:t>
            </a:r>
          </a:p>
          <a:p>
            <a:pPr marL="514350" indent="-514350" algn="just">
              <a:lnSpc>
                <a:spcPct val="120000"/>
              </a:lnSpc>
              <a:buFont typeface="+mj-lt"/>
              <a:buAutoNum type="arabicPeriod"/>
            </a:pPr>
            <a:r>
              <a:rPr lang="en-US" altLang="zh-TW" sz="2800" dirty="0" smtClean="0">
                <a:solidFill>
                  <a:srgbClr val="3333FF"/>
                </a:solidFill>
              </a:rPr>
              <a:t>104/12/23</a:t>
            </a:r>
            <a:r>
              <a:rPr lang="zh-TW" altLang="zh-TW" sz="2800" dirty="0">
                <a:solidFill>
                  <a:srgbClr val="3333FF"/>
                </a:solidFill>
              </a:rPr>
              <a:t>辦理職涯及大學校系遊學體驗，參訪社區大學</a:t>
            </a:r>
            <a:r>
              <a:rPr lang="en-US" altLang="zh-TW" sz="2800" dirty="0">
                <a:solidFill>
                  <a:srgbClr val="3333FF"/>
                </a:solidFill>
              </a:rPr>
              <a:t>-</a:t>
            </a:r>
            <a:r>
              <a:rPr lang="zh-TW" altLang="zh-TW" sz="2800" dirty="0">
                <a:solidFill>
                  <a:srgbClr val="3333FF"/>
                </a:solidFill>
              </a:rPr>
              <a:t>慈濟科大，共</a:t>
            </a:r>
            <a:r>
              <a:rPr lang="en-US" altLang="zh-TW" sz="2800" dirty="0">
                <a:solidFill>
                  <a:srgbClr val="3333FF"/>
                </a:solidFill>
              </a:rPr>
              <a:t>135</a:t>
            </a:r>
            <a:r>
              <a:rPr lang="zh-TW" altLang="zh-TW" sz="2800" dirty="0">
                <a:solidFill>
                  <a:srgbClr val="3333FF"/>
                </a:solidFill>
              </a:rPr>
              <a:t>人參與。</a:t>
            </a:r>
            <a:endParaRPr lang="zh-TW" altLang="en-US" sz="2800" dirty="0">
              <a:solidFill>
                <a:srgbClr val="3333FF"/>
              </a:solidFill>
            </a:endParaRPr>
          </a:p>
        </p:txBody>
      </p:sp>
    </p:spTree>
    <p:extLst>
      <p:ext uri="{BB962C8B-B14F-4D97-AF65-F5344CB8AC3E}">
        <p14:creationId xmlns:p14="http://schemas.microsoft.com/office/powerpoint/2010/main" val="388524646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r>
              <a:rPr lang="en-US" altLang="zh-TW" smtClean="0"/>
              <a:t>P</a:t>
            </a:r>
            <a:fld id="{52AB79E1-2A85-4AFC-8590-BDC4F4DB0A6A}" type="slidenum">
              <a:rPr lang="en-US" altLang="zh-TW" smtClean="0"/>
              <a:pPr>
                <a:defRPr/>
              </a:pPr>
              <a:t>35</a:t>
            </a:fld>
            <a:endParaRPr lang="en-US" altLang="zh-TW"/>
          </a:p>
        </p:txBody>
      </p:sp>
      <p:sp>
        <p:nvSpPr>
          <p:cNvPr id="7" name="Rectangle 2"/>
          <p:cNvSpPr txBox="1">
            <a:spLocks noChangeArrowheads="1"/>
          </p:cNvSpPr>
          <p:nvPr/>
        </p:nvSpPr>
        <p:spPr bwMode="auto">
          <a:xfrm>
            <a:off x="539750" y="620713"/>
            <a:ext cx="8229600" cy="79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2pPr>
            <a:lvl3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3pPr>
            <a:lvl4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4pPr>
            <a:lvl5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5pPr>
            <a:lvl6pPr marL="457200" algn="l" rtl="0" fontAlgn="base">
              <a:spcBef>
                <a:spcPct val="0"/>
              </a:spcBef>
              <a:spcAft>
                <a:spcPct val="0"/>
              </a:spcAft>
              <a:defRPr kumimoji="1" sz="4400">
                <a:solidFill>
                  <a:schemeClr val="tx2"/>
                </a:solidFill>
                <a:latin typeface="Garamond" pitchFamily="18" charset="0"/>
                <a:ea typeface="標楷體" pitchFamily="65" charset="-120"/>
              </a:defRPr>
            </a:lvl6pPr>
            <a:lvl7pPr marL="914400" algn="l" rtl="0" fontAlgn="base">
              <a:spcBef>
                <a:spcPct val="0"/>
              </a:spcBef>
              <a:spcAft>
                <a:spcPct val="0"/>
              </a:spcAft>
              <a:defRPr kumimoji="1" sz="4400">
                <a:solidFill>
                  <a:schemeClr val="tx2"/>
                </a:solidFill>
                <a:latin typeface="Garamond" pitchFamily="18" charset="0"/>
                <a:ea typeface="標楷體" pitchFamily="65" charset="-120"/>
              </a:defRPr>
            </a:lvl7pPr>
            <a:lvl8pPr marL="1371600" algn="l" rtl="0" fontAlgn="base">
              <a:spcBef>
                <a:spcPct val="0"/>
              </a:spcBef>
              <a:spcAft>
                <a:spcPct val="0"/>
              </a:spcAft>
              <a:defRPr kumimoji="1" sz="4400">
                <a:solidFill>
                  <a:schemeClr val="tx2"/>
                </a:solidFill>
                <a:latin typeface="Garamond" pitchFamily="18" charset="0"/>
                <a:ea typeface="標楷體" pitchFamily="65" charset="-120"/>
              </a:defRPr>
            </a:lvl8pPr>
            <a:lvl9pPr marL="1828800" algn="l" rtl="0" fontAlgn="base">
              <a:spcBef>
                <a:spcPct val="0"/>
              </a:spcBef>
              <a:spcAft>
                <a:spcPct val="0"/>
              </a:spcAft>
              <a:defRPr kumimoji="1" sz="4400">
                <a:solidFill>
                  <a:schemeClr val="tx2"/>
                </a:solidFill>
                <a:latin typeface="Garamond" pitchFamily="18" charset="0"/>
                <a:ea typeface="標楷體" pitchFamily="65" charset="-120"/>
              </a:defRPr>
            </a:lvl9pPr>
          </a:lstStyle>
          <a:p>
            <a:pPr eaLnBrk="1" fontAlgn="ctr" hangingPunct="1"/>
            <a:r>
              <a:rPr lang="en-US" altLang="zh-TW" sz="3600" dirty="0" smtClean="0"/>
              <a:t>104-3</a:t>
            </a:r>
            <a:r>
              <a:rPr lang="zh-TW" altLang="en-US" sz="3600" dirty="0" smtClean="0"/>
              <a:t> </a:t>
            </a:r>
            <a:r>
              <a:rPr lang="zh-TW" altLang="zh-TW" sz="3600" dirty="0" smtClean="0"/>
              <a:t>舞動</a:t>
            </a:r>
            <a:r>
              <a:rPr lang="zh-TW" altLang="zh-TW" sz="3600" dirty="0"/>
              <a:t>青春協奏曲，豐富學習歷程</a:t>
            </a:r>
          </a:p>
        </p:txBody>
      </p:sp>
      <p:sp>
        <p:nvSpPr>
          <p:cNvPr id="8" name="Rectangle 3"/>
          <p:cNvSpPr txBox="1">
            <a:spLocks noChangeArrowheads="1"/>
          </p:cNvSpPr>
          <p:nvPr/>
        </p:nvSpPr>
        <p:spPr bwMode="auto">
          <a:xfrm>
            <a:off x="544590" y="1305584"/>
            <a:ext cx="8064500" cy="503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defRPr kumimoji="1" sz="20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a:lstStyle>
          <a:p>
            <a:r>
              <a:rPr lang="en-US" altLang="zh-TW" sz="2800" b="1" kern="0" dirty="0" smtClean="0">
                <a:solidFill>
                  <a:srgbClr val="FF3300"/>
                </a:solidFill>
                <a:ea typeface="標楷體" pitchFamily="65" charset="-120"/>
              </a:rPr>
              <a:t>104-3-3</a:t>
            </a:r>
            <a:r>
              <a:rPr lang="zh-TW" altLang="zh-TW" sz="2800" b="1" kern="0" dirty="0">
                <a:solidFill>
                  <a:srgbClr val="FF3300"/>
                </a:solidFill>
                <a:ea typeface="標楷體" pitchFamily="65" charset="-120"/>
              </a:rPr>
              <a:t>生涯輔導與</a:t>
            </a:r>
            <a:r>
              <a:rPr lang="zh-TW" altLang="zh-TW" sz="2800" b="1" kern="0" dirty="0" smtClean="0">
                <a:solidFill>
                  <a:srgbClr val="FF3300"/>
                </a:solidFill>
                <a:ea typeface="標楷體" pitchFamily="65" charset="-120"/>
              </a:rPr>
              <a:t>探索</a:t>
            </a:r>
            <a:endParaRPr lang="zh-TW" altLang="zh-TW" sz="2800" b="1" kern="0" dirty="0">
              <a:solidFill>
                <a:srgbClr val="FF3300"/>
              </a:solidFill>
              <a:ea typeface="標楷體" pitchFamily="65" charset="-120"/>
            </a:endParaRPr>
          </a:p>
        </p:txBody>
      </p:sp>
      <p:sp>
        <p:nvSpPr>
          <p:cNvPr id="4" name="日期版面配置區 3"/>
          <p:cNvSpPr>
            <a:spLocks noGrp="1"/>
          </p:cNvSpPr>
          <p:nvPr>
            <p:ph type="dt" sz="half" idx="10"/>
          </p:nvPr>
        </p:nvSpPr>
        <p:spPr/>
        <p:txBody>
          <a:bodyPr/>
          <a:lstStyle/>
          <a:p>
            <a:pPr>
              <a:defRPr/>
            </a:pPr>
            <a:endParaRPr lang="en-US" altLang="zh-TW"/>
          </a:p>
        </p:txBody>
      </p:sp>
      <p:graphicFrame>
        <p:nvGraphicFramePr>
          <p:cNvPr id="6" name="表格 5"/>
          <p:cNvGraphicFramePr>
            <a:graphicFrameLocks noGrp="1"/>
          </p:cNvGraphicFramePr>
          <p:nvPr>
            <p:extLst>
              <p:ext uri="{D42A27DB-BD31-4B8C-83A1-F6EECF244321}">
                <p14:modId xmlns:p14="http://schemas.microsoft.com/office/powerpoint/2010/main" val="909043977"/>
              </p:ext>
            </p:extLst>
          </p:nvPr>
        </p:nvGraphicFramePr>
        <p:xfrm>
          <a:off x="539750" y="1844824"/>
          <a:ext cx="8064500" cy="4281619"/>
        </p:xfrm>
        <a:graphic>
          <a:graphicData uri="http://schemas.openxmlformats.org/drawingml/2006/table">
            <a:tbl>
              <a:tblPr firstRow="1" firstCol="1" bandRow="1">
                <a:tableStyleId>{5C22544A-7EE6-4342-B048-85BDC9FD1C3A}</a:tableStyleId>
              </a:tblPr>
              <a:tblGrid>
                <a:gridCol w="4032250"/>
                <a:gridCol w="4032250"/>
              </a:tblGrid>
              <a:tr h="2950484">
                <a:tc>
                  <a:txBody>
                    <a:bodyPr/>
                    <a:lstStyle/>
                    <a:p>
                      <a:pPr algn="ctr">
                        <a:lnSpc>
                          <a:spcPct val="200000"/>
                        </a:lnSpc>
                        <a:spcAft>
                          <a:spcPts val="1200"/>
                        </a:spcAft>
                      </a:pPr>
                      <a:endParaRPr lang="en-US" sz="1200" kern="100" dirty="0">
                        <a:effectLst/>
                        <a:latin typeface="標楷體"/>
                        <a:cs typeface="Times New Roman"/>
                      </a:endParaRPr>
                    </a:p>
                  </a:txBody>
                  <a:tcPr marL="68580" marR="68580" marT="0" marB="0">
                    <a:solidFill>
                      <a:srgbClr val="EADFFF"/>
                    </a:solidFill>
                  </a:tcPr>
                </a:tc>
                <a:tc>
                  <a:txBody>
                    <a:bodyPr/>
                    <a:lstStyle/>
                    <a:p>
                      <a:pPr>
                        <a:lnSpc>
                          <a:spcPct val="200000"/>
                        </a:lnSpc>
                        <a:spcAft>
                          <a:spcPts val="1200"/>
                        </a:spcAft>
                      </a:pPr>
                      <a:endParaRPr lang="en-US" sz="1200" kern="100" dirty="0">
                        <a:effectLst/>
                        <a:latin typeface="標楷體"/>
                        <a:cs typeface="Times New Roman"/>
                      </a:endParaRPr>
                    </a:p>
                  </a:txBody>
                  <a:tcPr marL="68580" marR="68580" marT="0" marB="0">
                    <a:solidFill>
                      <a:srgbClr val="EADFFF"/>
                    </a:solidFill>
                  </a:tcPr>
                </a:tc>
              </a:tr>
              <a:tr h="1331135">
                <a:tc gridSpan="2">
                  <a:txBody>
                    <a:bodyPr/>
                    <a:lstStyle/>
                    <a:p>
                      <a:pPr lvl="0"/>
                      <a:r>
                        <a:rPr lang="zh-TW" altLang="zh-TW" sz="2000" b="1" kern="1200" dirty="0" smtClean="0">
                          <a:solidFill>
                            <a:schemeClr val="lt1"/>
                          </a:solidFill>
                          <a:effectLst/>
                          <a:latin typeface="+mj-ea"/>
                          <a:ea typeface="+mj-ea"/>
                          <a:cs typeface="+mn-cs"/>
                        </a:rPr>
                        <a:t>活動名稱</a:t>
                      </a:r>
                      <a:r>
                        <a:rPr lang="en-US" altLang="zh-TW" sz="2000" b="1" kern="1200" dirty="0" smtClean="0">
                          <a:solidFill>
                            <a:schemeClr val="lt1"/>
                          </a:solidFill>
                          <a:effectLst/>
                          <a:latin typeface="+mj-ea"/>
                          <a:ea typeface="+mj-ea"/>
                          <a:cs typeface="+mn-cs"/>
                        </a:rPr>
                        <a:t>:</a:t>
                      </a:r>
                      <a:r>
                        <a:rPr lang="zh-TW" altLang="zh-TW" sz="2000" b="1" kern="1200" dirty="0" smtClean="0">
                          <a:solidFill>
                            <a:schemeClr val="lt1"/>
                          </a:solidFill>
                          <a:effectLst/>
                          <a:latin typeface="+mj-ea"/>
                          <a:ea typeface="+mj-ea"/>
                          <a:cs typeface="+mn-cs"/>
                        </a:rPr>
                        <a:t>職涯及大學校系遊學體驗</a:t>
                      </a:r>
                    </a:p>
                    <a:p>
                      <a:pPr lvl="0"/>
                      <a:r>
                        <a:rPr lang="zh-TW" altLang="zh-TW" sz="2000" b="1" kern="1200" dirty="0" smtClean="0">
                          <a:solidFill>
                            <a:schemeClr val="lt1"/>
                          </a:solidFill>
                          <a:effectLst/>
                          <a:latin typeface="+mj-ea"/>
                          <a:ea typeface="+mj-ea"/>
                          <a:cs typeface="+mn-cs"/>
                        </a:rPr>
                        <a:t>活動時間</a:t>
                      </a:r>
                      <a:r>
                        <a:rPr lang="en-US" altLang="zh-TW" sz="2000" b="1" kern="1200" dirty="0" smtClean="0">
                          <a:solidFill>
                            <a:schemeClr val="lt1"/>
                          </a:solidFill>
                          <a:effectLst/>
                          <a:latin typeface="+mj-ea"/>
                          <a:ea typeface="+mj-ea"/>
                          <a:cs typeface="+mn-cs"/>
                        </a:rPr>
                        <a:t>:12/23(</a:t>
                      </a:r>
                      <a:r>
                        <a:rPr lang="zh-TW" altLang="zh-TW" sz="2000" b="1" kern="1200" dirty="0" smtClean="0">
                          <a:solidFill>
                            <a:schemeClr val="lt1"/>
                          </a:solidFill>
                          <a:effectLst/>
                          <a:latin typeface="+mj-ea"/>
                          <a:ea typeface="+mj-ea"/>
                          <a:cs typeface="+mn-cs"/>
                        </a:rPr>
                        <a:t>三</a:t>
                      </a:r>
                      <a:r>
                        <a:rPr lang="en-US" altLang="zh-TW" sz="2000" b="1" kern="1200" dirty="0" smtClean="0">
                          <a:solidFill>
                            <a:schemeClr val="lt1"/>
                          </a:solidFill>
                          <a:effectLst/>
                          <a:latin typeface="+mj-ea"/>
                          <a:ea typeface="+mj-ea"/>
                          <a:cs typeface="+mn-cs"/>
                        </a:rPr>
                        <a:t>)12:30~16:30</a:t>
                      </a:r>
                      <a:endParaRPr lang="zh-TW" altLang="zh-TW" sz="2000" b="1" kern="1200" dirty="0" smtClean="0">
                        <a:solidFill>
                          <a:schemeClr val="lt1"/>
                        </a:solidFill>
                        <a:effectLst/>
                        <a:latin typeface="+mj-ea"/>
                        <a:ea typeface="+mj-ea"/>
                        <a:cs typeface="+mn-cs"/>
                      </a:endParaRPr>
                    </a:p>
                    <a:p>
                      <a:pPr lvl="0"/>
                      <a:r>
                        <a:rPr lang="zh-TW" altLang="zh-TW" sz="2000" b="1" kern="1200" dirty="0" smtClean="0">
                          <a:solidFill>
                            <a:schemeClr val="lt1"/>
                          </a:solidFill>
                          <a:effectLst/>
                          <a:latin typeface="+mj-ea"/>
                          <a:ea typeface="+mj-ea"/>
                          <a:cs typeface="+mn-cs"/>
                        </a:rPr>
                        <a:t>參加對象</a:t>
                      </a:r>
                      <a:r>
                        <a:rPr lang="en-US" altLang="zh-TW" sz="2000" b="1" kern="1200" dirty="0" smtClean="0">
                          <a:solidFill>
                            <a:schemeClr val="lt1"/>
                          </a:solidFill>
                          <a:effectLst/>
                          <a:latin typeface="+mj-ea"/>
                          <a:ea typeface="+mj-ea"/>
                          <a:cs typeface="+mn-cs"/>
                        </a:rPr>
                        <a:t>:</a:t>
                      </a:r>
                      <a:r>
                        <a:rPr lang="zh-TW" altLang="zh-TW" sz="2000" b="1" kern="1200" dirty="0" smtClean="0">
                          <a:solidFill>
                            <a:schemeClr val="lt1"/>
                          </a:solidFill>
                          <a:effectLst/>
                          <a:latin typeface="+mj-ea"/>
                          <a:ea typeface="+mj-ea"/>
                          <a:cs typeface="+mn-cs"/>
                        </a:rPr>
                        <a:t>全校意願同學，共</a:t>
                      </a:r>
                      <a:r>
                        <a:rPr lang="en-US" altLang="zh-TW" sz="2000" b="1" kern="1200" dirty="0" smtClean="0">
                          <a:solidFill>
                            <a:schemeClr val="lt1"/>
                          </a:solidFill>
                          <a:effectLst/>
                          <a:latin typeface="+mj-ea"/>
                          <a:ea typeface="+mj-ea"/>
                          <a:cs typeface="+mn-cs"/>
                        </a:rPr>
                        <a:t>135</a:t>
                      </a:r>
                      <a:r>
                        <a:rPr lang="zh-TW" altLang="zh-TW" sz="2000" b="1" kern="1200" dirty="0" smtClean="0">
                          <a:solidFill>
                            <a:schemeClr val="lt1"/>
                          </a:solidFill>
                          <a:effectLst/>
                          <a:latin typeface="+mj-ea"/>
                          <a:ea typeface="+mj-ea"/>
                          <a:cs typeface="+mn-cs"/>
                        </a:rPr>
                        <a:t>名。</a:t>
                      </a:r>
                    </a:p>
                    <a:p>
                      <a:pPr lvl="0"/>
                      <a:r>
                        <a:rPr lang="zh-TW" altLang="zh-TW" sz="2000" b="1" kern="1200" dirty="0" smtClean="0">
                          <a:solidFill>
                            <a:schemeClr val="lt1"/>
                          </a:solidFill>
                          <a:effectLst/>
                          <a:latin typeface="+mj-ea"/>
                          <a:ea typeface="+mj-ea"/>
                          <a:cs typeface="+mn-cs"/>
                        </a:rPr>
                        <a:t>講座講師</a:t>
                      </a:r>
                      <a:r>
                        <a:rPr lang="en-US" altLang="zh-TW" sz="2000" b="1" kern="1200" dirty="0" smtClean="0">
                          <a:solidFill>
                            <a:schemeClr val="lt1"/>
                          </a:solidFill>
                          <a:effectLst/>
                          <a:latin typeface="+mj-ea"/>
                          <a:ea typeface="+mj-ea"/>
                          <a:cs typeface="+mn-cs"/>
                        </a:rPr>
                        <a:t>:</a:t>
                      </a:r>
                      <a:r>
                        <a:rPr lang="zh-TW" altLang="zh-TW" sz="2000" b="1" kern="1200" dirty="0" smtClean="0">
                          <a:solidFill>
                            <a:schemeClr val="lt1"/>
                          </a:solidFill>
                          <a:effectLst/>
                          <a:latin typeface="+mj-ea"/>
                          <a:ea typeface="+mj-ea"/>
                          <a:cs typeface="+mn-cs"/>
                        </a:rPr>
                        <a:t>慈濟科技大學羅文瑞校長、教務處蔡宗宏教務長</a:t>
                      </a:r>
                      <a:r>
                        <a:rPr lang="zh-TW" altLang="en-US" sz="2000" b="1" kern="1200" dirty="0" smtClean="0">
                          <a:solidFill>
                            <a:schemeClr val="lt1"/>
                          </a:solidFill>
                          <a:effectLst/>
                          <a:latin typeface="+mj-ea"/>
                          <a:ea typeface="+mj-ea"/>
                          <a:cs typeface="+mn-cs"/>
                        </a:rPr>
                        <a:t>等，</a:t>
                      </a:r>
                      <a:r>
                        <a:rPr lang="zh-TW" altLang="zh-TW" sz="2000" b="1" kern="1200" dirty="0" smtClean="0">
                          <a:solidFill>
                            <a:schemeClr val="lt1"/>
                          </a:solidFill>
                          <a:effectLst/>
                          <a:latin typeface="+mj-ea"/>
                          <a:ea typeface="+mj-ea"/>
                          <a:cs typeface="+mn-cs"/>
                        </a:rPr>
                        <a:t>共八人。</a:t>
                      </a:r>
                    </a:p>
                  </a:txBody>
                  <a:tcPr marL="68580" marR="68580" marT="0" marB="0" anchor="ctr">
                    <a:solidFill>
                      <a:srgbClr val="3333FF"/>
                    </a:solidFill>
                  </a:tcPr>
                </a:tc>
                <a:tc hMerge="1">
                  <a:txBody>
                    <a:bodyPr/>
                    <a:lstStyle/>
                    <a:p>
                      <a:endParaRPr lang="zh-TW" altLang="en-US"/>
                    </a:p>
                  </a:txBody>
                  <a:tcPr/>
                </a:tc>
              </a:tr>
            </a:tbl>
          </a:graphicData>
        </a:graphic>
      </p:graphicFrame>
      <p:pic>
        <p:nvPicPr>
          <p:cNvPr id="6146" name="Picture 2" descr="IMG_21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257" y="1958152"/>
            <a:ext cx="3966583" cy="2635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IMG_21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4550" y="1958150"/>
            <a:ext cx="3805881" cy="263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60100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r>
              <a:rPr lang="en-US" altLang="zh-TW" smtClean="0"/>
              <a:t>P</a:t>
            </a:r>
            <a:fld id="{52AB79E1-2A85-4AFC-8590-BDC4F4DB0A6A}" type="slidenum">
              <a:rPr lang="en-US" altLang="zh-TW" smtClean="0"/>
              <a:pPr>
                <a:defRPr/>
              </a:pPr>
              <a:t>36</a:t>
            </a:fld>
            <a:endParaRPr lang="en-US" altLang="zh-TW"/>
          </a:p>
        </p:txBody>
      </p:sp>
      <p:sp>
        <p:nvSpPr>
          <p:cNvPr id="7" name="Rectangle 2"/>
          <p:cNvSpPr txBox="1">
            <a:spLocks noChangeArrowheads="1"/>
          </p:cNvSpPr>
          <p:nvPr/>
        </p:nvSpPr>
        <p:spPr bwMode="auto">
          <a:xfrm>
            <a:off x="539750" y="620713"/>
            <a:ext cx="8229600" cy="79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2pPr>
            <a:lvl3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3pPr>
            <a:lvl4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4pPr>
            <a:lvl5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5pPr>
            <a:lvl6pPr marL="457200" algn="l" rtl="0" fontAlgn="base">
              <a:spcBef>
                <a:spcPct val="0"/>
              </a:spcBef>
              <a:spcAft>
                <a:spcPct val="0"/>
              </a:spcAft>
              <a:defRPr kumimoji="1" sz="4400">
                <a:solidFill>
                  <a:schemeClr val="tx2"/>
                </a:solidFill>
                <a:latin typeface="Garamond" pitchFamily="18" charset="0"/>
                <a:ea typeface="標楷體" pitchFamily="65" charset="-120"/>
              </a:defRPr>
            </a:lvl6pPr>
            <a:lvl7pPr marL="914400" algn="l" rtl="0" fontAlgn="base">
              <a:spcBef>
                <a:spcPct val="0"/>
              </a:spcBef>
              <a:spcAft>
                <a:spcPct val="0"/>
              </a:spcAft>
              <a:defRPr kumimoji="1" sz="4400">
                <a:solidFill>
                  <a:schemeClr val="tx2"/>
                </a:solidFill>
                <a:latin typeface="Garamond" pitchFamily="18" charset="0"/>
                <a:ea typeface="標楷體" pitchFamily="65" charset="-120"/>
              </a:defRPr>
            </a:lvl7pPr>
            <a:lvl8pPr marL="1371600" algn="l" rtl="0" fontAlgn="base">
              <a:spcBef>
                <a:spcPct val="0"/>
              </a:spcBef>
              <a:spcAft>
                <a:spcPct val="0"/>
              </a:spcAft>
              <a:defRPr kumimoji="1" sz="4400">
                <a:solidFill>
                  <a:schemeClr val="tx2"/>
                </a:solidFill>
                <a:latin typeface="Garamond" pitchFamily="18" charset="0"/>
                <a:ea typeface="標楷體" pitchFamily="65" charset="-120"/>
              </a:defRPr>
            </a:lvl8pPr>
            <a:lvl9pPr marL="1828800" algn="l" rtl="0" fontAlgn="base">
              <a:spcBef>
                <a:spcPct val="0"/>
              </a:spcBef>
              <a:spcAft>
                <a:spcPct val="0"/>
              </a:spcAft>
              <a:defRPr kumimoji="1" sz="4400">
                <a:solidFill>
                  <a:schemeClr val="tx2"/>
                </a:solidFill>
                <a:latin typeface="Garamond" pitchFamily="18" charset="0"/>
                <a:ea typeface="標楷體" pitchFamily="65" charset="-120"/>
              </a:defRPr>
            </a:lvl9pPr>
          </a:lstStyle>
          <a:p>
            <a:pPr eaLnBrk="1" fontAlgn="ctr" hangingPunct="1"/>
            <a:r>
              <a:rPr lang="en-US" altLang="zh-TW" sz="3600" dirty="0" smtClean="0"/>
              <a:t>104-3</a:t>
            </a:r>
            <a:r>
              <a:rPr lang="zh-TW" altLang="en-US" sz="3600" dirty="0" smtClean="0"/>
              <a:t> </a:t>
            </a:r>
            <a:r>
              <a:rPr lang="zh-TW" altLang="zh-TW" sz="3600" dirty="0" smtClean="0"/>
              <a:t>舞動</a:t>
            </a:r>
            <a:r>
              <a:rPr lang="zh-TW" altLang="zh-TW" sz="3600" dirty="0"/>
              <a:t>青春協奏曲，豐富學習歷程</a:t>
            </a:r>
          </a:p>
        </p:txBody>
      </p:sp>
      <p:sp>
        <p:nvSpPr>
          <p:cNvPr id="8" name="Rectangle 3"/>
          <p:cNvSpPr txBox="1">
            <a:spLocks noChangeArrowheads="1"/>
          </p:cNvSpPr>
          <p:nvPr/>
        </p:nvSpPr>
        <p:spPr bwMode="auto">
          <a:xfrm>
            <a:off x="568789" y="1305584"/>
            <a:ext cx="8064500" cy="503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defRPr kumimoji="1" sz="20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a:lstStyle>
          <a:p>
            <a:r>
              <a:rPr lang="en-US" altLang="zh-TW" sz="2800" b="1" kern="0" dirty="0" smtClean="0">
                <a:solidFill>
                  <a:srgbClr val="FF3300"/>
                </a:solidFill>
                <a:ea typeface="標楷體" pitchFamily="65" charset="-120"/>
              </a:rPr>
              <a:t>104-3-4</a:t>
            </a:r>
            <a:r>
              <a:rPr lang="zh-TW" altLang="zh-TW" sz="2800" b="1" kern="0" dirty="0">
                <a:solidFill>
                  <a:srgbClr val="FF3300"/>
                </a:solidFill>
                <a:ea typeface="標楷體" pitchFamily="65" charset="-120"/>
              </a:rPr>
              <a:t>提升教師專業素質</a:t>
            </a:r>
            <a:endParaRPr lang="zh-TW" altLang="en-US" sz="2800" b="1" kern="0" dirty="0">
              <a:solidFill>
                <a:srgbClr val="FF3300"/>
              </a:solidFill>
              <a:ea typeface="標楷體" pitchFamily="65" charset="-120"/>
            </a:endParaRPr>
          </a:p>
        </p:txBody>
      </p:sp>
      <p:sp>
        <p:nvSpPr>
          <p:cNvPr id="4" name="日期版面配置區 3"/>
          <p:cNvSpPr>
            <a:spLocks noGrp="1"/>
          </p:cNvSpPr>
          <p:nvPr>
            <p:ph type="dt" sz="half" idx="10"/>
          </p:nvPr>
        </p:nvSpPr>
        <p:spPr/>
        <p:txBody>
          <a:bodyPr/>
          <a:lstStyle/>
          <a:p>
            <a:pPr>
              <a:defRPr/>
            </a:pPr>
            <a:endParaRPr lang="en-US" altLang="zh-TW"/>
          </a:p>
        </p:txBody>
      </p:sp>
      <p:sp>
        <p:nvSpPr>
          <p:cNvPr id="2" name="矩形 1"/>
          <p:cNvSpPr/>
          <p:nvPr/>
        </p:nvSpPr>
        <p:spPr>
          <a:xfrm>
            <a:off x="424377" y="1774995"/>
            <a:ext cx="8208912" cy="4184607"/>
          </a:xfrm>
          <a:prstGeom prst="rect">
            <a:avLst/>
          </a:prstGeom>
        </p:spPr>
        <p:txBody>
          <a:bodyPr wrap="square">
            <a:spAutoFit/>
          </a:bodyPr>
          <a:lstStyle/>
          <a:p>
            <a:pPr marL="514350" indent="-514350" algn="just">
              <a:lnSpc>
                <a:spcPct val="120000"/>
              </a:lnSpc>
              <a:buFont typeface="+mj-lt"/>
              <a:buAutoNum type="arabicPeriod"/>
            </a:pPr>
            <a:r>
              <a:rPr lang="en-US" altLang="zh-TW" sz="2800" dirty="0" smtClean="0">
                <a:solidFill>
                  <a:srgbClr val="3333FF"/>
                </a:solidFill>
              </a:rPr>
              <a:t>104/10/21</a:t>
            </a:r>
            <a:r>
              <a:rPr lang="zh-TW" altLang="zh-TW" sz="2800" dirty="0">
                <a:solidFill>
                  <a:srgbClr val="3333FF"/>
                </a:solidFill>
              </a:rPr>
              <a:t>辦理教師輔導知能</a:t>
            </a:r>
            <a:r>
              <a:rPr lang="en-US" altLang="zh-TW" sz="2800" dirty="0">
                <a:solidFill>
                  <a:srgbClr val="3333FF"/>
                </a:solidFill>
              </a:rPr>
              <a:t>(</a:t>
            </a:r>
            <a:r>
              <a:rPr lang="zh-TW" altLang="zh-TW" sz="2800" dirty="0">
                <a:solidFill>
                  <a:srgbClr val="3333FF"/>
                </a:solidFill>
              </a:rPr>
              <a:t>一</a:t>
            </a:r>
            <a:r>
              <a:rPr lang="en-US" altLang="zh-TW" sz="2800" dirty="0">
                <a:solidFill>
                  <a:srgbClr val="3333FF"/>
                </a:solidFill>
              </a:rPr>
              <a:t>)-</a:t>
            </a:r>
            <a:r>
              <a:rPr lang="zh-TW" altLang="zh-TW" sz="2800" dirty="0">
                <a:solidFill>
                  <a:srgbClr val="3333FF"/>
                </a:solidFill>
              </a:rPr>
              <a:t>青春如何不風暴</a:t>
            </a:r>
            <a:r>
              <a:rPr lang="en-US" altLang="zh-TW" sz="2800" dirty="0">
                <a:solidFill>
                  <a:srgbClr val="3333FF"/>
                </a:solidFill>
              </a:rPr>
              <a:t>-</a:t>
            </a:r>
            <a:r>
              <a:rPr lang="zh-TW" altLang="zh-TW" sz="2800" dirty="0">
                <a:solidFill>
                  <a:srgbClr val="3333FF"/>
                </a:solidFill>
              </a:rPr>
              <a:t>談與青少年溝通絕招，由中正大學林妙香教授與行政與專任教師分享青少年危機處理的方式與溝通技巧，共</a:t>
            </a:r>
            <a:r>
              <a:rPr lang="en-US" altLang="zh-TW" sz="2800" dirty="0">
                <a:solidFill>
                  <a:srgbClr val="3333FF"/>
                </a:solidFill>
              </a:rPr>
              <a:t>40</a:t>
            </a:r>
            <a:r>
              <a:rPr lang="zh-TW" altLang="zh-TW" sz="2800" dirty="0">
                <a:solidFill>
                  <a:srgbClr val="3333FF"/>
                </a:solidFill>
              </a:rPr>
              <a:t>人參與。</a:t>
            </a:r>
          </a:p>
          <a:p>
            <a:pPr marL="514350" indent="-514350" algn="just">
              <a:lnSpc>
                <a:spcPct val="120000"/>
              </a:lnSpc>
              <a:buFont typeface="+mj-lt"/>
              <a:buAutoNum type="arabicPeriod"/>
            </a:pPr>
            <a:r>
              <a:rPr lang="en-US" altLang="zh-TW" sz="2800" dirty="0" smtClean="0">
                <a:solidFill>
                  <a:srgbClr val="3333FF"/>
                </a:solidFill>
              </a:rPr>
              <a:t>104/11/4</a:t>
            </a:r>
            <a:r>
              <a:rPr lang="zh-TW" altLang="zh-TW" sz="2800" dirty="0">
                <a:solidFill>
                  <a:srgbClr val="3333FF"/>
                </a:solidFill>
              </a:rPr>
              <a:t>辦理教師輔導知能</a:t>
            </a:r>
            <a:r>
              <a:rPr lang="en-US" altLang="zh-TW" sz="2800" dirty="0">
                <a:solidFill>
                  <a:srgbClr val="3333FF"/>
                </a:solidFill>
              </a:rPr>
              <a:t>(</a:t>
            </a:r>
            <a:r>
              <a:rPr lang="zh-TW" altLang="zh-TW" sz="2800" dirty="0">
                <a:solidFill>
                  <a:srgbClr val="3333FF"/>
                </a:solidFill>
              </a:rPr>
              <a:t>二</a:t>
            </a:r>
            <a:r>
              <a:rPr lang="en-US" altLang="zh-TW" sz="2800" dirty="0">
                <a:solidFill>
                  <a:srgbClr val="3333FF"/>
                </a:solidFill>
              </a:rPr>
              <a:t>)-</a:t>
            </a:r>
            <a:r>
              <a:rPr lang="zh-TW" altLang="zh-TW" sz="2800" dirty="0">
                <a:solidFill>
                  <a:srgbClr val="3333FF"/>
                </a:solidFill>
              </a:rPr>
              <a:t>青春如何不風暴</a:t>
            </a:r>
            <a:r>
              <a:rPr lang="en-US" altLang="zh-TW" sz="2800" dirty="0">
                <a:solidFill>
                  <a:srgbClr val="3333FF"/>
                </a:solidFill>
              </a:rPr>
              <a:t>-</a:t>
            </a:r>
            <a:r>
              <a:rPr lang="zh-TW" altLang="zh-TW" sz="2800" dirty="0">
                <a:solidFill>
                  <a:srgbClr val="3333FF"/>
                </a:solidFill>
              </a:rPr>
              <a:t>談與青少年溝通絕招，由林書禾心諮師與導師分享心理學上對於青少年的理論概要，提供教師與學生交流的技巧，共</a:t>
            </a:r>
            <a:r>
              <a:rPr lang="en-US" altLang="zh-TW" sz="2800" dirty="0">
                <a:solidFill>
                  <a:srgbClr val="3333FF"/>
                </a:solidFill>
              </a:rPr>
              <a:t>75</a:t>
            </a:r>
            <a:r>
              <a:rPr lang="zh-TW" altLang="zh-TW" sz="2800" dirty="0">
                <a:solidFill>
                  <a:srgbClr val="3333FF"/>
                </a:solidFill>
              </a:rPr>
              <a:t>人參與</a:t>
            </a:r>
            <a:r>
              <a:rPr lang="zh-TW" altLang="zh-TW" sz="2800" dirty="0" smtClean="0">
                <a:solidFill>
                  <a:srgbClr val="3333FF"/>
                </a:solidFill>
              </a:rPr>
              <a:t>。</a:t>
            </a:r>
            <a:endParaRPr lang="zh-TW" altLang="zh-TW" sz="2800" dirty="0">
              <a:solidFill>
                <a:srgbClr val="3333FF"/>
              </a:solidFill>
            </a:endParaRPr>
          </a:p>
        </p:txBody>
      </p:sp>
    </p:spTree>
    <p:extLst>
      <p:ext uri="{BB962C8B-B14F-4D97-AF65-F5344CB8AC3E}">
        <p14:creationId xmlns:p14="http://schemas.microsoft.com/office/powerpoint/2010/main" val="244963955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r>
              <a:rPr lang="en-US" altLang="zh-TW" smtClean="0"/>
              <a:t>P</a:t>
            </a:r>
            <a:fld id="{52AB79E1-2A85-4AFC-8590-BDC4F4DB0A6A}" type="slidenum">
              <a:rPr lang="en-US" altLang="zh-TW" smtClean="0"/>
              <a:pPr>
                <a:defRPr/>
              </a:pPr>
              <a:t>37</a:t>
            </a:fld>
            <a:endParaRPr lang="en-US" altLang="zh-TW"/>
          </a:p>
        </p:txBody>
      </p:sp>
      <p:sp>
        <p:nvSpPr>
          <p:cNvPr id="7" name="Rectangle 2"/>
          <p:cNvSpPr txBox="1">
            <a:spLocks noChangeArrowheads="1"/>
          </p:cNvSpPr>
          <p:nvPr/>
        </p:nvSpPr>
        <p:spPr bwMode="auto">
          <a:xfrm>
            <a:off x="539750" y="620713"/>
            <a:ext cx="8229600" cy="79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2pPr>
            <a:lvl3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3pPr>
            <a:lvl4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4pPr>
            <a:lvl5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5pPr>
            <a:lvl6pPr marL="457200" algn="l" rtl="0" fontAlgn="base">
              <a:spcBef>
                <a:spcPct val="0"/>
              </a:spcBef>
              <a:spcAft>
                <a:spcPct val="0"/>
              </a:spcAft>
              <a:defRPr kumimoji="1" sz="4400">
                <a:solidFill>
                  <a:schemeClr val="tx2"/>
                </a:solidFill>
                <a:latin typeface="Garamond" pitchFamily="18" charset="0"/>
                <a:ea typeface="標楷體" pitchFamily="65" charset="-120"/>
              </a:defRPr>
            </a:lvl6pPr>
            <a:lvl7pPr marL="914400" algn="l" rtl="0" fontAlgn="base">
              <a:spcBef>
                <a:spcPct val="0"/>
              </a:spcBef>
              <a:spcAft>
                <a:spcPct val="0"/>
              </a:spcAft>
              <a:defRPr kumimoji="1" sz="4400">
                <a:solidFill>
                  <a:schemeClr val="tx2"/>
                </a:solidFill>
                <a:latin typeface="Garamond" pitchFamily="18" charset="0"/>
                <a:ea typeface="標楷體" pitchFamily="65" charset="-120"/>
              </a:defRPr>
            </a:lvl7pPr>
            <a:lvl8pPr marL="1371600" algn="l" rtl="0" fontAlgn="base">
              <a:spcBef>
                <a:spcPct val="0"/>
              </a:spcBef>
              <a:spcAft>
                <a:spcPct val="0"/>
              </a:spcAft>
              <a:defRPr kumimoji="1" sz="4400">
                <a:solidFill>
                  <a:schemeClr val="tx2"/>
                </a:solidFill>
                <a:latin typeface="Garamond" pitchFamily="18" charset="0"/>
                <a:ea typeface="標楷體" pitchFamily="65" charset="-120"/>
              </a:defRPr>
            </a:lvl8pPr>
            <a:lvl9pPr marL="1828800" algn="l" rtl="0" fontAlgn="base">
              <a:spcBef>
                <a:spcPct val="0"/>
              </a:spcBef>
              <a:spcAft>
                <a:spcPct val="0"/>
              </a:spcAft>
              <a:defRPr kumimoji="1" sz="4400">
                <a:solidFill>
                  <a:schemeClr val="tx2"/>
                </a:solidFill>
                <a:latin typeface="Garamond" pitchFamily="18" charset="0"/>
                <a:ea typeface="標楷體" pitchFamily="65" charset="-120"/>
              </a:defRPr>
            </a:lvl9pPr>
          </a:lstStyle>
          <a:p>
            <a:pPr eaLnBrk="1" fontAlgn="ctr" hangingPunct="1"/>
            <a:r>
              <a:rPr lang="en-US" altLang="zh-TW" sz="3600" dirty="0" smtClean="0"/>
              <a:t>104-3</a:t>
            </a:r>
            <a:r>
              <a:rPr lang="zh-TW" altLang="en-US" sz="3600" dirty="0" smtClean="0"/>
              <a:t> </a:t>
            </a:r>
            <a:r>
              <a:rPr lang="zh-TW" altLang="zh-TW" sz="3600" dirty="0" smtClean="0"/>
              <a:t>舞動</a:t>
            </a:r>
            <a:r>
              <a:rPr lang="zh-TW" altLang="zh-TW" sz="3600" dirty="0"/>
              <a:t>青春協奏曲，豐富學習歷程</a:t>
            </a:r>
          </a:p>
        </p:txBody>
      </p:sp>
      <p:sp>
        <p:nvSpPr>
          <p:cNvPr id="8" name="Rectangle 3"/>
          <p:cNvSpPr txBox="1">
            <a:spLocks noChangeArrowheads="1"/>
          </p:cNvSpPr>
          <p:nvPr/>
        </p:nvSpPr>
        <p:spPr bwMode="auto">
          <a:xfrm>
            <a:off x="568789" y="1305584"/>
            <a:ext cx="8064500" cy="503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defRPr kumimoji="1" sz="20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a:lstStyle>
          <a:p>
            <a:r>
              <a:rPr lang="en-US" altLang="zh-TW" sz="2800" b="1" kern="0" dirty="0" smtClean="0">
                <a:solidFill>
                  <a:srgbClr val="FF3300"/>
                </a:solidFill>
                <a:ea typeface="標楷體" pitchFamily="65" charset="-120"/>
              </a:rPr>
              <a:t>104-3-4</a:t>
            </a:r>
            <a:r>
              <a:rPr lang="zh-TW" altLang="zh-TW" sz="2800" b="1" kern="0" dirty="0">
                <a:solidFill>
                  <a:srgbClr val="FF3300"/>
                </a:solidFill>
                <a:ea typeface="標楷體" pitchFamily="65" charset="-120"/>
              </a:rPr>
              <a:t>提升教師專業素質</a:t>
            </a:r>
            <a:endParaRPr lang="zh-TW" altLang="en-US" sz="2800" b="1" kern="0" dirty="0">
              <a:solidFill>
                <a:srgbClr val="FF3300"/>
              </a:solidFill>
              <a:ea typeface="標楷體" pitchFamily="65" charset="-120"/>
            </a:endParaRPr>
          </a:p>
        </p:txBody>
      </p:sp>
      <p:sp>
        <p:nvSpPr>
          <p:cNvPr id="4" name="日期版面配置區 3"/>
          <p:cNvSpPr>
            <a:spLocks noGrp="1"/>
          </p:cNvSpPr>
          <p:nvPr>
            <p:ph type="dt" sz="half" idx="10"/>
          </p:nvPr>
        </p:nvSpPr>
        <p:spPr/>
        <p:txBody>
          <a:bodyPr/>
          <a:lstStyle/>
          <a:p>
            <a:pPr>
              <a:defRPr/>
            </a:pPr>
            <a:endParaRPr lang="en-US" altLang="zh-TW"/>
          </a:p>
        </p:txBody>
      </p:sp>
      <p:graphicFrame>
        <p:nvGraphicFramePr>
          <p:cNvPr id="6" name="表格 5"/>
          <p:cNvGraphicFramePr>
            <a:graphicFrameLocks noGrp="1"/>
          </p:cNvGraphicFramePr>
          <p:nvPr>
            <p:extLst>
              <p:ext uri="{D42A27DB-BD31-4B8C-83A1-F6EECF244321}">
                <p14:modId xmlns:p14="http://schemas.microsoft.com/office/powerpoint/2010/main" val="361096056"/>
              </p:ext>
            </p:extLst>
          </p:nvPr>
        </p:nvGraphicFramePr>
        <p:xfrm>
          <a:off x="539750" y="1844824"/>
          <a:ext cx="8064500" cy="4444004"/>
        </p:xfrm>
        <a:graphic>
          <a:graphicData uri="http://schemas.openxmlformats.org/drawingml/2006/table">
            <a:tbl>
              <a:tblPr firstRow="1" firstCol="1" bandRow="1">
                <a:tableStyleId>{5C22544A-7EE6-4342-B048-85BDC9FD1C3A}</a:tableStyleId>
              </a:tblPr>
              <a:tblGrid>
                <a:gridCol w="4032250"/>
                <a:gridCol w="4032250"/>
              </a:tblGrid>
              <a:tr h="2950484">
                <a:tc>
                  <a:txBody>
                    <a:bodyPr/>
                    <a:lstStyle/>
                    <a:p>
                      <a:pPr algn="ctr">
                        <a:lnSpc>
                          <a:spcPct val="200000"/>
                        </a:lnSpc>
                        <a:spcAft>
                          <a:spcPts val="1200"/>
                        </a:spcAft>
                      </a:pPr>
                      <a:endParaRPr lang="en-US" sz="1200" kern="100" dirty="0">
                        <a:effectLst/>
                        <a:latin typeface="標楷體"/>
                        <a:cs typeface="Times New Roman"/>
                      </a:endParaRPr>
                    </a:p>
                  </a:txBody>
                  <a:tcPr marL="68580" marR="68580" marT="0" marB="0">
                    <a:solidFill>
                      <a:srgbClr val="EADFFF"/>
                    </a:solidFill>
                  </a:tcPr>
                </a:tc>
                <a:tc>
                  <a:txBody>
                    <a:bodyPr/>
                    <a:lstStyle/>
                    <a:p>
                      <a:pPr>
                        <a:lnSpc>
                          <a:spcPct val="200000"/>
                        </a:lnSpc>
                        <a:spcAft>
                          <a:spcPts val="1200"/>
                        </a:spcAft>
                      </a:pPr>
                      <a:endParaRPr lang="en-US" sz="1200" kern="100" dirty="0">
                        <a:effectLst/>
                        <a:latin typeface="標楷體"/>
                        <a:cs typeface="Times New Roman"/>
                      </a:endParaRPr>
                    </a:p>
                  </a:txBody>
                  <a:tcPr marL="68580" marR="68580" marT="0" marB="0">
                    <a:solidFill>
                      <a:srgbClr val="EADFFF"/>
                    </a:solidFill>
                  </a:tcPr>
                </a:tc>
              </a:tr>
              <a:tr h="1331135">
                <a:tc gridSpan="2">
                  <a:txBody>
                    <a:bodyPr/>
                    <a:lstStyle/>
                    <a:p>
                      <a:pPr lvl="0"/>
                      <a:r>
                        <a:rPr lang="zh-TW" altLang="zh-TW" sz="2000" b="1" kern="1200" dirty="0" smtClean="0">
                          <a:solidFill>
                            <a:schemeClr val="lt1"/>
                          </a:solidFill>
                          <a:effectLst/>
                          <a:latin typeface="+mj-ea"/>
                          <a:ea typeface="+mj-ea"/>
                          <a:cs typeface="+mn-cs"/>
                        </a:rPr>
                        <a:t>講座議題</a:t>
                      </a:r>
                      <a:r>
                        <a:rPr lang="zh-TW" altLang="en-US" sz="2000" b="1" kern="1200" dirty="0" smtClean="0">
                          <a:solidFill>
                            <a:schemeClr val="lt1"/>
                          </a:solidFill>
                          <a:effectLst/>
                          <a:latin typeface="+mj-ea"/>
                          <a:ea typeface="+mj-ea"/>
                          <a:cs typeface="+mn-cs"/>
                        </a:rPr>
                        <a:t>：</a:t>
                      </a:r>
                      <a:r>
                        <a:rPr lang="zh-TW" altLang="zh-TW" sz="2000" b="1" kern="1200" dirty="0" smtClean="0">
                          <a:solidFill>
                            <a:schemeClr val="lt1"/>
                          </a:solidFill>
                          <a:effectLst/>
                          <a:latin typeface="+mj-ea"/>
                          <a:ea typeface="+mj-ea"/>
                          <a:cs typeface="+mn-cs"/>
                        </a:rPr>
                        <a:t>教育人員「學生學習歷程｣平台教育訓練</a:t>
                      </a:r>
                    </a:p>
                    <a:p>
                      <a:pPr lvl="0"/>
                      <a:r>
                        <a:rPr lang="zh-TW" altLang="zh-TW" sz="2000" b="1" kern="1200" dirty="0" smtClean="0">
                          <a:solidFill>
                            <a:schemeClr val="lt1"/>
                          </a:solidFill>
                          <a:effectLst/>
                          <a:latin typeface="+mj-ea"/>
                          <a:ea typeface="+mj-ea"/>
                          <a:cs typeface="+mn-cs"/>
                        </a:rPr>
                        <a:t>講座教師：很快樂資訊服務有限公司行銷、業務專員 黃建棠先生</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smtClean="0">
                          <a:solidFill>
                            <a:schemeClr val="lt1"/>
                          </a:solidFill>
                          <a:effectLst/>
                          <a:latin typeface="+mj-ea"/>
                          <a:ea typeface="+mj-ea"/>
                          <a:cs typeface="+mn-cs"/>
                        </a:rPr>
                        <a:t>具體成</a:t>
                      </a:r>
                      <a:r>
                        <a:rPr lang="zh-TW" altLang="zh-TW" sz="2000" b="1" kern="1200" dirty="0" smtClean="0">
                          <a:solidFill>
                            <a:schemeClr val="lt1"/>
                          </a:solidFill>
                          <a:effectLst/>
                          <a:latin typeface="+mj-ea"/>
                          <a:ea typeface="+mj-ea"/>
                          <a:cs typeface="+mn-cs"/>
                        </a:rPr>
                        <a:t>效：教師及業務承辦人能瞭解「學生學習歷程｣平台使用，與掌握系統管理機制，協助推動學生學習歷程平台之建置。</a:t>
                      </a:r>
                      <a:endParaRPr lang="zh-TW" altLang="zh-TW" sz="2000" kern="100" dirty="0" smtClean="0">
                        <a:solidFill>
                          <a:schemeClr val="bg1"/>
                        </a:solidFill>
                        <a:effectLst/>
                        <a:latin typeface="+mj-ea"/>
                        <a:ea typeface="+mj-ea"/>
                        <a:cs typeface="Times New Roman"/>
                      </a:endParaRPr>
                    </a:p>
                    <a:p>
                      <a:pPr lvl="0"/>
                      <a:endParaRPr lang="zh-TW" altLang="zh-TW" sz="1800" b="1" kern="1200" dirty="0" smtClean="0">
                        <a:solidFill>
                          <a:schemeClr val="lt1"/>
                        </a:solidFill>
                        <a:effectLst/>
                        <a:latin typeface="+mn-lt"/>
                        <a:ea typeface="+mn-ea"/>
                        <a:cs typeface="+mn-cs"/>
                      </a:endParaRPr>
                    </a:p>
                  </a:txBody>
                  <a:tcPr marL="68580" marR="68580" marT="0" marB="0">
                    <a:solidFill>
                      <a:srgbClr val="3333FF"/>
                    </a:solidFill>
                  </a:tcPr>
                </a:tc>
                <a:tc hMerge="1">
                  <a:txBody>
                    <a:bodyPr/>
                    <a:lstStyle/>
                    <a:p>
                      <a:endParaRPr lang="zh-TW" altLang="en-US"/>
                    </a:p>
                  </a:txBody>
                  <a:tcPr/>
                </a:tc>
              </a:tr>
            </a:tbl>
          </a:graphicData>
        </a:graphic>
      </p:graphicFrame>
      <p:pic>
        <p:nvPicPr>
          <p:cNvPr id="7170" name="Picture 2" descr="IMG_15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0012" y="1988840"/>
            <a:ext cx="3996444" cy="26642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7171" name="Picture 3" descr="IMG_14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988840"/>
            <a:ext cx="4010393" cy="26642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88524646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67544" y="692696"/>
            <a:ext cx="8229600" cy="1139825"/>
          </a:xfrm>
        </p:spPr>
        <p:txBody>
          <a:bodyPr/>
          <a:lstStyle/>
          <a:p>
            <a:r>
              <a:rPr lang="zh-TW" altLang="en-US" dirty="0"/>
              <a:t>新增</a:t>
            </a:r>
            <a:r>
              <a:rPr lang="zh-TW" altLang="en-US" dirty="0" smtClean="0"/>
              <a:t>修基本資料模組</a:t>
            </a:r>
            <a:endParaRPr lang="zh-TW" altLang="en-US"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53" t="13641" r="52390" b="20649"/>
          <a:stretch/>
        </p:blipFill>
        <p:spPr bwMode="auto">
          <a:xfrm>
            <a:off x="1187624" y="1556792"/>
            <a:ext cx="6552728" cy="5187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00087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195513" y="549275"/>
            <a:ext cx="5545137" cy="1143000"/>
          </a:xfrm>
        </p:spPr>
        <p:txBody>
          <a:bodyPr anchor="ctr"/>
          <a:lstStyle/>
          <a:p>
            <a:pPr>
              <a:defRPr/>
            </a:pPr>
            <a:r>
              <a:rPr lang="zh-TW" altLang="en-US" sz="4800" b="1" dirty="0" smtClean="0">
                <a:solidFill>
                  <a:srgbClr val="FF0000"/>
                </a:solidFill>
                <a:effectLst>
                  <a:outerShdw blurRad="38100" dist="38100" dir="2700000" algn="tl">
                    <a:srgbClr val="C0C0C0"/>
                  </a:outerShdw>
                </a:effectLst>
              </a:rPr>
              <a:t>壹、學校概況</a:t>
            </a:r>
            <a:endParaRPr lang="en-US" altLang="zh-TW" sz="4800" dirty="0" smtClean="0"/>
          </a:p>
        </p:txBody>
      </p:sp>
      <p:sp>
        <p:nvSpPr>
          <p:cNvPr id="7171" name="Rectangle 3"/>
          <p:cNvSpPr>
            <a:spLocks noGrp="1" noChangeArrowheads="1"/>
          </p:cNvSpPr>
          <p:nvPr>
            <p:ph type="body" idx="1"/>
          </p:nvPr>
        </p:nvSpPr>
        <p:spPr>
          <a:xfrm>
            <a:off x="250825" y="1557338"/>
            <a:ext cx="8713788" cy="4608512"/>
          </a:xfrm>
        </p:spPr>
        <p:txBody>
          <a:bodyPr/>
          <a:lstStyle/>
          <a:p>
            <a:r>
              <a:rPr lang="zh-TW" altLang="en-US" sz="3200" dirty="0" smtClean="0">
                <a:latin typeface="Times New Roman" pitchFamily="18" charset="0"/>
                <a:ea typeface="標楷體" pitchFamily="65" charset="-120"/>
              </a:rPr>
              <a:t>本校成立於民國</a:t>
            </a:r>
            <a:r>
              <a:rPr lang="en-US" altLang="zh-TW" sz="3200" dirty="0" smtClean="0">
                <a:latin typeface="Times New Roman" pitchFamily="18" charset="0"/>
                <a:ea typeface="標楷體" pitchFamily="65" charset="-120"/>
              </a:rPr>
              <a:t>51</a:t>
            </a:r>
            <a:r>
              <a:rPr lang="zh-TW" altLang="en-US" sz="3200" dirty="0" smtClean="0">
                <a:latin typeface="Times New Roman" pitchFamily="18" charset="0"/>
                <a:ea typeface="標楷體" pitchFamily="65" charset="-120"/>
              </a:rPr>
              <a:t>年，</a:t>
            </a:r>
            <a:r>
              <a:rPr lang="en-US" altLang="zh-TW" sz="3200" dirty="0" smtClean="0">
                <a:latin typeface="Times New Roman" pitchFamily="18" charset="0"/>
                <a:ea typeface="標楷體" pitchFamily="65" charset="-120"/>
              </a:rPr>
              <a:t>62</a:t>
            </a:r>
            <a:r>
              <a:rPr lang="zh-TW" altLang="en-US" sz="3200" dirty="0" smtClean="0">
                <a:latin typeface="Times New Roman" pitchFamily="18" charset="0"/>
                <a:ea typeface="標楷體" pitchFamily="65" charset="-120"/>
              </a:rPr>
              <a:t>年</a:t>
            </a:r>
            <a:r>
              <a:rPr lang="zh-TW" altLang="en-US" sz="3200" b="1" dirty="0" smtClean="0">
                <a:solidFill>
                  <a:srgbClr val="0000CC"/>
                </a:solidFill>
                <a:latin typeface="Times New Roman" pitchFamily="18" charset="0"/>
                <a:ea typeface="標楷體" pitchFamily="65" charset="-120"/>
              </a:rPr>
              <a:t>黃英吉校長</a:t>
            </a:r>
            <a:r>
              <a:rPr lang="en-US" altLang="zh-TW" sz="3200" dirty="0" smtClean="0">
                <a:latin typeface="Times New Roman" pitchFamily="18" charset="0"/>
                <a:ea typeface="標楷體" pitchFamily="65" charset="-120"/>
              </a:rPr>
              <a:t>(</a:t>
            </a:r>
            <a:r>
              <a:rPr lang="zh-TW" altLang="en-US" sz="3200" dirty="0" smtClean="0">
                <a:latin typeface="Times New Roman" pitchFamily="18" charset="0"/>
                <a:ea typeface="標楷體" pitchFamily="65" charset="-120"/>
              </a:rPr>
              <a:t>現任董事長</a:t>
            </a:r>
            <a:r>
              <a:rPr lang="en-US" altLang="zh-TW" sz="3200" dirty="0" smtClean="0">
                <a:latin typeface="Times New Roman" pitchFamily="18" charset="0"/>
                <a:ea typeface="標楷體" pitchFamily="65" charset="-120"/>
              </a:rPr>
              <a:t>)</a:t>
            </a:r>
            <a:r>
              <a:rPr lang="zh-TW" altLang="en-US" sz="3200" dirty="0" smtClean="0">
                <a:latin typeface="Times New Roman" pitchFamily="18" charset="0"/>
                <a:ea typeface="標楷體" pitchFamily="65" charset="-120"/>
              </a:rPr>
              <a:t>到任。</a:t>
            </a:r>
          </a:p>
          <a:p>
            <a:r>
              <a:rPr lang="en-US" altLang="zh-TW" sz="3200" dirty="0" smtClean="0">
                <a:latin typeface="Times New Roman" pitchFamily="18" charset="0"/>
                <a:ea typeface="標楷體" pitchFamily="65" charset="-120"/>
              </a:rPr>
              <a:t>95</a:t>
            </a:r>
            <a:r>
              <a:rPr lang="zh-TW" altLang="en-US" sz="3200" dirty="0" smtClean="0">
                <a:latin typeface="Times New Roman" pitchFamily="18" charset="0"/>
                <a:ea typeface="標楷體" pitchFamily="65" charset="-120"/>
              </a:rPr>
              <a:t>年黃校長轉任董事長，</a:t>
            </a:r>
            <a:r>
              <a:rPr lang="en-US" altLang="zh-TW" sz="3200" dirty="0" smtClean="0">
                <a:latin typeface="標楷體" pitchFamily="65" charset="-120"/>
                <a:ea typeface="標楷體" pitchFamily="65" charset="-120"/>
              </a:rPr>
              <a:t>43</a:t>
            </a:r>
            <a:r>
              <a:rPr lang="zh-TW" altLang="en-US" sz="3200" b="1" dirty="0" smtClean="0">
                <a:latin typeface="標楷體" pitchFamily="65" charset="-120"/>
                <a:ea typeface="標楷體" pitchFamily="65" charset="-120"/>
              </a:rPr>
              <a:t>年生命辦學</a:t>
            </a:r>
            <a:r>
              <a:rPr lang="zh-TW" altLang="en-US" sz="3200" dirty="0" smtClean="0">
                <a:latin typeface="Times New Roman" pitchFamily="18" charset="0"/>
                <a:ea typeface="標楷體" pitchFamily="65" charset="-120"/>
              </a:rPr>
              <a:t>，樹立優質辦學典範。本人在校服務</a:t>
            </a:r>
            <a:r>
              <a:rPr lang="en-US" altLang="zh-TW" sz="3200" dirty="0" smtClean="0">
                <a:latin typeface="Times New Roman" pitchFamily="18" charset="0"/>
                <a:ea typeface="標楷體" pitchFamily="65" charset="-120"/>
              </a:rPr>
              <a:t>33</a:t>
            </a:r>
            <a:r>
              <a:rPr lang="zh-TW" altLang="en-US" sz="3200" dirty="0" smtClean="0">
                <a:latin typeface="Times New Roman" pitchFamily="18" charset="0"/>
                <a:ea typeface="標楷體" pitchFamily="65" charset="-120"/>
              </a:rPr>
              <a:t>年，</a:t>
            </a:r>
            <a:r>
              <a:rPr lang="en-US" altLang="zh-TW" sz="3200" dirty="0" smtClean="0">
                <a:latin typeface="Times New Roman" pitchFamily="18" charset="0"/>
                <a:ea typeface="標楷體" pitchFamily="65" charset="-120"/>
              </a:rPr>
              <a:t>102</a:t>
            </a:r>
            <a:r>
              <a:rPr lang="zh-TW" altLang="en-US" sz="3200" dirty="0" smtClean="0">
                <a:latin typeface="Times New Roman" pitchFamily="18" charset="0"/>
                <a:ea typeface="標楷體" pitchFamily="65" charset="-120"/>
              </a:rPr>
              <a:t>年</a:t>
            </a:r>
            <a:r>
              <a:rPr lang="en-US" altLang="zh-TW" sz="3200" dirty="0" smtClean="0">
                <a:latin typeface="Times New Roman" pitchFamily="18" charset="0"/>
                <a:ea typeface="標楷體" pitchFamily="65" charset="-120"/>
              </a:rPr>
              <a:t>8</a:t>
            </a:r>
            <a:r>
              <a:rPr lang="zh-TW" altLang="en-US" sz="3200" dirty="0" smtClean="0">
                <a:latin typeface="Times New Roman" pitchFamily="18" charset="0"/>
                <a:ea typeface="標楷體" pitchFamily="65" charset="-120"/>
              </a:rPr>
              <a:t>月</a:t>
            </a:r>
            <a:r>
              <a:rPr lang="en-US" altLang="zh-TW" sz="3200" dirty="0" smtClean="0">
                <a:latin typeface="Times New Roman" pitchFamily="18" charset="0"/>
                <a:ea typeface="標楷體" pitchFamily="65" charset="-120"/>
              </a:rPr>
              <a:t>1</a:t>
            </a:r>
            <a:r>
              <a:rPr lang="zh-TW" altLang="en-US" sz="3200" dirty="0" smtClean="0">
                <a:latin typeface="Times New Roman" pitchFamily="18" charset="0"/>
                <a:ea typeface="標楷體" pitchFamily="65" charset="-120"/>
              </a:rPr>
              <a:t>日正式接任校長。</a:t>
            </a:r>
            <a:endParaRPr lang="en-US" altLang="zh-TW" sz="3200" dirty="0" smtClean="0">
              <a:latin typeface="Times New Roman" pitchFamily="18" charset="0"/>
              <a:ea typeface="標楷體" pitchFamily="65" charset="-120"/>
            </a:endParaRPr>
          </a:p>
          <a:p>
            <a:r>
              <a:rPr lang="zh-TW" altLang="zh-TW" sz="3200" dirty="0">
                <a:latin typeface="Times New Roman" pitchFamily="18" charset="0"/>
                <a:ea typeface="標楷體" pitchFamily="65" charset="-120"/>
              </a:rPr>
              <a:t>學校教職員</a:t>
            </a:r>
            <a:r>
              <a:rPr lang="en-US" altLang="zh-TW" sz="3200" dirty="0" smtClean="0">
                <a:solidFill>
                  <a:srgbClr val="FF0000"/>
                </a:solidFill>
                <a:latin typeface="Times New Roman" pitchFamily="18" charset="0"/>
                <a:ea typeface="標楷體" pitchFamily="65" charset="-120"/>
              </a:rPr>
              <a:t>133</a:t>
            </a:r>
            <a:r>
              <a:rPr lang="zh-TW" altLang="zh-TW" sz="3200" dirty="0" smtClean="0">
                <a:latin typeface="Times New Roman" pitchFamily="18" charset="0"/>
                <a:ea typeface="標楷體" pitchFamily="65" charset="-120"/>
              </a:rPr>
              <a:t>人</a:t>
            </a:r>
            <a:r>
              <a:rPr lang="zh-TW" altLang="zh-TW" sz="3200" dirty="0">
                <a:latin typeface="Times New Roman" pitchFamily="18" charset="0"/>
                <a:ea typeface="標楷體" pitchFamily="65" charset="-120"/>
              </a:rPr>
              <a:t>，平均年齡</a:t>
            </a:r>
            <a:r>
              <a:rPr lang="en-US" altLang="zh-TW" sz="3200" dirty="0">
                <a:latin typeface="Times New Roman" pitchFamily="18" charset="0"/>
                <a:ea typeface="標楷體" pitchFamily="65" charset="-120"/>
              </a:rPr>
              <a:t>38</a:t>
            </a:r>
            <a:r>
              <a:rPr lang="zh-TW" altLang="zh-TW" sz="3200" dirty="0">
                <a:latin typeface="Times New Roman" pitchFamily="18" charset="0"/>
                <a:ea typeface="標楷體" pitchFamily="65" charset="-120"/>
              </a:rPr>
              <a:t>歲，年輕、活力有熱情，其中校友佔</a:t>
            </a:r>
            <a:r>
              <a:rPr lang="en-US" altLang="zh-TW" sz="3200" dirty="0" smtClean="0">
                <a:solidFill>
                  <a:srgbClr val="FF0000"/>
                </a:solidFill>
                <a:latin typeface="Times New Roman" pitchFamily="18" charset="0"/>
                <a:ea typeface="標楷體" pitchFamily="65" charset="-120"/>
              </a:rPr>
              <a:t>31</a:t>
            </a:r>
            <a:r>
              <a:rPr lang="zh-TW" altLang="zh-TW" sz="3200" dirty="0" smtClean="0">
                <a:latin typeface="Times New Roman" pitchFamily="18" charset="0"/>
                <a:ea typeface="標楷體" pitchFamily="65" charset="-120"/>
              </a:rPr>
              <a:t>人</a:t>
            </a:r>
            <a:r>
              <a:rPr lang="zh-TW" altLang="zh-TW" sz="3200" dirty="0">
                <a:latin typeface="Times New Roman" pitchFamily="18" charset="0"/>
                <a:ea typeface="標楷體" pitchFamily="65" charset="-120"/>
              </a:rPr>
              <a:t>，具愛校心與向心力，成員中無工友</a:t>
            </a:r>
            <a:r>
              <a:rPr lang="zh-TW" altLang="zh-TW" sz="3200" dirty="0" smtClean="0">
                <a:latin typeface="Times New Roman" pitchFamily="18" charset="0"/>
                <a:ea typeface="標楷體" pitchFamily="65" charset="-120"/>
              </a:rPr>
              <a:t>。</a:t>
            </a:r>
            <a:endParaRPr lang="zh-TW" altLang="zh-TW" sz="3200" dirty="0">
              <a:latin typeface="Times New Roman" pitchFamily="18" charset="0"/>
              <a:ea typeface="標楷體" pitchFamily="65" charset="-120"/>
            </a:endParaRPr>
          </a:p>
        </p:txBody>
      </p:sp>
      <p:sp>
        <p:nvSpPr>
          <p:cNvPr id="3" name="投影片編號版面配置區 2"/>
          <p:cNvSpPr>
            <a:spLocks noGrp="1"/>
          </p:cNvSpPr>
          <p:nvPr>
            <p:ph type="sldNum" sz="quarter" idx="12"/>
          </p:nvPr>
        </p:nvSpPr>
        <p:spPr/>
        <p:txBody>
          <a:bodyPr/>
          <a:lstStyle/>
          <a:p>
            <a:pPr>
              <a:defRPr/>
            </a:pPr>
            <a:r>
              <a:rPr lang="en-US" altLang="zh-TW" smtClean="0"/>
              <a:t>P</a:t>
            </a:r>
            <a:fld id="{FB0BC13E-0C24-45C6-AEAC-14E3E7307EEB}" type="slidenum">
              <a:rPr lang="en-US" altLang="zh-TW" smtClean="0"/>
              <a:pPr>
                <a:defRPr/>
              </a:pPr>
              <a:t>3</a:t>
            </a:fld>
            <a:endParaRPr lang="en-US" altLang="zh-TW"/>
          </a:p>
        </p:txBody>
      </p:sp>
      <p:sp>
        <p:nvSpPr>
          <p:cNvPr id="4" name="日期版面配置區 3"/>
          <p:cNvSpPr>
            <a:spLocks noGrp="1"/>
          </p:cNvSpPr>
          <p:nvPr>
            <p:ph type="dt" sz="half" idx="10"/>
          </p:nvPr>
        </p:nvSpPr>
        <p:spPr/>
        <p:txBody>
          <a:bodyPr/>
          <a:lstStyle/>
          <a:p>
            <a:pPr>
              <a:defRPr/>
            </a:pPr>
            <a:endParaRPr lang="en-US" altLang="zh-TW"/>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92941"/>
            <a:ext cx="8229600" cy="1143000"/>
          </a:xfrm>
        </p:spPr>
        <p:txBody>
          <a:bodyPr/>
          <a:lstStyle/>
          <a:p>
            <a:r>
              <a:rPr lang="zh-TW" altLang="en-US" sz="4000" dirty="0" smtClean="0"/>
              <a:t>學習歷程建置情形</a:t>
            </a:r>
            <a:endParaRPr lang="zh-TW" altLang="en-US" sz="4000"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864" t="14287" r="26622" b="12404"/>
          <a:stretch/>
        </p:blipFill>
        <p:spPr bwMode="auto">
          <a:xfrm>
            <a:off x="827584" y="1340768"/>
            <a:ext cx="7560840"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5220072" y="908720"/>
            <a:ext cx="3096344" cy="33855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zh-TW" altLang="en-US" dirty="0" smtClean="0">
                <a:solidFill>
                  <a:srgbClr val="FF0000"/>
                </a:solidFill>
              </a:rPr>
              <a:t>學習歷程競賽第一名作品</a:t>
            </a:r>
            <a:endParaRPr lang="zh-TW" altLang="en-US" dirty="0">
              <a:solidFill>
                <a:srgbClr val="FF0000"/>
              </a:solidFill>
            </a:endParaRPr>
          </a:p>
        </p:txBody>
      </p:sp>
    </p:spTree>
    <p:extLst>
      <p:ext uri="{BB962C8B-B14F-4D97-AF65-F5344CB8AC3E}">
        <p14:creationId xmlns:p14="http://schemas.microsoft.com/office/powerpoint/2010/main" val="398705253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692696"/>
            <a:ext cx="8229600" cy="864096"/>
          </a:xfrm>
        </p:spPr>
        <p:txBody>
          <a:bodyPr/>
          <a:lstStyle/>
          <a:p>
            <a:r>
              <a:rPr lang="zh-TW" altLang="en-US" sz="3200" dirty="0" smtClean="0"/>
              <a:t>學習歷程建置情形</a:t>
            </a:r>
            <a:endParaRPr lang="zh-TW" altLang="en-US" sz="3200"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8353" t="16981" r="29869" b="5285"/>
          <a:stretch/>
        </p:blipFill>
        <p:spPr bwMode="auto">
          <a:xfrm>
            <a:off x="323528" y="1196752"/>
            <a:ext cx="8208912" cy="5098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5868144" y="1556792"/>
            <a:ext cx="3096344"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zh-TW" altLang="en-US" dirty="0" smtClean="0"/>
              <a:t>歷程資料紀錄呈現</a:t>
            </a:r>
            <a:endParaRPr lang="en-US" altLang="zh-TW" dirty="0">
              <a:latin typeface="新細明體"/>
              <a:ea typeface="新細明體"/>
            </a:endParaRPr>
          </a:p>
          <a:p>
            <a:pPr algn="ctr"/>
            <a:r>
              <a:rPr lang="zh-TW" altLang="en-US" dirty="0" smtClean="0">
                <a:latin typeface="新細明體"/>
                <a:ea typeface="新細明體"/>
              </a:rPr>
              <a:t>看出學生的成長與反思</a:t>
            </a:r>
            <a:endParaRPr lang="zh-TW" altLang="en-US" dirty="0"/>
          </a:p>
        </p:txBody>
      </p:sp>
    </p:spTree>
    <p:extLst>
      <p:ext uri="{BB962C8B-B14F-4D97-AF65-F5344CB8AC3E}">
        <p14:creationId xmlns:p14="http://schemas.microsoft.com/office/powerpoint/2010/main" val="205241921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692696"/>
            <a:ext cx="8229600" cy="792088"/>
          </a:xfrm>
        </p:spPr>
        <p:txBody>
          <a:bodyPr/>
          <a:lstStyle/>
          <a:p>
            <a:r>
              <a:rPr lang="zh-TW" altLang="en-US" sz="4000" dirty="0" smtClean="0"/>
              <a:t>學習歷程建置情形</a:t>
            </a:r>
            <a:endParaRPr lang="zh-TW" altLang="en-US" sz="4000"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8787" t="22368" r="30626" b="16059"/>
          <a:stretch/>
        </p:blipFill>
        <p:spPr bwMode="auto">
          <a:xfrm>
            <a:off x="395536" y="1412775"/>
            <a:ext cx="8568952" cy="5345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5868144" y="1556792"/>
            <a:ext cx="3096344"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zh-TW" altLang="en-US" dirty="0" smtClean="0"/>
              <a:t>歷程資料紀錄呈現</a:t>
            </a:r>
            <a:endParaRPr lang="en-US" altLang="zh-TW" dirty="0">
              <a:latin typeface="新細明體"/>
              <a:ea typeface="新細明體"/>
            </a:endParaRPr>
          </a:p>
          <a:p>
            <a:pPr algn="ctr"/>
            <a:r>
              <a:rPr lang="zh-TW" altLang="en-US" dirty="0" smtClean="0">
                <a:latin typeface="新細明體"/>
                <a:ea typeface="新細明體"/>
              </a:rPr>
              <a:t>看出學生的成長與反思</a:t>
            </a:r>
            <a:endParaRPr lang="zh-TW" altLang="en-US" dirty="0"/>
          </a:p>
        </p:txBody>
      </p:sp>
    </p:spTree>
    <p:extLst>
      <p:ext uri="{BB962C8B-B14F-4D97-AF65-F5344CB8AC3E}">
        <p14:creationId xmlns:p14="http://schemas.microsoft.com/office/powerpoint/2010/main" val="97243555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692696"/>
            <a:ext cx="8229600" cy="792088"/>
          </a:xfrm>
        </p:spPr>
        <p:txBody>
          <a:bodyPr/>
          <a:lstStyle/>
          <a:p>
            <a:r>
              <a:rPr lang="zh-TW" altLang="en-US" dirty="0" smtClean="0"/>
              <a:t>學習歷程建置情形</a:t>
            </a:r>
            <a:endParaRPr lang="zh-TW" altLang="en-US" dirty="0"/>
          </a:p>
        </p:txBody>
      </p:sp>
      <p:pic>
        <p:nvPicPr>
          <p:cNvPr id="5123"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7920" t="16018" r="28571" b="4900"/>
          <a:stretch/>
        </p:blipFill>
        <p:spPr bwMode="auto">
          <a:xfrm>
            <a:off x="467544" y="1412775"/>
            <a:ext cx="8496944" cy="489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5868144" y="1556792"/>
            <a:ext cx="309634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zh-TW" altLang="en-US" dirty="0" smtClean="0"/>
              <a:t>學生課程資料</a:t>
            </a:r>
            <a:endParaRPr lang="zh-TW" altLang="en-US" dirty="0"/>
          </a:p>
        </p:txBody>
      </p:sp>
    </p:spTree>
    <p:extLst>
      <p:ext uri="{BB962C8B-B14F-4D97-AF65-F5344CB8AC3E}">
        <p14:creationId xmlns:p14="http://schemas.microsoft.com/office/powerpoint/2010/main" val="278429636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AF14B410-4B94-408B-B979-7B4712398337}" type="slidenum">
              <a:rPr lang="en-US" altLang="zh-TW" smtClean="0"/>
              <a:pPr>
                <a:defRPr/>
              </a:pPr>
              <a:t>43</a:t>
            </a:fld>
            <a:endParaRPr lang="en-US" altLang="zh-TW"/>
          </a:p>
        </p:txBody>
      </p:sp>
      <p:graphicFrame>
        <p:nvGraphicFramePr>
          <p:cNvPr id="6" name="表格 5"/>
          <p:cNvGraphicFramePr>
            <a:graphicFrameLocks noGrp="1"/>
          </p:cNvGraphicFramePr>
          <p:nvPr>
            <p:extLst>
              <p:ext uri="{D42A27DB-BD31-4B8C-83A1-F6EECF244321}">
                <p14:modId xmlns:p14="http://schemas.microsoft.com/office/powerpoint/2010/main" val="2336921817"/>
              </p:ext>
            </p:extLst>
          </p:nvPr>
        </p:nvGraphicFramePr>
        <p:xfrm>
          <a:off x="395536" y="594464"/>
          <a:ext cx="8136903" cy="5498832"/>
        </p:xfrm>
        <a:graphic>
          <a:graphicData uri="http://schemas.openxmlformats.org/drawingml/2006/table">
            <a:tbl>
              <a:tblPr firstRow="1" firstCol="1" lastRow="1" lastCol="1" bandRow="1" bandCol="1">
                <a:tableStyleId>{5C22544A-7EE6-4342-B048-85BDC9FD1C3A}</a:tableStyleId>
              </a:tblPr>
              <a:tblGrid>
                <a:gridCol w="432048"/>
                <a:gridCol w="3024336"/>
                <a:gridCol w="720080"/>
                <a:gridCol w="720080"/>
                <a:gridCol w="3240359"/>
              </a:tblGrid>
              <a:tr h="26480">
                <a:tc rowSpan="2" gridSpan="2">
                  <a:txBody>
                    <a:bodyPr/>
                    <a:lstStyle/>
                    <a:p>
                      <a:pPr algn="ctr">
                        <a:spcAft>
                          <a:spcPts val="0"/>
                        </a:spcAft>
                      </a:pPr>
                      <a:r>
                        <a:rPr lang="en-US" sz="1600" kern="0" dirty="0">
                          <a:effectLst/>
                        </a:rPr>
                        <a:t>104-3</a:t>
                      </a:r>
                      <a:r>
                        <a:rPr lang="zh-TW" sz="1600" kern="0" dirty="0">
                          <a:effectLst/>
                        </a:rPr>
                        <a:t>指標項目</a:t>
                      </a:r>
                      <a:endParaRPr lang="zh-TW" sz="1600" kern="100" dirty="0">
                        <a:effectLst/>
                        <a:latin typeface="Calibri"/>
                        <a:ea typeface="新細明體"/>
                        <a:cs typeface="Times New Roman"/>
                      </a:endParaRPr>
                    </a:p>
                  </a:txBody>
                  <a:tcPr marL="5766" marR="5766" marT="0" marB="0" anchor="ctr"/>
                </a:tc>
                <a:tc rowSpan="2" hMerge="1">
                  <a:txBody>
                    <a:bodyPr/>
                    <a:lstStyle/>
                    <a:p>
                      <a:endParaRPr lang="zh-TW" altLang="en-US"/>
                    </a:p>
                  </a:txBody>
                  <a:tcPr/>
                </a:tc>
                <a:tc gridSpan="2">
                  <a:txBody>
                    <a:bodyPr/>
                    <a:lstStyle/>
                    <a:p>
                      <a:pPr algn="ctr">
                        <a:spcAft>
                          <a:spcPts val="0"/>
                        </a:spcAft>
                      </a:pPr>
                      <a:r>
                        <a:rPr lang="en-US" sz="1600" kern="0">
                          <a:effectLst/>
                        </a:rPr>
                        <a:t>104</a:t>
                      </a:r>
                      <a:r>
                        <a:rPr lang="zh-TW" sz="1600" kern="0">
                          <a:effectLst/>
                        </a:rPr>
                        <a:t>學年度</a:t>
                      </a:r>
                      <a:endParaRPr lang="zh-TW" sz="1600" kern="100">
                        <a:effectLst/>
                        <a:latin typeface="Calibri"/>
                        <a:ea typeface="新細明體"/>
                        <a:cs typeface="Times New Roman"/>
                      </a:endParaRPr>
                    </a:p>
                  </a:txBody>
                  <a:tcPr marL="5766" marR="5766" marT="0" marB="0" anchor="ctr"/>
                </a:tc>
                <a:tc hMerge="1">
                  <a:txBody>
                    <a:bodyPr/>
                    <a:lstStyle/>
                    <a:p>
                      <a:endParaRPr lang="zh-TW" altLang="en-US"/>
                    </a:p>
                  </a:txBody>
                  <a:tcPr/>
                </a:tc>
                <a:tc rowSpan="2">
                  <a:txBody>
                    <a:bodyPr/>
                    <a:lstStyle/>
                    <a:p>
                      <a:pPr algn="ctr">
                        <a:spcAft>
                          <a:spcPts val="0"/>
                        </a:spcAft>
                      </a:pPr>
                      <a:r>
                        <a:rPr lang="zh-TW" sz="1600" kern="100" dirty="0">
                          <a:effectLst/>
                        </a:rPr>
                        <a:t>具體成果質性描述</a:t>
                      </a:r>
                      <a:endParaRPr lang="zh-TW" sz="1600" kern="100" dirty="0">
                        <a:effectLst/>
                        <a:latin typeface="Calibri"/>
                        <a:ea typeface="新細明體"/>
                        <a:cs typeface="Times New Roman"/>
                      </a:endParaRPr>
                    </a:p>
                  </a:txBody>
                  <a:tcPr marL="5766" marR="5766" marT="0" marB="0" anchor="ctr"/>
                </a:tc>
              </a:tr>
              <a:tr h="106776">
                <a:tc gridSpan="2" vMerge="1">
                  <a:txBody>
                    <a:bodyPr/>
                    <a:lstStyle/>
                    <a:p>
                      <a:endParaRPr lang="zh-TW" altLang="en-US"/>
                    </a:p>
                  </a:txBody>
                  <a:tcPr/>
                </a:tc>
                <a:tc hMerge="1" vMerge="1">
                  <a:txBody>
                    <a:bodyPr/>
                    <a:lstStyle/>
                    <a:p>
                      <a:endParaRPr lang="zh-TW" altLang="en-US"/>
                    </a:p>
                  </a:txBody>
                  <a:tcPr/>
                </a:tc>
                <a:tc>
                  <a:txBody>
                    <a:bodyPr/>
                    <a:lstStyle/>
                    <a:p>
                      <a:pPr algn="ctr">
                        <a:spcAft>
                          <a:spcPts val="0"/>
                        </a:spcAft>
                      </a:pPr>
                      <a:r>
                        <a:rPr lang="zh-TW" sz="1600" kern="0" dirty="0">
                          <a:effectLst/>
                        </a:rPr>
                        <a:t>目標</a:t>
                      </a:r>
                      <a:endParaRPr lang="zh-TW" sz="1600" kern="100" dirty="0">
                        <a:effectLst/>
                        <a:latin typeface="Calibri"/>
                        <a:ea typeface="新細明體"/>
                        <a:cs typeface="Times New Roman"/>
                      </a:endParaRPr>
                    </a:p>
                  </a:txBody>
                  <a:tcPr marL="5766" marR="5766" marT="0" marB="0" anchor="ctr"/>
                </a:tc>
                <a:tc>
                  <a:txBody>
                    <a:bodyPr/>
                    <a:lstStyle/>
                    <a:p>
                      <a:pPr algn="ctr">
                        <a:spcAft>
                          <a:spcPts val="0"/>
                        </a:spcAft>
                      </a:pPr>
                      <a:r>
                        <a:rPr lang="zh-TW" sz="1600" kern="0" dirty="0">
                          <a:effectLst/>
                        </a:rPr>
                        <a:t>績效</a:t>
                      </a:r>
                      <a:endParaRPr lang="zh-TW" sz="1600" kern="100" dirty="0">
                        <a:effectLst/>
                        <a:latin typeface="Calibri"/>
                        <a:ea typeface="新細明體"/>
                        <a:cs typeface="Times New Roman"/>
                      </a:endParaRPr>
                    </a:p>
                  </a:txBody>
                  <a:tcPr marL="5766" marR="5766" marT="0" marB="0" anchor="ctr"/>
                </a:tc>
                <a:tc vMerge="1">
                  <a:txBody>
                    <a:bodyPr/>
                    <a:lstStyle/>
                    <a:p>
                      <a:endParaRPr lang="zh-TW" altLang="en-US"/>
                    </a:p>
                  </a:txBody>
                  <a:tcPr/>
                </a:tc>
              </a:tr>
              <a:tr h="169133">
                <a:tc rowSpan="10">
                  <a:txBody>
                    <a:bodyPr/>
                    <a:lstStyle/>
                    <a:p>
                      <a:pPr algn="just">
                        <a:spcAft>
                          <a:spcPts val="0"/>
                        </a:spcAft>
                      </a:pPr>
                      <a:r>
                        <a:rPr lang="zh-TW" sz="1600" kern="0" dirty="0">
                          <a:effectLst/>
                        </a:rPr>
                        <a:t>校訂績效指標</a:t>
                      </a:r>
                      <a:endParaRPr lang="zh-TW" sz="1600" kern="100" dirty="0">
                        <a:effectLst/>
                        <a:latin typeface="Calibri"/>
                        <a:ea typeface="新細明體"/>
                        <a:cs typeface="Times New Roman"/>
                      </a:endParaRPr>
                    </a:p>
                  </a:txBody>
                  <a:tcPr marL="5766" marR="5766" marT="0" marB="0" anchor="ctr"/>
                </a:tc>
                <a:tc>
                  <a:txBody>
                    <a:bodyPr/>
                    <a:lstStyle/>
                    <a:p>
                      <a:pPr algn="just">
                        <a:lnSpc>
                          <a:spcPct val="100000"/>
                        </a:lnSpc>
                        <a:spcAft>
                          <a:spcPts val="0"/>
                        </a:spcAft>
                      </a:pPr>
                      <a:r>
                        <a:rPr lang="zh-TW" sz="1600" b="0" kern="0" dirty="0">
                          <a:solidFill>
                            <a:schemeClr val="tx1"/>
                          </a:solidFill>
                          <a:effectLst/>
                        </a:rPr>
                        <a:t>教師輔導知能研習回饋滿意度</a:t>
                      </a:r>
                      <a:r>
                        <a:rPr lang="en-US" sz="1600" b="0" kern="0" dirty="0">
                          <a:solidFill>
                            <a:schemeClr val="tx1"/>
                          </a:solidFill>
                          <a:effectLst/>
                        </a:rPr>
                        <a:t>(5</a:t>
                      </a:r>
                      <a:r>
                        <a:rPr lang="zh-TW" sz="1600" b="0" kern="0" dirty="0">
                          <a:solidFill>
                            <a:schemeClr val="tx1"/>
                          </a:solidFill>
                          <a:effectLst/>
                        </a:rPr>
                        <a:t>等量表</a:t>
                      </a:r>
                      <a:r>
                        <a:rPr lang="en-US" sz="1600" b="0" kern="0" dirty="0">
                          <a:solidFill>
                            <a:schemeClr val="tx1"/>
                          </a:solidFill>
                          <a:effectLst/>
                        </a:rPr>
                        <a:t>)</a:t>
                      </a:r>
                      <a:endParaRPr lang="zh-TW" sz="1600" b="0" kern="100" dirty="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c>
                  <a:txBody>
                    <a:bodyPr/>
                    <a:lstStyle/>
                    <a:p>
                      <a:pPr algn="ctr">
                        <a:spcAft>
                          <a:spcPts val="0"/>
                        </a:spcAft>
                      </a:pPr>
                      <a:r>
                        <a:rPr lang="en-US" sz="1600" b="0" kern="0">
                          <a:solidFill>
                            <a:schemeClr val="tx1"/>
                          </a:solidFill>
                          <a:effectLst/>
                        </a:rPr>
                        <a:t>3.5</a:t>
                      </a:r>
                      <a:endParaRPr lang="zh-TW" sz="1600" b="0" kern="10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c>
                  <a:txBody>
                    <a:bodyPr/>
                    <a:lstStyle/>
                    <a:p>
                      <a:pPr algn="ctr">
                        <a:spcAft>
                          <a:spcPts val="0"/>
                        </a:spcAft>
                      </a:pPr>
                      <a:r>
                        <a:rPr lang="en-US" sz="1600" b="0" kern="0">
                          <a:solidFill>
                            <a:schemeClr val="tx1"/>
                          </a:solidFill>
                          <a:effectLst/>
                        </a:rPr>
                        <a:t>4.45</a:t>
                      </a:r>
                      <a:endParaRPr lang="zh-TW" sz="1600" b="0" kern="10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c>
                  <a:txBody>
                    <a:bodyPr/>
                    <a:lstStyle/>
                    <a:p>
                      <a:pPr algn="just">
                        <a:spcAft>
                          <a:spcPts val="0"/>
                        </a:spcAft>
                      </a:pPr>
                      <a:r>
                        <a:rPr lang="zh-TW" sz="1600" b="0" kern="0" dirty="0">
                          <a:solidFill>
                            <a:schemeClr val="tx1"/>
                          </a:solidFill>
                          <a:effectLst/>
                        </a:rPr>
                        <a:t>教師具有青少年輔導知能</a:t>
                      </a:r>
                      <a:endParaRPr lang="zh-TW" sz="1600" b="0" kern="100" dirty="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r>
              <a:tr h="476649">
                <a:tc vMerge="1">
                  <a:txBody>
                    <a:bodyPr/>
                    <a:lstStyle/>
                    <a:p>
                      <a:endParaRPr lang="zh-TW" altLang="en-US"/>
                    </a:p>
                  </a:txBody>
                  <a:tcPr/>
                </a:tc>
                <a:tc>
                  <a:txBody>
                    <a:bodyPr/>
                    <a:lstStyle/>
                    <a:p>
                      <a:pPr algn="just">
                        <a:lnSpc>
                          <a:spcPct val="100000"/>
                        </a:lnSpc>
                        <a:spcAft>
                          <a:spcPts val="0"/>
                        </a:spcAft>
                      </a:pPr>
                      <a:r>
                        <a:rPr lang="zh-TW" sz="1600" b="0" kern="0" dirty="0">
                          <a:solidFill>
                            <a:schemeClr val="tx1"/>
                          </a:solidFill>
                          <a:effectLst/>
                        </a:rPr>
                        <a:t>辦理種子學生「學生學習歷程檔案｣教育訓練</a:t>
                      </a:r>
                      <a:endParaRPr lang="zh-TW" sz="1600" b="0" kern="100" dirty="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c>
                  <a:txBody>
                    <a:bodyPr/>
                    <a:lstStyle/>
                    <a:p>
                      <a:pPr algn="ctr">
                        <a:spcAft>
                          <a:spcPts val="0"/>
                        </a:spcAft>
                      </a:pPr>
                      <a:r>
                        <a:rPr lang="en-US" sz="1600" b="0" kern="0">
                          <a:solidFill>
                            <a:schemeClr val="tx1"/>
                          </a:solidFill>
                          <a:effectLst/>
                        </a:rPr>
                        <a:t>2</a:t>
                      </a:r>
                      <a:endParaRPr lang="zh-TW" sz="1600" b="0" kern="10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c>
                  <a:txBody>
                    <a:bodyPr/>
                    <a:lstStyle/>
                    <a:p>
                      <a:pPr algn="ctr">
                        <a:spcAft>
                          <a:spcPts val="0"/>
                        </a:spcAft>
                      </a:pPr>
                      <a:r>
                        <a:rPr lang="en-US" sz="1600" b="0" kern="0">
                          <a:solidFill>
                            <a:schemeClr val="tx1"/>
                          </a:solidFill>
                          <a:effectLst/>
                        </a:rPr>
                        <a:t>2</a:t>
                      </a:r>
                      <a:endParaRPr lang="zh-TW" sz="1600" b="0" kern="10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c>
                  <a:txBody>
                    <a:bodyPr/>
                    <a:lstStyle/>
                    <a:p>
                      <a:pPr algn="just">
                        <a:spcAft>
                          <a:spcPts val="0"/>
                        </a:spcAft>
                      </a:pPr>
                      <a:r>
                        <a:rPr lang="en-US" sz="1600" b="0" kern="0" dirty="0">
                          <a:solidFill>
                            <a:schemeClr val="tx1"/>
                          </a:solidFill>
                          <a:effectLst/>
                        </a:rPr>
                        <a:t>104/09/30</a:t>
                      </a:r>
                      <a:r>
                        <a:rPr lang="zh-TW" sz="1600" b="0" kern="0" dirty="0">
                          <a:solidFill>
                            <a:schemeClr val="tx1"/>
                          </a:solidFill>
                          <a:effectLst/>
                        </a:rPr>
                        <a:t>分梯辦理「種子學生教育訓練｣兩場，共</a:t>
                      </a:r>
                      <a:r>
                        <a:rPr lang="en-US" sz="1600" b="0" kern="0" dirty="0">
                          <a:solidFill>
                            <a:schemeClr val="tx1"/>
                          </a:solidFill>
                          <a:effectLst/>
                        </a:rPr>
                        <a:t>86</a:t>
                      </a:r>
                      <a:r>
                        <a:rPr lang="zh-TW" sz="1600" b="0" kern="0" dirty="0">
                          <a:solidFill>
                            <a:schemeClr val="tx1"/>
                          </a:solidFill>
                          <a:effectLst/>
                        </a:rPr>
                        <a:t>人。</a:t>
                      </a:r>
                      <a:endParaRPr lang="zh-TW" sz="1600" b="0" kern="100" dirty="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r>
              <a:tr h="553527">
                <a:tc vMerge="1">
                  <a:txBody>
                    <a:bodyPr/>
                    <a:lstStyle/>
                    <a:p>
                      <a:endParaRPr lang="zh-TW" altLang="en-US"/>
                    </a:p>
                  </a:txBody>
                  <a:tcPr/>
                </a:tc>
                <a:tc>
                  <a:txBody>
                    <a:bodyPr/>
                    <a:lstStyle/>
                    <a:p>
                      <a:pPr algn="just">
                        <a:lnSpc>
                          <a:spcPct val="100000"/>
                        </a:lnSpc>
                        <a:spcAft>
                          <a:spcPts val="0"/>
                        </a:spcAft>
                      </a:pPr>
                      <a:r>
                        <a:rPr lang="zh-TW" sz="1600" b="0" kern="0" dirty="0">
                          <a:solidFill>
                            <a:schemeClr val="tx1"/>
                          </a:solidFill>
                          <a:effectLst/>
                        </a:rPr>
                        <a:t>辦理「學生學習歷程檔案｣製作競賽場次</a:t>
                      </a:r>
                      <a:endParaRPr lang="zh-TW" sz="1600" b="0" kern="100" dirty="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c>
                  <a:txBody>
                    <a:bodyPr/>
                    <a:lstStyle/>
                    <a:p>
                      <a:pPr algn="ctr">
                        <a:lnSpc>
                          <a:spcPts val="1400"/>
                        </a:lnSpc>
                        <a:spcAft>
                          <a:spcPts val="0"/>
                        </a:spcAft>
                      </a:pPr>
                      <a:r>
                        <a:rPr lang="en-US" sz="1600" b="0" kern="0">
                          <a:solidFill>
                            <a:schemeClr val="tx1"/>
                          </a:solidFill>
                          <a:effectLst/>
                        </a:rPr>
                        <a:t>1</a:t>
                      </a:r>
                      <a:endParaRPr lang="zh-TW" sz="1600" b="0" kern="10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c>
                  <a:txBody>
                    <a:bodyPr/>
                    <a:lstStyle/>
                    <a:p>
                      <a:pPr algn="ctr">
                        <a:spcAft>
                          <a:spcPts val="0"/>
                        </a:spcAft>
                      </a:pPr>
                      <a:r>
                        <a:rPr lang="en-US" sz="1600" b="0" kern="0">
                          <a:solidFill>
                            <a:schemeClr val="tx1"/>
                          </a:solidFill>
                          <a:effectLst/>
                        </a:rPr>
                        <a:t>1</a:t>
                      </a:r>
                      <a:endParaRPr lang="zh-TW" sz="1600" b="0" kern="10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c>
                  <a:txBody>
                    <a:bodyPr/>
                    <a:lstStyle/>
                    <a:p>
                      <a:pPr algn="just">
                        <a:spcAft>
                          <a:spcPts val="0"/>
                        </a:spcAft>
                      </a:pPr>
                      <a:r>
                        <a:rPr lang="en-US" sz="1600" b="0" kern="0" dirty="0">
                          <a:solidFill>
                            <a:schemeClr val="tx1"/>
                          </a:solidFill>
                          <a:effectLst/>
                        </a:rPr>
                        <a:t>104/12/15~104/12/30</a:t>
                      </a:r>
                      <a:r>
                        <a:rPr lang="zh-TW" sz="1600" b="0" kern="0" dirty="0">
                          <a:solidFill>
                            <a:schemeClr val="tx1"/>
                          </a:solidFill>
                          <a:effectLst/>
                        </a:rPr>
                        <a:t>辦理全校「學習歷程製作競賽｣一場。</a:t>
                      </a:r>
                      <a:endParaRPr lang="zh-TW" sz="1600" b="0" kern="100" dirty="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r>
              <a:tr h="307515">
                <a:tc vMerge="1">
                  <a:txBody>
                    <a:bodyPr/>
                    <a:lstStyle/>
                    <a:p>
                      <a:endParaRPr lang="zh-TW" altLang="en-US"/>
                    </a:p>
                  </a:txBody>
                  <a:tcPr/>
                </a:tc>
                <a:tc>
                  <a:txBody>
                    <a:bodyPr/>
                    <a:lstStyle/>
                    <a:p>
                      <a:pPr algn="just">
                        <a:lnSpc>
                          <a:spcPct val="100000"/>
                        </a:lnSpc>
                        <a:spcAft>
                          <a:spcPts val="0"/>
                        </a:spcAft>
                      </a:pPr>
                      <a:r>
                        <a:rPr lang="zh-TW" sz="1600" b="0" kern="0" dirty="0">
                          <a:solidFill>
                            <a:schemeClr val="tx1"/>
                          </a:solidFill>
                          <a:effectLst/>
                        </a:rPr>
                        <a:t>學生對平台功能與教育訓練回饋滿意度</a:t>
                      </a:r>
                      <a:r>
                        <a:rPr lang="en-US" sz="1600" b="0" kern="0" dirty="0">
                          <a:solidFill>
                            <a:schemeClr val="tx1"/>
                          </a:solidFill>
                          <a:effectLst/>
                        </a:rPr>
                        <a:t>(5</a:t>
                      </a:r>
                      <a:r>
                        <a:rPr lang="zh-TW" sz="1600" b="0" kern="0" dirty="0">
                          <a:solidFill>
                            <a:schemeClr val="tx1"/>
                          </a:solidFill>
                          <a:effectLst/>
                        </a:rPr>
                        <a:t>等量表</a:t>
                      </a:r>
                      <a:r>
                        <a:rPr lang="en-US" sz="1600" b="0" kern="0" dirty="0">
                          <a:solidFill>
                            <a:schemeClr val="tx1"/>
                          </a:solidFill>
                          <a:effectLst/>
                        </a:rPr>
                        <a:t>)</a:t>
                      </a:r>
                      <a:endParaRPr lang="zh-TW" sz="1600" b="0" kern="100" dirty="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c>
                  <a:txBody>
                    <a:bodyPr/>
                    <a:lstStyle/>
                    <a:p>
                      <a:pPr algn="ctr">
                        <a:lnSpc>
                          <a:spcPts val="1400"/>
                        </a:lnSpc>
                        <a:spcAft>
                          <a:spcPts val="0"/>
                        </a:spcAft>
                      </a:pPr>
                      <a:r>
                        <a:rPr lang="en-US" sz="1600" b="0" kern="0">
                          <a:solidFill>
                            <a:schemeClr val="tx1"/>
                          </a:solidFill>
                          <a:effectLst/>
                        </a:rPr>
                        <a:t>3.5</a:t>
                      </a:r>
                      <a:endParaRPr lang="zh-TW" sz="1600" b="0" kern="10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c>
                  <a:txBody>
                    <a:bodyPr/>
                    <a:lstStyle/>
                    <a:p>
                      <a:pPr algn="ctr">
                        <a:spcAft>
                          <a:spcPts val="0"/>
                        </a:spcAft>
                      </a:pPr>
                      <a:r>
                        <a:rPr lang="en-US" sz="1600" b="0" kern="0">
                          <a:solidFill>
                            <a:schemeClr val="tx1"/>
                          </a:solidFill>
                          <a:effectLst/>
                        </a:rPr>
                        <a:t>3.8</a:t>
                      </a:r>
                      <a:endParaRPr lang="zh-TW" sz="1600" b="0" kern="10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c>
                  <a:txBody>
                    <a:bodyPr/>
                    <a:lstStyle/>
                    <a:p>
                      <a:pPr algn="just">
                        <a:spcAft>
                          <a:spcPts val="0"/>
                        </a:spcAft>
                      </a:pPr>
                      <a:r>
                        <a:rPr lang="zh-TW" sz="1600" b="0" kern="0" dirty="0">
                          <a:solidFill>
                            <a:schemeClr val="tx1"/>
                          </a:solidFill>
                          <a:effectLst/>
                        </a:rPr>
                        <a:t>對平台功能與教育訓練回饋滿意度為</a:t>
                      </a:r>
                      <a:r>
                        <a:rPr lang="en-US" sz="1600" b="0" kern="0" dirty="0">
                          <a:solidFill>
                            <a:schemeClr val="tx1"/>
                          </a:solidFill>
                          <a:effectLst/>
                        </a:rPr>
                        <a:t>3.8</a:t>
                      </a:r>
                      <a:r>
                        <a:rPr lang="zh-TW" sz="1600" b="0" kern="0" dirty="0">
                          <a:solidFill>
                            <a:schemeClr val="tx1"/>
                          </a:solidFill>
                          <a:effectLst/>
                        </a:rPr>
                        <a:t>。</a:t>
                      </a:r>
                      <a:endParaRPr lang="zh-TW" sz="1600" b="0" kern="100" dirty="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r>
              <a:tr h="615031">
                <a:tc vMerge="1">
                  <a:txBody>
                    <a:bodyPr/>
                    <a:lstStyle/>
                    <a:p>
                      <a:endParaRPr lang="zh-TW" altLang="en-US"/>
                    </a:p>
                  </a:txBody>
                  <a:tcPr/>
                </a:tc>
                <a:tc>
                  <a:txBody>
                    <a:bodyPr/>
                    <a:lstStyle/>
                    <a:p>
                      <a:pPr algn="just">
                        <a:lnSpc>
                          <a:spcPct val="100000"/>
                        </a:lnSpc>
                        <a:spcAft>
                          <a:spcPts val="0"/>
                        </a:spcAft>
                      </a:pPr>
                      <a:r>
                        <a:rPr lang="zh-TW" sz="1600" b="0" kern="0" dirty="0">
                          <a:solidFill>
                            <a:schemeClr val="tx1"/>
                          </a:solidFill>
                          <a:effectLst/>
                        </a:rPr>
                        <a:t>辦理一年級興趣量表測驗場次</a:t>
                      </a:r>
                      <a:endParaRPr lang="zh-TW" sz="1600" b="0" kern="100" dirty="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c>
                  <a:txBody>
                    <a:bodyPr/>
                    <a:lstStyle/>
                    <a:p>
                      <a:pPr algn="ctr">
                        <a:lnSpc>
                          <a:spcPts val="1400"/>
                        </a:lnSpc>
                        <a:spcAft>
                          <a:spcPts val="0"/>
                        </a:spcAft>
                      </a:pPr>
                      <a:r>
                        <a:rPr lang="en-US" sz="1600" b="0" kern="0">
                          <a:solidFill>
                            <a:schemeClr val="tx1"/>
                          </a:solidFill>
                          <a:effectLst/>
                        </a:rPr>
                        <a:t>13</a:t>
                      </a:r>
                      <a:endParaRPr lang="zh-TW" sz="1600" b="0" kern="10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c>
                  <a:txBody>
                    <a:bodyPr/>
                    <a:lstStyle/>
                    <a:p>
                      <a:pPr algn="ctr">
                        <a:spcAft>
                          <a:spcPts val="0"/>
                        </a:spcAft>
                      </a:pPr>
                      <a:r>
                        <a:rPr lang="en-US" sz="1600" b="0" kern="0">
                          <a:solidFill>
                            <a:schemeClr val="tx1"/>
                          </a:solidFill>
                          <a:effectLst/>
                        </a:rPr>
                        <a:t>15</a:t>
                      </a:r>
                      <a:endParaRPr lang="zh-TW" sz="1600" b="0" kern="10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c>
                  <a:txBody>
                    <a:bodyPr/>
                    <a:lstStyle/>
                    <a:p>
                      <a:pPr algn="just">
                        <a:spcAft>
                          <a:spcPts val="0"/>
                        </a:spcAft>
                      </a:pPr>
                      <a:r>
                        <a:rPr lang="zh-TW" sz="1600" b="0" kern="0">
                          <a:solidFill>
                            <a:schemeClr val="tx1"/>
                          </a:solidFill>
                          <a:effectLst/>
                        </a:rPr>
                        <a:t>於</a:t>
                      </a:r>
                      <a:r>
                        <a:rPr lang="en-US" sz="1600" b="0" kern="0">
                          <a:solidFill>
                            <a:schemeClr val="tx1"/>
                          </a:solidFill>
                          <a:effectLst/>
                        </a:rPr>
                        <a:t>104/9/28~104/10/8</a:t>
                      </a:r>
                      <a:r>
                        <a:rPr lang="zh-TW" sz="1600" b="0" kern="0">
                          <a:solidFill>
                            <a:schemeClr val="tx1"/>
                          </a:solidFill>
                          <a:effectLst/>
                        </a:rPr>
                        <a:t>期間辦理一年級各班之興趣量表測驗，共</a:t>
                      </a:r>
                      <a:r>
                        <a:rPr lang="en-US" sz="1600" b="0" kern="0">
                          <a:solidFill>
                            <a:schemeClr val="tx1"/>
                          </a:solidFill>
                          <a:effectLst/>
                        </a:rPr>
                        <a:t>15</a:t>
                      </a:r>
                      <a:r>
                        <a:rPr lang="zh-TW" sz="1600" b="0" kern="0">
                          <a:solidFill>
                            <a:schemeClr val="tx1"/>
                          </a:solidFill>
                          <a:effectLst/>
                        </a:rPr>
                        <a:t>班。</a:t>
                      </a:r>
                      <a:endParaRPr lang="zh-TW" sz="1600" b="0" kern="10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r>
              <a:tr h="409114">
                <a:tc vMerge="1">
                  <a:txBody>
                    <a:bodyPr/>
                    <a:lstStyle/>
                    <a:p>
                      <a:endParaRPr lang="zh-TW" altLang="en-US"/>
                    </a:p>
                  </a:txBody>
                  <a:tcPr/>
                </a:tc>
                <a:tc>
                  <a:txBody>
                    <a:bodyPr/>
                    <a:lstStyle/>
                    <a:p>
                      <a:pPr algn="just">
                        <a:lnSpc>
                          <a:spcPct val="100000"/>
                        </a:lnSpc>
                        <a:spcAft>
                          <a:spcPts val="0"/>
                        </a:spcAft>
                      </a:pPr>
                      <a:r>
                        <a:rPr lang="zh-TW" sz="1600" b="0" kern="0" dirty="0">
                          <a:solidFill>
                            <a:schemeClr val="tx1"/>
                          </a:solidFill>
                          <a:effectLst/>
                        </a:rPr>
                        <a:t>辦理一年級多因素性向測驗場次</a:t>
                      </a:r>
                      <a:endParaRPr lang="zh-TW" sz="1600" b="0" kern="100" dirty="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c>
                  <a:txBody>
                    <a:bodyPr/>
                    <a:lstStyle/>
                    <a:p>
                      <a:pPr algn="ctr">
                        <a:lnSpc>
                          <a:spcPts val="1400"/>
                        </a:lnSpc>
                        <a:spcAft>
                          <a:spcPts val="0"/>
                        </a:spcAft>
                      </a:pPr>
                      <a:r>
                        <a:rPr lang="en-US" sz="1600" b="0" kern="0" dirty="0">
                          <a:solidFill>
                            <a:schemeClr val="tx1"/>
                          </a:solidFill>
                          <a:effectLst/>
                        </a:rPr>
                        <a:t>13</a:t>
                      </a:r>
                      <a:endParaRPr lang="zh-TW" sz="1600" b="0" kern="100" dirty="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c>
                  <a:txBody>
                    <a:bodyPr/>
                    <a:lstStyle/>
                    <a:p>
                      <a:pPr algn="ctr">
                        <a:spcAft>
                          <a:spcPts val="0"/>
                        </a:spcAft>
                      </a:pPr>
                      <a:r>
                        <a:rPr lang="en-US" sz="1600" b="0" kern="0">
                          <a:solidFill>
                            <a:schemeClr val="tx1"/>
                          </a:solidFill>
                          <a:effectLst/>
                        </a:rPr>
                        <a:t>15</a:t>
                      </a:r>
                      <a:endParaRPr lang="zh-TW" sz="1600" b="0" kern="10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c>
                  <a:txBody>
                    <a:bodyPr/>
                    <a:lstStyle/>
                    <a:p>
                      <a:pPr algn="just">
                        <a:spcAft>
                          <a:spcPts val="0"/>
                        </a:spcAft>
                      </a:pPr>
                      <a:r>
                        <a:rPr lang="zh-TW" altLang="en-US" sz="1600" b="0" kern="100" dirty="0" smtClean="0">
                          <a:solidFill>
                            <a:schemeClr val="tx1"/>
                          </a:solidFill>
                          <a:effectLst/>
                          <a:latin typeface="Calibri"/>
                          <a:ea typeface="新細明體"/>
                          <a:cs typeface="Times New Roman"/>
                        </a:rPr>
                        <a:t>學生多能瞭解自己的性向。</a:t>
                      </a:r>
                      <a:endParaRPr lang="zh-TW" sz="1600" b="0" kern="100" dirty="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r>
              <a:tr h="507400">
                <a:tc vMerge="1">
                  <a:txBody>
                    <a:bodyPr/>
                    <a:lstStyle/>
                    <a:p>
                      <a:endParaRPr lang="zh-TW" altLang="en-US"/>
                    </a:p>
                  </a:txBody>
                  <a:tcPr/>
                </a:tc>
                <a:tc>
                  <a:txBody>
                    <a:bodyPr/>
                    <a:lstStyle/>
                    <a:p>
                      <a:pPr algn="just">
                        <a:lnSpc>
                          <a:spcPct val="100000"/>
                        </a:lnSpc>
                        <a:spcAft>
                          <a:spcPts val="0"/>
                        </a:spcAft>
                      </a:pPr>
                      <a:r>
                        <a:rPr lang="zh-TW" sz="1600" b="0" kern="0" dirty="0">
                          <a:solidFill>
                            <a:schemeClr val="tx1"/>
                          </a:solidFill>
                          <a:effectLst/>
                        </a:rPr>
                        <a:t>辦理一年級興趣量表及多因素性向測驗結果說明場次</a:t>
                      </a:r>
                      <a:endParaRPr lang="zh-TW" sz="1600" b="0" kern="100" dirty="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c>
                  <a:txBody>
                    <a:bodyPr/>
                    <a:lstStyle/>
                    <a:p>
                      <a:pPr algn="ctr">
                        <a:lnSpc>
                          <a:spcPts val="1400"/>
                        </a:lnSpc>
                        <a:spcAft>
                          <a:spcPts val="0"/>
                        </a:spcAft>
                      </a:pPr>
                      <a:r>
                        <a:rPr lang="en-US" sz="1600" b="0" kern="0">
                          <a:solidFill>
                            <a:schemeClr val="tx1"/>
                          </a:solidFill>
                          <a:effectLst/>
                        </a:rPr>
                        <a:t>4</a:t>
                      </a:r>
                      <a:endParaRPr lang="zh-TW" sz="1600" b="0" kern="10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c>
                  <a:txBody>
                    <a:bodyPr/>
                    <a:lstStyle/>
                    <a:p>
                      <a:pPr algn="ctr">
                        <a:spcAft>
                          <a:spcPts val="0"/>
                        </a:spcAft>
                      </a:pPr>
                      <a:r>
                        <a:rPr lang="en-US" sz="1600" b="0" kern="0">
                          <a:solidFill>
                            <a:schemeClr val="tx1"/>
                          </a:solidFill>
                          <a:effectLst/>
                        </a:rPr>
                        <a:t>4</a:t>
                      </a:r>
                      <a:endParaRPr lang="zh-TW" sz="1600" b="0" kern="10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c>
                  <a:txBody>
                    <a:bodyPr/>
                    <a:lstStyle/>
                    <a:p>
                      <a:pPr algn="just">
                        <a:spcAft>
                          <a:spcPts val="0"/>
                        </a:spcAft>
                      </a:pPr>
                      <a:r>
                        <a:rPr lang="en-US" sz="1600" b="0" kern="0" dirty="0">
                          <a:solidFill>
                            <a:schemeClr val="tx1"/>
                          </a:solidFill>
                          <a:effectLst/>
                        </a:rPr>
                        <a:t>104/11/19</a:t>
                      </a:r>
                      <a:r>
                        <a:rPr lang="zh-TW" sz="1600" b="0" kern="0" dirty="0">
                          <a:solidFill>
                            <a:schemeClr val="tx1"/>
                          </a:solidFill>
                          <a:effectLst/>
                        </a:rPr>
                        <a:t>分梯辦理一年級測驗結果說明會，共</a:t>
                      </a:r>
                      <a:r>
                        <a:rPr lang="en-US" sz="1600" b="0" kern="0" dirty="0">
                          <a:solidFill>
                            <a:schemeClr val="tx1"/>
                          </a:solidFill>
                          <a:effectLst/>
                        </a:rPr>
                        <a:t>4</a:t>
                      </a:r>
                      <a:r>
                        <a:rPr lang="zh-TW" sz="1600" b="0" kern="0" dirty="0">
                          <a:solidFill>
                            <a:schemeClr val="tx1"/>
                          </a:solidFill>
                          <a:effectLst/>
                        </a:rPr>
                        <a:t>場，</a:t>
                      </a:r>
                      <a:r>
                        <a:rPr lang="en-US" sz="1600" b="0" kern="0" dirty="0">
                          <a:solidFill>
                            <a:schemeClr val="tx1"/>
                          </a:solidFill>
                          <a:effectLst/>
                        </a:rPr>
                        <a:t>724</a:t>
                      </a:r>
                      <a:r>
                        <a:rPr lang="zh-TW" sz="1600" b="0" kern="0" dirty="0">
                          <a:solidFill>
                            <a:schemeClr val="tx1"/>
                          </a:solidFill>
                          <a:effectLst/>
                        </a:rPr>
                        <a:t>人。</a:t>
                      </a:r>
                      <a:endParaRPr lang="zh-TW" sz="1600" b="0" kern="100" dirty="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r>
              <a:tr h="476649">
                <a:tc vMerge="1">
                  <a:txBody>
                    <a:bodyPr/>
                    <a:lstStyle/>
                    <a:p>
                      <a:endParaRPr lang="zh-TW" altLang="en-US"/>
                    </a:p>
                  </a:txBody>
                  <a:tcPr/>
                </a:tc>
                <a:tc>
                  <a:txBody>
                    <a:bodyPr/>
                    <a:lstStyle/>
                    <a:p>
                      <a:pPr algn="just">
                        <a:lnSpc>
                          <a:spcPct val="100000"/>
                        </a:lnSpc>
                        <a:spcAft>
                          <a:spcPts val="0"/>
                        </a:spcAft>
                      </a:pPr>
                      <a:r>
                        <a:rPr lang="zh-TW" sz="1600" b="0" kern="0" dirty="0">
                          <a:solidFill>
                            <a:schemeClr val="tx1"/>
                          </a:solidFill>
                          <a:effectLst/>
                        </a:rPr>
                        <a:t>辦理學生職涯及大學校系遊學體驗場次</a:t>
                      </a:r>
                      <a:endParaRPr lang="zh-TW" sz="1600" b="0" kern="100" dirty="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c>
                  <a:txBody>
                    <a:bodyPr/>
                    <a:lstStyle/>
                    <a:p>
                      <a:pPr algn="ctr">
                        <a:lnSpc>
                          <a:spcPts val="1400"/>
                        </a:lnSpc>
                        <a:spcAft>
                          <a:spcPts val="0"/>
                        </a:spcAft>
                      </a:pPr>
                      <a:r>
                        <a:rPr lang="en-US" sz="1600" b="0" kern="0">
                          <a:solidFill>
                            <a:schemeClr val="tx1"/>
                          </a:solidFill>
                          <a:effectLst/>
                        </a:rPr>
                        <a:t>1</a:t>
                      </a:r>
                      <a:endParaRPr lang="zh-TW" sz="1600" b="0" kern="10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c>
                  <a:txBody>
                    <a:bodyPr/>
                    <a:lstStyle/>
                    <a:p>
                      <a:pPr algn="ctr">
                        <a:spcAft>
                          <a:spcPts val="0"/>
                        </a:spcAft>
                      </a:pPr>
                      <a:r>
                        <a:rPr lang="en-US" sz="1600" b="0" kern="0">
                          <a:solidFill>
                            <a:schemeClr val="tx1"/>
                          </a:solidFill>
                          <a:effectLst/>
                        </a:rPr>
                        <a:t>1</a:t>
                      </a:r>
                      <a:endParaRPr lang="zh-TW" sz="1600" b="0" kern="10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c>
                  <a:txBody>
                    <a:bodyPr/>
                    <a:lstStyle/>
                    <a:p>
                      <a:pPr algn="just">
                        <a:spcAft>
                          <a:spcPts val="0"/>
                        </a:spcAft>
                      </a:pPr>
                      <a:r>
                        <a:rPr lang="en-US" sz="1600" b="0" kern="0" dirty="0">
                          <a:solidFill>
                            <a:schemeClr val="tx1"/>
                          </a:solidFill>
                          <a:effectLst/>
                        </a:rPr>
                        <a:t>104/12/23</a:t>
                      </a:r>
                      <a:r>
                        <a:rPr lang="zh-TW" sz="1600" b="0" kern="0" dirty="0">
                          <a:solidFill>
                            <a:schemeClr val="tx1"/>
                          </a:solidFill>
                          <a:effectLst/>
                        </a:rPr>
                        <a:t>辦理職涯及大學校系遊學體驗一場，共</a:t>
                      </a:r>
                      <a:r>
                        <a:rPr lang="en-US" sz="1600" b="0" kern="0" dirty="0">
                          <a:solidFill>
                            <a:schemeClr val="tx1"/>
                          </a:solidFill>
                          <a:effectLst/>
                        </a:rPr>
                        <a:t>135</a:t>
                      </a:r>
                      <a:r>
                        <a:rPr lang="zh-TW" sz="1600" b="0" kern="0" dirty="0">
                          <a:solidFill>
                            <a:schemeClr val="tx1"/>
                          </a:solidFill>
                          <a:effectLst/>
                        </a:rPr>
                        <a:t>人。</a:t>
                      </a:r>
                      <a:endParaRPr lang="zh-TW" sz="1600" b="0" kern="100" dirty="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r>
              <a:tr h="338267">
                <a:tc vMerge="1">
                  <a:txBody>
                    <a:bodyPr/>
                    <a:lstStyle/>
                    <a:p>
                      <a:endParaRPr lang="zh-TW" altLang="en-US"/>
                    </a:p>
                  </a:txBody>
                  <a:tcPr/>
                </a:tc>
                <a:tc>
                  <a:txBody>
                    <a:bodyPr/>
                    <a:lstStyle/>
                    <a:p>
                      <a:pPr algn="just">
                        <a:lnSpc>
                          <a:spcPct val="100000"/>
                        </a:lnSpc>
                        <a:spcAft>
                          <a:spcPts val="0"/>
                        </a:spcAft>
                      </a:pPr>
                      <a:r>
                        <a:rPr lang="zh-TW" sz="1600" b="0" kern="0" dirty="0">
                          <a:solidFill>
                            <a:schemeClr val="tx1"/>
                          </a:solidFill>
                          <a:effectLst/>
                        </a:rPr>
                        <a:t>學生對辦理的相關說明及講座和活動回饋滿意度</a:t>
                      </a:r>
                      <a:r>
                        <a:rPr lang="en-US" sz="1600" b="0" kern="0" dirty="0">
                          <a:solidFill>
                            <a:schemeClr val="tx1"/>
                          </a:solidFill>
                          <a:effectLst/>
                        </a:rPr>
                        <a:t>(5</a:t>
                      </a:r>
                      <a:r>
                        <a:rPr lang="zh-TW" sz="1600" b="0" kern="0" dirty="0">
                          <a:solidFill>
                            <a:schemeClr val="tx1"/>
                          </a:solidFill>
                          <a:effectLst/>
                        </a:rPr>
                        <a:t>等量表</a:t>
                      </a:r>
                      <a:r>
                        <a:rPr lang="en-US" sz="1600" b="0" kern="0" dirty="0">
                          <a:solidFill>
                            <a:schemeClr val="tx1"/>
                          </a:solidFill>
                          <a:effectLst/>
                        </a:rPr>
                        <a:t>)</a:t>
                      </a:r>
                      <a:endParaRPr lang="zh-TW" sz="1600" b="0" kern="100" dirty="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c>
                  <a:txBody>
                    <a:bodyPr/>
                    <a:lstStyle/>
                    <a:p>
                      <a:pPr algn="ctr">
                        <a:lnSpc>
                          <a:spcPts val="1400"/>
                        </a:lnSpc>
                        <a:spcAft>
                          <a:spcPts val="0"/>
                        </a:spcAft>
                      </a:pPr>
                      <a:r>
                        <a:rPr lang="en-US" sz="1600" b="0" kern="0">
                          <a:solidFill>
                            <a:schemeClr val="tx1"/>
                          </a:solidFill>
                          <a:effectLst/>
                        </a:rPr>
                        <a:t>3.5</a:t>
                      </a:r>
                      <a:endParaRPr lang="zh-TW" sz="1600" b="0" kern="10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c>
                  <a:txBody>
                    <a:bodyPr/>
                    <a:lstStyle/>
                    <a:p>
                      <a:pPr algn="ctr">
                        <a:spcAft>
                          <a:spcPts val="0"/>
                        </a:spcAft>
                      </a:pPr>
                      <a:r>
                        <a:rPr lang="en-US" sz="1600" b="0" kern="0">
                          <a:solidFill>
                            <a:schemeClr val="tx1"/>
                          </a:solidFill>
                          <a:effectLst/>
                        </a:rPr>
                        <a:t>3.74</a:t>
                      </a:r>
                      <a:endParaRPr lang="zh-TW" sz="1600" b="0" kern="10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c>
                  <a:txBody>
                    <a:bodyPr/>
                    <a:lstStyle/>
                    <a:p>
                      <a:pPr algn="just">
                        <a:spcAft>
                          <a:spcPts val="0"/>
                        </a:spcAft>
                      </a:pPr>
                      <a:r>
                        <a:rPr lang="zh-TW" sz="1600" b="0" kern="0" dirty="0">
                          <a:solidFill>
                            <a:schemeClr val="tx1"/>
                          </a:solidFill>
                          <a:effectLst/>
                        </a:rPr>
                        <a:t>學生對於「學習歷程製作競賽｣之具有基礎</a:t>
                      </a:r>
                      <a:r>
                        <a:rPr lang="zh-TW" sz="1600" b="0" kern="0" dirty="0" smtClean="0">
                          <a:solidFill>
                            <a:schemeClr val="tx1"/>
                          </a:solidFill>
                          <a:effectLst/>
                        </a:rPr>
                        <a:t>認知</a:t>
                      </a:r>
                      <a:endParaRPr lang="zh-TW" sz="1600" b="0" kern="100" dirty="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r>
              <a:tr h="292140">
                <a:tc vMerge="1">
                  <a:txBody>
                    <a:bodyPr/>
                    <a:lstStyle/>
                    <a:p>
                      <a:endParaRPr lang="zh-TW" altLang="en-US"/>
                    </a:p>
                  </a:txBody>
                  <a:tcPr/>
                </a:tc>
                <a:tc>
                  <a:txBody>
                    <a:bodyPr/>
                    <a:lstStyle/>
                    <a:p>
                      <a:pPr algn="just">
                        <a:lnSpc>
                          <a:spcPts val="1400"/>
                        </a:lnSpc>
                        <a:spcAft>
                          <a:spcPts val="0"/>
                        </a:spcAft>
                      </a:pPr>
                      <a:r>
                        <a:rPr lang="zh-TW" sz="1600" b="0" kern="0" dirty="0">
                          <a:solidFill>
                            <a:schemeClr val="tx1"/>
                          </a:solidFill>
                          <a:effectLst/>
                        </a:rPr>
                        <a:t>學生歷程檔案建置率</a:t>
                      </a:r>
                      <a:endParaRPr lang="zh-TW" sz="1600" b="0" kern="100" dirty="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c>
                  <a:txBody>
                    <a:bodyPr/>
                    <a:lstStyle/>
                    <a:p>
                      <a:pPr algn="ctr">
                        <a:lnSpc>
                          <a:spcPts val="1400"/>
                        </a:lnSpc>
                        <a:spcAft>
                          <a:spcPts val="0"/>
                        </a:spcAft>
                      </a:pPr>
                      <a:r>
                        <a:rPr lang="en-US" sz="1600" b="0" kern="0" dirty="0">
                          <a:solidFill>
                            <a:schemeClr val="tx1"/>
                          </a:solidFill>
                          <a:effectLst/>
                        </a:rPr>
                        <a:t>10%</a:t>
                      </a:r>
                      <a:endParaRPr lang="zh-TW" sz="1600" b="0" kern="100" dirty="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c>
                  <a:txBody>
                    <a:bodyPr/>
                    <a:lstStyle/>
                    <a:p>
                      <a:pPr algn="ctr">
                        <a:spcAft>
                          <a:spcPts val="0"/>
                        </a:spcAft>
                      </a:pPr>
                      <a:r>
                        <a:rPr lang="en-US" sz="1600" b="0" kern="0" dirty="0">
                          <a:solidFill>
                            <a:schemeClr val="tx1"/>
                          </a:solidFill>
                          <a:effectLst/>
                        </a:rPr>
                        <a:t>10%</a:t>
                      </a:r>
                      <a:endParaRPr lang="zh-TW" sz="1600" b="0" kern="100" dirty="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c>
                  <a:txBody>
                    <a:bodyPr/>
                    <a:lstStyle/>
                    <a:p>
                      <a:pPr algn="just">
                        <a:spcAft>
                          <a:spcPts val="0"/>
                        </a:spcAft>
                      </a:pPr>
                      <a:r>
                        <a:rPr lang="zh-TW" sz="1600" b="0" kern="0" dirty="0">
                          <a:solidFill>
                            <a:schemeClr val="tx1"/>
                          </a:solidFill>
                          <a:effectLst/>
                        </a:rPr>
                        <a:t>全校學生學習歷程檔案建置率達</a:t>
                      </a:r>
                      <a:r>
                        <a:rPr lang="en-US" sz="1600" b="0" kern="0" dirty="0">
                          <a:solidFill>
                            <a:schemeClr val="tx1"/>
                          </a:solidFill>
                          <a:effectLst/>
                        </a:rPr>
                        <a:t>10%</a:t>
                      </a:r>
                      <a:r>
                        <a:rPr lang="zh-TW" sz="1600" b="0" kern="0" dirty="0" smtClean="0">
                          <a:solidFill>
                            <a:schemeClr val="tx1"/>
                          </a:solidFill>
                          <a:effectLst/>
                        </a:rPr>
                        <a:t>。</a:t>
                      </a:r>
                      <a:endParaRPr lang="zh-TW" sz="1600" b="0" kern="100" dirty="0">
                        <a:solidFill>
                          <a:schemeClr val="tx1"/>
                        </a:solidFill>
                        <a:effectLst/>
                        <a:latin typeface="Calibri"/>
                        <a:ea typeface="新細明體"/>
                        <a:cs typeface="Times New Roman"/>
                      </a:endParaRPr>
                    </a:p>
                  </a:txBody>
                  <a:tcPr marL="5766" marR="5766"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172357709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AF14B410-4B94-408B-B979-7B4712398337}" type="slidenum">
              <a:rPr lang="en-US" altLang="zh-TW" smtClean="0"/>
              <a:pPr>
                <a:defRPr/>
              </a:pPr>
              <a:t>44</a:t>
            </a:fld>
            <a:endParaRPr lang="en-US" altLang="zh-TW"/>
          </a:p>
        </p:txBody>
      </p:sp>
      <p:graphicFrame>
        <p:nvGraphicFramePr>
          <p:cNvPr id="4" name="表格 3"/>
          <p:cNvGraphicFramePr>
            <a:graphicFrameLocks noGrp="1"/>
          </p:cNvGraphicFramePr>
          <p:nvPr>
            <p:extLst>
              <p:ext uri="{D42A27DB-BD31-4B8C-83A1-F6EECF244321}">
                <p14:modId xmlns:p14="http://schemas.microsoft.com/office/powerpoint/2010/main" val="1324933507"/>
              </p:ext>
            </p:extLst>
          </p:nvPr>
        </p:nvGraphicFramePr>
        <p:xfrm>
          <a:off x="755576" y="620687"/>
          <a:ext cx="7848872" cy="5124474"/>
        </p:xfrm>
        <a:graphic>
          <a:graphicData uri="http://schemas.openxmlformats.org/drawingml/2006/table">
            <a:tbl>
              <a:tblPr firstRow="1" firstCol="1" lastRow="1" lastCol="1" bandRow="1" bandCol="1">
                <a:tableStyleId>{5C22544A-7EE6-4342-B048-85BDC9FD1C3A}</a:tableStyleId>
              </a:tblPr>
              <a:tblGrid>
                <a:gridCol w="429944"/>
                <a:gridCol w="605032"/>
                <a:gridCol w="1701328"/>
                <a:gridCol w="1008112"/>
                <a:gridCol w="1080120"/>
                <a:gridCol w="3024336"/>
              </a:tblGrid>
              <a:tr h="864097">
                <a:tc rowSpan="5">
                  <a:txBody>
                    <a:bodyPr/>
                    <a:lstStyle/>
                    <a:p>
                      <a:pPr algn="just">
                        <a:spcAft>
                          <a:spcPts val="0"/>
                        </a:spcAft>
                      </a:pPr>
                      <a:r>
                        <a:rPr lang="zh-TW" sz="1800" kern="0" dirty="0">
                          <a:effectLst/>
                        </a:rPr>
                        <a:t>署訂績效指標</a:t>
                      </a:r>
                      <a:endParaRPr lang="zh-TW" sz="1800" kern="100" dirty="0">
                        <a:effectLst/>
                        <a:latin typeface="Calibri"/>
                        <a:ea typeface="新細明體"/>
                        <a:cs typeface="Times New Roman"/>
                      </a:endParaRPr>
                    </a:p>
                  </a:txBody>
                  <a:tcPr marL="24166" marR="24166" marT="0" marB="0" anchor="ctr"/>
                </a:tc>
                <a:tc>
                  <a:txBody>
                    <a:bodyPr/>
                    <a:lstStyle/>
                    <a:p>
                      <a:pPr algn="ctr">
                        <a:spcAft>
                          <a:spcPts val="0"/>
                        </a:spcAft>
                      </a:pPr>
                      <a:r>
                        <a:rPr lang="zh-TW" sz="1800" kern="0">
                          <a:effectLst/>
                        </a:rPr>
                        <a:t>編號</a:t>
                      </a:r>
                      <a:endParaRPr lang="zh-TW" sz="1800" kern="100">
                        <a:effectLst/>
                        <a:latin typeface="Calibri"/>
                        <a:ea typeface="新細明體"/>
                        <a:cs typeface="Times New Roman"/>
                      </a:endParaRPr>
                    </a:p>
                  </a:txBody>
                  <a:tcPr marL="24166" marR="24166" marT="0" marB="0" anchor="ctr"/>
                </a:tc>
                <a:tc>
                  <a:txBody>
                    <a:bodyPr/>
                    <a:lstStyle/>
                    <a:p>
                      <a:pPr algn="ctr">
                        <a:spcAft>
                          <a:spcPts val="0"/>
                        </a:spcAft>
                      </a:pPr>
                      <a:r>
                        <a:rPr lang="zh-TW" sz="1800" kern="0">
                          <a:effectLst/>
                        </a:rPr>
                        <a:t>績效指標</a:t>
                      </a:r>
                      <a:endParaRPr lang="zh-TW" sz="1800" kern="100">
                        <a:effectLst/>
                        <a:latin typeface="Calibri"/>
                        <a:ea typeface="新細明體"/>
                        <a:cs typeface="Times New Roman"/>
                      </a:endParaRPr>
                    </a:p>
                  </a:txBody>
                  <a:tcPr marL="24166" marR="24166" marT="0" marB="0" anchor="ctr"/>
                </a:tc>
                <a:tc>
                  <a:txBody>
                    <a:bodyPr/>
                    <a:lstStyle/>
                    <a:p>
                      <a:pPr algn="ctr">
                        <a:spcAft>
                          <a:spcPts val="0"/>
                        </a:spcAft>
                      </a:pPr>
                      <a:r>
                        <a:rPr lang="zh-TW" sz="1800" kern="0" dirty="0">
                          <a:effectLst/>
                        </a:rPr>
                        <a:t>目標</a:t>
                      </a:r>
                      <a:endParaRPr lang="zh-TW" sz="1800" kern="100" dirty="0">
                        <a:effectLst/>
                        <a:latin typeface="Calibri"/>
                        <a:ea typeface="新細明體"/>
                        <a:cs typeface="Times New Roman"/>
                      </a:endParaRPr>
                    </a:p>
                  </a:txBody>
                  <a:tcPr marL="5766" marR="5766" marT="0" marB="0" anchor="ctr"/>
                </a:tc>
                <a:tc>
                  <a:txBody>
                    <a:bodyPr/>
                    <a:lstStyle/>
                    <a:p>
                      <a:pPr algn="ctr">
                        <a:spcAft>
                          <a:spcPts val="0"/>
                        </a:spcAft>
                      </a:pPr>
                      <a:r>
                        <a:rPr lang="zh-TW" sz="1800" kern="0" dirty="0">
                          <a:effectLst/>
                        </a:rPr>
                        <a:t>績效</a:t>
                      </a:r>
                      <a:endParaRPr lang="zh-TW" sz="1800" kern="100" dirty="0">
                        <a:effectLst/>
                        <a:latin typeface="Calibri"/>
                        <a:ea typeface="新細明體"/>
                        <a:cs typeface="Times New Roman"/>
                      </a:endParaRPr>
                    </a:p>
                  </a:txBody>
                  <a:tcPr marL="5766" marR="5766"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00" dirty="0" smtClean="0">
                          <a:effectLst/>
                        </a:rPr>
                        <a:t>具體成果質性描述</a:t>
                      </a:r>
                      <a:r>
                        <a:rPr lang="en-US" sz="1800" kern="0" dirty="0">
                          <a:effectLst/>
                        </a:rPr>
                        <a:t> </a:t>
                      </a:r>
                      <a:endParaRPr lang="zh-TW" sz="1800" kern="100" dirty="0">
                        <a:effectLst/>
                        <a:latin typeface="Calibri"/>
                        <a:ea typeface="新細明體"/>
                        <a:cs typeface="Times New Roman"/>
                      </a:endParaRPr>
                    </a:p>
                  </a:txBody>
                  <a:tcPr marL="24166" marR="24166" marT="0" marB="0" anchor="ctr"/>
                </a:tc>
              </a:tr>
              <a:tr h="1052305">
                <a:tc vMerge="1">
                  <a:txBody>
                    <a:bodyPr/>
                    <a:lstStyle/>
                    <a:p>
                      <a:endParaRPr lang="zh-TW" altLang="en-US"/>
                    </a:p>
                  </a:txBody>
                  <a:tcPr/>
                </a:tc>
                <a:tc>
                  <a:txBody>
                    <a:bodyPr/>
                    <a:lstStyle/>
                    <a:p>
                      <a:pPr algn="ctr">
                        <a:lnSpc>
                          <a:spcPts val="1400"/>
                        </a:lnSpc>
                        <a:spcAft>
                          <a:spcPts val="0"/>
                        </a:spcAft>
                      </a:pPr>
                      <a:r>
                        <a:rPr lang="en-US" sz="1800" b="0" kern="0" dirty="0">
                          <a:solidFill>
                            <a:schemeClr val="tx1"/>
                          </a:solidFill>
                          <a:effectLst/>
                        </a:rPr>
                        <a:t>4.1</a:t>
                      </a:r>
                      <a:endParaRPr lang="zh-TW" sz="1800" b="0" kern="100" dirty="0">
                        <a:solidFill>
                          <a:schemeClr val="tx1"/>
                        </a:solidFill>
                        <a:effectLst/>
                        <a:latin typeface="Calibri"/>
                        <a:ea typeface="新細明體"/>
                        <a:cs typeface="Times New Roman"/>
                      </a:endParaRPr>
                    </a:p>
                  </a:txBody>
                  <a:tcPr marL="24166" marR="24166" marT="0" marB="0" anchor="ctr">
                    <a:solidFill>
                      <a:schemeClr val="accent1">
                        <a:lumMod val="20000"/>
                        <a:lumOff val="80000"/>
                      </a:schemeClr>
                    </a:solidFill>
                  </a:tcPr>
                </a:tc>
                <a:tc>
                  <a:txBody>
                    <a:bodyPr/>
                    <a:lstStyle/>
                    <a:p>
                      <a:pPr>
                        <a:lnSpc>
                          <a:spcPct val="100000"/>
                        </a:lnSpc>
                        <a:spcAft>
                          <a:spcPts val="0"/>
                        </a:spcAft>
                      </a:pPr>
                      <a:r>
                        <a:rPr lang="zh-TW" sz="1800" b="0" kern="0" dirty="0">
                          <a:solidFill>
                            <a:schemeClr val="tx1"/>
                          </a:solidFill>
                          <a:effectLst/>
                        </a:rPr>
                        <a:t>辦理輔導研習場次及參與輔導研習人次</a:t>
                      </a:r>
                      <a:endParaRPr lang="zh-TW" sz="1800" b="0" kern="100" dirty="0">
                        <a:solidFill>
                          <a:schemeClr val="tx1"/>
                        </a:solidFill>
                        <a:effectLst/>
                        <a:latin typeface="Calibri"/>
                        <a:ea typeface="新細明體"/>
                        <a:cs typeface="Times New Roman"/>
                      </a:endParaRPr>
                    </a:p>
                  </a:txBody>
                  <a:tcPr marL="24166" marR="24166" marT="0" marB="0" anchor="ctr">
                    <a:solidFill>
                      <a:schemeClr val="accent1">
                        <a:lumMod val="20000"/>
                        <a:lumOff val="80000"/>
                      </a:schemeClr>
                    </a:solidFill>
                  </a:tcPr>
                </a:tc>
                <a:tc>
                  <a:txBody>
                    <a:bodyPr/>
                    <a:lstStyle/>
                    <a:p>
                      <a:pPr algn="ctr">
                        <a:lnSpc>
                          <a:spcPct val="100000"/>
                        </a:lnSpc>
                        <a:spcAft>
                          <a:spcPts val="0"/>
                        </a:spcAft>
                      </a:pPr>
                      <a:r>
                        <a:rPr lang="en-US" sz="1800" b="0" kern="0">
                          <a:solidFill>
                            <a:schemeClr val="tx1"/>
                          </a:solidFill>
                          <a:effectLst/>
                        </a:rPr>
                        <a:t>3</a:t>
                      </a:r>
                      <a:r>
                        <a:rPr lang="zh-TW" sz="1800" b="0" kern="0">
                          <a:solidFill>
                            <a:schemeClr val="tx1"/>
                          </a:solidFill>
                          <a:effectLst/>
                        </a:rPr>
                        <a:t>場，</a:t>
                      </a:r>
                      <a:r>
                        <a:rPr lang="en-US" sz="1800" b="0" kern="0">
                          <a:solidFill>
                            <a:schemeClr val="tx1"/>
                          </a:solidFill>
                          <a:effectLst/>
                        </a:rPr>
                        <a:t>210</a:t>
                      </a:r>
                      <a:r>
                        <a:rPr lang="zh-TW" sz="1800" b="0" kern="0">
                          <a:solidFill>
                            <a:schemeClr val="tx1"/>
                          </a:solidFill>
                          <a:effectLst/>
                        </a:rPr>
                        <a:t>人次</a:t>
                      </a:r>
                      <a:endParaRPr lang="zh-TW" sz="1800" b="0" kern="100">
                        <a:solidFill>
                          <a:schemeClr val="tx1"/>
                        </a:solidFill>
                        <a:effectLst/>
                        <a:latin typeface="Calibri"/>
                        <a:ea typeface="新細明體"/>
                        <a:cs typeface="Times New Roman"/>
                      </a:endParaRPr>
                    </a:p>
                  </a:txBody>
                  <a:tcPr marL="24166" marR="24166" marT="0" marB="0" anchor="ctr">
                    <a:solidFill>
                      <a:schemeClr val="accent1">
                        <a:lumMod val="20000"/>
                        <a:lumOff val="80000"/>
                      </a:schemeClr>
                    </a:solidFill>
                  </a:tcPr>
                </a:tc>
                <a:tc>
                  <a:txBody>
                    <a:bodyPr/>
                    <a:lstStyle/>
                    <a:p>
                      <a:pPr algn="just">
                        <a:lnSpc>
                          <a:spcPct val="100000"/>
                        </a:lnSpc>
                        <a:spcAft>
                          <a:spcPts val="0"/>
                        </a:spcAft>
                      </a:pPr>
                      <a:r>
                        <a:rPr lang="en-US" sz="1800" b="0" kern="0">
                          <a:solidFill>
                            <a:schemeClr val="tx1"/>
                          </a:solidFill>
                          <a:effectLst/>
                        </a:rPr>
                        <a:t>3</a:t>
                      </a:r>
                      <a:r>
                        <a:rPr lang="zh-TW" sz="1800" b="0" kern="0">
                          <a:solidFill>
                            <a:schemeClr val="tx1"/>
                          </a:solidFill>
                          <a:effectLst/>
                        </a:rPr>
                        <a:t>場，</a:t>
                      </a:r>
                      <a:r>
                        <a:rPr lang="en-US" sz="1800" b="0" kern="0">
                          <a:solidFill>
                            <a:schemeClr val="tx1"/>
                          </a:solidFill>
                          <a:effectLst/>
                        </a:rPr>
                        <a:t>183</a:t>
                      </a:r>
                      <a:r>
                        <a:rPr lang="zh-TW" sz="1800" b="0" kern="0">
                          <a:solidFill>
                            <a:schemeClr val="tx1"/>
                          </a:solidFill>
                          <a:effectLst/>
                        </a:rPr>
                        <a:t>人次</a:t>
                      </a:r>
                      <a:endParaRPr lang="zh-TW" sz="1800" b="0" kern="100">
                        <a:solidFill>
                          <a:schemeClr val="tx1"/>
                        </a:solidFill>
                        <a:effectLst/>
                        <a:latin typeface="Calibri"/>
                        <a:ea typeface="新細明體"/>
                        <a:cs typeface="Times New Roman"/>
                      </a:endParaRPr>
                    </a:p>
                  </a:txBody>
                  <a:tcPr marL="24166" marR="24166" marT="0" marB="0" anchor="ctr">
                    <a:solidFill>
                      <a:schemeClr val="accent1">
                        <a:lumMod val="20000"/>
                        <a:lumOff val="80000"/>
                      </a:schemeClr>
                    </a:solidFill>
                  </a:tcPr>
                </a:tc>
                <a:tc>
                  <a:txBody>
                    <a:bodyPr/>
                    <a:lstStyle/>
                    <a:p>
                      <a:pPr marL="0" lvl="0" indent="0">
                        <a:lnSpc>
                          <a:spcPct val="100000"/>
                        </a:lnSpc>
                        <a:spcAft>
                          <a:spcPts val="0"/>
                        </a:spcAft>
                        <a:buFont typeface="+mj-lt"/>
                        <a:buNone/>
                      </a:pPr>
                      <a:r>
                        <a:rPr lang="zh-TW" altLang="zh-TW" sz="1800" b="0" kern="0" dirty="0" smtClean="0">
                          <a:solidFill>
                            <a:schemeClr val="tx1"/>
                          </a:solidFill>
                          <a:effectLst/>
                        </a:rPr>
                        <a:t>行政與專任教師</a:t>
                      </a:r>
                      <a:r>
                        <a:rPr lang="zh-TW" altLang="en-US" sz="1800" b="0" kern="0" dirty="0" smtClean="0">
                          <a:solidFill>
                            <a:schemeClr val="tx1"/>
                          </a:solidFill>
                          <a:effectLst/>
                        </a:rPr>
                        <a:t>具有</a:t>
                      </a:r>
                      <a:r>
                        <a:rPr lang="zh-TW" sz="1800" b="0" kern="0" dirty="0" smtClean="0">
                          <a:solidFill>
                            <a:schemeClr val="tx1"/>
                          </a:solidFill>
                          <a:effectLst/>
                        </a:rPr>
                        <a:t>與</a:t>
                      </a:r>
                      <a:r>
                        <a:rPr lang="zh-TW" sz="1800" b="0" kern="0" dirty="0">
                          <a:solidFill>
                            <a:schemeClr val="tx1"/>
                          </a:solidFill>
                          <a:effectLst/>
                        </a:rPr>
                        <a:t>青少年</a:t>
                      </a:r>
                      <a:r>
                        <a:rPr lang="zh-TW" sz="1800" b="0" kern="0" dirty="0" smtClean="0">
                          <a:solidFill>
                            <a:schemeClr val="tx1"/>
                          </a:solidFill>
                          <a:effectLst/>
                        </a:rPr>
                        <a:t>溝通</a:t>
                      </a:r>
                      <a:r>
                        <a:rPr lang="zh-TW" altLang="en-US" sz="1800" b="0" kern="0" dirty="0" smtClean="0">
                          <a:solidFill>
                            <a:schemeClr val="tx1"/>
                          </a:solidFill>
                          <a:effectLst/>
                        </a:rPr>
                        <a:t>之技巧</a:t>
                      </a:r>
                      <a:endParaRPr lang="zh-TW" sz="1800" b="0" kern="100" dirty="0">
                        <a:solidFill>
                          <a:schemeClr val="tx1"/>
                        </a:solidFill>
                        <a:effectLst/>
                        <a:latin typeface="Calibri"/>
                        <a:ea typeface="新細明體"/>
                        <a:cs typeface="Times New Roman"/>
                      </a:endParaRPr>
                    </a:p>
                  </a:txBody>
                  <a:tcPr marL="24166" marR="24166" marT="0" marB="0" anchor="ctr">
                    <a:solidFill>
                      <a:schemeClr val="accent1">
                        <a:lumMod val="20000"/>
                        <a:lumOff val="80000"/>
                      </a:schemeClr>
                    </a:solidFill>
                  </a:tcPr>
                </a:tc>
              </a:tr>
              <a:tr h="688252">
                <a:tc vMerge="1">
                  <a:txBody>
                    <a:bodyPr/>
                    <a:lstStyle/>
                    <a:p>
                      <a:endParaRPr lang="zh-TW" altLang="en-US"/>
                    </a:p>
                  </a:txBody>
                  <a:tcPr/>
                </a:tc>
                <a:tc>
                  <a:txBody>
                    <a:bodyPr/>
                    <a:lstStyle/>
                    <a:p>
                      <a:pPr algn="ctr">
                        <a:lnSpc>
                          <a:spcPts val="1400"/>
                        </a:lnSpc>
                        <a:spcAft>
                          <a:spcPts val="0"/>
                        </a:spcAft>
                      </a:pPr>
                      <a:r>
                        <a:rPr lang="en-US" sz="1800" b="0" kern="100" dirty="0">
                          <a:solidFill>
                            <a:schemeClr val="tx1"/>
                          </a:solidFill>
                          <a:effectLst/>
                        </a:rPr>
                        <a:t>4.3</a:t>
                      </a:r>
                      <a:endParaRPr lang="zh-TW" sz="1800" b="0" kern="100" dirty="0">
                        <a:solidFill>
                          <a:schemeClr val="tx1"/>
                        </a:solidFill>
                        <a:effectLst/>
                        <a:latin typeface="Calibri"/>
                        <a:ea typeface="新細明體"/>
                        <a:cs typeface="Times New Roman"/>
                      </a:endParaRPr>
                    </a:p>
                  </a:txBody>
                  <a:tcPr marL="24166" marR="24166" marT="0" marB="0" anchor="ctr">
                    <a:solidFill>
                      <a:schemeClr val="accent1">
                        <a:lumMod val="20000"/>
                        <a:lumOff val="80000"/>
                      </a:schemeClr>
                    </a:solidFill>
                  </a:tcPr>
                </a:tc>
                <a:tc>
                  <a:txBody>
                    <a:bodyPr/>
                    <a:lstStyle/>
                    <a:p>
                      <a:pPr>
                        <a:lnSpc>
                          <a:spcPct val="100000"/>
                        </a:lnSpc>
                        <a:spcAft>
                          <a:spcPts val="0"/>
                        </a:spcAft>
                      </a:pPr>
                      <a:r>
                        <a:rPr lang="zh-TW" sz="1800" b="0" kern="100" dirty="0">
                          <a:solidFill>
                            <a:schemeClr val="tx1"/>
                          </a:solidFill>
                          <a:effectLst/>
                        </a:rPr>
                        <a:t>辦理創新創業教育研習場次數、師生參加人次</a:t>
                      </a:r>
                      <a:endParaRPr lang="zh-TW" sz="1800" b="0" kern="100" dirty="0">
                        <a:solidFill>
                          <a:schemeClr val="tx1"/>
                        </a:solidFill>
                        <a:effectLst/>
                        <a:latin typeface="Calibri"/>
                        <a:ea typeface="新細明體"/>
                        <a:cs typeface="Times New Roman"/>
                      </a:endParaRPr>
                    </a:p>
                  </a:txBody>
                  <a:tcPr marL="24166" marR="24166" marT="0" marB="0" anchor="ctr">
                    <a:solidFill>
                      <a:schemeClr val="accent1">
                        <a:lumMod val="20000"/>
                        <a:lumOff val="80000"/>
                      </a:schemeClr>
                    </a:solidFill>
                  </a:tcPr>
                </a:tc>
                <a:tc>
                  <a:txBody>
                    <a:bodyPr/>
                    <a:lstStyle/>
                    <a:p>
                      <a:pPr algn="ctr">
                        <a:lnSpc>
                          <a:spcPct val="100000"/>
                        </a:lnSpc>
                        <a:spcAft>
                          <a:spcPts val="0"/>
                        </a:spcAft>
                      </a:pPr>
                      <a:r>
                        <a:rPr lang="en-US" sz="1800" b="0" kern="0" dirty="0">
                          <a:solidFill>
                            <a:schemeClr val="tx1"/>
                          </a:solidFill>
                          <a:effectLst/>
                        </a:rPr>
                        <a:t>1</a:t>
                      </a:r>
                      <a:r>
                        <a:rPr lang="zh-TW" sz="1800" b="0" kern="0" dirty="0">
                          <a:solidFill>
                            <a:schemeClr val="tx1"/>
                          </a:solidFill>
                          <a:effectLst/>
                        </a:rPr>
                        <a:t>場，</a:t>
                      </a:r>
                      <a:r>
                        <a:rPr lang="en-US" sz="1800" b="0" kern="0" dirty="0">
                          <a:solidFill>
                            <a:schemeClr val="tx1"/>
                          </a:solidFill>
                          <a:effectLst/>
                        </a:rPr>
                        <a:t>40</a:t>
                      </a:r>
                      <a:r>
                        <a:rPr lang="zh-TW" sz="1800" b="0" kern="0" dirty="0">
                          <a:solidFill>
                            <a:schemeClr val="tx1"/>
                          </a:solidFill>
                          <a:effectLst/>
                        </a:rPr>
                        <a:t>人次</a:t>
                      </a:r>
                      <a:endParaRPr lang="zh-TW" sz="1800" b="0" kern="100" dirty="0">
                        <a:solidFill>
                          <a:schemeClr val="tx1"/>
                        </a:solidFill>
                        <a:effectLst/>
                        <a:latin typeface="Calibri"/>
                        <a:ea typeface="新細明體"/>
                        <a:cs typeface="Times New Roman"/>
                      </a:endParaRPr>
                    </a:p>
                  </a:txBody>
                  <a:tcPr marL="24166" marR="24166" marT="0" marB="0" anchor="ctr">
                    <a:solidFill>
                      <a:schemeClr val="accent1">
                        <a:lumMod val="20000"/>
                        <a:lumOff val="80000"/>
                      </a:schemeClr>
                    </a:solidFill>
                  </a:tcPr>
                </a:tc>
                <a:tc>
                  <a:txBody>
                    <a:bodyPr/>
                    <a:lstStyle/>
                    <a:p>
                      <a:pPr algn="just">
                        <a:lnSpc>
                          <a:spcPct val="100000"/>
                        </a:lnSpc>
                        <a:spcAft>
                          <a:spcPts val="0"/>
                        </a:spcAft>
                      </a:pPr>
                      <a:r>
                        <a:rPr lang="en-US" sz="1800" b="0" kern="0" dirty="0">
                          <a:solidFill>
                            <a:schemeClr val="tx1"/>
                          </a:solidFill>
                          <a:effectLst/>
                        </a:rPr>
                        <a:t>1</a:t>
                      </a:r>
                      <a:r>
                        <a:rPr lang="zh-TW" sz="1800" b="0" kern="0" dirty="0">
                          <a:solidFill>
                            <a:schemeClr val="tx1"/>
                          </a:solidFill>
                          <a:effectLst/>
                        </a:rPr>
                        <a:t>場，</a:t>
                      </a:r>
                      <a:r>
                        <a:rPr lang="en-US" sz="1800" b="0" kern="0" dirty="0">
                          <a:solidFill>
                            <a:schemeClr val="tx1"/>
                          </a:solidFill>
                          <a:effectLst/>
                        </a:rPr>
                        <a:t>135</a:t>
                      </a:r>
                      <a:r>
                        <a:rPr lang="zh-TW" sz="1800" b="0" kern="0" dirty="0">
                          <a:solidFill>
                            <a:schemeClr val="tx1"/>
                          </a:solidFill>
                          <a:effectLst/>
                        </a:rPr>
                        <a:t>人次</a:t>
                      </a:r>
                      <a:endParaRPr lang="zh-TW" sz="1800" b="0" kern="100" dirty="0">
                        <a:solidFill>
                          <a:schemeClr val="tx1"/>
                        </a:solidFill>
                        <a:effectLst/>
                        <a:latin typeface="Calibri"/>
                        <a:ea typeface="新細明體"/>
                        <a:cs typeface="Times New Roman"/>
                      </a:endParaRPr>
                    </a:p>
                  </a:txBody>
                  <a:tcPr marL="24166" marR="24166" marT="0" marB="0" anchor="ctr">
                    <a:solidFill>
                      <a:schemeClr val="accent1">
                        <a:lumMod val="20000"/>
                        <a:lumOff val="80000"/>
                      </a:schemeClr>
                    </a:solidFill>
                  </a:tcPr>
                </a:tc>
                <a:tc>
                  <a:txBody>
                    <a:bodyPr/>
                    <a:lstStyle/>
                    <a:p>
                      <a:pPr>
                        <a:lnSpc>
                          <a:spcPct val="100000"/>
                        </a:lnSpc>
                        <a:spcAft>
                          <a:spcPts val="0"/>
                        </a:spcAft>
                      </a:pPr>
                      <a:r>
                        <a:rPr lang="en-US" sz="1800" b="0" kern="0" dirty="0">
                          <a:solidFill>
                            <a:schemeClr val="tx1"/>
                          </a:solidFill>
                          <a:effectLst/>
                        </a:rPr>
                        <a:t>104/12/23</a:t>
                      </a:r>
                      <a:r>
                        <a:rPr lang="zh-TW" sz="1800" b="0" kern="0" dirty="0">
                          <a:solidFill>
                            <a:schemeClr val="tx1"/>
                          </a:solidFill>
                          <a:effectLst/>
                        </a:rPr>
                        <a:t>辦理職涯及大學校系遊學體驗一場，共</a:t>
                      </a:r>
                      <a:r>
                        <a:rPr lang="en-US" sz="1800" b="0" kern="0" dirty="0">
                          <a:solidFill>
                            <a:schemeClr val="tx1"/>
                          </a:solidFill>
                          <a:effectLst/>
                        </a:rPr>
                        <a:t>135</a:t>
                      </a:r>
                      <a:r>
                        <a:rPr lang="zh-TW" sz="1800" b="0" kern="0" dirty="0">
                          <a:solidFill>
                            <a:schemeClr val="tx1"/>
                          </a:solidFill>
                          <a:effectLst/>
                        </a:rPr>
                        <a:t>人。</a:t>
                      </a:r>
                      <a:endParaRPr lang="zh-TW" sz="1800" b="0" kern="100" dirty="0">
                        <a:solidFill>
                          <a:schemeClr val="tx1"/>
                        </a:solidFill>
                        <a:effectLst/>
                        <a:latin typeface="Calibri"/>
                        <a:ea typeface="新細明體"/>
                        <a:cs typeface="Times New Roman"/>
                      </a:endParaRPr>
                    </a:p>
                  </a:txBody>
                  <a:tcPr marL="24166" marR="24166" marT="0" marB="0" anchor="ctr">
                    <a:solidFill>
                      <a:schemeClr val="accent1">
                        <a:lumMod val="20000"/>
                        <a:lumOff val="80000"/>
                      </a:schemeClr>
                    </a:solidFill>
                  </a:tcPr>
                </a:tc>
              </a:tr>
              <a:tr h="823916">
                <a:tc vMerge="1">
                  <a:txBody>
                    <a:bodyPr/>
                    <a:lstStyle/>
                    <a:p>
                      <a:endParaRPr lang="zh-TW" altLang="en-US"/>
                    </a:p>
                  </a:txBody>
                  <a:tcPr/>
                </a:tc>
                <a:tc>
                  <a:txBody>
                    <a:bodyPr/>
                    <a:lstStyle/>
                    <a:p>
                      <a:pPr algn="ctr">
                        <a:lnSpc>
                          <a:spcPts val="1400"/>
                        </a:lnSpc>
                        <a:spcAft>
                          <a:spcPts val="0"/>
                        </a:spcAft>
                      </a:pPr>
                      <a:r>
                        <a:rPr lang="en-US" sz="1800" b="0" kern="100" dirty="0">
                          <a:solidFill>
                            <a:schemeClr val="tx1"/>
                          </a:solidFill>
                          <a:effectLst/>
                        </a:rPr>
                        <a:t>4.4</a:t>
                      </a:r>
                      <a:endParaRPr lang="zh-TW" sz="1800" b="0" kern="100" dirty="0">
                        <a:solidFill>
                          <a:schemeClr val="tx1"/>
                        </a:solidFill>
                        <a:effectLst/>
                        <a:latin typeface="Calibri"/>
                        <a:ea typeface="新細明體"/>
                        <a:cs typeface="Times New Roman"/>
                      </a:endParaRPr>
                    </a:p>
                  </a:txBody>
                  <a:tcPr marL="24166" marR="24166" marT="0" marB="0" anchor="ctr">
                    <a:solidFill>
                      <a:schemeClr val="accent1">
                        <a:lumMod val="20000"/>
                        <a:lumOff val="80000"/>
                      </a:schemeClr>
                    </a:solidFill>
                  </a:tcPr>
                </a:tc>
                <a:tc>
                  <a:txBody>
                    <a:bodyPr/>
                    <a:lstStyle/>
                    <a:p>
                      <a:pPr>
                        <a:lnSpc>
                          <a:spcPct val="100000"/>
                        </a:lnSpc>
                        <a:spcAft>
                          <a:spcPts val="0"/>
                        </a:spcAft>
                      </a:pPr>
                      <a:r>
                        <a:rPr lang="zh-TW" sz="1800" b="0" kern="100" dirty="0">
                          <a:solidFill>
                            <a:schemeClr val="tx1"/>
                          </a:solidFill>
                          <a:effectLst/>
                        </a:rPr>
                        <a:t>辦理適性輔導活動及學生心理測驗，學生參加活動人次、學生參加心理測驗人次</a:t>
                      </a:r>
                      <a:endParaRPr lang="zh-TW" sz="1800" b="0" kern="100" dirty="0">
                        <a:solidFill>
                          <a:schemeClr val="tx1"/>
                        </a:solidFill>
                        <a:effectLst/>
                        <a:latin typeface="Calibri"/>
                        <a:ea typeface="新細明體"/>
                        <a:cs typeface="Times New Roman"/>
                      </a:endParaRPr>
                    </a:p>
                  </a:txBody>
                  <a:tcPr marL="24166" marR="24166" marT="0" marB="0" anchor="ctr">
                    <a:solidFill>
                      <a:schemeClr val="accent1">
                        <a:lumMod val="20000"/>
                        <a:lumOff val="80000"/>
                      </a:schemeClr>
                    </a:solidFill>
                  </a:tcPr>
                </a:tc>
                <a:tc>
                  <a:txBody>
                    <a:bodyPr/>
                    <a:lstStyle/>
                    <a:p>
                      <a:pPr algn="ctr">
                        <a:lnSpc>
                          <a:spcPct val="100000"/>
                        </a:lnSpc>
                        <a:spcAft>
                          <a:spcPts val="0"/>
                        </a:spcAft>
                      </a:pPr>
                      <a:r>
                        <a:rPr lang="en-US" sz="1800" b="0" kern="0" dirty="0">
                          <a:solidFill>
                            <a:schemeClr val="tx1"/>
                          </a:solidFill>
                          <a:effectLst/>
                        </a:rPr>
                        <a:t>2200</a:t>
                      </a:r>
                      <a:r>
                        <a:rPr lang="zh-TW" sz="1800" b="0" kern="0" dirty="0">
                          <a:solidFill>
                            <a:schemeClr val="tx1"/>
                          </a:solidFill>
                          <a:effectLst/>
                        </a:rPr>
                        <a:t>人次</a:t>
                      </a:r>
                      <a:endParaRPr lang="zh-TW" sz="1800" b="0" kern="100" dirty="0">
                        <a:solidFill>
                          <a:schemeClr val="tx1"/>
                        </a:solidFill>
                        <a:effectLst/>
                        <a:latin typeface="Calibri"/>
                        <a:ea typeface="新細明體"/>
                        <a:cs typeface="Times New Roman"/>
                      </a:endParaRPr>
                    </a:p>
                  </a:txBody>
                  <a:tcPr marL="24166" marR="24166" marT="0" marB="0" anchor="ctr">
                    <a:solidFill>
                      <a:schemeClr val="accent1">
                        <a:lumMod val="20000"/>
                        <a:lumOff val="80000"/>
                      </a:schemeClr>
                    </a:solidFill>
                  </a:tcPr>
                </a:tc>
                <a:tc>
                  <a:txBody>
                    <a:bodyPr/>
                    <a:lstStyle/>
                    <a:p>
                      <a:pPr algn="just">
                        <a:lnSpc>
                          <a:spcPct val="100000"/>
                        </a:lnSpc>
                        <a:spcAft>
                          <a:spcPts val="0"/>
                        </a:spcAft>
                      </a:pPr>
                      <a:r>
                        <a:rPr lang="en-US" sz="1800" b="0" kern="0" dirty="0">
                          <a:solidFill>
                            <a:schemeClr val="tx1"/>
                          </a:solidFill>
                          <a:effectLst/>
                        </a:rPr>
                        <a:t>2393</a:t>
                      </a:r>
                      <a:r>
                        <a:rPr lang="zh-TW" sz="1800" b="0" kern="0" dirty="0">
                          <a:solidFill>
                            <a:schemeClr val="tx1"/>
                          </a:solidFill>
                          <a:effectLst/>
                        </a:rPr>
                        <a:t>人次</a:t>
                      </a:r>
                      <a:endParaRPr lang="zh-TW" sz="1800" b="0" kern="100" dirty="0">
                        <a:solidFill>
                          <a:schemeClr val="tx1"/>
                        </a:solidFill>
                        <a:effectLst/>
                        <a:latin typeface="Calibri"/>
                        <a:ea typeface="新細明體"/>
                        <a:cs typeface="Times New Roman"/>
                      </a:endParaRPr>
                    </a:p>
                  </a:txBody>
                  <a:tcPr marL="24166" marR="24166" marT="0" marB="0" anchor="ctr">
                    <a:solidFill>
                      <a:schemeClr val="accent1">
                        <a:lumMod val="20000"/>
                        <a:lumOff val="80000"/>
                      </a:schemeClr>
                    </a:solidFill>
                  </a:tcPr>
                </a:tc>
                <a:tc>
                  <a:txBody>
                    <a:bodyPr/>
                    <a:lstStyle/>
                    <a:p>
                      <a:pPr marL="0" lvl="0" indent="0" algn="just">
                        <a:lnSpc>
                          <a:spcPct val="100000"/>
                        </a:lnSpc>
                        <a:spcAft>
                          <a:spcPts val="0"/>
                        </a:spcAft>
                        <a:buFont typeface="+mj-lt"/>
                        <a:buNone/>
                      </a:pPr>
                      <a:r>
                        <a:rPr lang="zh-TW" altLang="en-US" sz="1800" b="0" kern="100" dirty="0" smtClean="0">
                          <a:solidFill>
                            <a:schemeClr val="tx1"/>
                          </a:solidFill>
                          <a:effectLst/>
                          <a:latin typeface="Calibri"/>
                          <a:ea typeface="新細明體"/>
                          <a:cs typeface="Times New Roman"/>
                        </a:rPr>
                        <a:t>學生能自我探索，發現性向及潛能</a:t>
                      </a:r>
                      <a:endParaRPr lang="zh-TW" sz="1800" b="0" kern="100" dirty="0">
                        <a:solidFill>
                          <a:schemeClr val="tx1"/>
                        </a:solidFill>
                        <a:effectLst/>
                        <a:latin typeface="Calibri"/>
                        <a:ea typeface="新細明體"/>
                        <a:cs typeface="Times New Roman"/>
                      </a:endParaRPr>
                    </a:p>
                  </a:txBody>
                  <a:tcPr marL="24166" marR="24166" marT="0" marB="0" anchor="ctr">
                    <a:solidFill>
                      <a:schemeClr val="accent1">
                        <a:lumMod val="20000"/>
                        <a:lumOff val="80000"/>
                      </a:schemeClr>
                    </a:solidFill>
                  </a:tcPr>
                </a:tc>
              </a:tr>
              <a:tr h="1013512">
                <a:tc vMerge="1">
                  <a:txBody>
                    <a:bodyPr/>
                    <a:lstStyle/>
                    <a:p>
                      <a:endParaRPr lang="zh-TW" altLang="en-US"/>
                    </a:p>
                  </a:txBody>
                  <a:tcPr/>
                </a:tc>
                <a:tc>
                  <a:txBody>
                    <a:bodyPr/>
                    <a:lstStyle/>
                    <a:p>
                      <a:pPr algn="ctr">
                        <a:lnSpc>
                          <a:spcPts val="1400"/>
                        </a:lnSpc>
                        <a:spcAft>
                          <a:spcPts val="0"/>
                        </a:spcAft>
                      </a:pPr>
                      <a:r>
                        <a:rPr lang="en-US" sz="1800" b="0" kern="0" dirty="0">
                          <a:solidFill>
                            <a:schemeClr val="tx1"/>
                          </a:solidFill>
                          <a:effectLst/>
                        </a:rPr>
                        <a:t>4.12</a:t>
                      </a:r>
                      <a:endParaRPr lang="zh-TW" sz="1800" b="0" kern="100" dirty="0">
                        <a:solidFill>
                          <a:schemeClr val="tx1"/>
                        </a:solidFill>
                        <a:effectLst/>
                        <a:latin typeface="Calibri"/>
                        <a:ea typeface="新細明體"/>
                        <a:cs typeface="Times New Roman"/>
                      </a:endParaRPr>
                    </a:p>
                  </a:txBody>
                  <a:tcPr marL="24166" marR="24166" marT="0" marB="0" anchor="ctr">
                    <a:solidFill>
                      <a:schemeClr val="accent1">
                        <a:lumMod val="20000"/>
                        <a:lumOff val="80000"/>
                      </a:schemeClr>
                    </a:solidFill>
                  </a:tcPr>
                </a:tc>
                <a:tc>
                  <a:txBody>
                    <a:bodyPr/>
                    <a:lstStyle/>
                    <a:p>
                      <a:pPr>
                        <a:lnSpc>
                          <a:spcPct val="100000"/>
                        </a:lnSpc>
                        <a:spcAft>
                          <a:spcPts val="0"/>
                        </a:spcAft>
                      </a:pPr>
                      <a:r>
                        <a:rPr lang="zh-TW" sz="1800" b="0" kern="0" dirty="0">
                          <a:solidFill>
                            <a:schemeClr val="tx1"/>
                          </a:solidFill>
                          <a:effectLst/>
                        </a:rPr>
                        <a:t>建置學生職涯歷程檔案率</a:t>
                      </a:r>
                      <a:endParaRPr lang="zh-TW" sz="1800" b="0" kern="100" dirty="0">
                        <a:solidFill>
                          <a:schemeClr val="tx1"/>
                        </a:solidFill>
                        <a:effectLst/>
                        <a:latin typeface="Calibri"/>
                        <a:ea typeface="新細明體"/>
                        <a:cs typeface="Times New Roman"/>
                      </a:endParaRPr>
                    </a:p>
                  </a:txBody>
                  <a:tcPr marL="24166" marR="24166" marT="0" marB="0" anchor="ctr">
                    <a:solidFill>
                      <a:schemeClr val="accent1">
                        <a:lumMod val="20000"/>
                        <a:lumOff val="80000"/>
                      </a:schemeClr>
                    </a:solidFill>
                  </a:tcPr>
                </a:tc>
                <a:tc>
                  <a:txBody>
                    <a:bodyPr/>
                    <a:lstStyle/>
                    <a:p>
                      <a:pPr algn="ctr">
                        <a:lnSpc>
                          <a:spcPct val="100000"/>
                        </a:lnSpc>
                        <a:spcAft>
                          <a:spcPts val="0"/>
                        </a:spcAft>
                      </a:pPr>
                      <a:r>
                        <a:rPr lang="en-US" sz="1800" b="0" kern="0" dirty="0">
                          <a:solidFill>
                            <a:schemeClr val="tx1"/>
                          </a:solidFill>
                          <a:effectLst/>
                        </a:rPr>
                        <a:t>10%</a:t>
                      </a:r>
                      <a:endParaRPr lang="zh-TW" sz="1800" b="0" kern="100" dirty="0">
                        <a:solidFill>
                          <a:schemeClr val="tx1"/>
                        </a:solidFill>
                        <a:effectLst/>
                        <a:latin typeface="Calibri"/>
                        <a:ea typeface="新細明體"/>
                        <a:cs typeface="Times New Roman"/>
                      </a:endParaRPr>
                    </a:p>
                  </a:txBody>
                  <a:tcPr marL="24166" marR="24166" marT="0" marB="0" anchor="ctr">
                    <a:solidFill>
                      <a:schemeClr val="accent1">
                        <a:lumMod val="20000"/>
                        <a:lumOff val="80000"/>
                      </a:schemeClr>
                    </a:solidFill>
                  </a:tcPr>
                </a:tc>
                <a:tc>
                  <a:txBody>
                    <a:bodyPr/>
                    <a:lstStyle/>
                    <a:p>
                      <a:pPr algn="ctr">
                        <a:lnSpc>
                          <a:spcPct val="100000"/>
                        </a:lnSpc>
                        <a:spcAft>
                          <a:spcPts val="0"/>
                        </a:spcAft>
                      </a:pPr>
                      <a:r>
                        <a:rPr lang="en-US" sz="1800" b="0" kern="0" dirty="0">
                          <a:solidFill>
                            <a:schemeClr val="tx1"/>
                          </a:solidFill>
                          <a:effectLst/>
                        </a:rPr>
                        <a:t>10%</a:t>
                      </a:r>
                      <a:endParaRPr lang="zh-TW" sz="1800" b="0" kern="100" dirty="0">
                        <a:solidFill>
                          <a:schemeClr val="tx1"/>
                        </a:solidFill>
                        <a:effectLst/>
                        <a:latin typeface="Calibri"/>
                        <a:ea typeface="新細明體"/>
                        <a:cs typeface="Times New Roman"/>
                      </a:endParaRPr>
                    </a:p>
                  </a:txBody>
                  <a:tcPr marL="24166" marR="24166" marT="0" marB="0" anchor="ctr">
                    <a:solidFill>
                      <a:schemeClr val="accent1">
                        <a:lumMod val="20000"/>
                        <a:lumOff val="80000"/>
                      </a:schemeClr>
                    </a:solidFill>
                  </a:tcPr>
                </a:tc>
                <a:tc>
                  <a:txBody>
                    <a:bodyPr/>
                    <a:lstStyle/>
                    <a:p>
                      <a:pPr>
                        <a:lnSpc>
                          <a:spcPct val="100000"/>
                        </a:lnSpc>
                        <a:spcAft>
                          <a:spcPts val="0"/>
                        </a:spcAft>
                      </a:pPr>
                      <a:r>
                        <a:rPr lang="zh-TW" sz="1800" b="0" kern="0" dirty="0">
                          <a:solidFill>
                            <a:schemeClr val="tx1"/>
                          </a:solidFill>
                          <a:effectLst/>
                        </a:rPr>
                        <a:t>全校學生學習歷程檔案建置率達</a:t>
                      </a:r>
                      <a:r>
                        <a:rPr lang="en-US" sz="1800" b="0" kern="0" dirty="0">
                          <a:solidFill>
                            <a:schemeClr val="tx1"/>
                          </a:solidFill>
                          <a:effectLst/>
                        </a:rPr>
                        <a:t>10%</a:t>
                      </a:r>
                      <a:r>
                        <a:rPr lang="zh-TW" sz="1800" b="0" kern="0" dirty="0">
                          <a:solidFill>
                            <a:schemeClr val="tx1"/>
                          </a:solidFill>
                          <a:effectLst/>
                        </a:rPr>
                        <a:t>。</a:t>
                      </a:r>
                      <a:endParaRPr lang="zh-TW" sz="1800" b="0" kern="100" dirty="0">
                        <a:solidFill>
                          <a:schemeClr val="tx1"/>
                        </a:solidFill>
                        <a:effectLst/>
                        <a:latin typeface="Calibri"/>
                        <a:ea typeface="新細明體"/>
                        <a:cs typeface="Times New Roman"/>
                      </a:endParaRPr>
                    </a:p>
                  </a:txBody>
                  <a:tcPr marL="24166" marR="24166"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22834822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AF14B410-4B94-408B-B979-7B4712398337}" type="slidenum">
              <a:rPr lang="en-US" altLang="zh-TW" smtClean="0"/>
              <a:pPr>
                <a:defRPr/>
              </a:pPr>
              <a:t>45</a:t>
            </a:fld>
            <a:endParaRPr lang="en-US" altLang="zh-TW"/>
          </a:p>
        </p:txBody>
      </p:sp>
      <p:sp>
        <p:nvSpPr>
          <p:cNvPr id="4" name="Rectangle 2"/>
          <p:cNvSpPr txBox="1">
            <a:spLocks noChangeArrowheads="1"/>
          </p:cNvSpPr>
          <p:nvPr/>
        </p:nvSpPr>
        <p:spPr bwMode="auto">
          <a:xfrm>
            <a:off x="914400" y="2780928"/>
            <a:ext cx="8229600" cy="79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2pPr>
            <a:lvl3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3pPr>
            <a:lvl4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4pPr>
            <a:lvl5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5pPr>
            <a:lvl6pPr marL="457200" algn="l" rtl="0" fontAlgn="base">
              <a:spcBef>
                <a:spcPct val="0"/>
              </a:spcBef>
              <a:spcAft>
                <a:spcPct val="0"/>
              </a:spcAft>
              <a:defRPr kumimoji="1" sz="4400">
                <a:solidFill>
                  <a:schemeClr val="tx2"/>
                </a:solidFill>
                <a:latin typeface="Garamond" pitchFamily="18" charset="0"/>
                <a:ea typeface="標楷體" pitchFamily="65" charset="-120"/>
              </a:defRPr>
            </a:lvl6pPr>
            <a:lvl7pPr marL="914400" algn="l" rtl="0" fontAlgn="base">
              <a:spcBef>
                <a:spcPct val="0"/>
              </a:spcBef>
              <a:spcAft>
                <a:spcPct val="0"/>
              </a:spcAft>
              <a:defRPr kumimoji="1" sz="4400">
                <a:solidFill>
                  <a:schemeClr val="tx2"/>
                </a:solidFill>
                <a:latin typeface="Garamond" pitchFamily="18" charset="0"/>
                <a:ea typeface="標楷體" pitchFamily="65" charset="-120"/>
              </a:defRPr>
            </a:lvl7pPr>
            <a:lvl8pPr marL="1371600" algn="l" rtl="0" fontAlgn="base">
              <a:spcBef>
                <a:spcPct val="0"/>
              </a:spcBef>
              <a:spcAft>
                <a:spcPct val="0"/>
              </a:spcAft>
              <a:defRPr kumimoji="1" sz="4400">
                <a:solidFill>
                  <a:schemeClr val="tx2"/>
                </a:solidFill>
                <a:latin typeface="Garamond" pitchFamily="18" charset="0"/>
                <a:ea typeface="標楷體" pitchFamily="65" charset="-120"/>
              </a:defRPr>
            </a:lvl8pPr>
            <a:lvl9pPr marL="1828800" algn="l" rtl="0" fontAlgn="base">
              <a:spcBef>
                <a:spcPct val="0"/>
              </a:spcBef>
              <a:spcAft>
                <a:spcPct val="0"/>
              </a:spcAft>
              <a:defRPr kumimoji="1" sz="4400">
                <a:solidFill>
                  <a:schemeClr val="tx2"/>
                </a:solidFill>
                <a:latin typeface="Garamond" pitchFamily="18" charset="0"/>
                <a:ea typeface="標楷體" pitchFamily="65" charset="-120"/>
              </a:defRPr>
            </a:lvl9pPr>
          </a:lstStyle>
          <a:p>
            <a:pPr eaLnBrk="1" fontAlgn="ctr" hangingPunct="1"/>
            <a:r>
              <a:rPr lang="en-US" altLang="zh-TW" sz="3600" dirty="0" smtClean="0"/>
              <a:t>104-4</a:t>
            </a:r>
            <a:r>
              <a:rPr lang="zh-TW" altLang="en-US" sz="3600" dirty="0" smtClean="0"/>
              <a:t> </a:t>
            </a:r>
            <a:r>
              <a:rPr lang="zh-TW" altLang="zh-TW" sz="3600" dirty="0" smtClean="0"/>
              <a:t>專業</a:t>
            </a:r>
            <a:r>
              <a:rPr lang="zh-TW" altLang="zh-TW" sz="3600" dirty="0"/>
              <a:t>學程特色、深耕精進計畫</a:t>
            </a:r>
          </a:p>
        </p:txBody>
      </p:sp>
    </p:spTree>
    <p:extLst>
      <p:ext uri="{BB962C8B-B14F-4D97-AF65-F5344CB8AC3E}">
        <p14:creationId xmlns:p14="http://schemas.microsoft.com/office/powerpoint/2010/main" val="62528123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AF14B410-4B94-408B-B979-7B4712398337}" type="slidenum">
              <a:rPr lang="en-US" altLang="zh-TW" smtClean="0"/>
              <a:pPr>
                <a:defRPr/>
              </a:pPr>
              <a:t>46</a:t>
            </a:fld>
            <a:endParaRPr lang="en-US" altLang="zh-TW"/>
          </a:p>
        </p:txBody>
      </p:sp>
      <p:graphicFrame>
        <p:nvGraphicFramePr>
          <p:cNvPr id="4" name="表格 3"/>
          <p:cNvGraphicFramePr>
            <a:graphicFrameLocks noGrp="1"/>
          </p:cNvGraphicFramePr>
          <p:nvPr>
            <p:extLst>
              <p:ext uri="{D42A27DB-BD31-4B8C-83A1-F6EECF244321}">
                <p14:modId xmlns:p14="http://schemas.microsoft.com/office/powerpoint/2010/main" val="4049307215"/>
              </p:ext>
            </p:extLst>
          </p:nvPr>
        </p:nvGraphicFramePr>
        <p:xfrm>
          <a:off x="827584" y="764704"/>
          <a:ext cx="7920880" cy="5522912"/>
        </p:xfrm>
        <a:graphic>
          <a:graphicData uri="http://schemas.openxmlformats.org/drawingml/2006/table">
            <a:tbl>
              <a:tblPr firstRow="1" firstCol="1" lastRow="1" lastCol="1" bandRow="1" bandCol="1">
                <a:tableStyleId>{5C22544A-7EE6-4342-B048-85BDC9FD1C3A}</a:tableStyleId>
              </a:tblPr>
              <a:tblGrid>
                <a:gridCol w="1341797"/>
                <a:gridCol w="6579083"/>
              </a:tblGrid>
              <a:tr h="549839">
                <a:tc>
                  <a:txBody>
                    <a:bodyPr/>
                    <a:lstStyle/>
                    <a:p>
                      <a:pPr algn="just">
                        <a:spcAft>
                          <a:spcPts val="0"/>
                        </a:spcAft>
                      </a:pPr>
                      <a:r>
                        <a:rPr lang="zh-TW" sz="2000" kern="100" dirty="0" smtClean="0">
                          <a:effectLst/>
                        </a:rPr>
                        <a:t>計畫</a:t>
                      </a:r>
                      <a:r>
                        <a:rPr lang="zh-TW" sz="2000" kern="100" dirty="0">
                          <a:effectLst/>
                        </a:rPr>
                        <a:t>名稱</a:t>
                      </a:r>
                      <a:endParaRPr lang="zh-TW" sz="2000" kern="100" dirty="0">
                        <a:effectLst/>
                        <a:latin typeface="Calibri"/>
                        <a:ea typeface="新細明體"/>
                        <a:cs typeface="Times New Roman"/>
                      </a:endParaRPr>
                    </a:p>
                  </a:txBody>
                  <a:tcPr marL="68580" marR="68580" marT="0" marB="0" anchor="ctr"/>
                </a:tc>
                <a:tc>
                  <a:txBody>
                    <a:bodyPr/>
                    <a:lstStyle/>
                    <a:p>
                      <a:pPr marR="457200" algn="just">
                        <a:spcAft>
                          <a:spcPts val="0"/>
                        </a:spcAft>
                      </a:pPr>
                      <a:r>
                        <a:rPr lang="zh-TW" sz="2000" b="0" kern="0" dirty="0">
                          <a:solidFill>
                            <a:schemeClr val="tx1"/>
                          </a:solidFill>
                          <a:effectLst/>
                        </a:rPr>
                        <a:t>專業學程特色、深耕精進計畫</a:t>
                      </a:r>
                      <a:endParaRPr lang="zh-TW" sz="2000" b="0" kern="100" dirty="0">
                        <a:solidFill>
                          <a:schemeClr val="tx1"/>
                        </a:solidFill>
                        <a:effectLst/>
                        <a:latin typeface="Calibri"/>
                        <a:ea typeface="新細明體"/>
                        <a:cs typeface="Times New Roman"/>
                      </a:endParaRPr>
                    </a:p>
                  </a:txBody>
                  <a:tcPr marL="68580" marR="68580" marT="0" marB="0" anchor="ctr">
                    <a:solidFill>
                      <a:schemeClr val="accent1">
                        <a:lumMod val="20000"/>
                        <a:lumOff val="80000"/>
                      </a:schemeClr>
                    </a:solidFill>
                  </a:tcPr>
                </a:tc>
              </a:tr>
              <a:tr h="469671">
                <a:tc>
                  <a:txBody>
                    <a:bodyPr/>
                    <a:lstStyle/>
                    <a:p>
                      <a:pPr algn="just">
                        <a:spcAft>
                          <a:spcPts val="0"/>
                        </a:spcAft>
                      </a:pPr>
                      <a:r>
                        <a:rPr lang="zh-TW" sz="2000" kern="100" dirty="0">
                          <a:effectLst/>
                        </a:rPr>
                        <a:t>辦理項目</a:t>
                      </a:r>
                      <a:endParaRPr lang="zh-TW" sz="2000" kern="100" dirty="0">
                        <a:effectLst/>
                        <a:latin typeface="Calibri"/>
                        <a:ea typeface="新細明體"/>
                        <a:cs typeface="Times New Roman"/>
                      </a:endParaRPr>
                    </a:p>
                  </a:txBody>
                  <a:tcPr marL="68580" marR="68580" marT="0" marB="0" anchor="ctr"/>
                </a:tc>
                <a:tc>
                  <a:txBody>
                    <a:bodyPr/>
                    <a:lstStyle/>
                    <a:p>
                      <a:pPr>
                        <a:spcAft>
                          <a:spcPts val="0"/>
                        </a:spcAft>
                      </a:pPr>
                      <a:r>
                        <a:rPr lang="zh-TW" sz="2000" b="0" kern="0" dirty="0">
                          <a:solidFill>
                            <a:schemeClr val="tx1"/>
                          </a:solidFill>
                          <a:effectLst/>
                        </a:rPr>
                        <a:t>專業類科</a:t>
                      </a:r>
                      <a:endParaRPr lang="zh-TW" sz="2000" b="0" kern="100" dirty="0">
                        <a:solidFill>
                          <a:schemeClr val="tx1"/>
                        </a:solidFill>
                        <a:effectLst/>
                        <a:latin typeface="Calibri"/>
                        <a:ea typeface="新細明體"/>
                        <a:cs typeface="Times New Roman"/>
                      </a:endParaRPr>
                    </a:p>
                  </a:txBody>
                  <a:tcPr marL="68580" marR="68580" marT="0" marB="0" anchor="ctr">
                    <a:solidFill>
                      <a:schemeClr val="accent1">
                        <a:lumMod val="20000"/>
                        <a:lumOff val="80000"/>
                      </a:schemeClr>
                    </a:solidFill>
                  </a:tcPr>
                </a:tc>
              </a:tr>
              <a:tr h="252651">
                <a:tc>
                  <a:txBody>
                    <a:bodyPr/>
                    <a:lstStyle/>
                    <a:p>
                      <a:pPr algn="just">
                        <a:spcAft>
                          <a:spcPts val="0"/>
                        </a:spcAft>
                      </a:pPr>
                      <a:r>
                        <a:rPr lang="zh-TW" sz="2000" kern="100" dirty="0">
                          <a:effectLst/>
                        </a:rPr>
                        <a:t>合作對象</a:t>
                      </a:r>
                      <a:endParaRPr lang="zh-TW" sz="2000" kern="100" dirty="0">
                        <a:effectLst/>
                        <a:latin typeface="Calibri"/>
                        <a:ea typeface="新細明體"/>
                        <a:cs typeface="Times New Roman"/>
                      </a:endParaRPr>
                    </a:p>
                  </a:txBody>
                  <a:tcPr marL="68580" marR="68580" marT="0" marB="0" anchor="ctr"/>
                </a:tc>
                <a:tc>
                  <a:txBody>
                    <a:bodyPr/>
                    <a:lstStyle/>
                    <a:p>
                      <a:pPr algn="just">
                        <a:spcAft>
                          <a:spcPts val="0"/>
                        </a:spcAft>
                      </a:pPr>
                      <a:r>
                        <a:rPr lang="zh-TW" altLang="en-US" sz="2000" b="0" kern="100" dirty="0" smtClean="0">
                          <a:solidFill>
                            <a:schemeClr val="tx1"/>
                          </a:solidFill>
                          <a:effectLst/>
                          <a:latin typeface="Calibri"/>
                          <a:ea typeface="新細明體"/>
                          <a:cs typeface="Times New Roman"/>
                        </a:rPr>
                        <a:t>台北城市科技大學、</a:t>
                      </a:r>
                      <a:r>
                        <a:rPr lang="zh-TW" altLang="zh-TW" sz="2000" b="0" kern="1200" dirty="0" smtClean="0">
                          <a:solidFill>
                            <a:schemeClr val="tx1"/>
                          </a:solidFill>
                          <a:effectLst/>
                          <a:latin typeface="+mj-ea"/>
                          <a:ea typeface="+mn-ea"/>
                          <a:cs typeface="+mn-cs"/>
                        </a:rPr>
                        <a:t>國立東華大學</a:t>
                      </a:r>
                      <a:endParaRPr lang="zh-TW" sz="2000" b="0" kern="100" dirty="0">
                        <a:solidFill>
                          <a:schemeClr val="tx1"/>
                        </a:solidFill>
                        <a:effectLst/>
                        <a:latin typeface="Calibri"/>
                        <a:ea typeface="新細明體"/>
                        <a:cs typeface="Times New Roman"/>
                      </a:endParaRPr>
                    </a:p>
                  </a:txBody>
                  <a:tcPr marL="68580" marR="68580" marT="0" marB="0" anchor="ctr">
                    <a:solidFill>
                      <a:schemeClr val="accent1">
                        <a:lumMod val="20000"/>
                        <a:lumOff val="80000"/>
                      </a:schemeClr>
                    </a:solidFill>
                  </a:tcPr>
                </a:tc>
              </a:tr>
              <a:tr h="3284202">
                <a:tc>
                  <a:txBody>
                    <a:bodyPr/>
                    <a:lstStyle/>
                    <a:p>
                      <a:pPr algn="just">
                        <a:spcAft>
                          <a:spcPts val="0"/>
                        </a:spcAft>
                      </a:pPr>
                      <a:r>
                        <a:rPr lang="zh-TW" sz="2000" kern="100" dirty="0">
                          <a:effectLst/>
                        </a:rPr>
                        <a:t>計畫目標</a:t>
                      </a:r>
                      <a:endParaRPr lang="zh-TW" sz="2000" kern="100" dirty="0">
                        <a:effectLst/>
                        <a:latin typeface="Calibri"/>
                        <a:ea typeface="新細明體"/>
                        <a:cs typeface="Times New Roman"/>
                      </a:endParaRPr>
                    </a:p>
                  </a:txBody>
                  <a:tcPr marL="68580" marR="68580" marT="0" marB="0" anchor="ctr"/>
                </a:tc>
                <a:tc>
                  <a:txBody>
                    <a:bodyPr/>
                    <a:lstStyle/>
                    <a:p>
                      <a:pPr marL="342900" marR="86995" lvl="0" indent="-342900" algn="just">
                        <a:spcBef>
                          <a:spcPts val="600"/>
                        </a:spcBef>
                        <a:spcAft>
                          <a:spcPts val="0"/>
                        </a:spcAft>
                        <a:buFont typeface="+mj-lt"/>
                        <a:buAutoNum type="arabicPeriod"/>
                        <a:tabLst>
                          <a:tab pos="-6909435" algn="l"/>
                        </a:tabLst>
                      </a:pPr>
                      <a:r>
                        <a:rPr lang="zh-TW" sz="2000" b="0" kern="0" dirty="0">
                          <a:solidFill>
                            <a:schemeClr val="tx1"/>
                          </a:solidFill>
                          <a:effectLst/>
                        </a:rPr>
                        <a:t>透過業師及科技校院產學資源等合作機制</a:t>
                      </a:r>
                      <a:r>
                        <a:rPr lang="zh-TW" sz="2000" b="0" kern="0" dirty="0" smtClean="0">
                          <a:solidFill>
                            <a:schemeClr val="tx1"/>
                          </a:solidFill>
                          <a:effectLst/>
                        </a:rPr>
                        <a:t>，提升</a:t>
                      </a:r>
                      <a:r>
                        <a:rPr lang="zh-TW" sz="2000" b="0" kern="0" dirty="0">
                          <a:solidFill>
                            <a:schemeClr val="tx1"/>
                          </a:solidFill>
                          <a:effectLst/>
                        </a:rPr>
                        <a:t>教師實務能力及產業視野；規劃產業導向實作特色課程</a:t>
                      </a:r>
                      <a:r>
                        <a:rPr lang="zh-TW" sz="2000" b="0" kern="0" dirty="0" smtClean="0">
                          <a:solidFill>
                            <a:schemeClr val="tx1"/>
                          </a:solidFill>
                          <a:effectLst/>
                        </a:rPr>
                        <a:t>，發展</a:t>
                      </a:r>
                      <a:r>
                        <a:rPr lang="zh-TW" sz="2000" b="0" kern="0" dirty="0">
                          <a:solidFill>
                            <a:schemeClr val="tx1"/>
                          </a:solidFill>
                          <a:effectLst/>
                        </a:rPr>
                        <a:t>專業學程特色課程。</a:t>
                      </a:r>
                      <a:endParaRPr lang="zh-TW" sz="2000" b="0" kern="100" dirty="0">
                        <a:solidFill>
                          <a:schemeClr val="tx1"/>
                        </a:solidFill>
                        <a:effectLst/>
                      </a:endParaRPr>
                    </a:p>
                    <a:p>
                      <a:pPr marL="342900" marR="86995" lvl="0" indent="-342900" algn="just">
                        <a:spcBef>
                          <a:spcPts val="600"/>
                        </a:spcBef>
                        <a:spcAft>
                          <a:spcPts val="0"/>
                        </a:spcAft>
                        <a:buFont typeface="+mj-lt"/>
                        <a:buAutoNum type="arabicPeriod"/>
                        <a:tabLst>
                          <a:tab pos="-6909435" algn="l"/>
                        </a:tabLst>
                      </a:pPr>
                      <a:r>
                        <a:rPr lang="zh-TW" sz="2000" b="0" kern="0" dirty="0">
                          <a:solidFill>
                            <a:schemeClr val="tx1"/>
                          </a:solidFill>
                          <a:effectLst/>
                        </a:rPr>
                        <a:t>與在地產業、科大及技專院校資源共享，組織專業社團進行專業相關資料搜集、研究、分析、整理；並指導與製作創意商品、創意料理</a:t>
                      </a:r>
                      <a:r>
                        <a:rPr lang="en-US" sz="2000" b="0" kern="0" dirty="0">
                          <a:solidFill>
                            <a:schemeClr val="tx1"/>
                          </a:solidFill>
                          <a:effectLst/>
                        </a:rPr>
                        <a:t>…</a:t>
                      </a:r>
                      <a:r>
                        <a:rPr lang="zh-TW" sz="2000" b="0" kern="0" dirty="0">
                          <a:solidFill>
                            <a:schemeClr val="tx1"/>
                          </a:solidFill>
                          <a:effectLst/>
                        </a:rPr>
                        <a:t>等相關專題作品，深耕精進師生專業能力，形塑務實致用的學程特色。</a:t>
                      </a:r>
                      <a:endParaRPr lang="zh-TW" sz="2000" b="0" kern="100" dirty="0">
                        <a:solidFill>
                          <a:schemeClr val="tx1"/>
                        </a:solidFill>
                        <a:effectLst/>
                      </a:endParaRPr>
                    </a:p>
                    <a:p>
                      <a:pPr marL="342900" lvl="0" indent="-342900" algn="just">
                        <a:spcAft>
                          <a:spcPts val="0"/>
                        </a:spcAft>
                        <a:buFont typeface="+mj-lt"/>
                        <a:buAutoNum type="arabicPeriod"/>
                        <a:tabLst>
                          <a:tab pos="-6909435" algn="l"/>
                        </a:tabLst>
                      </a:pPr>
                      <a:r>
                        <a:rPr lang="zh-TW" sz="2000" b="0" kern="0" dirty="0">
                          <a:solidFill>
                            <a:schemeClr val="tx1"/>
                          </a:solidFill>
                          <a:effectLst/>
                        </a:rPr>
                        <a:t>透過教師增能</a:t>
                      </a:r>
                      <a:r>
                        <a:rPr lang="zh-TW" sz="2000" b="0" kern="0" dirty="0" smtClean="0">
                          <a:solidFill>
                            <a:schemeClr val="tx1"/>
                          </a:solidFill>
                          <a:effectLst/>
                        </a:rPr>
                        <a:t>研習，</a:t>
                      </a:r>
                      <a:r>
                        <a:rPr lang="zh-TW" sz="2000" b="0" kern="0" dirty="0">
                          <a:solidFill>
                            <a:schemeClr val="tx1"/>
                          </a:solidFill>
                          <a:effectLst/>
                        </a:rPr>
                        <a:t>強化本校導師之師生溝通技巧及教學成效。藉由教師社群互動及經驗分享，傳承教師班級經營技巧及反思</a:t>
                      </a:r>
                      <a:r>
                        <a:rPr lang="zh-TW" sz="2000" b="0" kern="0" dirty="0" smtClean="0">
                          <a:solidFill>
                            <a:schemeClr val="tx1"/>
                          </a:solidFill>
                          <a:effectLst/>
                        </a:rPr>
                        <a:t>能力。</a:t>
                      </a:r>
                      <a:endParaRPr lang="zh-TW" sz="2000" b="0" kern="100" dirty="0">
                        <a:solidFill>
                          <a:schemeClr val="tx1"/>
                        </a:solidFill>
                        <a:effectLst/>
                        <a:latin typeface="Calibri"/>
                        <a:ea typeface="新細明體"/>
                        <a:cs typeface="Times New Roman"/>
                      </a:endParaRPr>
                    </a:p>
                  </a:txBody>
                  <a:tcPr marL="68580" marR="68580" marT="0" marB="0" anchor="ctr">
                    <a:solidFill>
                      <a:schemeClr val="accent1">
                        <a:lumMod val="20000"/>
                        <a:lumOff val="80000"/>
                      </a:schemeClr>
                    </a:solidFill>
                  </a:tcPr>
                </a:tc>
              </a:tr>
              <a:tr h="699648">
                <a:tc>
                  <a:txBody>
                    <a:bodyPr/>
                    <a:lstStyle/>
                    <a:p>
                      <a:pPr algn="just">
                        <a:spcAft>
                          <a:spcPts val="0"/>
                        </a:spcAft>
                      </a:pPr>
                      <a:r>
                        <a:rPr lang="zh-TW" sz="2000" kern="100">
                          <a:effectLst/>
                        </a:rPr>
                        <a:t>工作內涵</a:t>
                      </a:r>
                      <a:endParaRPr lang="zh-TW" sz="2000" kern="100">
                        <a:effectLst/>
                        <a:latin typeface="Calibri"/>
                        <a:ea typeface="新細明體"/>
                        <a:cs typeface="Times New Roman"/>
                      </a:endParaRPr>
                    </a:p>
                  </a:txBody>
                  <a:tcPr marL="68580" marR="68580" marT="0" marB="0" anchor="ctr"/>
                </a:tc>
                <a:tc>
                  <a:txBody>
                    <a:bodyPr/>
                    <a:lstStyle/>
                    <a:p>
                      <a:pPr>
                        <a:spcAft>
                          <a:spcPts val="0"/>
                        </a:spcAft>
                      </a:pPr>
                      <a:r>
                        <a:rPr lang="en-US" sz="2000" b="0" kern="0" dirty="0">
                          <a:solidFill>
                            <a:schemeClr val="tx1"/>
                          </a:solidFill>
                          <a:effectLst/>
                        </a:rPr>
                        <a:t>104-4-1</a:t>
                      </a:r>
                      <a:r>
                        <a:rPr lang="zh-TW" sz="2000" b="0" kern="0" dirty="0">
                          <a:solidFill>
                            <a:schemeClr val="tx1"/>
                          </a:solidFill>
                          <a:effectLst/>
                        </a:rPr>
                        <a:t>機器人創客工坊</a:t>
                      </a:r>
                      <a:endParaRPr lang="zh-TW" sz="2000" b="0" kern="100" dirty="0">
                        <a:solidFill>
                          <a:schemeClr val="tx1"/>
                        </a:solidFill>
                        <a:effectLst/>
                      </a:endParaRPr>
                    </a:p>
                    <a:p>
                      <a:pPr>
                        <a:spcAft>
                          <a:spcPts val="0"/>
                        </a:spcAft>
                      </a:pPr>
                      <a:r>
                        <a:rPr lang="en-US" sz="2000" b="0" kern="0" dirty="0">
                          <a:solidFill>
                            <a:schemeClr val="tx1"/>
                          </a:solidFill>
                          <a:effectLst/>
                        </a:rPr>
                        <a:t>104-4-2</a:t>
                      </a:r>
                      <a:r>
                        <a:rPr lang="zh-TW" sz="2000" b="0" kern="0" dirty="0">
                          <a:solidFill>
                            <a:schemeClr val="tx1"/>
                          </a:solidFill>
                          <a:effectLst/>
                        </a:rPr>
                        <a:t>創意餐飲產學研發</a:t>
                      </a:r>
                      <a:endParaRPr lang="zh-TW" sz="2000" b="0" kern="100" dirty="0">
                        <a:solidFill>
                          <a:schemeClr val="tx1"/>
                        </a:solidFill>
                        <a:effectLst/>
                      </a:endParaRPr>
                    </a:p>
                    <a:p>
                      <a:pPr marR="90170" algn="just">
                        <a:spcAft>
                          <a:spcPts val="0"/>
                        </a:spcAft>
                      </a:pPr>
                      <a:r>
                        <a:rPr lang="en-US" sz="2000" b="0" kern="0" dirty="0">
                          <a:solidFill>
                            <a:schemeClr val="tx1"/>
                          </a:solidFill>
                          <a:effectLst/>
                        </a:rPr>
                        <a:t>104-4-3</a:t>
                      </a:r>
                      <a:r>
                        <a:rPr lang="zh-TW" sz="2000" b="0" kern="0" dirty="0">
                          <a:solidFill>
                            <a:schemeClr val="tx1"/>
                          </a:solidFill>
                          <a:effectLst/>
                        </a:rPr>
                        <a:t>教師增能研習及社群</a:t>
                      </a:r>
                      <a:endParaRPr lang="zh-TW" sz="2000" b="0" kern="100" dirty="0">
                        <a:solidFill>
                          <a:schemeClr val="tx1"/>
                        </a:solidFill>
                        <a:effectLst/>
                        <a:latin typeface="Calibri"/>
                        <a:ea typeface="新細明體"/>
                        <a:cs typeface="Times New Roman"/>
                      </a:endParaRPr>
                    </a:p>
                  </a:txBody>
                  <a:tcPr marL="68580" marR="68580" marT="0" marB="0" anchor="ctr">
                    <a:solidFill>
                      <a:schemeClr val="accent1">
                        <a:lumMod val="20000"/>
                        <a:lumOff val="80000"/>
                      </a:schemeClr>
                    </a:solidFill>
                  </a:tcPr>
                </a:tc>
              </a:tr>
            </a:tbl>
          </a:graphicData>
        </a:graphic>
      </p:graphicFrame>
      <p:sp>
        <p:nvSpPr>
          <p:cNvPr id="5" name="Rectangle 1"/>
          <p:cNvSpPr>
            <a:spLocks noChangeArrowheads="1"/>
          </p:cNvSpPr>
          <p:nvPr/>
        </p:nvSpPr>
        <p:spPr bwMode="auto">
          <a:xfrm>
            <a:off x="1692275" y="18653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263466909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AF14B410-4B94-408B-B979-7B4712398337}" type="slidenum">
              <a:rPr lang="en-US" altLang="zh-TW" smtClean="0"/>
              <a:pPr>
                <a:defRPr/>
              </a:pPr>
              <a:t>47</a:t>
            </a:fld>
            <a:endParaRPr lang="en-US" altLang="zh-TW"/>
          </a:p>
        </p:txBody>
      </p:sp>
      <p:graphicFrame>
        <p:nvGraphicFramePr>
          <p:cNvPr id="4" name="表格 3"/>
          <p:cNvGraphicFramePr>
            <a:graphicFrameLocks noGrp="1"/>
          </p:cNvGraphicFramePr>
          <p:nvPr>
            <p:extLst>
              <p:ext uri="{D42A27DB-BD31-4B8C-83A1-F6EECF244321}">
                <p14:modId xmlns:p14="http://schemas.microsoft.com/office/powerpoint/2010/main" val="2516642492"/>
              </p:ext>
            </p:extLst>
          </p:nvPr>
        </p:nvGraphicFramePr>
        <p:xfrm>
          <a:off x="539552" y="980728"/>
          <a:ext cx="8136904" cy="5112568"/>
        </p:xfrm>
        <a:graphic>
          <a:graphicData uri="http://schemas.openxmlformats.org/drawingml/2006/table">
            <a:tbl>
              <a:tblPr>
                <a:tableStyleId>{5C22544A-7EE6-4342-B048-85BDC9FD1C3A}</a:tableStyleId>
              </a:tblPr>
              <a:tblGrid>
                <a:gridCol w="1331493"/>
                <a:gridCol w="1322881"/>
                <a:gridCol w="5482530"/>
              </a:tblGrid>
              <a:tr h="828294">
                <a:tc>
                  <a:txBody>
                    <a:bodyPr/>
                    <a:lstStyle/>
                    <a:p>
                      <a:pPr algn="ctr">
                        <a:spcAft>
                          <a:spcPts val="0"/>
                        </a:spcAft>
                      </a:pPr>
                      <a:r>
                        <a:rPr lang="zh-TW" sz="2800" kern="100" dirty="0" smtClean="0">
                          <a:solidFill>
                            <a:schemeClr val="bg1"/>
                          </a:solidFill>
                          <a:effectLst/>
                        </a:rPr>
                        <a:t>經</a:t>
                      </a:r>
                      <a:r>
                        <a:rPr lang="zh-TW" altLang="en-US" sz="2800" kern="100" dirty="0" smtClean="0">
                          <a:solidFill>
                            <a:schemeClr val="bg1"/>
                          </a:solidFill>
                          <a:effectLst/>
                        </a:rPr>
                        <a:t>資門</a:t>
                      </a:r>
                      <a:endParaRPr lang="zh-TW" sz="2800" kern="100" dirty="0">
                        <a:solidFill>
                          <a:schemeClr val="bg1"/>
                        </a:solidFill>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zh-TW" altLang="en-US" sz="2800" kern="100" dirty="0" smtClean="0">
                          <a:solidFill>
                            <a:schemeClr val="bg1"/>
                          </a:solidFill>
                          <a:effectLst/>
                          <a:latin typeface="Calibri"/>
                          <a:ea typeface="+mn-ea"/>
                          <a:cs typeface="Times New Roman"/>
                        </a:rPr>
                        <a:t>金額</a:t>
                      </a:r>
                      <a:r>
                        <a:rPr lang="en-US" altLang="zh-TW" sz="2800" kern="100" dirty="0" smtClean="0">
                          <a:solidFill>
                            <a:schemeClr val="bg1"/>
                          </a:solidFill>
                          <a:effectLst/>
                          <a:latin typeface="Calibri"/>
                          <a:ea typeface="+mn-ea"/>
                          <a:cs typeface="Times New Roman"/>
                        </a:rPr>
                        <a:t>(</a:t>
                      </a:r>
                      <a:r>
                        <a:rPr lang="zh-TW" altLang="en-US" sz="2800" kern="100" dirty="0" smtClean="0">
                          <a:solidFill>
                            <a:schemeClr val="bg1"/>
                          </a:solidFill>
                          <a:effectLst/>
                          <a:latin typeface="Calibri"/>
                          <a:ea typeface="+mn-ea"/>
                          <a:cs typeface="Times New Roman"/>
                        </a:rPr>
                        <a:t>元</a:t>
                      </a:r>
                      <a:r>
                        <a:rPr lang="en-US" altLang="zh-TW" sz="2800" kern="100" dirty="0" smtClean="0">
                          <a:solidFill>
                            <a:schemeClr val="bg1"/>
                          </a:solidFill>
                          <a:effectLst/>
                          <a:latin typeface="Calibri"/>
                          <a:ea typeface="+mn-ea"/>
                          <a:cs typeface="Times New Roman"/>
                        </a:rPr>
                        <a:t>)</a:t>
                      </a:r>
                      <a:endParaRPr lang="zh-TW" altLang="zh-TW" sz="2800" kern="100" dirty="0">
                        <a:solidFill>
                          <a:schemeClr val="bg1"/>
                        </a:solidFill>
                        <a:effectLst/>
                        <a:latin typeface="Calibri"/>
                        <a:ea typeface="+mn-ea"/>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zh-TW" sz="2800" kern="100" dirty="0">
                          <a:solidFill>
                            <a:schemeClr val="bg1"/>
                          </a:solidFill>
                          <a:effectLst/>
                        </a:rPr>
                        <a:t>執行內容</a:t>
                      </a:r>
                      <a:endParaRPr lang="zh-TW" sz="2800" kern="100" dirty="0">
                        <a:solidFill>
                          <a:schemeClr val="bg1"/>
                        </a:solidFill>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r>
              <a:tr h="1259938">
                <a:tc>
                  <a:txBody>
                    <a:bodyPr/>
                    <a:lstStyle/>
                    <a:p>
                      <a:pPr algn="ctr">
                        <a:spcAft>
                          <a:spcPts val="0"/>
                        </a:spcAft>
                      </a:pPr>
                      <a:r>
                        <a:rPr lang="zh-TW" sz="2400" kern="100" dirty="0">
                          <a:effectLst/>
                        </a:rPr>
                        <a:t>資本門</a:t>
                      </a:r>
                      <a:endParaRPr lang="zh-TW" sz="24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spcAft>
                          <a:spcPts val="0"/>
                        </a:spcAft>
                      </a:pPr>
                      <a:r>
                        <a:rPr lang="en-US" sz="2400" kern="100" dirty="0" smtClean="0">
                          <a:effectLst/>
                        </a:rPr>
                        <a:t>361</a:t>
                      </a:r>
                      <a:r>
                        <a:rPr lang="en-US" altLang="zh-TW" sz="2400" kern="100" dirty="0" smtClean="0">
                          <a:effectLst/>
                        </a:rPr>
                        <a:t>,</a:t>
                      </a:r>
                      <a:r>
                        <a:rPr lang="en-US" sz="2400" kern="100" dirty="0" smtClean="0">
                          <a:effectLst/>
                        </a:rPr>
                        <a:t>800</a:t>
                      </a:r>
                      <a:endParaRPr lang="zh-TW" sz="24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rPr>
                        <a:t>小型銑床</a:t>
                      </a:r>
                      <a:r>
                        <a:rPr lang="en-US" sz="2400" kern="0" dirty="0">
                          <a:effectLst/>
                        </a:rPr>
                        <a:t>1</a:t>
                      </a:r>
                      <a:r>
                        <a:rPr lang="zh-TW" sz="2400" kern="0" dirty="0">
                          <a:effectLst/>
                        </a:rPr>
                        <a:t>套</a:t>
                      </a:r>
                      <a:endParaRPr lang="zh-TW" sz="2400" kern="100" dirty="0">
                        <a:effectLst/>
                      </a:endParaRPr>
                    </a:p>
                    <a:p>
                      <a:pPr>
                        <a:spcAft>
                          <a:spcPts val="0"/>
                        </a:spcAft>
                      </a:pPr>
                      <a:r>
                        <a:rPr lang="zh-TW" sz="2400" kern="0" dirty="0">
                          <a:effectLst/>
                        </a:rPr>
                        <a:t>小型車床</a:t>
                      </a:r>
                      <a:r>
                        <a:rPr lang="en-US" sz="2400" kern="0" dirty="0">
                          <a:effectLst/>
                        </a:rPr>
                        <a:t>1</a:t>
                      </a:r>
                      <a:r>
                        <a:rPr lang="zh-TW" sz="2400" kern="0" dirty="0">
                          <a:effectLst/>
                        </a:rPr>
                        <a:t>套</a:t>
                      </a:r>
                      <a:endParaRPr lang="zh-TW" sz="2400" kern="100" dirty="0">
                        <a:effectLst/>
                      </a:endParaRPr>
                    </a:p>
                    <a:p>
                      <a:pPr>
                        <a:spcAft>
                          <a:spcPts val="0"/>
                        </a:spcAft>
                      </a:pPr>
                      <a:r>
                        <a:rPr lang="zh-TW" sz="2400" kern="0" dirty="0">
                          <a:effectLst/>
                        </a:rPr>
                        <a:t>筆記型電腦</a:t>
                      </a:r>
                      <a:r>
                        <a:rPr lang="en-US" sz="2400" kern="0" dirty="0">
                          <a:effectLst/>
                        </a:rPr>
                        <a:t>1</a:t>
                      </a:r>
                      <a:r>
                        <a:rPr lang="zh-TW" sz="2400" kern="0" dirty="0">
                          <a:effectLst/>
                        </a:rPr>
                        <a:t>套</a:t>
                      </a:r>
                      <a:endParaRPr lang="zh-TW" sz="24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016224">
                <a:tc>
                  <a:txBody>
                    <a:bodyPr/>
                    <a:lstStyle/>
                    <a:p>
                      <a:pPr algn="ctr">
                        <a:spcAft>
                          <a:spcPts val="0"/>
                        </a:spcAft>
                      </a:pPr>
                      <a:r>
                        <a:rPr lang="zh-TW" sz="2400" kern="0" dirty="0">
                          <a:effectLst/>
                        </a:rPr>
                        <a:t>經常門</a:t>
                      </a:r>
                      <a:endParaRPr lang="zh-TW" sz="24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spcAft>
                          <a:spcPts val="0"/>
                        </a:spcAft>
                      </a:pPr>
                      <a:r>
                        <a:rPr lang="en-US" sz="2400" kern="0" dirty="0" smtClean="0">
                          <a:effectLst/>
                        </a:rPr>
                        <a:t>228</a:t>
                      </a:r>
                      <a:r>
                        <a:rPr lang="en-US" altLang="zh-TW" sz="2400" kern="0" dirty="0" smtClean="0">
                          <a:effectLst/>
                        </a:rPr>
                        <a:t>,</a:t>
                      </a:r>
                      <a:r>
                        <a:rPr lang="en-US" sz="2400" kern="0" dirty="0" smtClean="0">
                          <a:effectLst/>
                        </a:rPr>
                        <a:t>248</a:t>
                      </a:r>
                      <a:endParaRPr lang="zh-TW" sz="24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a:spcAft>
                          <a:spcPts val="0"/>
                        </a:spcAft>
                      </a:pPr>
                      <a:r>
                        <a:rPr lang="en-US" sz="2400" kern="0" dirty="0">
                          <a:effectLst/>
                        </a:rPr>
                        <a:t>12/18</a:t>
                      </a:r>
                      <a:r>
                        <a:rPr lang="zh-TW" sz="2400" kern="0" dirty="0">
                          <a:effectLst/>
                        </a:rPr>
                        <a:t>單晶片</a:t>
                      </a:r>
                      <a:r>
                        <a:rPr lang="en-US" sz="2400" kern="0" dirty="0">
                          <a:effectLst/>
                        </a:rPr>
                        <a:t>BB.CAR</a:t>
                      </a:r>
                      <a:r>
                        <a:rPr lang="zh-TW" sz="2400" kern="0" dirty="0">
                          <a:effectLst/>
                        </a:rPr>
                        <a:t>機器人實作課程</a:t>
                      </a:r>
                      <a:endParaRPr lang="zh-TW" sz="2400" kern="100" dirty="0">
                        <a:effectLst/>
                      </a:endParaRPr>
                    </a:p>
                    <a:p>
                      <a:pPr algn="just">
                        <a:spcAft>
                          <a:spcPts val="0"/>
                        </a:spcAft>
                      </a:pPr>
                      <a:r>
                        <a:rPr lang="en-US" sz="2400" kern="0" dirty="0">
                          <a:effectLst/>
                        </a:rPr>
                        <a:t>12/19</a:t>
                      </a:r>
                      <a:r>
                        <a:rPr lang="zh-TW" sz="2400" kern="0" dirty="0">
                          <a:effectLst/>
                        </a:rPr>
                        <a:t>單晶片</a:t>
                      </a:r>
                      <a:r>
                        <a:rPr lang="en-US" sz="2400" kern="0" dirty="0">
                          <a:effectLst/>
                        </a:rPr>
                        <a:t>BB.CAR</a:t>
                      </a:r>
                      <a:r>
                        <a:rPr lang="zh-TW" sz="2400" kern="0" dirty="0">
                          <a:effectLst/>
                        </a:rPr>
                        <a:t>機器人實作課程</a:t>
                      </a:r>
                      <a:endParaRPr lang="zh-TW" sz="2400" kern="100" dirty="0">
                        <a:effectLst/>
                      </a:endParaRPr>
                    </a:p>
                    <a:p>
                      <a:pPr algn="just">
                        <a:spcAft>
                          <a:spcPts val="0"/>
                        </a:spcAft>
                      </a:pPr>
                      <a:r>
                        <a:rPr lang="en-US" sz="2400" kern="0" dirty="0">
                          <a:effectLst/>
                        </a:rPr>
                        <a:t>10/19.10/23.11/11.11/13.11/21</a:t>
                      </a:r>
                      <a:r>
                        <a:rPr lang="zh-TW" sz="2400" kern="0" dirty="0">
                          <a:effectLst/>
                        </a:rPr>
                        <a:t>創意餐飲產學研發課程</a:t>
                      </a:r>
                      <a:endParaRPr lang="zh-TW" sz="2400" kern="100" dirty="0">
                        <a:effectLst/>
                      </a:endParaRPr>
                    </a:p>
                    <a:p>
                      <a:pPr>
                        <a:spcAft>
                          <a:spcPts val="0"/>
                        </a:spcAft>
                      </a:pPr>
                      <a:r>
                        <a:rPr lang="en-US" sz="2400" kern="0" dirty="0">
                          <a:effectLst/>
                        </a:rPr>
                        <a:t>12/30</a:t>
                      </a:r>
                      <a:r>
                        <a:rPr lang="zh-TW" sz="2400" kern="0" dirty="0">
                          <a:effectLst/>
                        </a:rPr>
                        <a:t>教師增能研習</a:t>
                      </a:r>
                      <a:endParaRPr lang="zh-TW" sz="24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008112">
                <a:tc>
                  <a:txBody>
                    <a:bodyPr/>
                    <a:lstStyle/>
                    <a:p>
                      <a:pPr algn="ctr">
                        <a:spcAft>
                          <a:spcPts val="0"/>
                        </a:spcAft>
                      </a:pPr>
                      <a:r>
                        <a:rPr lang="zh-TW" altLang="en-US" sz="2400" kern="100" dirty="0" smtClean="0">
                          <a:effectLst/>
                          <a:latin typeface="+mj-ea"/>
                          <a:ea typeface="+mj-ea"/>
                          <a:cs typeface="Times New Roman"/>
                        </a:rPr>
                        <a:t>合計</a:t>
                      </a:r>
                      <a:endParaRPr lang="zh-TW" sz="2400" kern="100" dirty="0">
                        <a:effectLst/>
                        <a:latin typeface="+mj-ea"/>
                        <a:ea typeface="+mj-ea"/>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spcAft>
                          <a:spcPts val="0"/>
                        </a:spcAft>
                      </a:pPr>
                      <a:r>
                        <a:rPr lang="en-US" altLang="zh-TW" sz="2400" kern="100" dirty="0" smtClean="0">
                          <a:effectLst/>
                          <a:latin typeface="+mj-ea"/>
                          <a:ea typeface="+mj-ea"/>
                          <a:cs typeface="Times New Roman"/>
                        </a:rPr>
                        <a:t>590,048</a:t>
                      </a:r>
                      <a:endParaRPr lang="zh-TW" sz="2400" kern="100" dirty="0">
                        <a:effectLst/>
                        <a:latin typeface="+mj-ea"/>
                        <a:ea typeface="+mj-ea"/>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00" dirty="0" smtClean="0">
                          <a:effectLst/>
                          <a:latin typeface="Calibri"/>
                          <a:ea typeface="+mn-ea"/>
                          <a:cs typeface="Times New Roman"/>
                        </a:rPr>
                        <a:t>佔總經費比率</a:t>
                      </a:r>
                      <a:r>
                        <a:rPr lang="en-US" altLang="zh-TW" sz="2400" kern="100" dirty="0" smtClean="0">
                          <a:effectLst/>
                          <a:latin typeface="Calibri"/>
                          <a:ea typeface="+mn-ea"/>
                          <a:cs typeface="Times New Roman"/>
                        </a:rPr>
                        <a:t>25%</a:t>
                      </a:r>
                      <a:endParaRPr lang="zh-TW" altLang="zh-TW" sz="2400" kern="100" dirty="0" smtClean="0">
                        <a:effectLst/>
                        <a:latin typeface="Calibri"/>
                        <a:ea typeface="+mn-ea"/>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3370407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r>
              <a:rPr lang="en-US" altLang="zh-TW" smtClean="0"/>
              <a:t>P</a:t>
            </a:r>
            <a:fld id="{52AB79E1-2A85-4AFC-8590-BDC4F4DB0A6A}" type="slidenum">
              <a:rPr lang="en-US" altLang="zh-TW" smtClean="0"/>
              <a:pPr>
                <a:defRPr/>
              </a:pPr>
              <a:t>48</a:t>
            </a:fld>
            <a:endParaRPr lang="en-US" altLang="zh-TW"/>
          </a:p>
        </p:txBody>
      </p:sp>
      <p:sp>
        <p:nvSpPr>
          <p:cNvPr id="7" name="Rectangle 2"/>
          <p:cNvSpPr txBox="1">
            <a:spLocks noChangeArrowheads="1"/>
          </p:cNvSpPr>
          <p:nvPr/>
        </p:nvSpPr>
        <p:spPr bwMode="auto">
          <a:xfrm>
            <a:off x="539750" y="620713"/>
            <a:ext cx="8229600" cy="79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2pPr>
            <a:lvl3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3pPr>
            <a:lvl4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4pPr>
            <a:lvl5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5pPr>
            <a:lvl6pPr marL="457200" algn="l" rtl="0" fontAlgn="base">
              <a:spcBef>
                <a:spcPct val="0"/>
              </a:spcBef>
              <a:spcAft>
                <a:spcPct val="0"/>
              </a:spcAft>
              <a:defRPr kumimoji="1" sz="4400">
                <a:solidFill>
                  <a:schemeClr val="tx2"/>
                </a:solidFill>
                <a:latin typeface="Garamond" pitchFamily="18" charset="0"/>
                <a:ea typeface="標楷體" pitchFamily="65" charset="-120"/>
              </a:defRPr>
            </a:lvl6pPr>
            <a:lvl7pPr marL="914400" algn="l" rtl="0" fontAlgn="base">
              <a:spcBef>
                <a:spcPct val="0"/>
              </a:spcBef>
              <a:spcAft>
                <a:spcPct val="0"/>
              </a:spcAft>
              <a:defRPr kumimoji="1" sz="4400">
                <a:solidFill>
                  <a:schemeClr val="tx2"/>
                </a:solidFill>
                <a:latin typeface="Garamond" pitchFamily="18" charset="0"/>
                <a:ea typeface="標楷體" pitchFamily="65" charset="-120"/>
              </a:defRPr>
            </a:lvl7pPr>
            <a:lvl8pPr marL="1371600" algn="l" rtl="0" fontAlgn="base">
              <a:spcBef>
                <a:spcPct val="0"/>
              </a:spcBef>
              <a:spcAft>
                <a:spcPct val="0"/>
              </a:spcAft>
              <a:defRPr kumimoji="1" sz="4400">
                <a:solidFill>
                  <a:schemeClr val="tx2"/>
                </a:solidFill>
                <a:latin typeface="Garamond" pitchFamily="18" charset="0"/>
                <a:ea typeface="標楷體" pitchFamily="65" charset="-120"/>
              </a:defRPr>
            </a:lvl8pPr>
            <a:lvl9pPr marL="1828800" algn="l" rtl="0" fontAlgn="base">
              <a:spcBef>
                <a:spcPct val="0"/>
              </a:spcBef>
              <a:spcAft>
                <a:spcPct val="0"/>
              </a:spcAft>
              <a:defRPr kumimoji="1" sz="4400">
                <a:solidFill>
                  <a:schemeClr val="tx2"/>
                </a:solidFill>
                <a:latin typeface="Garamond" pitchFamily="18" charset="0"/>
                <a:ea typeface="標楷體" pitchFamily="65" charset="-120"/>
              </a:defRPr>
            </a:lvl9pPr>
          </a:lstStyle>
          <a:p>
            <a:pPr eaLnBrk="1" fontAlgn="ctr" hangingPunct="1"/>
            <a:r>
              <a:rPr lang="en-US" altLang="zh-TW" sz="3600" dirty="0" smtClean="0"/>
              <a:t>104-4</a:t>
            </a:r>
            <a:r>
              <a:rPr lang="zh-TW" altLang="en-US" sz="3600" dirty="0" smtClean="0"/>
              <a:t> </a:t>
            </a:r>
            <a:r>
              <a:rPr lang="zh-TW" altLang="zh-TW" sz="3600" dirty="0" smtClean="0"/>
              <a:t>專業</a:t>
            </a:r>
            <a:r>
              <a:rPr lang="zh-TW" altLang="zh-TW" sz="3600" dirty="0"/>
              <a:t>學程特色、深耕精進計畫</a:t>
            </a:r>
          </a:p>
        </p:txBody>
      </p:sp>
      <p:sp>
        <p:nvSpPr>
          <p:cNvPr id="8" name="Rectangle 3"/>
          <p:cNvSpPr txBox="1">
            <a:spLocks noChangeArrowheads="1"/>
          </p:cNvSpPr>
          <p:nvPr/>
        </p:nvSpPr>
        <p:spPr bwMode="auto">
          <a:xfrm>
            <a:off x="539750" y="1233395"/>
            <a:ext cx="8064500" cy="575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defRPr kumimoji="1" sz="20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a:lstStyle>
          <a:p>
            <a:r>
              <a:rPr lang="en-US" altLang="zh-TW" sz="2800" b="1" kern="0" dirty="0">
                <a:solidFill>
                  <a:srgbClr val="FF3300"/>
                </a:solidFill>
                <a:ea typeface="標楷體" pitchFamily="65" charset="-120"/>
              </a:rPr>
              <a:t>104-4-1</a:t>
            </a:r>
            <a:r>
              <a:rPr lang="zh-TW" altLang="zh-TW" sz="2800" b="1" kern="0" dirty="0">
                <a:solidFill>
                  <a:srgbClr val="FF3300"/>
                </a:solidFill>
                <a:ea typeface="標楷體" pitchFamily="65" charset="-120"/>
              </a:rPr>
              <a:t>機器人創客工</a:t>
            </a:r>
            <a:r>
              <a:rPr lang="zh-TW" altLang="zh-TW" sz="2800" b="1" kern="0" dirty="0" smtClean="0">
                <a:solidFill>
                  <a:srgbClr val="FF3300"/>
                </a:solidFill>
                <a:ea typeface="標楷體" pitchFamily="65" charset="-120"/>
              </a:rPr>
              <a:t>坊</a:t>
            </a:r>
            <a:endParaRPr lang="zh-TW" altLang="zh-TW" sz="2800" b="1" kern="0" dirty="0">
              <a:solidFill>
                <a:srgbClr val="FF3300"/>
              </a:solidFill>
              <a:ea typeface="標楷體" pitchFamily="65" charset="-120"/>
            </a:endParaRPr>
          </a:p>
        </p:txBody>
      </p:sp>
      <p:sp>
        <p:nvSpPr>
          <p:cNvPr id="4" name="日期版面配置區 3"/>
          <p:cNvSpPr>
            <a:spLocks noGrp="1"/>
          </p:cNvSpPr>
          <p:nvPr>
            <p:ph type="dt" sz="half" idx="10"/>
          </p:nvPr>
        </p:nvSpPr>
        <p:spPr/>
        <p:txBody>
          <a:bodyPr/>
          <a:lstStyle/>
          <a:p>
            <a:pPr>
              <a:defRPr/>
            </a:pPr>
            <a:endParaRPr lang="en-US" altLang="zh-TW"/>
          </a:p>
        </p:txBody>
      </p:sp>
      <p:graphicFrame>
        <p:nvGraphicFramePr>
          <p:cNvPr id="6" name="表格 5"/>
          <p:cNvGraphicFramePr>
            <a:graphicFrameLocks noGrp="1"/>
          </p:cNvGraphicFramePr>
          <p:nvPr>
            <p:extLst>
              <p:ext uri="{D42A27DB-BD31-4B8C-83A1-F6EECF244321}">
                <p14:modId xmlns:p14="http://schemas.microsoft.com/office/powerpoint/2010/main" val="3380182073"/>
              </p:ext>
            </p:extLst>
          </p:nvPr>
        </p:nvGraphicFramePr>
        <p:xfrm>
          <a:off x="539750" y="1844824"/>
          <a:ext cx="8064500" cy="4536504"/>
        </p:xfrm>
        <a:graphic>
          <a:graphicData uri="http://schemas.openxmlformats.org/drawingml/2006/table">
            <a:tbl>
              <a:tblPr firstRow="1" firstCol="1" bandRow="1">
                <a:tableStyleId>{5C22544A-7EE6-4342-B048-85BDC9FD1C3A}</a:tableStyleId>
              </a:tblPr>
              <a:tblGrid>
                <a:gridCol w="4032250"/>
                <a:gridCol w="4032250"/>
              </a:tblGrid>
              <a:tr h="2808312">
                <a:tc>
                  <a:txBody>
                    <a:bodyPr/>
                    <a:lstStyle/>
                    <a:p>
                      <a:pPr algn="ctr">
                        <a:lnSpc>
                          <a:spcPct val="200000"/>
                        </a:lnSpc>
                        <a:spcAft>
                          <a:spcPts val="1200"/>
                        </a:spcAft>
                      </a:pPr>
                      <a:endParaRPr lang="en-US" sz="1200" kern="100" dirty="0">
                        <a:effectLst/>
                        <a:latin typeface="標楷體"/>
                        <a:cs typeface="Times New Roman"/>
                      </a:endParaRPr>
                    </a:p>
                  </a:txBody>
                  <a:tcPr marL="68580" marR="68580" marT="0" marB="0">
                    <a:solidFill>
                      <a:srgbClr val="EADFFF"/>
                    </a:solidFill>
                  </a:tcPr>
                </a:tc>
                <a:tc>
                  <a:txBody>
                    <a:bodyPr/>
                    <a:lstStyle/>
                    <a:p>
                      <a:pPr>
                        <a:lnSpc>
                          <a:spcPct val="200000"/>
                        </a:lnSpc>
                        <a:spcAft>
                          <a:spcPts val="1200"/>
                        </a:spcAft>
                      </a:pPr>
                      <a:endParaRPr lang="en-US" sz="1200" kern="100" dirty="0">
                        <a:effectLst/>
                        <a:latin typeface="標楷體"/>
                        <a:cs typeface="Times New Roman"/>
                      </a:endParaRPr>
                    </a:p>
                  </a:txBody>
                  <a:tcPr marL="68580" marR="68580" marT="0" marB="0">
                    <a:solidFill>
                      <a:srgbClr val="EADFFF"/>
                    </a:solidFill>
                  </a:tcPr>
                </a:tc>
              </a:tr>
              <a:tr h="1728192">
                <a:tc gridSpan="2">
                  <a:txBody>
                    <a:bodyPr/>
                    <a:lstStyle/>
                    <a:p>
                      <a:pPr marL="342900" lvl="0" indent="-342900">
                        <a:buFont typeface="+mj-lt"/>
                        <a:buAutoNum type="arabicPeriod"/>
                      </a:pPr>
                      <a:r>
                        <a:rPr lang="zh-TW" altLang="zh-TW" sz="2000" b="1" kern="1200" dirty="0" smtClean="0">
                          <a:solidFill>
                            <a:schemeClr val="lt1"/>
                          </a:solidFill>
                          <a:effectLst/>
                          <a:latin typeface="+mj-ea"/>
                          <a:ea typeface="+mj-ea"/>
                          <a:cs typeface="+mn-cs"/>
                        </a:rPr>
                        <a:t>購置購置</a:t>
                      </a:r>
                      <a:r>
                        <a:rPr lang="en-US" altLang="zh-TW" sz="2000" b="1" kern="1200" dirty="0" smtClean="0">
                          <a:solidFill>
                            <a:schemeClr val="lt1"/>
                          </a:solidFill>
                          <a:effectLst/>
                          <a:latin typeface="+mj-ea"/>
                          <a:ea typeface="+mj-ea"/>
                          <a:cs typeface="+mn-cs"/>
                        </a:rPr>
                        <a:t>2</a:t>
                      </a:r>
                      <a:r>
                        <a:rPr lang="zh-TW" altLang="zh-TW" sz="2000" b="1" kern="1200" dirty="0" smtClean="0">
                          <a:solidFill>
                            <a:schemeClr val="lt1"/>
                          </a:solidFill>
                          <a:effectLst/>
                          <a:latin typeface="+mj-ea"/>
                          <a:ea typeface="+mj-ea"/>
                          <a:cs typeface="+mn-cs"/>
                        </a:rPr>
                        <a:t>套小型車床、</a:t>
                      </a:r>
                      <a:r>
                        <a:rPr lang="en-US" altLang="zh-TW" sz="2000" b="1" kern="1200" dirty="0" smtClean="0">
                          <a:solidFill>
                            <a:schemeClr val="lt1"/>
                          </a:solidFill>
                          <a:effectLst/>
                          <a:latin typeface="+mj-ea"/>
                          <a:ea typeface="+mj-ea"/>
                          <a:cs typeface="+mn-cs"/>
                        </a:rPr>
                        <a:t>4</a:t>
                      </a:r>
                      <a:r>
                        <a:rPr lang="zh-TW" altLang="zh-TW" sz="2000" b="1" kern="1200" dirty="0" smtClean="0">
                          <a:solidFill>
                            <a:schemeClr val="lt1"/>
                          </a:solidFill>
                          <a:effectLst/>
                          <a:latin typeface="+mj-ea"/>
                          <a:ea typeface="+mj-ea"/>
                          <a:cs typeface="+mn-cs"/>
                        </a:rPr>
                        <a:t>套筆記型電腦，有效增進學生機器人創客工坊，教學及製作的實習能力。</a:t>
                      </a:r>
                    </a:p>
                    <a:p>
                      <a:pPr marL="342900" indent="-342900">
                        <a:buFont typeface="+mj-lt"/>
                        <a:buAutoNum type="arabicPeriod"/>
                      </a:pPr>
                      <a:r>
                        <a:rPr lang="en-US" altLang="zh-TW" sz="2000" b="1" kern="1200" dirty="0" smtClean="0">
                          <a:solidFill>
                            <a:schemeClr val="lt1"/>
                          </a:solidFill>
                          <a:effectLst/>
                          <a:latin typeface="+mj-ea"/>
                          <a:ea typeface="+mj-ea"/>
                          <a:cs typeface="+mn-cs"/>
                        </a:rPr>
                        <a:t>104</a:t>
                      </a:r>
                      <a:r>
                        <a:rPr lang="zh-TW" altLang="zh-TW" sz="2000" b="1" kern="1200" dirty="0" smtClean="0">
                          <a:solidFill>
                            <a:schemeClr val="lt1"/>
                          </a:solidFill>
                          <a:effectLst/>
                          <a:latin typeface="+mj-ea"/>
                          <a:ea typeface="+mj-ea"/>
                          <a:cs typeface="+mn-cs"/>
                        </a:rPr>
                        <a:t>年</a:t>
                      </a:r>
                      <a:r>
                        <a:rPr lang="en-US" altLang="zh-TW" sz="2000" b="1" kern="1200" dirty="0" smtClean="0">
                          <a:solidFill>
                            <a:schemeClr val="lt1"/>
                          </a:solidFill>
                          <a:effectLst/>
                          <a:latin typeface="+mj-ea"/>
                          <a:ea typeface="+mj-ea"/>
                          <a:cs typeface="+mn-cs"/>
                        </a:rPr>
                        <a:t>12</a:t>
                      </a:r>
                      <a:r>
                        <a:rPr lang="zh-TW" altLang="zh-TW" sz="2000" b="1" kern="1200" dirty="0" smtClean="0">
                          <a:solidFill>
                            <a:schemeClr val="lt1"/>
                          </a:solidFill>
                          <a:effectLst/>
                          <a:latin typeface="+mj-ea"/>
                          <a:ea typeface="+mj-ea"/>
                          <a:cs typeface="+mn-cs"/>
                        </a:rPr>
                        <a:t>月</a:t>
                      </a:r>
                      <a:r>
                        <a:rPr lang="en-US" altLang="zh-TW" sz="2000" b="1" kern="1200" dirty="0" smtClean="0">
                          <a:solidFill>
                            <a:schemeClr val="lt1"/>
                          </a:solidFill>
                          <a:effectLst/>
                          <a:latin typeface="+mj-ea"/>
                          <a:ea typeface="+mj-ea"/>
                          <a:cs typeface="+mn-cs"/>
                        </a:rPr>
                        <a:t>18.19</a:t>
                      </a:r>
                      <a:r>
                        <a:rPr lang="zh-TW" altLang="zh-TW" sz="2000" b="1" kern="1200" dirty="0" smtClean="0">
                          <a:solidFill>
                            <a:schemeClr val="lt1"/>
                          </a:solidFill>
                          <a:effectLst/>
                          <a:latin typeface="+mj-ea"/>
                          <a:ea typeface="+mj-ea"/>
                          <a:cs typeface="+mn-cs"/>
                        </a:rPr>
                        <a:t>日辦理「機器人創客工坊</a:t>
                      </a:r>
                      <a:r>
                        <a:rPr lang="en-US" altLang="zh-TW" sz="2000" b="1" kern="1200" dirty="0" smtClean="0">
                          <a:solidFill>
                            <a:schemeClr val="lt1"/>
                          </a:solidFill>
                          <a:effectLst/>
                          <a:latin typeface="+mj-ea"/>
                          <a:ea typeface="+mj-ea"/>
                          <a:cs typeface="+mn-cs"/>
                        </a:rPr>
                        <a:t>_</a:t>
                      </a:r>
                      <a:r>
                        <a:rPr lang="zh-TW" altLang="zh-TW" sz="2000" b="1" kern="1200" dirty="0" smtClean="0">
                          <a:solidFill>
                            <a:schemeClr val="lt1"/>
                          </a:solidFill>
                          <a:effectLst/>
                          <a:latin typeface="+mj-ea"/>
                          <a:ea typeface="+mj-ea"/>
                          <a:cs typeface="+mn-cs"/>
                        </a:rPr>
                        <a:t>單晶片</a:t>
                      </a:r>
                      <a:r>
                        <a:rPr lang="en-US" altLang="zh-TW" sz="2000" b="1" kern="1200" dirty="0" smtClean="0">
                          <a:solidFill>
                            <a:schemeClr val="lt1"/>
                          </a:solidFill>
                          <a:effectLst/>
                          <a:latin typeface="+mj-ea"/>
                          <a:ea typeface="+mj-ea"/>
                          <a:cs typeface="+mn-cs"/>
                        </a:rPr>
                        <a:t>BB.CAR</a:t>
                      </a:r>
                      <a:r>
                        <a:rPr lang="zh-TW" altLang="zh-TW" sz="2000" b="1" kern="1200" dirty="0" smtClean="0">
                          <a:solidFill>
                            <a:schemeClr val="lt1"/>
                          </a:solidFill>
                          <a:effectLst/>
                          <a:latin typeface="+mj-ea"/>
                          <a:ea typeface="+mj-ea"/>
                          <a:cs typeface="+mn-cs"/>
                        </a:rPr>
                        <a:t>機器人實作課程」專題講座。邀請臺北城市科技大學到校經驗分享，計有</a:t>
                      </a:r>
                      <a:r>
                        <a:rPr lang="en-US" altLang="zh-TW" sz="2000" b="1" kern="1200" dirty="0" smtClean="0">
                          <a:solidFill>
                            <a:schemeClr val="lt1"/>
                          </a:solidFill>
                          <a:effectLst/>
                          <a:latin typeface="+mj-ea"/>
                          <a:ea typeface="+mj-ea"/>
                          <a:cs typeface="+mn-cs"/>
                        </a:rPr>
                        <a:t>28</a:t>
                      </a:r>
                      <a:r>
                        <a:rPr lang="zh-TW" altLang="zh-TW" sz="2000" b="1" kern="1200" dirty="0" smtClean="0">
                          <a:solidFill>
                            <a:schemeClr val="lt1"/>
                          </a:solidFill>
                          <a:effectLst/>
                          <a:latin typeface="+mj-ea"/>
                          <a:ea typeface="+mj-ea"/>
                          <a:cs typeface="+mn-cs"/>
                        </a:rPr>
                        <a:t>名師生參與講座，有效提升深耕精進師生專業能力。</a:t>
                      </a:r>
                      <a:endParaRPr lang="zh-TW" sz="2000" kern="100" dirty="0">
                        <a:solidFill>
                          <a:schemeClr val="bg1"/>
                        </a:solidFill>
                        <a:effectLst/>
                        <a:latin typeface="+mj-ea"/>
                        <a:ea typeface="+mj-ea"/>
                        <a:cs typeface="Times New Roman"/>
                      </a:endParaRPr>
                    </a:p>
                  </a:txBody>
                  <a:tcPr marL="68580" marR="68580" marT="0" marB="0" anchor="ctr">
                    <a:solidFill>
                      <a:srgbClr val="3333FF"/>
                    </a:solidFill>
                  </a:tcPr>
                </a:tc>
                <a:tc hMerge="1">
                  <a:txBody>
                    <a:bodyPr/>
                    <a:lstStyle/>
                    <a:p>
                      <a:endParaRPr lang="zh-TW" altLang="en-US"/>
                    </a:p>
                  </a:txBody>
                  <a:tcPr/>
                </a:tc>
              </a:tr>
            </a:tbl>
          </a:graphicData>
        </a:graphic>
      </p:graphicFrame>
      <p:pic>
        <p:nvPicPr>
          <p:cNvPr id="9218" name="Picture 2" descr="DSC_12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927995"/>
            <a:ext cx="3833858" cy="256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DSC_12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7931" y="1932797"/>
            <a:ext cx="3826675" cy="255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562521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195513" y="549275"/>
            <a:ext cx="4897437" cy="1143000"/>
          </a:xfrm>
        </p:spPr>
        <p:txBody>
          <a:bodyPr anchor="ctr"/>
          <a:lstStyle/>
          <a:p>
            <a:pPr>
              <a:defRPr/>
            </a:pPr>
            <a:r>
              <a:rPr lang="zh-TW" altLang="en-US" sz="5400" b="1" dirty="0" smtClean="0">
                <a:solidFill>
                  <a:srgbClr val="FF0000"/>
                </a:solidFill>
                <a:effectLst>
                  <a:outerShdw blurRad="38100" dist="38100" dir="2700000" algn="tl">
                    <a:srgbClr val="C0C0C0"/>
                  </a:outerShdw>
                </a:effectLst>
              </a:rPr>
              <a:t>學校</a:t>
            </a:r>
            <a:r>
              <a:rPr lang="zh-TW" altLang="en-US" sz="5400" b="1" dirty="0">
                <a:solidFill>
                  <a:srgbClr val="FF0000"/>
                </a:solidFill>
                <a:effectLst>
                  <a:outerShdw blurRad="38100" dist="38100" dir="2700000" algn="tl">
                    <a:srgbClr val="C0C0C0"/>
                  </a:outerShdw>
                </a:effectLst>
              </a:rPr>
              <a:t>概況</a:t>
            </a:r>
            <a:r>
              <a:rPr lang="en-US" altLang="zh-TW" sz="4800" b="1" dirty="0" smtClean="0">
                <a:solidFill>
                  <a:srgbClr val="FF0000"/>
                </a:solidFill>
                <a:effectLst>
                  <a:outerShdw blurRad="38100" dist="38100" dir="2700000" algn="tl">
                    <a:srgbClr val="C0C0C0"/>
                  </a:outerShdw>
                </a:effectLst>
              </a:rPr>
              <a:t>(</a:t>
            </a:r>
            <a:r>
              <a:rPr lang="zh-TW" altLang="en-US" sz="4800" b="1" dirty="0" smtClean="0">
                <a:solidFill>
                  <a:srgbClr val="FF0000"/>
                </a:solidFill>
                <a:effectLst>
                  <a:outerShdw blurRad="38100" dist="38100" dir="2700000" algn="tl">
                    <a:srgbClr val="C0C0C0"/>
                  </a:outerShdw>
                </a:effectLst>
              </a:rPr>
              <a:t>二</a:t>
            </a:r>
            <a:r>
              <a:rPr lang="en-US" altLang="zh-TW" sz="4800" b="1" dirty="0" smtClean="0">
                <a:solidFill>
                  <a:srgbClr val="FF0000"/>
                </a:solidFill>
                <a:effectLst>
                  <a:outerShdw blurRad="38100" dist="38100" dir="2700000" algn="tl">
                    <a:srgbClr val="C0C0C0"/>
                  </a:outerShdw>
                </a:effectLst>
              </a:rPr>
              <a:t>)</a:t>
            </a:r>
            <a:endParaRPr lang="en-US" altLang="zh-TW" sz="4800" dirty="0" smtClean="0"/>
          </a:p>
        </p:txBody>
      </p:sp>
      <p:sp>
        <p:nvSpPr>
          <p:cNvPr id="7171" name="Rectangle 3"/>
          <p:cNvSpPr>
            <a:spLocks noGrp="1" noChangeArrowheads="1"/>
          </p:cNvSpPr>
          <p:nvPr>
            <p:ph type="body" idx="1"/>
          </p:nvPr>
        </p:nvSpPr>
        <p:spPr>
          <a:xfrm>
            <a:off x="250825" y="1628800"/>
            <a:ext cx="8713788" cy="4608512"/>
          </a:xfrm>
        </p:spPr>
        <p:txBody>
          <a:bodyPr/>
          <a:lstStyle/>
          <a:p>
            <a:pPr>
              <a:defRPr/>
            </a:pPr>
            <a:r>
              <a:rPr lang="zh-TW" altLang="en-US" sz="3200" dirty="0" smtClean="0">
                <a:latin typeface="標楷體" pitchFamily="65" charset="-120"/>
                <a:ea typeface="標楷體" pitchFamily="65" charset="-120"/>
              </a:rPr>
              <a:t>班級數</a:t>
            </a:r>
            <a:r>
              <a:rPr lang="en-US" altLang="zh-TW" sz="3200" dirty="0" smtClean="0">
                <a:latin typeface="標楷體" pitchFamily="65" charset="-120"/>
                <a:ea typeface="標楷體" pitchFamily="65" charset="-120"/>
              </a:rPr>
              <a:t>43</a:t>
            </a:r>
            <a:r>
              <a:rPr lang="zh-TW" altLang="en-US" sz="3200" dirty="0" smtClean="0">
                <a:latin typeface="標楷體" pitchFamily="65" charset="-120"/>
                <a:ea typeface="標楷體" pitchFamily="65" charset="-120"/>
              </a:rPr>
              <a:t>班</a:t>
            </a:r>
            <a:r>
              <a:rPr lang="zh-TW" altLang="en-US" sz="2900" dirty="0" smtClean="0">
                <a:latin typeface="標楷體" pitchFamily="65" charset="-120"/>
                <a:ea typeface="標楷體" pitchFamily="65" charset="-120"/>
              </a:rPr>
              <a:t>（普通科</a:t>
            </a:r>
            <a:r>
              <a:rPr lang="en-US" altLang="zh-TW" sz="2900" dirty="0" smtClean="0">
                <a:latin typeface="標楷體" pitchFamily="65" charset="-120"/>
                <a:ea typeface="標楷體" pitchFamily="65" charset="-120"/>
              </a:rPr>
              <a:t>8</a:t>
            </a:r>
            <a:r>
              <a:rPr lang="zh-TW" altLang="en-US" sz="2900" dirty="0" smtClean="0">
                <a:latin typeface="標楷體" pitchFamily="65" charset="-120"/>
                <a:ea typeface="標楷體" pitchFamily="65" charset="-120"/>
              </a:rPr>
              <a:t>班、綜合高中</a:t>
            </a:r>
            <a:r>
              <a:rPr lang="en-US" altLang="zh-TW" sz="2900" dirty="0" smtClean="0">
                <a:latin typeface="標楷體" pitchFamily="65" charset="-120"/>
                <a:ea typeface="標楷體" pitchFamily="65" charset="-120"/>
              </a:rPr>
              <a:t>35</a:t>
            </a:r>
            <a:r>
              <a:rPr lang="zh-TW" altLang="en-US" sz="2900" dirty="0" smtClean="0">
                <a:latin typeface="標楷體" pitchFamily="65" charset="-120"/>
                <a:ea typeface="標楷體" pitchFamily="65" charset="-120"/>
              </a:rPr>
              <a:t>班）</a:t>
            </a:r>
            <a:r>
              <a:rPr lang="zh-TW" altLang="en-US" sz="3200" dirty="0" smtClean="0">
                <a:latin typeface="標楷體" pitchFamily="65" charset="-120"/>
                <a:ea typeface="標楷體" pitchFamily="65" charset="-120"/>
              </a:rPr>
              <a:t>學校人數</a:t>
            </a:r>
            <a:r>
              <a:rPr lang="en-US" altLang="zh-TW" sz="3200" dirty="0" smtClean="0">
                <a:latin typeface="標楷體" pitchFamily="65" charset="-120"/>
                <a:ea typeface="標楷體" pitchFamily="65" charset="-120"/>
              </a:rPr>
              <a:t>1933</a:t>
            </a:r>
            <a:r>
              <a:rPr lang="zh-TW" altLang="en-US" sz="3200" dirty="0" smtClean="0">
                <a:latin typeface="標楷體" pitchFamily="65" charset="-120"/>
                <a:ea typeface="標楷體" pitchFamily="65" charset="-120"/>
              </a:rPr>
              <a:t>人是</a:t>
            </a:r>
            <a:r>
              <a:rPr lang="zh-TW" altLang="en-US" sz="3200" b="1" dirty="0" smtClean="0">
                <a:solidFill>
                  <a:srgbClr val="FF3300"/>
                </a:solidFill>
                <a:latin typeface="標楷體" pitchFamily="65" charset="-120"/>
                <a:ea typeface="標楷體" pitchFamily="65" charset="-120"/>
              </a:rPr>
              <a:t>宜花東地區高中職學生人數最多的優質學府。</a:t>
            </a:r>
            <a:endParaRPr lang="en-US" altLang="zh-TW" sz="3200" dirty="0" smtClean="0">
              <a:latin typeface="+mj-ea"/>
              <a:ea typeface="+mj-ea"/>
            </a:endParaRPr>
          </a:p>
          <a:p>
            <a:pPr>
              <a:defRPr/>
            </a:pPr>
            <a:r>
              <a:rPr lang="zh-TW" altLang="zh-TW" sz="3200" dirty="0" smtClean="0">
                <a:latin typeface="+mj-ea"/>
                <a:ea typeface="+mj-ea"/>
              </a:rPr>
              <a:t>綜合高中學程多元，設有十大學程，學生人數佔全校</a:t>
            </a:r>
            <a:r>
              <a:rPr lang="en-US" altLang="zh-TW" sz="3200" dirty="0" smtClean="0">
                <a:latin typeface="+mj-ea"/>
                <a:ea typeface="+mj-ea"/>
              </a:rPr>
              <a:t>83%</a:t>
            </a:r>
            <a:r>
              <a:rPr lang="zh-TW" altLang="zh-TW" sz="3200" dirty="0" smtClean="0">
                <a:latin typeface="+mj-ea"/>
                <a:ea typeface="+mj-ea"/>
              </a:rPr>
              <a:t>。</a:t>
            </a:r>
            <a:endParaRPr lang="en-US" altLang="zh-TW" sz="3200" dirty="0" smtClean="0">
              <a:latin typeface="+mj-ea"/>
              <a:ea typeface="+mj-ea"/>
            </a:endParaRPr>
          </a:p>
          <a:p>
            <a:pPr>
              <a:defRPr/>
            </a:pPr>
            <a:r>
              <a:rPr lang="zh-TW" altLang="zh-TW" sz="3200" dirty="0">
                <a:latin typeface="+mj-ea"/>
                <a:ea typeface="+mj-ea"/>
              </a:rPr>
              <a:t>學生組成結構：弱勢族群比例高，更需師長以慈悲心照顧關懷，協助生活、課業、經濟與心理輔導</a:t>
            </a:r>
            <a:r>
              <a:rPr lang="zh-TW" altLang="zh-TW" sz="3200" dirty="0" smtClean="0">
                <a:latin typeface="+mj-ea"/>
                <a:ea typeface="+mj-ea"/>
              </a:rPr>
              <a:t>。</a:t>
            </a:r>
            <a:endParaRPr lang="zh-TW" altLang="zh-TW" sz="3200" dirty="0">
              <a:latin typeface="+mj-ea"/>
              <a:ea typeface="+mj-ea"/>
            </a:endParaRPr>
          </a:p>
        </p:txBody>
      </p:sp>
      <p:sp>
        <p:nvSpPr>
          <p:cNvPr id="3" name="投影片編號版面配置區 2"/>
          <p:cNvSpPr>
            <a:spLocks noGrp="1"/>
          </p:cNvSpPr>
          <p:nvPr>
            <p:ph type="sldNum" sz="quarter" idx="12"/>
          </p:nvPr>
        </p:nvSpPr>
        <p:spPr/>
        <p:txBody>
          <a:bodyPr/>
          <a:lstStyle/>
          <a:p>
            <a:pPr>
              <a:defRPr/>
            </a:pPr>
            <a:r>
              <a:rPr lang="en-US" altLang="zh-TW" smtClean="0"/>
              <a:t>P</a:t>
            </a:r>
            <a:fld id="{8C8ABFF2-A63B-436F-9594-4B577B4EDC89}" type="slidenum">
              <a:rPr lang="en-US" altLang="zh-TW" smtClean="0"/>
              <a:pPr>
                <a:defRPr/>
              </a:pPr>
              <a:t>4</a:t>
            </a:fld>
            <a:endParaRPr lang="en-US" altLang="zh-TW"/>
          </a:p>
        </p:txBody>
      </p:sp>
      <p:sp>
        <p:nvSpPr>
          <p:cNvPr id="4" name="日期版面配置區 3"/>
          <p:cNvSpPr>
            <a:spLocks noGrp="1"/>
          </p:cNvSpPr>
          <p:nvPr>
            <p:ph type="dt" sz="half" idx="10"/>
          </p:nvPr>
        </p:nvSpPr>
        <p:spPr/>
        <p:txBody>
          <a:bodyPr/>
          <a:lstStyle/>
          <a:p>
            <a:pPr>
              <a:defRPr/>
            </a:pPr>
            <a:endParaRPr lang="en-US" altLang="zh-TW"/>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r>
              <a:rPr lang="en-US" altLang="zh-TW" smtClean="0"/>
              <a:t>P</a:t>
            </a:r>
            <a:fld id="{52AB79E1-2A85-4AFC-8590-BDC4F4DB0A6A}" type="slidenum">
              <a:rPr lang="en-US" altLang="zh-TW" smtClean="0"/>
              <a:pPr>
                <a:defRPr/>
              </a:pPr>
              <a:t>49</a:t>
            </a:fld>
            <a:endParaRPr lang="en-US" altLang="zh-TW"/>
          </a:p>
        </p:txBody>
      </p:sp>
      <p:sp>
        <p:nvSpPr>
          <p:cNvPr id="7" name="Rectangle 2"/>
          <p:cNvSpPr txBox="1">
            <a:spLocks noChangeArrowheads="1"/>
          </p:cNvSpPr>
          <p:nvPr/>
        </p:nvSpPr>
        <p:spPr bwMode="auto">
          <a:xfrm>
            <a:off x="539750" y="620713"/>
            <a:ext cx="8229600" cy="79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2pPr>
            <a:lvl3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3pPr>
            <a:lvl4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4pPr>
            <a:lvl5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5pPr>
            <a:lvl6pPr marL="457200" algn="l" rtl="0" fontAlgn="base">
              <a:spcBef>
                <a:spcPct val="0"/>
              </a:spcBef>
              <a:spcAft>
                <a:spcPct val="0"/>
              </a:spcAft>
              <a:defRPr kumimoji="1" sz="4400">
                <a:solidFill>
                  <a:schemeClr val="tx2"/>
                </a:solidFill>
                <a:latin typeface="Garamond" pitchFamily="18" charset="0"/>
                <a:ea typeface="標楷體" pitchFamily="65" charset="-120"/>
              </a:defRPr>
            </a:lvl6pPr>
            <a:lvl7pPr marL="914400" algn="l" rtl="0" fontAlgn="base">
              <a:spcBef>
                <a:spcPct val="0"/>
              </a:spcBef>
              <a:spcAft>
                <a:spcPct val="0"/>
              </a:spcAft>
              <a:defRPr kumimoji="1" sz="4400">
                <a:solidFill>
                  <a:schemeClr val="tx2"/>
                </a:solidFill>
                <a:latin typeface="Garamond" pitchFamily="18" charset="0"/>
                <a:ea typeface="標楷體" pitchFamily="65" charset="-120"/>
              </a:defRPr>
            </a:lvl7pPr>
            <a:lvl8pPr marL="1371600" algn="l" rtl="0" fontAlgn="base">
              <a:spcBef>
                <a:spcPct val="0"/>
              </a:spcBef>
              <a:spcAft>
                <a:spcPct val="0"/>
              </a:spcAft>
              <a:defRPr kumimoji="1" sz="4400">
                <a:solidFill>
                  <a:schemeClr val="tx2"/>
                </a:solidFill>
                <a:latin typeface="Garamond" pitchFamily="18" charset="0"/>
                <a:ea typeface="標楷體" pitchFamily="65" charset="-120"/>
              </a:defRPr>
            </a:lvl8pPr>
            <a:lvl9pPr marL="1828800" algn="l" rtl="0" fontAlgn="base">
              <a:spcBef>
                <a:spcPct val="0"/>
              </a:spcBef>
              <a:spcAft>
                <a:spcPct val="0"/>
              </a:spcAft>
              <a:defRPr kumimoji="1" sz="4400">
                <a:solidFill>
                  <a:schemeClr val="tx2"/>
                </a:solidFill>
                <a:latin typeface="Garamond" pitchFamily="18" charset="0"/>
                <a:ea typeface="標楷體" pitchFamily="65" charset="-120"/>
              </a:defRPr>
            </a:lvl9pPr>
          </a:lstStyle>
          <a:p>
            <a:pPr eaLnBrk="1" fontAlgn="ctr" hangingPunct="1"/>
            <a:r>
              <a:rPr lang="en-US" altLang="zh-TW" sz="3600" dirty="0" smtClean="0"/>
              <a:t>104-4</a:t>
            </a:r>
            <a:r>
              <a:rPr lang="zh-TW" altLang="en-US" sz="3600" dirty="0" smtClean="0"/>
              <a:t> </a:t>
            </a:r>
            <a:r>
              <a:rPr lang="zh-TW" altLang="zh-TW" sz="3600" dirty="0" smtClean="0"/>
              <a:t>專業</a:t>
            </a:r>
            <a:r>
              <a:rPr lang="zh-TW" altLang="zh-TW" sz="3600" dirty="0"/>
              <a:t>學程特色、深耕精進計畫</a:t>
            </a:r>
          </a:p>
        </p:txBody>
      </p:sp>
      <p:sp>
        <p:nvSpPr>
          <p:cNvPr id="8" name="Rectangle 3"/>
          <p:cNvSpPr txBox="1">
            <a:spLocks noChangeArrowheads="1"/>
          </p:cNvSpPr>
          <p:nvPr/>
        </p:nvSpPr>
        <p:spPr bwMode="auto">
          <a:xfrm>
            <a:off x="527726" y="1269580"/>
            <a:ext cx="8064500" cy="575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defRPr kumimoji="1" sz="20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a:lstStyle>
          <a:p>
            <a:r>
              <a:rPr lang="en-US" altLang="zh-TW" sz="2800" b="1" kern="0" dirty="0" smtClean="0">
                <a:solidFill>
                  <a:srgbClr val="FF3300"/>
                </a:solidFill>
                <a:ea typeface="標楷體" pitchFamily="65" charset="-120"/>
              </a:rPr>
              <a:t>104-4-2</a:t>
            </a:r>
            <a:r>
              <a:rPr lang="zh-TW" altLang="zh-TW" sz="2800" b="1" kern="0" dirty="0">
                <a:solidFill>
                  <a:srgbClr val="FF3300"/>
                </a:solidFill>
                <a:ea typeface="標楷體" pitchFamily="65" charset="-120"/>
              </a:rPr>
              <a:t>創意餐飲產學</a:t>
            </a:r>
            <a:r>
              <a:rPr lang="zh-TW" altLang="zh-TW" sz="2800" b="1" kern="0" dirty="0" smtClean="0">
                <a:solidFill>
                  <a:srgbClr val="FF3300"/>
                </a:solidFill>
                <a:ea typeface="標楷體" pitchFamily="65" charset="-120"/>
              </a:rPr>
              <a:t>研發</a:t>
            </a:r>
            <a:endParaRPr lang="zh-TW" altLang="zh-TW" sz="2800" b="1" kern="0" dirty="0">
              <a:solidFill>
                <a:srgbClr val="FF3300"/>
              </a:solidFill>
              <a:ea typeface="標楷體" pitchFamily="65" charset="-120"/>
            </a:endParaRPr>
          </a:p>
        </p:txBody>
      </p:sp>
      <p:sp>
        <p:nvSpPr>
          <p:cNvPr id="4" name="日期版面配置區 3"/>
          <p:cNvSpPr>
            <a:spLocks noGrp="1"/>
          </p:cNvSpPr>
          <p:nvPr>
            <p:ph type="dt" sz="half" idx="10"/>
          </p:nvPr>
        </p:nvSpPr>
        <p:spPr/>
        <p:txBody>
          <a:bodyPr/>
          <a:lstStyle/>
          <a:p>
            <a:pPr>
              <a:defRPr/>
            </a:pPr>
            <a:endParaRPr lang="en-US" altLang="zh-TW"/>
          </a:p>
        </p:txBody>
      </p:sp>
      <p:graphicFrame>
        <p:nvGraphicFramePr>
          <p:cNvPr id="6" name="表格 5"/>
          <p:cNvGraphicFramePr>
            <a:graphicFrameLocks noGrp="1"/>
          </p:cNvGraphicFramePr>
          <p:nvPr>
            <p:extLst>
              <p:ext uri="{D42A27DB-BD31-4B8C-83A1-F6EECF244321}">
                <p14:modId xmlns:p14="http://schemas.microsoft.com/office/powerpoint/2010/main" val="971411063"/>
              </p:ext>
            </p:extLst>
          </p:nvPr>
        </p:nvGraphicFramePr>
        <p:xfrm>
          <a:off x="527726" y="1845098"/>
          <a:ext cx="8064500" cy="4499070"/>
        </p:xfrm>
        <a:graphic>
          <a:graphicData uri="http://schemas.openxmlformats.org/drawingml/2006/table">
            <a:tbl>
              <a:tblPr firstRow="1" firstCol="1" bandRow="1">
                <a:tableStyleId>{5C22544A-7EE6-4342-B048-85BDC9FD1C3A}</a:tableStyleId>
              </a:tblPr>
              <a:tblGrid>
                <a:gridCol w="4032250"/>
                <a:gridCol w="4032250"/>
              </a:tblGrid>
              <a:tr h="2952054">
                <a:tc>
                  <a:txBody>
                    <a:bodyPr/>
                    <a:lstStyle/>
                    <a:p>
                      <a:pPr algn="ctr">
                        <a:lnSpc>
                          <a:spcPct val="200000"/>
                        </a:lnSpc>
                        <a:spcAft>
                          <a:spcPts val="1200"/>
                        </a:spcAft>
                      </a:pPr>
                      <a:endParaRPr lang="en-US" sz="2000" kern="100" dirty="0">
                        <a:effectLst/>
                        <a:latin typeface="+mj-ea"/>
                        <a:ea typeface="+mj-ea"/>
                        <a:cs typeface="Times New Roman"/>
                      </a:endParaRPr>
                    </a:p>
                  </a:txBody>
                  <a:tcPr marL="68580" marR="68580" marT="0" marB="0">
                    <a:solidFill>
                      <a:srgbClr val="EADFFF"/>
                    </a:solidFill>
                  </a:tcPr>
                </a:tc>
                <a:tc>
                  <a:txBody>
                    <a:bodyPr/>
                    <a:lstStyle/>
                    <a:p>
                      <a:pPr>
                        <a:lnSpc>
                          <a:spcPct val="200000"/>
                        </a:lnSpc>
                        <a:spcAft>
                          <a:spcPts val="1200"/>
                        </a:spcAft>
                      </a:pPr>
                      <a:endParaRPr lang="en-US" sz="2000" kern="100" dirty="0">
                        <a:effectLst/>
                        <a:latin typeface="+mj-ea"/>
                        <a:ea typeface="+mj-ea"/>
                        <a:cs typeface="Times New Roman"/>
                      </a:endParaRPr>
                    </a:p>
                  </a:txBody>
                  <a:tcPr marL="68580" marR="68580" marT="0" marB="0">
                    <a:solidFill>
                      <a:srgbClr val="EADFFF"/>
                    </a:solidFill>
                  </a:tcPr>
                </a:tc>
              </a:tr>
              <a:tr h="1547016">
                <a:tc gridSpan="2">
                  <a:txBody>
                    <a:bodyPr/>
                    <a:lstStyle/>
                    <a:p>
                      <a:r>
                        <a:rPr lang="en-US" altLang="zh-TW" sz="2000" b="1" kern="1200" dirty="0" smtClean="0">
                          <a:solidFill>
                            <a:schemeClr val="lt1"/>
                          </a:solidFill>
                          <a:effectLst/>
                          <a:latin typeface="+mj-ea"/>
                          <a:ea typeface="+mj-ea"/>
                          <a:cs typeface="+mn-cs"/>
                        </a:rPr>
                        <a:t>(</a:t>
                      </a:r>
                      <a:r>
                        <a:rPr lang="zh-TW" altLang="zh-TW" sz="2000" b="1" kern="1200" dirty="0" smtClean="0">
                          <a:solidFill>
                            <a:schemeClr val="lt1"/>
                          </a:solidFill>
                          <a:effectLst/>
                          <a:latin typeface="+mj-ea"/>
                          <a:ea typeface="+mj-ea"/>
                          <a:cs typeface="+mn-cs"/>
                        </a:rPr>
                        <a:t>一</a:t>
                      </a:r>
                      <a:r>
                        <a:rPr lang="en-US" altLang="zh-TW" sz="2000" b="1" kern="1200" dirty="0" smtClean="0">
                          <a:solidFill>
                            <a:schemeClr val="lt1"/>
                          </a:solidFill>
                          <a:effectLst/>
                          <a:latin typeface="+mj-ea"/>
                          <a:ea typeface="+mj-ea"/>
                          <a:cs typeface="+mn-cs"/>
                        </a:rPr>
                        <a:t>)</a:t>
                      </a:r>
                      <a:r>
                        <a:rPr lang="zh-TW" altLang="zh-TW" sz="2000" b="1" kern="1200" dirty="0" smtClean="0">
                          <a:solidFill>
                            <a:schemeClr val="lt1"/>
                          </a:solidFill>
                          <a:effectLst/>
                          <a:latin typeface="+mj-ea"/>
                          <a:ea typeface="+mj-ea"/>
                          <a:cs typeface="+mn-cs"/>
                        </a:rPr>
                        <a:t>、辦理時程：</a:t>
                      </a:r>
                      <a:r>
                        <a:rPr lang="en-US" altLang="zh-TW" sz="2000" b="1" kern="1200" dirty="0" smtClean="0">
                          <a:solidFill>
                            <a:schemeClr val="lt1"/>
                          </a:solidFill>
                          <a:effectLst/>
                          <a:latin typeface="+mj-ea"/>
                          <a:ea typeface="+mj-ea"/>
                          <a:cs typeface="+mn-cs"/>
                        </a:rPr>
                        <a:t>104/10/01</a:t>
                      </a:r>
                      <a:r>
                        <a:rPr lang="zh-TW" altLang="zh-TW" sz="2000" b="1" kern="1200" dirty="0" smtClean="0">
                          <a:solidFill>
                            <a:schemeClr val="lt1"/>
                          </a:solidFill>
                          <a:effectLst/>
                          <a:latin typeface="+mj-ea"/>
                          <a:ea typeface="+mj-ea"/>
                          <a:cs typeface="+mn-cs"/>
                        </a:rPr>
                        <a:t>至</a:t>
                      </a:r>
                      <a:r>
                        <a:rPr lang="en-US" altLang="zh-TW" sz="2000" b="1" kern="1200" dirty="0" smtClean="0">
                          <a:solidFill>
                            <a:schemeClr val="lt1"/>
                          </a:solidFill>
                          <a:effectLst/>
                          <a:latin typeface="+mj-ea"/>
                          <a:ea typeface="+mj-ea"/>
                          <a:cs typeface="+mn-cs"/>
                        </a:rPr>
                        <a:t>104/12/30</a:t>
                      </a:r>
                      <a:r>
                        <a:rPr lang="zh-TW" altLang="zh-TW" sz="2000" b="1" kern="1200" dirty="0" smtClean="0">
                          <a:solidFill>
                            <a:schemeClr val="lt1"/>
                          </a:solidFill>
                          <a:effectLst/>
                          <a:latin typeface="+mj-ea"/>
                          <a:ea typeface="+mj-ea"/>
                          <a:cs typeface="+mn-cs"/>
                        </a:rPr>
                        <a:t>。</a:t>
                      </a:r>
                    </a:p>
                    <a:p>
                      <a:r>
                        <a:rPr lang="en-US" altLang="zh-TW" sz="2000" b="1" kern="1200" dirty="0" smtClean="0">
                          <a:solidFill>
                            <a:schemeClr val="lt1"/>
                          </a:solidFill>
                          <a:effectLst/>
                          <a:latin typeface="+mj-ea"/>
                          <a:ea typeface="+mj-ea"/>
                          <a:cs typeface="+mn-cs"/>
                        </a:rPr>
                        <a:t>(</a:t>
                      </a:r>
                      <a:r>
                        <a:rPr lang="zh-TW" altLang="zh-TW" sz="2000" b="1" kern="1200" dirty="0" smtClean="0">
                          <a:solidFill>
                            <a:schemeClr val="lt1"/>
                          </a:solidFill>
                          <a:effectLst/>
                          <a:latin typeface="+mj-ea"/>
                          <a:ea typeface="+mj-ea"/>
                          <a:cs typeface="+mn-cs"/>
                        </a:rPr>
                        <a:t>二</a:t>
                      </a:r>
                      <a:r>
                        <a:rPr lang="en-US" altLang="zh-TW" sz="2000" b="1" kern="1200" dirty="0" smtClean="0">
                          <a:solidFill>
                            <a:schemeClr val="lt1"/>
                          </a:solidFill>
                          <a:effectLst/>
                          <a:latin typeface="+mj-ea"/>
                          <a:ea typeface="+mj-ea"/>
                          <a:cs typeface="+mn-cs"/>
                        </a:rPr>
                        <a:t>)</a:t>
                      </a:r>
                      <a:r>
                        <a:rPr lang="zh-TW" altLang="zh-TW" sz="2000" b="1" kern="1200" dirty="0" smtClean="0">
                          <a:solidFill>
                            <a:schemeClr val="lt1"/>
                          </a:solidFill>
                          <a:effectLst/>
                          <a:latin typeface="+mj-ea"/>
                          <a:ea typeface="+mj-ea"/>
                          <a:cs typeface="+mn-cs"/>
                        </a:rPr>
                        <a:t>、課程地點：四維高中、台北城市大學。</a:t>
                      </a:r>
                    </a:p>
                    <a:p>
                      <a:r>
                        <a:rPr lang="en-US" altLang="zh-TW" sz="2000" b="1" kern="1200" dirty="0" smtClean="0">
                          <a:solidFill>
                            <a:schemeClr val="lt1"/>
                          </a:solidFill>
                          <a:effectLst/>
                          <a:latin typeface="+mj-ea"/>
                          <a:ea typeface="+mj-ea"/>
                          <a:cs typeface="+mn-cs"/>
                        </a:rPr>
                        <a:t>(</a:t>
                      </a:r>
                      <a:r>
                        <a:rPr lang="zh-TW" altLang="zh-TW" sz="2000" b="1" kern="1200" dirty="0" smtClean="0">
                          <a:solidFill>
                            <a:schemeClr val="lt1"/>
                          </a:solidFill>
                          <a:effectLst/>
                          <a:latin typeface="+mj-ea"/>
                          <a:ea typeface="+mj-ea"/>
                          <a:cs typeface="+mn-cs"/>
                        </a:rPr>
                        <a:t>三</a:t>
                      </a:r>
                      <a:r>
                        <a:rPr lang="en-US" altLang="zh-TW" sz="2000" b="1" kern="1200" dirty="0" smtClean="0">
                          <a:solidFill>
                            <a:schemeClr val="lt1"/>
                          </a:solidFill>
                          <a:effectLst/>
                          <a:latin typeface="+mj-ea"/>
                          <a:ea typeface="+mj-ea"/>
                          <a:cs typeface="+mn-cs"/>
                        </a:rPr>
                        <a:t>)</a:t>
                      </a:r>
                      <a:r>
                        <a:rPr lang="zh-TW" altLang="zh-TW" sz="2000" b="1" kern="1200" dirty="0" smtClean="0">
                          <a:solidFill>
                            <a:schemeClr val="lt1"/>
                          </a:solidFill>
                          <a:effectLst/>
                          <a:latin typeface="+mj-ea"/>
                          <a:ea typeface="+mj-ea"/>
                          <a:cs typeface="+mn-cs"/>
                        </a:rPr>
                        <a:t>、參加對象：觀光餐飲學程師生。</a:t>
                      </a:r>
                    </a:p>
                    <a:p>
                      <a:r>
                        <a:rPr lang="en-US" altLang="zh-TW" sz="2000" b="1" kern="1200" dirty="0" smtClean="0">
                          <a:solidFill>
                            <a:schemeClr val="lt1"/>
                          </a:solidFill>
                          <a:effectLst/>
                          <a:latin typeface="+mj-ea"/>
                          <a:ea typeface="+mj-ea"/>
                          <a:cs typeface="+mn-cs"/>
                        </a:rPr>
                        <a:t>(</a:t>
                      </a:r>
                      <a:r>
                        <a:rPr lang="zh-TW" altLang="zh-TW" sz="2000" b="1" kern="1200" dirty="0" smtClean="0">
                          <a:solidFill>
                            <a:schemeClr val="lt1"/>
                          </a:solidFill>
                          <a:effectLst/>
                          <a:latin typeface="+mj-ea"/>
                          <a:ea typeface="+mj-ea"/>
                          <a:cs typeface="+mn-cs"/>
                        </a:rPr>
                        <a:t>四</a:t>
                      </a:r>
                      <a:r>
                        <a:rPr lang="en-US" altLang="zh-TW" sz="2000" b="1" kern="1200" dirty="0" smtClean="0">
                          <a:solidFill>
                            <a:schemeClr val="lt1"/>
                          </a:solidFill>
                          <a:effectLst/>
                          <a:latin typeface="+mj-ea"/>
                          <a:ea typeface="+mj-ea"/>
                          <a:cs typeface="+mn-cs"/>
                        </a:rPr>
                        <a:t>)</a:t>
                      </a:r>
                      <a:r>
                        <a:rPr lang="zh-TW" altLang="zh-TW" sz="2000" b="1" kern="1200" dirty="0" smtClean="0">
                          <a:solidFill>
                            <a:schemeClr val="lt1"/>
                          </a:solidFill>
                          <a:effectLst/>
                          <a:latin typeface="+mj-ea"/>
                          <a:ea typeface="+mj-ea"/>
                          <a:cs typeface="+mn-cs"/>
                        </a:rPr>
                        <a:t>、課程內容：烘焙蛋糕、中餐講座與創意實作課程。 </a:t>
                      </a:r>
                    </a:p>
                    <a:p>
                      <a:r>
                        <a:rPr lang="en-US" altLang="zh-TW" sz="2000" b="1" kern="1200" dirty="0" smtClean="0">
                          <a:solidFill>
                            <a:schemeClr val="lt1"/>
                          </a:solidFill>
                          <a:effectLst/>
                          <a:latin typeface="+mj-ea"/>
                          <a:ea typeface="+mj-ea"/>
                          <a:cs typeface="+mn-cs"/>
                        </a:rPr>
                        <a:t>(</a:t>
                      </a:r>
                      <a:r>
                        <a:rPr lang="zh-TW" altLang="zh-TW" sz="2000" b="1" kern="1200" dirty="0" smtClean="0">
                          <a:solidFill>
                            <a:schemeClr val="lt1"/>
                          </a:solidFill>
                          <a:effectLst/>
                          <a:latin typeface="+mj-ea"/>
                          <a:ea typeface="+mj-ea"/>
                          <a:cs typeface="+mn-cs"/>
                        </a:rPr>
                        <a:t>五</a:t>
                      </a:r>
                      <a:r>
                        <a:rPr lang="en-US" altLang="zh-TW" sz="2000" b="1" kern="1200" dirty="0" smtClean="0">
                          <a:solidFill>
                            <a:schemeClr val="lt1"/>
                          </a:solidFill>
                          <a:effectLst/>
                          <a:latin typeface="+mj-ea"/>
                          <a:ea typeface="+mj-ea"/>
                          <a:cs typeface="+mn-cs"/>
                        </a:rPr>
                        <a:t>)</a:t>
                      </a:r>
                      <a:r>
                        <a:rPr lang="zh-TW" altLang="zh-TW" sz="2000" b="1" kern="1200" dirty="0" smtClean="0">
                          <a:solidFill>
                            <a:schemeClr val="lt1"/>
                          </a:solidFill>
                          <a:effectLst/>
                          <a:latin typeface="+mj-ea"/>
                          <a:ea typeface="+mj-ea"/>
                          <a:cs typeface="+mn-cs"/>
                        </a:rPr>
                        <a:t>、講</a:t>
                      </a:r>
                      <a:r>
                        <a:rPr lang="en-US" altLang="zh-TW" sz="2000" b="1" kern="1200" dirty="0" smtClean="0">
                          <a:solidFill>
                            <a:schemeClr val="lt1"/>
                          </a:solidFill>
                          <a:effectLst/>
                          <a:latin typeface="+mj-ea"/>
                          <a:ea typeface="+mj-ea"/>
                          <a:cs typeface="+mn-cs"/>
                        </a:rPr>
                        <a:t>     </a:t>
                      </a:r>
                      <a:r>
                        <a:rPr lang="zh-TW" altLang="zh-TW" sz="2000" b="1" kern="1200" dirty="0" smtClean="0">
                          <a:solidFill>
                            <a:schemeClr val="lt1"/>
                          </a:solidFill>
                          <a:effectLst/>
                          <a:latin typeface="+mj-ea"/>
                          <a:ea typeface="+mj-ea"/>
                          <a:cs typeface="+mn-cs"/>
                        </a:rPr>
                        <a:t>師</a:t>
                      </a:r>
                      <a:r>
                        <a:rPr lang="en-US" altLang="zh-TW" sz="2000" b="1" kern="1200" dirty="0" smtClean="0">
                          <a:solidFill>
                            <a:schemeClr val="lt1"/>
                          </a:solidFill>
                          <a:effectLst/>
                          <a:latin typeface="+mj-ea"/>
                          <a:ea typeface="+mj-ea"/>
                          <a:cs typeface="+mn-cs"/>
                        </a:rPr>
                        <a:t>: </a:t>
                      </a:r>
                      <a:r>
                        <a:rPr lang="zh-TW" altLang="zh-TW" sz="2000" b="1" kern="1200" dirty="0" smtClean="0">
                          <a:solidFill>
                            <a:schemeClr val="lt1"/>
                          </a:solidFill>
                          <a:effectLst/>
                          <a:latin typeface="+mj-ea"/>
                          <a:ea typeface="+mj-ea"/>
                          <a:cs typeface="+mn-cs"/>
                        </a:rPr>
                        <a:t>臺北城市科技大學 </a:t>
                      </a:r>
                      <a:r>
                        <a:rPr lang="zh-TW" altLang="en-US" sz="2000" b="1" kern="1200" dirty="0" smtClean="0">
                          <a:solidFill>
                            <a:schemeClr val="lt1"/>
                          </a:solidFill>
                          <a:effectLst/>
                          <a:latin typeface="+mj-ea"/>
                          <a:ea typeface="+mj-ea"/>
                          <a:cs typeface="+mn-cs"/>
                        </a:rPr>
                        <a:t>。</a:t>
                      </a:r>
                      <a:r>
                        <a:rPr lang="zh-TW" altLang="zh-TW" sz="2000" b="1" kern="1200" dirty="0" smtClean="0">
                          <a:solidFill>
                            <a:schemeClr val="lt1"/>
                          </a:solidFill>
                          <a:effectLst/>
                          <a:latin typeface="+mj-ea"/>
                          <a:ea typeface="+mj-ea"/>
                          <a:cs typeface="+mn-cs"/>
                        </a:rPr>
                        <a:t> </a:t>
                      </a:r>
                    </a:p>
                  </a:txBody>
                  <a:tcPr marL="68580" marR="68580" marT="0" marB="0" anchor="ctr">
                    <a:solidFill>
                      <a:srgbClr val="3333FF"/>
                    </a:solidFill>
                  </a:tcPr>
                </a:tc>
                <a:tc hMerge="1">
                  <a:txBody>
                    <a:bodyPr/>
                    <a:lstStyle/>
                    <a:p>
                      <a:endParaRPr lang="zh-TW" altLang="en-US" dirty="0"/>
                    </a:p>
                  </a:txBody>
                  <a:tcPr/>
                </a:tc>
              </a:tr>
            </a:tbl>
          </a:graphicData>
        </a:graphic>
      </p:graphicFrame>
      <p:pic>
        <p:nvPicPr>
          <p:cNvPr id="11" name="圖片 10" descr="X:\104.1照片\104.1精進優質\DSC0919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916832"/>
            <a:ext cx="3816424" cy="2808312"/>
          </a:xfrm>
          <a:prstGeom prst="rect">
            <a:avLst/>
          </a:prstGeom>
          <a:noFill/>
          <a:ln>
            <a:noFill/>
          </a:ln>
        </p:spPr>
      </p:pic>
      <p:pic>
        <p:nvPicPr>
          <p:cNvPr id="12" name="圖片 11" descr="C:\Users\tea91\Downloads\精進優質計畫照片\精進優質計畫移地訓練至城市科大烘焙組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1304" y="1923615"/>
            <a:ext cx="3829128" cy="2801529"/>
          </a:xfrm>
          <a:prstGeom prst="rect">
            <a:avLst/>
          </a:prstGeom>
          <a:noFill/>
          <a:ln>
            <a:noFill/>
          </a:ln>
        </p:spPr>
      </p:pic>
    </p:spTree>
    <p:extLst>
      <p:ext uri="{BB962C8B-B14F-4D97-AF65-F5344CB8AC3E}">
        <p14:creationId xmlns:p14="http://schemas.microsoft.com/office/powerpoint/2010/main" val="60687399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r>
              <a:rPr lang="en-US" altLang="zh-TW" smtClean="0"/>
              <a:t>P</a:t>
            </a:r>
            <a:fld id="{52AB79E1-2A85-4AFC-8590-BDC4F4DB0A6A}" type="slidenum">
              <a:rPr lang="en-US" altLang="zh-TW" smtClean="0"/>
              <a:pPr>
                <a:defRPr/>
              </a:pPr>
              <a:t>50</a:t>
            </a:fld>
            <a:endParaRPr lang="en-US" altLang="zh-TW"/>
          </a:p>
        </p:txBody>
      </p:sp>
      <p:sp>
        <p:nvSpPr>
          <p:cNvPr id="7" name="Rectangle 2"/>
          <p:cNvSpPr txBox="1">
            <a:spLocks noChangeArrowheads="1"/>
          </p:cNvSpPr>
          <p:nvPr/>
        </p:nvSpPr>
        <p:spPr bwMode="auto">
          <a:xfrm>
            <a:off x="539750" y="620713"/>
            <a:ext cx="8229600" cy="79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2pPr>
            <a:lvl3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3pPr>
            <a:lvl4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4pPr>
            <a:lvl5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5pPr>
            <a:lvl6pPr marL="457200" algn="l" rtl="0" fontAlgn="base">
              <a:spcBef>
                <a:spcPct val="0"/>
              </a:spcBef>
              <a:spcAft>
                <a:spcPct val="0"/>
              </a:spcAft>
              <a:defRPr kumimoji="1" sz="4400">
                <a:solidFill>
                  <a:schemeClr val="tx2"/>
                </a:solidFill>
                <a:latin typeface="Garamond" pitchFamily="18" charset="0"/>
                <a:ea typeface="標楷體" pitchFamily="65" charset="-120"/>
              </a:defRPr>
            </a:lvl6pPr>
            <a:lvl7pPr marL="914400" algn="l" rtl="0" fontAlgn="base">
              <a:spcBef>
                <a:spcPct val="0"/>
              </a:spcBef>
              <a:spcAft>
                <a:spcPct val="0"/>
              </a:spcAft>
              <a:defRPr kumimoji="1" sz="4400">
                <a:solidFill>
                  <a:schemeClr val="tx2"/>
                </a:solidFill>
                <a:latin typeface="Garamond" pitchFamily="18" charset="0"/>
                <a:ea typeface="標楷體" pitchFamily="65" charset="-120"/>
              </a:defRPr>
            </a:lvl7pPr>
            <a:lvl8pPr marL="1371600" algn="l" rtl="0" fontAlgn="base">
              <a:spcBef>
                <a:spcPct val="0"/>
              </a:spcBef>
              <a:spcAft>
                <a:spcPct val="0"/>
              </a:spcAft>
              <a:defRPr kumimoji="1" sz="4400">
                <a:solidFill>
                  <a:schemeClr val="tx2"/>
                </a:solidFill>
                <a:latin typeface="Garamond" pitchFamily="18" charset="0"/>
                <a:ea typeface="標楷體" pitchFamily="65" charset="-120"/>
              </a:defRPr>
            </a:lvl8pPr>
            <a:lvl9pPr marL="1828800" algn="l" rtl="0" fontAlgn="base">
              <a:spcBef>
                <a:spcPct val="0"/>
              </a:spcBef>
              <a:spcAft>
                <a:spcPct val="0"/>
              </a:spcAft>
              <a:defRPr kumimoji="1" sz="4400">
                <a:solidFill>
                  <a:schemeClr val="tx2"/>
                </a:solidFill>
                <a:latin typeface="Garamond" pitchFamily="18" charset="0"/>
                <a:ea typeface="標楷體" pitchFamily="65" charset="-120"/>
              </a:defRPr>
            </a:lvl9pPr>
          </a:lstStyle>
          <a:p>
            <a:pPr eaLnBrk="1" fontAlgn="ctr" hangingPunct="1"/>
            <a:r>
              <a:rPr lang="en-US" altLang="zh-TW" sz="3600" dirty="0" smtClean="0"/>
              <a:t>104-4</a:t>
            </a:r>
            <a:r>
              <a:rPr lang="zh-TW" altLang="en-US" sz="3600" dirty="0" smtClean="0"/>
              <a:t> </a:t>
            </a:r>
            <a:r>
              <a:rPr lang="zh-TW" altLang="zh-TW" sz="3600" dirty="0" smtClean="0"/>
              <a:t>專業</a:t>
            </a:r>
            <a:r>
              <a:rPr lang="zh-TW" altLang="zh-TW" sz="3600" dirty="0"/>
              <a:t>學程特色、深耕精進計畫</a:t>
            </a:r>
          </a:p>
        </p:txBody>
      </p:sp>
      <p:sp>
        <p:nvSpPr>
          <p:cNvPr id="8" name="Rectangle 3"/>
          <p:cNvSpPr txBox="1">
            <a:spLocks noChangeArrowheads="1"/>
          </p:cNvSpPr>
          <p:nvPr/>
        </p:nvSpPr>
        <p:spPr bwMode="auto">
          <a:xfrm>
            <a:off x="539750" y="1269580"/>
            <a:ext cx="8064500" cy="575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defRPr kumimoji="1" sz="20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a:lstStyle>
          <a:p>
            <a:r>
              <a:rPr lang="en-US" altLang="zh-TW" sz="2800" b="1" kern="0" dirty="0" smtClean="0">
                <a:solidFill>
                  <a:srgbClr val="FF3300"/>
                </a:solidFill>
                <a:ea typeface="標楷體" pitchFamily="65" charset="-120"/>
              </a:rPr>
              <a:t>104-4-3</a:t>
            </a:r>
            <a:r>
              <a:rPr lang="zh-TW" altLang="zh-TW" sz="2800" b="1" kern="0" dirty="0" smtClean="0">
                <a:solidFill>
                  <a:srgbClr val="FF3300"/>
                </a:solidFill>
                <a:ea typeface="標楷體" pitchFamily="65" charset="-120"/>
              </a:rPr>
              <a:t>教師增能研習及社群</a:t>
            </a:r>
            <a:endParaRPr lang="zh-TW" altLang="en-US" sz="2800" b="1" kern="0" dirty="0">
              <a:solidFill>
                <a:srgbClr val="FF3300"/>
              </a:solidFill>
              <a:ea typeface="標楷體" pitchFamily="65" charset="-120"/>
            </a:endParaRPr>
          </a:p>
        </p:txBody>
      </p:sp>
      <p:sp>
        <p:nvSpPr>
          <p:cNvPr id="4" name="日期版面配置區 3"/>
          <p:cNvSpPr>
            <a:spLocks noGrp="1"/>
          </p:cNvSpPr>
          <p:nvPr>
            <p:ph type="dt" sz="half" idx="10"/>
          </p:nvPr>
        </p:nvSpPr>
        <p:spPr/>
        <p:txBody>
          <a:bodyPr/>
          <a:lstStyle/>
          <a:p>
            <a:pPr>
              <a:defRPr/>
            </a:pPr>
            <a:endParaRPr lang="en-US" altLang="zh-TW"/>
          </a:p>
        </p:txBody>
      </p:sp>
      <p:graphicFrame>
        <p:nvGraphicFramePr>
          <p:cNvPr id="6" name="表格 5"/>
          <p:cNvGraphicFramePr>
            <a:graphicFrameLocks noGrp="1"/>
          </p:cNvGraphicFramePr>
          <p:nvPr>
            <p:extLst>
              <p:ext uri="{D42A27DB-BD31-4B8C-83A1-F6EECF244321}">
                <p14:modId xmlns:p14="http://schemas.microsoft.com/office/powerpoint/2010/main" val="1376416592"/>
              </p:ext>
            </p:extLst>
          </p:nvPr>
        </p:nvGraphicFramePr>
        <p:xfrm>
          <a:off x="539750" y="1772816"/>
          <a:ext cx="8064500" cy="4828905"/>
        </p:xfrm>
        <a:graphic>
          <a:graphicData uri="http://schemas.openxmlformats.org/drawingml/2006/table">
            <a:tbl>
              <a:tblPr firstRow="1" firstCol="1" bandRow="1">
                <a:tableStyleId>{5C22544A-7EE6-4342-B048-85BDC9FD1C3A}</a:tableStyleId>
              </a:tblPr>
              <a:tblGrid>
                <a:gridCol w="4032250"/>
                <a:gridCol w="4032250"/>
              </a:tblGrid>
              <a:tr h="3000105">
                <a:tc>
                  <a:txBody>
                    <a:bodyPr/>
                    <a:lstStyle/>
                    <a:p>
                      <a:pPr algn="ctr">
                        <a:lnSpc>
                          <a:spcPct val="200000"/>
                        </a:lnSpc>
                        <a:spcAft>
                          <a:spcPts val="1200"/>
                        </a:spcAft>
                      </a:pPr>
                      <a:endParaRPr lang="en-US" sz="1200" kern="100" dirty="0">
                        <a:effectLst/>
                        <a:latin typeface="標楷體"/>
                        <a:cs typeface="Times New Roman"/>
                      </a:endParaRPr>
                    </a:p>
                  </a:txBody>
                  <a:tcPr marL="68580" marR="68580" marT="0" marB="0" anchor="ctr">
                    <a:solidFill>
                      <a:srgbClr val="EADFFF"/>
                    </a:solidFill>
                  </a:tcPr>
                </a:tc>
                <a:tc>
                  <a:txBody>
                    <a:bodyPr/>
                    <a:lstStyle/>
                    <a:p>
                      <a:pPr>
                        <a:lnSpc>
                          <a:spcPct val="200000"/>
                        </a:lnSpc>
                        <a:spcAft>
                          <a:spcPts val="1200"/>
                        </a:spcAft>
                      </a:pPr>
                      <a:endParaRPr lang="en-US" sz="1200" kern="100" dirty="0">
                        <a:effectLst/>
                        <a:latin typeface="標楷體"/>
                        <a:cs typeface="Times New Roman"/>
                      </a:endParaRPr>
                    </a:p>
                  </a:txBody>
                  <a:tcPr marL="68580" marR="68580" marT="0" marB="0" anchor="ctr">
                    <a:solidFill>
                      <a:srgbClr val="EADFFF"/>
                    </a:solidFill>
                  </a:tcPr>
                </a:tc>
              </a:tr>
              <a:tr h="1353522">
                <a:tc gridSpan="2">
                  <a:txBody>
                    <a:bodyPr/>
                    <a:lstStyle/>
                    <a:p>
                      <a:r>
                        <a:rPr lang="zh-TW" altLang="en-US" sz="2400" b="1" kern="1200" dirty="0" smtClean="0">
                          <a:solidFill>
                            <a:schemeClr val="lt1"/>
                          </a:solidFill>
                          <a:effectLst/>
                          <a:latin typeface="+mj-ea"/>
                          <a:ea typeface="+mj-ea"/>
                          <a:cs typeface="+mn-cs"/>
                        </a:rPr>
                        <a:t>講座師資：</a:t>
                      </a:r>
                      <a:r>
                        <a:rPr lang="zh-TW" altLang="zh-TW" sz="2400" b="1" kern="1200" dirty="0" smtClean="0">
                          <a:solidFill>
                            <a:schemeClr val="lt1"/>
                          </a:solidFill>
                          <a:effectLst/>
                          <a:latin typeface="+mj-ea"/>
                          <a:ea typeface="+mj-ea"/>
                          <a:cs typeface="+mn-cs"/>
                        </a:rPr>
                        <a:t>國立東華大學劉明洲教授</a:t>
                      </a:r>
                      <a:endParaRPr lang="en-US" altLang="zh-TW" sz="2400" b="1" kern="1200" dirty="0" smtClean="0">
                        <a:solidFill>
                          <a:schemeClr val="lt1"/>
                        </a:solidFill>
                        <a:effectLst/>
                        <a:latin typeface="+mj-ea"/>
                        <a:ea typeface="+mj-ea"/>
                        <a:cs typeface="+mn-cs"/>
                      </a:endParaRPr>
                    </a:p>
                    <a:p>
                      <a:r>
                        <a:rPr lang="zh-TW" altLang="en-US" sz="2400" b="1" kern="1200" dirty="0" smtClean="0">
                          <a:solidFill>
                            <a:schemeClr val="lt1"/>
                          </a:solidFill>
                          <a:effectLst/>
                          <a:latin typeface="+mj-ea"/>
                          <a:ea typeface="+mj-ea"/>
                          <a:cs typeface="+mn-cs"/>
                        </a:rPr>
                        <a:t>研習主題：</a:t>
                      </a:r>
                      <a:r>
                        <a:rPr lang="zh-TW" altLang="zh-TW" sz="2400" b="1" kern="1200" dirty="0" smtClean="0">
                          <a:solidFill>
                            <a:schemeClr val="lt1"/>
                          </a:solidFill>
                          <a:effectLst/>
                          <a:latin typeface="+mj-ea"/>
                          <a:ea typeface="+mj-ea"/>
                          <a:cs typeface="+mn-cs"/>
                        </a:rPr>
                        <a:t>行動學習的理論與實務</a:t>
                      </a:r>
                    </a:p>
                    <a:p>
                      <a:r>
                        <a:rPr lang="zh-TW" altLang="en-US" sz="2400" b="1" kern="1200" dirty="0" smtClean="0">
                          <a:solidFill>
                            <a:schemeClr val="lt1"/>
                          </a:solidFill>
                          <a:effectLst/>
                          <a:latin typeface="+mj-ea"/>
                          <a:ea typeface="+mj-ea"/>
                          <a:cs typeface="+mn-cs"/>
                        </a:rPr>
                        <a:t>活動日期：</a:t>
                      </a:r>
                      <a:r>
                        <a:rPr lang="en-US" altLang="zh-TW" sz="2400" b="1" kern="1200" dirty="0" smtClean="0">
                          <a:solidFill>
                            <a:schemeClr val="lt1"/>
                          </a:solidFill>
                          <a:effectLst/>
                          <a:latin typeface="+mj-ea"/>
                          <a:ea typeface="+mj-ea"/>
                          <a:cs typeface="+mn-cs"/>
                        </a:rPr>
                        <a:t>104/12/30 </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chemeClr val="lt1"/>
                          </a:solidFill>
                          <a:effectLst/>
                          <a:latin typeface="+mj-ea"/>
                          <a:ea typeface="+mj-ea"/>
                          <a:cs typeface="+mn-cs"/>
                        </a:rPr>
                        <a:t>具體成效：參與研習教師</a:t>
                      </a:r>
                      <a:r>
                        <a:rPr lang="zh-TW" altLang="zh-TW" sz="2400" b="1" kern="1200" dirty="0" smtClean="0">
                          <a:solidFill>
                            <a:schemeClr val="lt1"/>
                          </a:solidFill>
                          <a:effectLst/>
                          <a:latin typeface="+mj-ea"/>
                          <a:ea typeface="+mj-ea"/>
                          <a:cs typeface="+mn-cs"/>
                        </a:rPr>
                        <a:t>約</a:t>
                      </a:r>
                      <a:r>
                        <a:rPr lang="en-US" altLang="zh-TW" sz="2400" b="1" kern="1200" dirty="0" smtClean="0">
                          <a:solidFill>
                            <a:schemeClr val="lt1"/>
                          </a:solidFill>
                          <a:effectLst/>
                          <a:latin typeface="+mj-ea"/>
                          <a:ea typeface="+mj-ea"/>
                          <a:cs typeface="+mn-cs"/>
                        </a:rPr>
                        <a:t>20</a:t>
                      </a:r>
                      <a:r>
                        <a:rPr lang="zh-TW" altLang="zh-TW" sz="2400" b="1" kern="1200" dirty="0" smtClean="0">
                          <a:solidFill>
                            <a:schemeClr val="lt1"/>
                          </a:solidFill>
                          <a:effectLst/>
                          <a:latin typeface="+mj-ea"/>
                          <a:ea typeface="+mj-ea"/>
                          <a:cs typeface="+mn-cs"/>
                        </a:rPr>
                        <a:t>人</a:t>
                      </a:r>
                      <a:r>
                        <a:rPr lang="zh-TW" altLang="en-US" sz="2400" b="1" kern="1200" dirty="0" smtClean="0">
                          <a:solidFill>
                            <a:schemeClr val="lt1"/>
                          </a:solidFill>
                          <a:effectLst/>
                          <a:latin typeface="+mj-ea"/>
                          <a:ea typeface="+mj-ea"/>
                          <a:cs typeface="+mn-cs"/>
                        </a:rPr>
                        <a:t>，對行動學習的理論與實務具有初步的認知。</a:t>
                      </a:r>
                      <a:endParaRPr lang="zh-TW" altLang="zh-TW" sz="2400" b="1" kern="1200" dirty="0" smtClean="0">
                        <a:solidFill>
                          <a:schemeClr val="lt1"/>
                        </a:solidFill>
                        <a:effectLst/>
                        <a:latin typeface="+mj-ea"/>
                        <a:ea typeface="+mj-ea"/>
                        <a:cs typeface="+mn-cs"/>
                      </a:endParaRPr>
                    </a:p>
                  </a:txBody>
                  <a:tcPr marL="68580" marR="68580" marT="0" marB="0" anchor="ctr">
                    <a:solidFill>
                      <a:srgbClr val="3333FF"/>
                    </a:solidFill>
                  </a:tcPr>
                </a:tc>
                <a:tc hMerge="1">
                  <a:txBody>
                    <a:bodyPr/>
                    <a:lstStyle/>
                    <a:p>
                      <a:endParaRPr lang="zh-TW" altLang="en-US"/>
                    </a:p>
                  </a:txBody>
                  <a:tcPr/>
                </a:tc>
              </a:tr>
            </a:tbl>
          </a:graphicData>
        </a:graphic>
      </p:graphicFrame>
      <p:pic>
        <p:nvPicPr>
          <p:cNvPr id="11" name="圖片 10" descr="C:\Users\tea34\Desktop\精進優質\104優質精進\104-5-3教師增能\1041230教師增能研習相片\教師增能研習相片\P_20151230_13315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845098"/>
            <a:ext cx="3816424" cy="2808038"/>
          </a:xfrm>
          <a:prstGeom prst="rect">
            <a:avLst/>
          </a:prstGeom>
          <a:noFill/>
          <a:ln>
            <a:noFill/>
          </a:ln>
        </p:spPr>
      </p:pic>
      <p:pic>
        <p:nvPicPr>
          <p:cNvPr id="12" name="圖片 11" descr="C:\Users\tea34\Desktop\精進優質\104優質精進\104-5-3教師增能\1041230教師增能研習相片\教師增能研習相片\P_20151230_13363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4550" y="1845098"/>
            <a:ext cx="3949700" cy="2808038"/>
          </a:xfrm>
          <a:prstGeom prst="rect">
            <a:avLst/>
          </a:prstGeom>
          <a:noFill/>
          <a:ln>
            <a:noFill/>
          </a:ln>
        </p:spPr>
      </p:pic>
    </p:spTree>
    <p:extLst>
      <p:ext uri="{BB962C8B-B14F-4D97-AF65-F5344CB8AC3E}">
        <p14:creationId xmlns:p14="http://schemas.microsoft.com/office/powerpoint/2010/main" val="60687399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AF14B410-4B94-408B-B979-7B4712398337}" type="slidenum">
              <a:rPr lang="en-US" altLang="zh-TW" smtClean="0"/>
              <a:pPr>
                <a:defRPr/>
              </a:pPr>
              <a:t>51</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562503530"/>
              </p:ext>
            </p:extLst>
          </p:nvPr>
        </p:nvGraphicFramePr>
        <p:xfrm>
          <a:off x="467544" y="980728"/>
          <a:ext cx="8352925" cy="5219361"/>
        </p:xfrm>
        <a:graphic>
          <a:graphicData uri="http://schemas.openxmlformats.org/drawingml/2006/table">
            <a:tbl>
              <a:tblPr firstRow="1" firstCol="1" lastRow="1" lastCol="1" bandRow="1" bandCol="1">
                <a:tableStyleId>{5C22544A-7EE6-4342-B048-85BDC9FD1C3A}</a:tableStyleId>
              </a:tblPr>
              <a:tblGrid>
                <a:gridCol w="504054"/>
                <a:gridCol w="2160240"/>
                <a:gridCol w="936104"/>
                <a:gridCol w="936104"/>
                <a:gridCol w="3816423"/>
              </a:tblGrid>
              <a:tr h="504057">
                <a:tc rowSpan="2" gridSpan="2">
                  <a:txBody>
                    <a:bodyPr/>
                    <a:lstStyle/>
                    <a:p>
                      <a:pPr algn="ctr">
                        <a:spcAft>
                          <a:spcPts val="0"/>
                        </a:spcAft>
                      </a:pPr>
                      <a:r>
                        <a:rPr lang="en-US" sz="1800" kern="0" dirty="0">
                          <a:effectLst/>
                        </a:rPr>
                        <a:t>104-4</a:t>
                      </a:r>
                      <a:r>
                        <a:rPr lang="zh-TW" sz="1800" kern="0" dirty="0">
                          <a:effectLst/>
                        </a:rPr>
                        <a:t>指標項目</a:t>
                      </a:r>
                      <a:endParaRPr lang="zh-TW" sz="1800" kern="100" dirty="0">
                        <a:effectLst/>
                        <a:latin typeface="Calibri"/>
                        <a:ea typeface="新細明體"/>
                        <a:cs typeface="Times New Roman"/>
                      </a:endParaRPr>
                    </a:p>
                  </a:txBody>
                  <a:tcPr marL="27257" marR="27257" marT="0" marB="0" anchor="ctr"/>
                </a:tc>
                <a:tc rowSpan="2" hMerge="1">
                  <a:txBody>
                    <a:bodyPr/>
                    <a:lstStyle/>
                    <a:p>
                      <a:endParaRPr lang="zh-TW" altLang="en-US"/>
                    </a:p>
                  </a:txBody>
                  <a:tcPr/>
                </a:tc>
                <a:tc gridSpan="2">
                  <a:txBody>
                    <a:bodyPr/>
                    <a:lstStyle/>
                    <a:p>
                      <a:pPr algn="ctr">
                        <a:spcAft>
                          <a:spcPts val="0"/>
                        </a:spcAft>
                      </a:pPr>
                      <a:r>
                        <a:rPr lang="en-US" sz="1800" kern="0">
                          <a:effectLst/>
                        </a:rPr>
                        <a:t>104</a:t>
                      </a:r>
                      <a:r>
                        <a:rPr lang="zh-TW" sz="1800" kern="0">
                          <a:effectLst/>
                        </a:rPr>
                        <a:t>學年度</a:t>
                      </a:r>
                      <a:endParaRPr lang="zh-TW" sz="1800" kern="100">
                        <a:effectLst/>
                        <a:latin typeface="Calibri"/>
                        <a:ea typeface="新細明體"/>
                        <a:cs typeface="Times New Roman"/>
                      </a:endParaRPr>
                    </a:p>
                  </a:txBody>
                  <a:tcPr marL="27257" marR="27257" marT="0" marB="0" anchor="ctr"/>
                </a:tc>
                <a:tc hMerge="1">
                  <a:txBody>
                    <a:bodyPr/>
                    <a:lstStyle/>
                    <a:p>
                      <a:endParaRPr lang="zh-TW" altLang="en-US"/>
                    </a:p>
                  </a:txBody>
                  <a:tcPr/>
                </a:tc>
                <a:tc rowSpan="2">
                  <a:txBody>
                    <a:bodyPr/>
                    <a:lstStyle/>
                    <a:p>
                      <a:pPr algn="ctr">
                        <a:spcAft>
                          <a:spcPts val="0"/>
                        </a:spcAft>
                      </a:pPr>
                      <a:r>
                        <a:rPr lang="zh-TW" sz="1800" kern="100">
                          <a:effectLst/>
                        </a:rPr>
                        <a:t>具體成果質性描述</a:t>
                      </a:r>
                      <a:endParaRPr lang="zh-TW" sz="1800" kern="100">
                        <a:effectLst/>
                        <a:latin typeface="Calibri"/>
                        <a:ea typeface="新細明體"/>
                        <a:cs typeface="Times New Roman"/>
                      </a:endParaRPr>
                    </a:p>
                  </a:txBody>
                  <a:tcPr marL="27257" marR="27257" marT="0" marB="0" anchor="ctr"/>
                </a:tc>
              </a:tr>
              <a:tr h="360040">
                <a:tc gridSpan="2" vMerge="1">
                  <a:txBody>
                    <a:bodyPr/>
                    <a:lstStyle/>
                    <a:p>
                      <a:endParaRPr lang="zh-TW" altLang="en-US"/>
                    </a:p>
                  </a:txBody>
                  <a:tcPr/>
                </a:tc>
                <a:tc hMerge="1" vMerge="1">
                  <a:txBody>
                    <a:bodyPr/>
                    <a:lstStyle/>
                    <a:p>
                      <a:endParaRPr lang="zh-TW" altLang="en-US"/>
                    </a:p>
                  </a:txBody>
                  <a:tcPr/>
                </a:tc>
                <a:tc>
                  <a:txBody>
                    <a:bodyPr/>
                    <a:lstStyle/>
                    <a:p>
                      <a:pPr algn="ctr">
                        <a:spcAft>
                          <a:spcPts val="0"/>
                        </a:spcAft>
                      </a:pPr>
                      <a:r>
                        <a:rPr lang="zh-TW" sz="1800" kern="0">
                          <a:effectLst/>
                        </a:rPr>
                        <a:t>目標</a:t>
                      </a:r>
                      <a:endParaRPr lang="zh-TW" sz="1800" kern="100">
                        <a:effectLst/>
                        <a:latin typeface="Calibri"/>
                        <a:ea typeface="新細明體"/>
                        <a:cs typeface="Times New Roman"/>
                      </a:endParaRPr>
                    </a:p>
                  </a:txBody>
                  <a:tcPr marL="27257" marR="27257" marT="0" marB="0" anchor="ctr"/>
                </a:tc>
                <a:tc>
                  <a:txBody>
                    <a:bodyPr/>
                    <a:lstStyle/>
                    <a:p>
                      <a:pPr algn="ctr">
                        <a:spcAft>
                          <a:spcPts val="0"/>
                        </a:spcAft>
                      </a:pPr>
                      <a:r>
                        <a:rPr lang="zh-TW" sz="1800" kern="0">
                          <a:effectLst/>
                        </a:rPr>
                        <a:t>績效</a:t>
                      </a:r>
                      <a:endParaRPr lang="zh-TW" sz="1800" kern="100">
                        <a:effectLst/>
                        <a:latin typeface="Calibri"/>
                        <a:ea typeface="新細明體"/>
                        <a:cs typeface="Times New Roman"/>
                      </a:endParaRPr>
                    </a:p>
                  </a:txBody>
                  <a:tcPr marL="27257" marR="27257" marT="0" marB="0" anchor="ctr"/>
                </a:tc>
                <a:tc vMerge="1">
                  <a:txBody>
                    <a:bodyPr/>
                    <a:lstStyle/>
                    <a:p>
                      <a:endParaRPr lang="zh-TW" altLang="en-US"/>
                    </a:p>
                  </a:txBody>
                  <a:tcPr/>
                </a:tc>
              </a:tr>
              <a:tr h="938990">
                <a:tc rowSpan="5">
                  <a:txBody>
                    <a:bodyPr/>
                    <a:lstStyle/>
                    <a:p>
                      <a:pPr algn="just">
                        <a:spcAft>
                          <a:spcPts val="0"/>
                        </a:spcAft>
                      </a:pPr>
                      <a:r>
                        <a:rPr lang="zh-TW" sz="1800" kern="0">
                          <a:effectLst/>
                        </a:rPr>
                        <a:t>校訂績效指標</a:t>
                      </a:r>
                      <a:endParaRPr lang="zh-TW" sz="1800" kern="100">
                        <a:effectLst/>
                        <a:latin typeface="Calibri"/>
                        <a:ea typeface="新細明體"/>
                        <a:cs typeface="Times New Roman"/>
                      </a:endParaRPr>
                    </a:p>
                  </a:txBody>
                  <a:tcPr marL="27257" marR="27257" marT="0" marB="0" anchor="ctr"/>
                </a:tc>
                <a:tc>
                  <a:txBody>
                    <a:bodyPr/>
                    <a:lstStyle/>
                    <a:p>
                      <a:pPr>
                        <a:spcAft>
                          <a:spcPts val="0"/>
                        </a:spcAft>
                      </a:pPr>
                      <a:r>
                        <a:rPr lang="zh-TW" sz="1800" b="0" kern="0" dirty="0">
                          <a:solidFill>
                            <a:sysClr val="windowText" lastClr="000000"/>
                          </a:solidFill>
                          <a:effectLst/>
                        </a:rPr>
                        <a:t>特色課程研習</a:t>
                      </a:r>
                      <a:r>
                        <a:rPr lang="en-US" sz="1800" b="0" kern="0" dirty="0">
                          <a:solidFill>
                            <a:sysClr val="windowText" lastClr="000000"/>
                          </a:solidFill>
                          <a:effectLst/>
                        </a:rPr>
                        <a:t>(</a:t>
                      </a:r>
                      <a:r>
                        <a:rPr lang="zh-TW" sz="1800" b="0" kern="0" dirty="0">
                          <a:solidFill>
                            <a:sysClr val="windowText" lastClr="000000"/>
                          </a:solidFill>
                          <a:effectLst/>
                        </a:rPr>
                        <a:t>場</a:t>
                      </a:r>
                      <a:r>
                        <a:rPr lang="en-US" sz="1800" b="0" kern="0" dirty="0">
                          <a:solidFill>
                            <a:sysClr val="windowText" lastClr="000000"/>
                          </a:solidFill>
                          <a:effectLst/>
                        </a:rPr>
                        <a:t>)-</a:t>
                      </a:r>
                      <a:endParaRPr lang="zh-TW" sz="1800" b="0" kern="100" dirty="0">
                        <a:solidFill>
                          <a:sysClr val="windowText" lastClr="000000"/>
                        </a:solidFill>
                        <a:effectLst/>
                      </a:endParaRPr>
                    </a:p>
                    <a:p>
                      <a:pPr>
                        <a:spcAft>
                          <a:spcPts val="0"/>
                        </a:spcAft>
                      </a:pPr>
                      <a:r>
                        <a:rPr lang="zh-TW" sz="1800" b="0" kern="0" dirty="0">
                          <a:solidFill>
                            <a:sysClr val="windowText" lastClr="000000"/>
                          </a:solidFill>
                          <a:effectLst/>
                        </a:rPr>
                        <a:t>電機電子資訊、觀光餐飲</a:t>
                      </a:r>
                      <a:endParaRPr lang="zh-TW" sz="1800" b="0" kern="100" dirty="0">
                        <a:solidFill>
                          <a:sysClr val="windowText" lastClr="000000"/>
                        </a:solidFill>
                        <a:effectLst/>
                        <a:latin typeface="Calibri"/>
                        <a:ea typeface="新細明體"/>
                        <a:cs typeface="Times New Roman"/>
                      </a:endParaRPr>
                    </a:p>
                  </a:txBody>
                  <a:tcPr marL="27257" marR="27257" marT="0" marB="0" anchor="ctr">
                    <a:solidFill>
                      <a:schemeClr val="accent1">
                        <a:lumMod val="40000"/>
                        <a:lumOff val="60000"/>
                      </a:schemeClr>
                    </a:solidFill>
                  </a:tcPr>
                </a:tc>
                <a:tc>
                  <a:txBody>
                    <a:bodyPr/>
                    <a:lstStyle/>
                    <a:p>
                      <a:pPr algn="ctr">
                        <a:spcAft>
                          <a:spcPts val="0"/>
                        </a:spcAft>
                      </a:pPr>
                      <a:r>
                        <a:rPr lang="en-US" sz="1800" b="0" kern="0">
                          <a:solidFill>
                            <a:sysClr val="windowText" lastClr="000000"/>
                          </a:solidFill>
                          <a:effectLst/>
                        </a:rPr>
                        <a:t>60</a:t>
                      </a:r>
                      <a:r>
                        <a:rPr lang="zh-TW" sz="1800" b="0" kern="0">
                          <a:solidFill>
                            <a:sysClr val="windowText" lastClr="000000"/>
                          </a:solidFill>
                          <a:effectLst/>
                        </a:rPr>
                        <a:t>人次</a:t>
                      </a:r>
                      <a:endParaRPr lang="zh-TW" sz="1800" b="0" kern="100">
                        <a:solidFill>
                          <a:sysClr val="windowText" lastClr="000000"/>
                        </a:solidFill>
                        <a:effectLst/>
                        <a:latin typeface="Calibri"/>
                        <a:ea typeface="新細明體"/>
                        <a:cs typeface="Times New Roman"/>
                      </a:endParaRPr>
                    </a:p>
                  </a:txBody>
                  <a:tcPr marL="27257" marR="27257" marT="0" marB="0" anchor="ctr">
                    <a:solidFill>
                      <a:schemeClr val="accent1">
                        <a:lumMod val="40000"/>
                        <a:lumOff val="60000"/>
                      </a:schemeClr>
                    </a:solidFill>
                  </a:tcPr>
                </a:tc>
                <a:tc>
                  <a:txBody>
                    <a:bodyPr/>
                    <a:lstStyle/>
                    <a:p>
                      <a:pPr algn="ctr">
                        <a:spcAft>
                          <a:spcPts val="0"/>
                        </a:spcAft>
                      </a:pPr>
                      <a:r>
                        <a:rPr lang="en-US" sz="1800" b="0" kern="0">
                          <a:solidFill>
                            <a:sysClr val="windowText" lastClr="000000"/>
                          </a:solidFill>
                          <a:effectLst/>
                        </a:rPr>
                        <a:t>160</a:t>
                      </a:r>
                      <a:r>
                        <a:rPr lang="zh-TW" sz="1800" b="0" kern="0">
                          <a:solidFill>
                            <a:sysClr val="windowText" lastClr="000000"/>
                          </a:solidFill>
                          <a:effectLst/>
                        </a:rPr>
                        <a:t>人次</a:t>
                      </a:r>
                      <a:endParaRPr lang="zh-TW" sz="1800" b="0" kern="100">
                        <a:solidFill>
                          <a:sysClr val="windowText" lastClr="000000"/>
                        </a:solidFill>
                        <a:effectLst/>
                        <a:latin typeface="Calibri"/>
                        <a:ea typeface="新細明體"/>
                        <a:cs typeface="Times New Roman"/>
                      </a:endParaRPr>
                    </a:p>
                  </a:txBody>
                  <a:tcPr marL="27257" marR="27257" marT="0" marB="0" anchor="ctr">
                    <a:solidFill>
                      <a:schemeClr val="accent1">
                        <a:lumMod val="40000"/>
                        <a:lumOff val="60000"/>
                      </a:schemeClr>
                    </a:solidFill>
                  </a:tcPr>
                </a:tc>
                <a:tc>
                  <a:txBody>
                    <a:bodyPr/>
                    <a:lstStyle/>
                    <a:p>
                      <a:pPr>
                        <a:spcAft>
                          <a:spcPts val="0"/>
                        </a:spcAft>
                      </a:pPr>
                      <a:r>
                        <a:rPr lang="zh-TW" sz="1800" b="0" kern="0" dirty="0">
                          <a:solidFill>
                            <a:sysClr val="windowText" lastClr="000000"/>
                          </a:solidFill>
                          <a:effectLst/>
                        </a:rPr>
                        <a:t>辦理</a:t>
                      </a:r>
                      <a:r>
                        <a:rPr lang="en-US" sz="1800" b="0" kern="0" dirty="0">
                          <a:solidFill>
                            <a:sysClr val="windowText" lastClr="000000"/>
                          </a:solidFill>
                          <a:effectLst/>
                        </a:rPr>
                        <a:t>7</a:t>
                      </a:r>
                      <a:r>
                        <a:rPr lang="zh-TW" sz="1800" b="0" kern="0" dirty="0">
                          <a:solidFill>
                            <a:sysClr val="windowText" lastClr="000000"/>
                          </a:solidFill>
                          <a:effectLst/>
                        </a:rPr>
                        <a:t>場次特色課程研習達</a:t>
                      </a:r>
                      <a:r>
                        <a:rPr lang="en-US" sz="1800" b="0" kern="0" dirty="0">
                          <a:solidFill>
                            <a:sysClr val="windowText" lastClr="000000"/>
                          </a:solidFill>
                          <a:effectLst/>
                        </a:rPr>
                        <a:t>160</a:t>
                      </a:r>
                      <a:r>
                        <a:rPr lang="zh-TW" sz="1800" b="0" kern="0" dirty="0">
                          <a:solidFill>
                            <a:sysClr val="windowText" lastClr="000000"/>
                          </a:solidFill>
                          <a:effectLst/>
                        </a:rPr>
                        <a:t>人次師生參加</a:t>
                      </a:r>
                      <a:endParaRPr lang="zh-TW" sz="1800" b="0" kern="100" dirty="0">
                        <a:solidFill>
                          <a:sysClr val="windowText" lastClr="000000"/>
                        </a:solidFill>
                        <a:effectLst/>
                        <a:latin typeface="Calibri"/>
                        <a:ea typeface="新細明體"/>
                        <a:cs typeface="Times New Roman"/>
                      </a:endParaRPr>
                    </a:p>
                  </a:txBody>
                  <a:tcPr marL="27257" marR="27257" marT="0" marB="0" anchor="ctr">
                    <a:solidFill>
                      <a:schemeClr val="accent1">
                        <a:lumMod val="40000"/>
                        <a:lumOff val="60000"/>
                      </a:schemeClr>
                    </a:solidFill>
                  </a:tcPr>
                </a:tc>
              </a:tr>
              <a:tr h="855542">
                <a:tc vMerge="1">
                  <a:txBody>
                    <a:bodyPr/>
                    <a:lstStyle/>
                    <a:p>
                      <a:endParaRPr lang="zh-TW" altLang="en-US"/>
                    </a:p>
                  </a:txBody>
                  <a:tcPr/>
                </a:tc>
                <a:tc>
                  <a:txBody>
                    <a:bodyPr/>
                    <a:lstStyle/>
                    <a:p>
                      <a:pPr>
                        <a:spcAft>
                          <a:spcPts val="0"/>
                        </a:spcAft>
                      </a:pPr>
                      <a:r>
                        <a:rPr lang="zh-TW" sz="1800" b="0" kern="0">
                          <a:solidFill>
                            <a:sysClr val="windowText" lastClr="000000"/>
                          </a:solidFill>
                          <a:effectLst/>
                        </a:rPr>
                        <a:t>專題製作指導</a:t>
                      </a:r>
                      <a:endParaRPr lang="zh-TW" sz="1800" b="0" kern="100">
                        <a:solidFill>
                          <a:sysClr val="windowText" lastClr="000000"/>
                        </a:solidFill>
                        <a:effectLst/>
                        <a:latin typeface="Calibri"/>
                        <a:ea typeface="新細明體"/>
                        <a:cs typeface="Times New Roman"/>
                      </a:endParaRPr>
                    </a:p>
                  </a:txBody>
                  <a:tcPr marL="27257" marR="27257" marT="0" marB="0" anchor="ctr">
                    <a:solidFill>
                      <a:schemeClr val="accent1">
                        <a:lumMod val="40000"/>
                        <a:lumOff val="60000"/>
                      </a:schemeClr>
                    </a:solidFill>
                  </a:tcPr>
                </a:tc>
                <a:tc>
                  <a:txBody>
                    <a:bodyPr/>
                    <a:lstStyle/>
                    <a:p>
                      <a:pPr algn="ctr">
                        <a:spcAft>
                          <a:spcPts val="0"/>
                        </a:spcAft>
                      </a:pPr>
                      <a:r>
                        <a:rPr lang="en-US" sz="1800" b="0" kern="0" dirty="0">
                          <a:solidFill>
                            <a:sysClr val="windowText" lastClr="000000"/>
                          </a:solidFill>
                          <a:effectLst/>
                        </a:rPr>
                        <a:t>3</a:t>
                      </a:r>
                      <a:r>
                        <a:rPr lang="zh-TW" sz="1800" b="0" kern="0" dirty="0">
                          <a:solidFill>
                            <a:sysClr val="windowText" lastClr="000000"/>
                          </a:solidFill>
                          <a:effectLst/>
                        </a:rPr>
                        <a:t>次</a:t>
                      </a:r>
                      <a:endParaRPr lang="zh-TW" sz="1800" b="0" kern="100" dirty="0">
                        <a:solidFill>
                          <a:sysClr val="windowText" lastClr="000000"/>
                        </a:solidFill>
                        <a:effectLst/>
                        <a:latin typeface="Calibri"/>
                        <a:ea typeface="新細明體"/>
                        <a:cs typeface="Times New Roman"/>
                      </a:endParaRPr>
                    </a:p>
                  </a:txBody>
                  <a:tcPr marL="27257" marR="27257" marT="0" marB="0" anchor="ctr">
                    <a:solidFill>
                      <a:schemeClr val="accent1">
                        <a:lumMod val="40000"/>
                        <a:lumOff val="60000"/>
                      </a:schemeClr>
                    </a:solidFill>
                  </a:tcPr>
                </a:tc>
                <a:tc>
                  <a:txBody>
                    <a:bodyPr/>
                    <a:lstStyle/>
                    <a:p>
                      <a:pPr algn="ctr">
                        <a:spcAft>
                          <a:spcPts val="0"/>
                        </a:spcAft>
                      </a:pPr>
                      <a:r>
                        <a:rPr lang="en-US" sz="1800" b="0" kern="0" dirty="0">
                          <a:solidFill>
                            <a:sysClr val="windowText" lastClr="000000"/>
                          </a:solidFill>
                          <a:effectLst/>
                        </a:rPr>
                        <a:t>3</a:t>
                      </a:r>
                      <a:r>
                        <a:rPr lang="zh-TW" sz="1800" b="0" kern="0" dirty="0">
                          <a:solidFill>
                            <a:sysClr val="windowText" lastClr="000000"/>
                          </a:solidFill>
                          <a:effectLst/>
                        </a:rPr>
                        <a:t>次</a:t>
                      </a:r>
                      <a:endParaRPr lang="zh-TW" sz="1800" b="0" kern="100" dirty="0">
                        <a:solidFill>
                          <a:sysClr val="windowText" lastClr="000000"/>
                        </a:solidFill>
                        <a:effectLst/>
                        <a:latin typeface="Calibri"/>
                        <a:ea typeface="新細明體"/>
                        <a:cs typeface="Times New Roman"/>
                      </a:endParaRPr>
                    </a:p>
                  </a:txBody>
                  <a:tcPr marL="27257" marR="27257" marT="0" marB="0" anchor="ctr">
                    <a:solidFill>
                      <a:schemeClr val="accent1">
                        <a:lumMod val="40000"/>
                        <a:lumOff val="60000"/>
                      </a:schemeClr>
                    </a:solidFill>
                  </a:tcPr>
                </a:tc>
                <a:tc>
                  <a:txBody>
                    <a:bodyPr/>
                    <a:lstStyle/>
                    <a:p>
                      <a:pPr>
                        <a:spcAft>
                          <a:spcPts val="0"/>
                        </a:spcAft>
                      </a:pPr>
                      <a:r>
                        <a:rPr lang="en-US" sz="1800" b="0" kern="0" dirty="0">
                          <a:solidFill>
                            <a:sysClr val="windowText" lastClr="000000"/>
                          </a:solidFill>
                          <a:effectLst/>
                        </a:rPr>
                        <a:t>1.</a:t>
                      </a:r>
                      <a:r>
                        <a:rPr lang="zh-TW" sz="1800" b="0" kern="0" dirty="0">
                          <a:solidFill>
                            <a:sysClr val="windowText" lastClr="000000"/>
                          </a:solidFill>
                          <a:effectLst/>
                        </a:rPr>
                        <a:t>規劃電機與電子群專題製作課程</a:t>
                      </a:r>
                      <a:endParaRPr lang="zh-TW" sz="1800" b="0" kern="100" dirty="0">
                        <a:solidFill>
                          <a:sysClr val="windowText" lastClr="000000"/>
                        </a:solidFill>
                        <a:effectLst/>
                      </a:endParaRPr>
                    </a:p>
                    <a:p>
                      <a:pPr>
                        <a:spcAft>
                          <a:spcPts val="0"/>
                        </a:spcAft>
                      </a:pPr>
                      <a:r>
                        <a:rPr lang="en-US" sz="1800" b="0" kern="0" dirty="0">
                          <a:solidFill>
                            <a:sysClr val="windowText" lastClr="000000"/>
                          </a:solidFill>
                          <a:effectLst/>
                        </a:rPr>
                        <a:t>2.</a:t>
                      </a:r>
                      <a:r>
                        <a:rPr lang="zh-TW" sz="1800" b="0" kern="0" dirty="0">
                          <a:solidFill>
                            <a:sysClr val="windowText" lastClr="000000"/>
                          </a:solidFill>
                          <a:effectLst/>
                        </a:rPr>
                        <a:t>參加校外專題製作及科展競賽達</a:t>
                      </a:r>
                      <a:r>
                        <a:rPr lang="en-US" sz="1800" b="0" kern="0" dirty="0">
                          <a:solidFill>
                            <a:sysClr val="windowText" lastClr="000000"/>
                          </a:solidFill>
                          <a:effectLst/>
                        </a:rPr>
                        <a:t>3</a:t>
                      </a:r>
                      <a:r>
                        <a:rPr lang="zh-TW" sz="1800" b="0" kern="0" dirty="0">
                          <a:solidFill>
                            <a:sysClr val="windowText" lastClr="000000"/>
                          </a:solidFill>
                          <a:effectLst/>
                        </a:rPr>
                        <a:t>次，榮獲佳作及花蓮地區特優代表參加全國賽</a:t>
                      </a:r>
                      <a:endParaRPr lang="zh-TW" sz="1800" b="0" kern="100" dirty="0">
                        <a:solidFill>
                          <a:sysClr val="windowText" lastClr="000000"/>
                        </a:solidFill>
                        <a:effectLst/>
                        <a:latin typeface="Calibri"/>
                        <a:ea typeface="新細明體"/>
                        <a:cs typeface="Times New Roman"/>
                      </a:endParaRPr>
                    </a:p>
                  </a:txBody>
                  <a:tcPr marL="27257" marR="27257" marT="0" marB="0" anchor="ctr">
                    <a:solidFill>
                      <a:schemeClr val="accent1">
                        <a:lumMod val="40000"/>
                        <a:lumOff val="60000"/>
                      </a:schemeClr>
                    </a:solidFill>
                  </a:tcPr>
                </a:tc>
              </a:tr>
              <a:tr h="621878">
                <a:tc vMerge="1">
                  <a:txBody>
                    <a:bodyPr/>
                    <a:lstStyle/>
                    <a:p>
                      <a:endParaRPr lang="zh-TW" altLang="en-US"/>
                    </a:p>
                  </a:txBody>
                  <a:tcPr/>
                </a:tc>
                <a:tc>
                  <a:txBody>
                    <a:bodyPr/>
                    <a:lstStyle/>
                    <a:p>
                      <a:pPr>
                        <a:spcAft>
                          <a:spcPts val="0"/>
                        </a:spcAft>
                      </a:pPr>
                      <a:r>
                        <a:rPr lang="zh-TW" sz="1800" b="0" kern="0">
                          <a:solidFill>
                            <a:sysClr val="windowText" lastClr="000000"/>
                          </a:solidFill>
                          <a:effectLst/>
                        </a:rPr>
                        <a:t>開發商品行銷</a:t>
                      </a:r>
                      <a:endParaRPr lang="zh-TW" sz="1800" b="0" kern="100">
                        <a:solidFill>
                          <a:sysClr val="windowText" lastClr="000000"/>
                        </a:solidFill>
                        <a:effectLst/>
                        <a:latin typeface="Calibri"/>
                        <a:ea typeface="新細明體"/>
                        <a:cs typeface="Times New Roman"/>
                      </a:endParaRPr>
                    </a:p>
                  </a:txBody>
                  <a:tcPr marL="27257" marR="27257" marT="0" marB="0" anchor="ctr">
                    <a:solidFill>
                      <a:schemeClr val="accent1">
                        <a:lumMod val="40000"/>
                        <a:lumOff val="60000"/>
                      </a:schemeClr>
                    </a:solidFill>
                  </a:tcPr>
                </a:tc>
                <a:tc>
                  <a:txBody>
                    <a:bodyPr/>
                    <a:lstStyle/>
                    <a:p>
                      <a:pPr algn="ctr">
                        <a:spcAft>
                          <a:spcPts val="0"/>
                        </a:spcAft>
                      </a:pPr>
                      <a:r>
                        <a:rPr lang="en-US" sz="1800" b="0" kern="0">
                          <a:solidFill>
                            <a:sysClr val="windowText" lastClr="000000"/>
                          </a:solidFill>
                          <a:effectLst/>
                        </a:rPr>
                        <a:t>2</a:t>
                      </a:r>
                      <a:r>
                        <a:rPr lang="zh-TW" sz="1800" b="0" kern="0">
                          <a:solidFill>
                            <a:sysClr val="windowText" lastClr="000000"/>
                          </a:solidFill>
                          <a:effectLst/>
                        </a:rPr>
                        <a:t>次</a:t>
                      </a:r>
                      <a:endParaRPr lang="zh-TW" sz="1800" b="0" kern="100">
                        <a:solidFill>
                          <a:sysClr val="windowText" lastClr="000000"/>
                        </a:solidFill>
                        <a:effectLst/>
                        <a:latin typeface="Calibri"/>
                        <a:ea typeface="新細明體"/>
                        <a:cs typeface="Times New Roman"/>
                      </a:endParaRPr>
                    </a:p>
                  </a:txBody>
                  <a:tcPr marL="27257" marR="27257" marT="0" marB="0" anchor="ctr">
                    <a:solidFill>
                      <a:schemeClr val="accent1">
                        <a:lumMod val="40000"/>
                        <a:lumOff val="60000"/>
                      </a:schemeClr>
                    </a:solidFill>
                  </a:tcPr>
                </a:tc>
                <a:tc>
                  <a:txBody>
                    <a:bodyPr/>
                    <a:lstStyle/>
                    <a:p>
                      <a:pPr algn="ctr">
                        <a:spcAft>
                          <a:spcPts val="0"/>
                        </a:spcAft>
                      </a:pPr>
                      <a:r>
                        <a:rPr lang="en-US" sz="1800" b="0" kern="0">
                          <a:solidFill>
                            <a:sysClr val="windowText" lastClr="000000"/>
                          </a:solidFill>
                          <a:effectLst/>
                        </a:rPr>
                        <a:t>2</a:t>
                      </a:r>
                      <a:r>
                        <a:rPr lang="zh-TW" sz="1800" b="0" kern="0">
                          <a:solidFill>
                            <a:sysClr val="windowText" lastClr="000000"/>
                          </a:solidFill>
                          <a:effectLst/>
                        </a:rPr>
                        <a:t>次</a:t>
                      </a:r>
                      <a:endParaRPr lang="zh-TW" sz="1800" b="0" kern="100">
                        <a:solidFill>
                          <a:sysClr val="windowText" lastClr="000000"/>
                        </a:solidFill>
                        <a:effectLst/>
                        <a:latin typeface="Calibri"/>
                        <a:ea typeface="新細明體"/>
                        <a:cs typeface="Times New Roman"/>
                      </a:endParaRPr>
                    </a:p>
                  </a:txBody>
                  <a:tcPr marL="27257" marR="27257" marT="0" marB="0" anchor="ctr">
                    <a:solidFill>
                      <a:schemeClr val="accent1">
                        <a:lumMod val="40000"/>
                        <a:lumOff val="60000"/>
                      </a:schemeClr>
                    </a:solidFill>
                  </a:tcPr>
                </a:tc>
                <a:tc>
                  <a:txBody>
                    <a:bodyPr/>
                    <a:lstStyle/>
                    <a:p>
                      <a:pPr>
                        <a:spcAft>
                          <a:spcPts val="0"/>
                        </a:spcAft>
                      </a:pPr>
                      <a:r>
                        <a:rPr lang="zh-TW" sz="1800" b="0" kern="0" dirty="0">
                          <a:solidFill>
                            <a:sysClr val="windowText" lastClr="000000"/>
                          </a:solidFill>
                          <a:effectLst/>
                        </a:rPr>
                        <a:t>觀光餐飲學程透過研習學習開發伴手禮</a:t>
                      </a:r>
                      <a:r>
                        <a:rPr lang="en-US" sz="1800" b="0" kern="0" dirty="0">
                          <a:solidFill>
                            <a:sysClr val="windowText" lastClr="000000"/>
                          </a:solidFill>
                          <a:effectLst/>
                        </a:rPr>
                        <a:t>-</a:t>
                      </a:r>
                      <a:r>
                        <a:rPr lang="zh-TW" sz="1800" b="0" kern="0" dirty="0">
                          <a:solidFill>
                            <a:sysClr val="windowText" lastClr="000000"/>
                          </a:solidFill>
                          <a:effectLst/>
                        </a:rPr>
                        <a:t>烘焙產品</a:t>
                      </a:r>
                      <a:r>
                        <a:rPr lang="en-US" sz="1800" b="0" kern="0" dirty="0">
                          <a:solidFill>
                            <a:sysClr val="windowText" lastClr="000000"/>
                          </a:solidFill>
                          <a:effectLst/>
                        </a:rPr>
                        <a:t>2</a:t>
                      </a:r>
                      <a:r>
                        <a:rPr lang="zh-TW" sz="1800" b="0" kern="0" dirty="0">
                          <a:solidFill>
                            <a:sysClr val="windowText" lastClr="000000"/>
                          </a:solidFill>
                          <a:effectLst/>
                        </a:rPr>
                        <a:t>件</a:t>
                      </a:r>
                      <a:endParaRPr lang="zh-TW" sz="1800" b="0" kern="100" dirty="0">
                        <a:solidFill>
                          <a:sysClr val="windowText" lastClr="000000"/>
                        </a:solidFill>
                        <a:effectLst/>
                        <a:latin typeface="Calibri"/>
                        <a:ea typeface="新細明體"/>
                        <a:cs typeface="Times New Roman"/>
                      </a:endParaRPr>
                    </a:p>
                  </a:txBody>
                  <a:tcPr marL="27257" marR="27257" marT="0" marB="0" anchor="ctr">
                    <a:solidFill>
                      <a:schemeClr val="accent1">
                        <a:lumMod val="40000"/>
                        <a:lumOff val="60000"/>
                      </a:schemeClr>
                    </a:solidFill>
                  </a:tcPr>
                </a:tc>
              </a:tr>
              <a:tr h="854278">
                <a:tc vMerge="1">
                  <a:txBody>
                    <a:bodyPr/>
                    <a:lstStyle/>
                    <a:p>
                      <a:endParaRPr lang="zh-TW" altLang="en-US"/>
                    </a:p>
                  </a:txBody>
                  <a:tcPr/>
                </a:tc>
                <a:tc>
                  <a:txBody>
                    <a:bodyPr/>
                    <a:lstStyle/>
                    <a:p>
                      <a:pPr>
                        <a:spcAft>
                          <a:spcPts val="0"/>
                        </a:spcAft>
                      </a:pPr>
                      <a:r>
                        <a:rPr lang="zh-TW" sz="1800" b="0" kern="0">
                          <a:solidFill>
                            <a:sysClr val="windowText" lastClr="000000"/>
                          </a:solidFill>
                          <a:effectLst/>
                        </a:rPr>
                        <a:t>教師社群辨理專業成長活動次數與人次</a:t>
                      </a:r>
                      <a:endParaRPr lang="zh-TW" sz="1800" b="0" kern="100">
                        <a:solidFill>
                          <a:sysClr val="windowText" lastClr="000000"/>
                        </a:solidFill>
                        <a:effectLst/>
                        <a:latin typeface="Calibri"/>
                        <a:ea typeface="新細明體"/>
                        <a:cs typeface="Times New Roman"/>
                      </a:endParaRPr>
                    </a:p>
                  </a:txBody>
                  <a:tcPr marL="27257" marR="27257" marT="0" marB="0" anchor="ctr">
                    <a:solidFill>
                      <a:schemeClr val="accent1">
                        <a:lumMod val="40000"/>
                        <a:lumOff val="60000"/>
                      </a:schemeClr>
                    </a:solidFill>
                  </a:tcPr>
                </a:tc>
                <a:tc>
                  <a:txBody>
                    <a:bodyPr/>
                    <a:lstStyle/>
                    <a:p>
                      <a:pPr algn="ctr">
                        <a:spcAft>
                          <a:spcPts val="0"/>
                        </a:spcAft>
                      </a:pPr>
                      <a:r>
                        <a:rPr lang="en-US" sz="1800" b="0" kern="100">
                          <a:solidFill>
                            <a:sysClr val="windowText" lastClr="000000"/>
                          </a:solidFill>
                          <a:effectLst/>
                        </a:rPr>
                        <a:t>7</a:t>
                      </a:r>
                      <a:r>
                        <a:rPr lang="zh-TW" sz="1800" b="0" kern="100">
                          <a:solidFill>
                            <a:sysClr val="windowText" lastClr="000000"/>
                          </a:solidFill>
                          <a:effectLst/>
                        </a:rPr>
                        <a:t>次</a:t>
                      </a:r>
                    </a:p>
                    <a:p>
                      <a:pPr algn="ctr">
                        <a:spcAft>
                          <a:spcPts val="0"/>
                        </a:spcAft>
                      </a:pPr>
                      <a:r>
                        <a:rPr lang="en-US" sz="1800" b="0" kern="100">
                          <a:solidFill>
                            <a:sysClr val="windowText" lastClr="000000"/>
                          </a:solidFill>
                          <a:effectLst/>
                        </a:rPr>
                        <a:t>120</a:t>
                      </a:r>
                      <a:r>
                        <a:rPr lang="zh-TW" sz="1800" b="0" kern="0">
                          <a:solidFill>
                            <a:sysClr val="windowText" lastClr="000000"/>
                          </a:solidFill>
                          <a:effectLst/>
                        </a:rPr>
                        <a:t>人次</a:t>
                      </a:r>
                      <a:endParaRPr lang="zh-TW" sz="1800" b="0" kern="100">
                        <a:solidFill>
                          <a:sysClr val="windowText" lastClr="000000"/>
                        </a:solidFill>
                        <a:effectLst/>
                        <a:latin typeface="Calibri"/>
                        <a:ea typeface="新細明體"/>
                        <a:cs typeface="Times New Roman"/>
                      </a:endParaRPr>
                    </a:p>
                  </a:txBody>
                  <a:tcPr marL="27257" marR="27257" marT="0" marB="0" anchor="ctr">
                    <a:solidFill>
                      <a:schemeClr val="accent1">
                        <a:lumMod val="40000"/>
                        <a:lumOff val="60000"/>
                      </a:schemeClr>
                    </a:solidFill>
                  </a:tcPr>
                </a:tc>
                <a:tc>
                  <a:txBody>
                    <a:bodyPr/>
                    <a:lstStyle/>
                    <a:p>
                      <a:pPr algn="ctr">
                        <a:spcAft>
                          <a:spcPts val="0"/>
                        </a:spcAft>
                      </a:pPr>
                      <a:r>
                        <a:rPr lang="en-US" sz="1800" b="0" kern="0">
                          <a:solidFill>
                            <a:sysClr val="windowText" lastClr="000000"/>
                          </a:solidFill>
                          <a:effectLst/>
                        </a:rPr>
                        <a:t>7</a:t>
                      </a:r>
                      <a:r>
                        <a:rPr lang="zh-TW" sz="1800" b="0" kern="0">
                          <a:solidFill>
                            <a:sysClr val="windowText" lastClr="000000"/>
                          </a:solidFill>
                          <a:effectLst/>
                        </a:rPr>
                        <a:t>次</a:t>
                      </a:r>
                      <a:endParaRPr lang="zh-TW" sz="1800" b="0" kern="100">
                        <a:solidFill>
                          <a:sysClr val="windowText" lastClr="000000"/>
                        </a:solidFill>
                        <a:effectLst/>
                      </a:endParaRPr>
                    </a:p>
                    <a:p>
                      <a:pPr algn="ctr">
                        <a:spcAft>
                          <a:spcPts val="0"/>
                        </a:spcAft>
                      </a:pPr>
                      <a:r>
                        <a:rPr lang="en-US" sz="1800" b="0" kern="100">
                          <a:solidFill>
                            <a:sysClr val="windowText" lastClr="000000"/>
                          </a:solidFill>
                          <a:effectLst/>
                        </a:rPr>
                        <a:t>120</a:t>
                      </a:r>
                      <a:r>
                        <a:rPr lang="zh-TW" sz="1800" b="0" kern="0">
                          <a:solidFill>
                            <a:sysClr val="windowText" lastClr="000000"/>
                          </a:solidFill>
                          <a:effectLst/>
                        </a:rPr>
                        <a:t>人次</a:t>
                      </a:r>
                      <a:endParaRPr lang="zh-TW" sz="1800" b="0" kern="100">
                        <a:solidFill>
                          <a:sysClr val="windowText" lastClr="000000"/>
                        </a:solidFill>
                        <a:effectLst/>
                        <a:latin typeface="Calibri"/>
                        <a:ea typeface="新細明體"/>
                        <a:cs typeface="Times New Roman"/>
                      </a:endParaRPr>
                    </a:p>
                  </a:txBody>
                  <a:tcPr marL="27257" marR="27257" marT="0" marB="0" anchor="ctr">
                    <a:solidFill>
                      <a:schemeClr val="accent1">
                        <a:lumMod val="40000"/>
                        <a:lumOff val="60000"/>
                      </a:schemeClr>
                    </a:solidFill>
                  </a:tcPr>
                </a:tc>
                <a:tc>
                  <a:txBody>
                    <a:bodyPr/>
                    <a:lstStyle/>
                    <a:p>
                      <a:pPr>
                        <a:spcAft>
                          <a:spcPts val="0"/>
                        </a:spcAft>
                      </a:pPr>
                      <a:r>
                        <a:rPr lang="en-US" sz="1800" b="0" kern="0" dirty="0">
                          <a:solidFill>
                            <a:sysClr val="windowText" lastClr="000000"/>
                          </a:solidFill>
                          <a:effectLst/>
                        </a:rPr>
                        <a:t>104</a:t>
                      </a:r>
                      <a:r>
                        <a:rPr lang="zh-TW" sz="1800" b="0" kern="0" dirty="0">
                          <a:solidFill>
                            <a:sysClr val="windowText" lastClr="000000"/>
                          </a:solidFill>
                          <a:effectLst/>
                        </a:rPr>
                        <a:t>學年度計有</a:t>
                      </a:r>
                      <a:r>
                        <a:rPr lang="en-US" sz="1800" b="0" kern="0" dirty="0">
                          <a:solidFill>
                            <a:sysClr val="windowText" lastClr="000000"/>
                          </a:solidFill>
                          <a:effectLst/>
                        </a:rPr>
                        <a:t>6</a:t>
                      </a:r>
                      <a:r>
                        <a:rPr lang="zh-TW" sz="1800" b="0" kern="0" dirty="0">
                          <a:solidFill>
                            <a:sysClr val="windowText" lastClr="000000"/>
                          </a:solidFill>
                          <a:effectLst/>
                        </a:rPr>
                        <a:t>個專業學習社群，</a:t>
                      </a:r>
                      <a:r>
                        <a:rPr lang="en-US" sz="1800" b="0" kern="0" dirty="0">
                          <a:solidFill>
                            <a:sysClr val="windowText" lastClr="000000"/>
                          </a:solidFill>
                          <a:effectLst/>
                        </a:rPr>
                        <a:t>60</a:t>
                      </a:r>
                      <a:r>
                        <a:rPr lang="zh-TW" sz="1800" b="0" kern="0" dirty="0">
                          <a:solidFill>
                            <a:sysClr val="windowText" lastClr="000000"/>
                          </a:solidFill>
                          <a:effectLst/>
                        </a:rPr>
                        <a:t>位教師參加。</a:t>
                      </a:r>
                      <a:endParaRPr lang="zh-TW" sz="1800" b="0" kern="100" dirty="0">
                        <a:solidFill>
                          <a:sysClr val="windowText" lastClr="000000"/>
                        </a:solidFill>
                        <a:effectLst/>
                        <a:latin typeface="Calibri"/>
                        <a:ea typeface="新細明體"/>
                        <a:cs typeface="Times New Roman"/>
                      </a:endParaRPr>
                    </a:p>
                  </a:txBody>
                  <a:tcPr marL="27257" marR="27257" marT="0" marB="0" anchor="ctr">
                    <a:solidFill>
                      <a:schemeClr val="accent1">
                        <a:lumMod val="40000"/>
                        <a:lumOff val="60000"/>
                      </a:schemeClr>
                    </a:solidFill>
                  </a:tcPr>
                </a:tc>
              </a:tr>
              <a:tr h="842838">
                <a:tc vMerge="1">
                  <a:txBody>
                    <a:bodyPr/>
                    <a:lstStyle/>
                    <a:p>
                      <a:endParaRPr lang="zh-TW" altLang="en-US"/>
                    </a:p>
                  </a:txBody>
                  <a:tcPr/>
                </a:tc>
                <a:tc>
                  <a:txBody>
                    <a:bodyPr/>
                    <a:lstStyle/>
                    <a:p>
                      <a:pPr>
                        <a:spcAft>
                          <a:spcPts val="0"/>
                        </a:spcAft>
                      </a:pPr>
                      <a:r>
                        <a:rPr lang="zh-TW" sz="1800" b="0" kern="0">
                          <a:solidFill>
                            <a:sysClr val="windowText" lastClr="000000"/>
                          </a:solidFill>
                          <a:effectLst/>
                        </a:rPr>
                        <a:t>社區學校間資源共享之合作項目及次數</a:t>
                      </a:r>
                      <a:endParaRPr lang="zh-TW" sz="1800" b="0" kern="100">
                        <a:solidFill>
                          <a:sysClr val="windowText" lastClr="000000"/>
                        </a:solidFill>
                        <a:effectLst/>
                        <a:latin typeface="Calibri"/>
                        <a:ea typeface="新細明體"/>
                        <a:cs typeface="Times New Roman"/>
                      </a:endParaRPr>
                    </a:p>
                  </a:txBody>
                  <a:tcPr marL="27257" marR="27257" marT="0" marB="0" anchor="ctr">
                    <a:solidFill>
                      <a:schemeClr val="accent1">
                        <a:lumMod val="40000"/>
                        <a:lumOff val="60000"/>
                      </a:schemeClr>
                    </a:solidFill>
                  </a:tcPr>
                </a:tc>
                <a:tc>
                  <a:txBody>
                    <a:bodyPr/>
                    <a:lstStyle/>
                    <a:p>
                      <a:pPr algn="ctr">
                        <a:spcAft>
                          <a:spcPts val="0"/>
                        </a:spcAft>
                      </a:pPr>
                      <a:r>
                        <a:rPr lang="en-US" sz="1800" b="0" kern="100">
                          <a:solidFill>
                            <a:sysClr val="windowText" lastClr="000000"/>
                          </a:solidFill>
                          <a:effectLst/>
                        </a:rPr>
                        <a:t>7</a:t>
                      </a:r>
                      <a:r>
                        <a:rPr lang="zh-TW" sz="1800" b="0" kern="100">
                          <a:solidFill>
                            <a:sysClr val="windowText" lastClr="000000"/>
                          </a:solidFill>
                          <a:effectLst/>
                        </a:rPr>
                        <a:t>次</a:t>
                      </a:r>
                      <a:endParaRPr lang="zh-TW" sz="1800" b="0" kern="100">
                        <a:solidFill>
                          <a:sysClr val="windowText" lastClr="000000"/>
                        </a:solidFill>
                        <a:effectLst/>
                        <a:latin typeface="Calibri"/>
                        <a:ea typeface="新細明體"/>
                        <a:cs typeface="Times New Roman"/>
                      </a:endParaRPr>
                    </a:p>
                  </a:txBody>
                  <a:tcPr marL="27257" marR="27257" marT="0" marB="0" anchor="ctr">
                    <a:solidFill>
                      <a:schemeClr val="accent1">
                        <a:lumMod val="40000"/>
                        <a:lumOff val="60000"/>
                      </a:schemeClr>
                    </a:solidFill>
                  </a:tcPr>
                </a:tc>
                <a:tc>
                  <a:txBody>
                    <a:bodyPr/>
                    <a:lstStyle/>
                    <a:p>
                      <a:pPr algn="ctr">
                        <a:spcAft>
                          <a:spcPts val="0"/>
                        </a:spcAft>
                      </a:pPr>
                      <a:r>
                        <a:rPr lang="en-US" sz="1800" b="0" kern="100">
                          <a:solidFill>
                            <a:sysClr val="windowText" lastClr="000000"/>
                          </a:solidFill>
                          <a:effectLst/>
                        </a:rPr>
                        <a:t>7</a:t>
                      </a:r>
                      <a:r>
                        <a:rPr lang="zh-TW" sz="1800" b="0" kern="100">
                          <a:solidFill>
                            <a:sysClr val="windowText" lastClr="000000"/>
                          </a:solidFill>
                          <a:effectLst/>
                        </a:rPr>
                        <a:t>次</a:t>
                      </a:r>
                      <a:endParaRPr lang="zh-TW" sz="1800" b="0" kern="100">
                        <a:solidFill>
                          <a:sysClr val="windowText" lastClr="000000"/>
                        </a:solidFill>
                        <a:effectLst/>
                        <a:latin typeface="Calibri"/>
                        <a:ea typeface="新細明體"/>
                        <a:cs typeface="Times New Roman"/>
                      </a:endParaRPr>
                    </a:p>
                  </a:txBody>
                  <a:tcPr marL="27257" marR="27257" marT="0" marB="0" anchor="ctr">
                    <a:solidFill>
                      <a:schemeClr val="accent1">
                        <a:lumMod val="40000"/>
                        <a:lumOff val="60000"/>
                      </a:schemeClr>
                    </a:solidFill>
                  </a:tcPr>
                </a:tc>
                <a:tc>
                  <a:txBody>
                    <a:bodyPr/>
                    <a:lstStyle/>
                    <a:p>
                      <a:pPr>
                        <a:spcAft>
                          <a:spcPts val="0"/>
                        </a:spcAft>
                      </a:pPr>
                      <a:r>
                        <a:rPr lang="zh-TW" sz="1800" b="0" kern="0" dirty="0">
                          <a:solidFill>
                            <a:sysClr val="windowText" lastClr="000000"/>
                          </a:solidFill>
                          <a:effectLst/>
                        </a:rPr>
                        <a:t>參加花蓮地區技職博會，讓社區國中共享專業電機與電子群、餐旅群社群資源</a:t>
                      </a:r>
                      <a:endParaRPr lang="zh-TW" sz="1800" b="0" kern="100" dirty="0">
                        <a:solidFill>
                          <a:sysClr val="windowText" lastClr="000000"/>
                        </a:solidFill>
                        <a:effectLst/>
                        <a:latin typeface="Calibri"/>
                        <a:ea typeface="新細明體"/>
                        <a:cs typeface="Times New Roman"/>
                      </a:endParaRPr>
                    </a:p>
                  </a:txBody>
                  <a:tcPr marL="27257" marR="27257" marT="0" marB="0" anchor="ctr">
                    <a:solidFill>
                      <a:schemeClr val="accent1">
                        <a:lumMod val="40000"/>
                        <a:lumOff val="60000"/>
                      </a:schemeClr>
                    </a:solidFill>
                  </a:tcPr>
                </a:tc>
              </a:tr>
            </a:tbl>
          </a:graphicData>
        </a:graphic>
      </p:graphicFrame>
    </p:spTree>
    <p:extLst>
      <p:ext uri="{BB962C8B-B14F-4D97-AF65-F5344CB8AC3E}">
        <p14:creationId xmlns:p14="http://schemas.microsoft.com/office/powerpoint/2010/main" val="339928243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AF14B410-4B94-408B-B979-7B4712398337}" type="slidenum">
              <a:rPr lang="en-US" altLang="zh-TW" smtClean="0"/>
              <a:pPr>
                <a:defRPr/>
              </a:pPr>
              <a:t>52</a:t>
            </a:fld>
            <a:endParaRPr lang="en-US" altLang="zh-TW"/>
          </a:p>
        </p:txBody>
      </p:sp>
      <p:graphicFrame>
        <p:nvGraphicFramePr>
          <p:cNvPr id="4" name="表格 3"/>
          <p:cNvGraphicFramePr>
            <a:graphicFrameLocks noGrp="1"/>
          </p:cNvGraphicFramePr>
          <p:nvPr>
            <p:extLst>
              <p:ext uri="{D42A27DB-BD31-4B8C-83A1-F6EECF244321}">
                <p14:modId xmlns:p14="http://schemas.microsoft.com/office/powerpoint/2010/main" val="622126417"/>
              </p:ext>
            </p:extLst>
          </p:nvPr>
        </p:nvGraphicFramePr>
        <p:xfrm>
          <a:off x="323528" y="908720"/>
          <a:ext cx="8372622" cy="5078328"/>
        </p:xfrm>
        <a:graphic>
          <a:graphicData uri="http://schemas.openxmlformats.org/drawingml/2006/table">
            <a:tbl>
              <a:tblPr firstRow="1" firstCol="1" lastRow="1" lastCol="1" bandRow="1" bandCol="1">
                <a:tableStyleId>{5C22544A-7EE6-4342-B048-85BDC9FD1C3A}</a:tableStyleId>
              </a:tblPr>
              <a:tblGrid>
                <a:gridCol w="795983"/>
                <a:gridCol w="610514"/>
                <a:gridCol w="2495232"/>
                <a:gridCol w="623808"/>
                <a:gridCol w="873331"/>
                <a:gridCol w="2973754"/>
              </a:tblGrid>
              <a:tr h="219286">
                <a:tc rowSpan="2" gridSpan="3">
                  <a:txBody>
                    <a:bodyPr/>
                    <a:lstStyle/>
                    <a:p>
                      <a:pPr algn="ctr">
                        <a:spcAft>
                          <a:spcPts val="0"/>
                        </a:spcAft>
                      </a:pPr>
                      <a:r>
                        <a:rPr lang="en-US" sz="1800" kern="0" dirty="0">
                          <a:effectLst/>
                        </a:rPr>
                        <a:t>104-4</a:t>
                      </a:r>
                      <a:r>
                        <a:rPr lang="zh-TW" sz="1800" kern="0" dirty="0">
                          <a:effectLst/>
                        </a:rPr>
                        <a:t>指標項目</a:t>
                      </a:r>
                      <a:endParaRPr lang="zh-TW" sz="1800" kern="100" dirty="0">
                        <a:effectLst/>
                        <a:latin typeface="Calibri"/>
                        <a:ea typeface="新細明體"/>
                        <a:cs typeface="Times New Roman"/>
                      </a:endParaRPr>
                    </a:p>
                  </a:txBody>
                  <a:tcPr marL="47748" marR="47748" marT="0" marB="0" anchor="ctr"/>
                </a:tc>
                <a:tc rowSpan="2" hMerge="1">
                  <a:txBody>
                    <a:bodyPr/>
                    <a:lstStyle/>
                    <a:p>
                      <a:endParaRPr lang="zh-TW" altLang="en-US"/>
                    </a:p>
                  </a:txBody>
                  <a:tcPr/>
                </a:tc>
                <a:tc rowSpan="2" hMerge="1">
                  <a:txBody>
                    <a:bodyPr/>
                    <a:lstStyle/>
                    <a:p>
                      <a:endParaRPr lang="zh-TW" altLang="en-US"/>
                    </a:p>
                  </a:txBody>
                  <a:tcPr/>
                </a:tc>
                <a:tc gridSpan="2">
                  <a:txBody>
                    <a:bodyPr/>
                    <a:lstStyle/>
                    <a:p>
                      <a:pPr algn="ctr">
                        <a:spcAft>
                          <a:spcPts val="0"/>
                        </a:spcAft>
                      </a:pPr>
                      <a:r>
                        <a:rPr lang="en-US" sz="1800" kern="0">
                          <a:effectLst/>
                        </a:rPr>
                        <a:t>104</a:t>
                      </a:r>
                      <a:r>
                        <a:rPr lang="zh-TW" sz="1800" kern="0">
                          <a:effectLst/>
                        </a:rPr>
                        <a:t>學年度</a:t>
                      </a:r>
                      <a:endParaRPr lang="zh-TW" sz="1800" kern="100">
                        <a:effectLst/>
                        <a:latin typeface="Calibri"/>
                        <a:ea typeface="新細明體"/>
                        <a:cs typeface="Times New Roman"/>
                      </a:endParaRPr>
                    </a:p>
                  </a:txBody>
                  <a:tcPr marL="47748" marR="47748" marT="0" marB="0" anchor="ctr"/>
                </a:tc>
                <a:tc hMerge="1">
                  <a:txBody>
                    <a:bodyPr/>
                    <a:lstStyle/>
                    <a:p>
                      <a:endParaRPr lang="zh-TW" altLang="en-US"/>
                    </a:p>
                  </a:txBody>
                  <a:tcPr/>
                </a:tc>
                <a:tc rowSpan="2">
                  <a:txBody>
                    <a:bodyPr/>
                    <a:lstStyle/>
                    <a:p>
                      <a:pPr algn="ctr">
                        <a:spcAft>
                          <a:spcPts val="0"/>
                        </a:spcAft>
                      </a:pPr>
                      <a:r>
                        <a:rPr lang="zh-TW" sz="1800" kern="100">
                          <a:effectLst/>
                        </a:rPr>
                        <a:t>具體成果質性描述</a:t>
                      </a:r>
                      <a:endParaRPr lang="zh-TW" sz="1800" kern="100">
                        <a:effectLst/>
                        <a:latin typeface="Calibri"/>
                        <a:ea typeface="新細明體"/>
                        <a:cs typeface="Times New Roman"/>
                      </a:endParaRPr>
                    </a:p>
                  </a:txBody>
                  <a:tcPr marL="47748" marR="47748" marT="0" marB="0" anchor="ctr"/>
                </a:tc>
              </a:tr>
              <a:tr h="68746">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a:txBody>
                    <a:bodyPr/>
                    <a:lstStyle/>
                    <a:p>
                      <a:pPr algn="ctr">
                        <a:spcAft>
                          <a:spcPts val="0"/>
                        </a:spcAft>
                      </a:pPr>
                      <a:r>
                        <a:rPr lang="zh-TW" sz="1800" kern="0">
                          <a:effectLst/>
                        </a:rPr>
                        <a:t>目標</a:t>
                      </a:r>
                      <a:endParaRPr lang="zh-TW" sz="1800" kern="100">
                        <a:effectLst/>
                        <a:latin typeface="Calibri"/>
                        <a:ea typeface="新細明體"/>
                        <a:cs typeface="Times New Roman"/>
                      </a:endParaRPr>
                    </a:p>
                  </a:txBody>
                  <a:tcPr marL="47748" marR="47748" marT="0" marB="0" anchor="ctr"/>
                </a:tc>
                <a:tc>
                  <a:txBody>
                    <a:bodyPr/>
                    <a:lstStyle/>
                    <a:p>
                      <a:pPr algn="ctr">
                        <a:spcAft>
                          <a:spcPts val="0"/>
                        </a:spcAft>
                      </a:pPr>
                      <a:r>
                        <a:rPr lang="zh-TW" sz="1800" kern="0">
                          <a:effectLst/>
                        </a:rPr>
                        <a:t>績效</a:t>
                      </a:r>
                      <a:endParaRPr lang="zh-TW" sz="1800" kern="100">
                        <a:effectLst/>
                        <a:latin typeface="Calibri"/>
                        <a:ea typeface="新細明體"/>
                        <a:cs typeface="Times New Roman"/>
                      </a:endParaRPr>
                    </a:p>
                  </a:txBody>
                  <a:tcPr marL="47748" marR="47748" marT="0" marB="0" anchor="ctr"/>
                </a:tc>
                <a:tc vMerge="1">
                  <a:txBody>
                    <a:bodyPr/>
                    <a:lstStyle/>
                    <a:p>
                      <a:endParaRPr lang="zh-TW" altLang="en-US"/>
                    </a:p>
                  </a:txBody>
                  <a:tcPr/>
                </a:tc>
              </a:tr>
              <a:tr h="137938">
                <a:tc rowSpan="8">
                  <a:txBody>
                    <a:bodyPr/>
                    <a:lstStyle/>
                    <a:p>
                      <a:pPr algn="just">
                        <a:spcAft>
                          <a:spcPts val="0"/>
                        </a:spcAft>
                      </a:pPr>
                      <a:r>
                        <a:rPr lang="zh-TW" sz="1800" kern="0" dirty="0">
                          <a:effectLst/>
                        </a:rPr>
                        <a:t>署訂績效指標</a:t>
                      </a:r>
                      <a:endParaRPr lang="zh-TW" sz="1800" kern="100" dirty="0">
                        <a:effectLst/>
                        <a:latin typeface="Calibri"/>
                        <a:ea typeface="新細明體"/>
                        <a:cs typeface="Times New Roman"/>
                      </a:endParaRPr>
                    </a:p>
                  </a:txBody>
                  <a:tcPr marL="47748" marR="47748" marT="0" marB="0" anchor="ctr"/>
                </a:tc>
                <a:tc>
                  <a:txBody>
                    <a:bodyPr/>
                    <a:lstStyle/>
                    <a:p>
                      <a:pPr algn="ctr">
                        <a:spcAft>
                          <a:spcPts val="0"/>
                        </a:spcAft>
                      </a:pPr>
                      <a:r>
                        <a:rPr lang="zh-TW" sz="1800" b="0" kern="0" dirty="0">
                          <a:solidFill>
                            <a:schemeClr val="tx1"/>
                          </a:solidFill>
                          <a:effectLst/>
                        </a:rPr>
                        <a:t>編號</a:t>
                      </a:r>
                      <a:endParaRPr lang="zh-TW" sz="1800" b="0" kern="100" dirty="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lgn="ctr">
                        <a:spcAft>
                          <a:spcPts val="0"/>
                        </a:spcAft>
                      </a:pPr>
                      <a:r>
                        <a:rPr lang="zh-TW" sz="1800" b="0" kern="0">
                          <a:solidFill>
                            <a:schemeClr val="tx1"/>
                          </a:solidFill>
                          <a:effectLst/>
                        </a:rPr>
                        <a:t>績效指標</a:t>
                      </a:r>
                      <a:endParaRPr lang="zh-TW" sz="1800" b="0" kern="10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lgn="ctr">
                        <a:spcAft>
                          <a:spcPts val="0"/>
                        </a:spcAft>
                      </a:pPr>
                      <a:r>
                        <a:rPr lang="en-US" sz="1800" b="0" kern="0">
                          <a:solidFill>
                            <a:schemeClr val="tx1"/>
                          </a:solidFill>
                          <a:effectLst/>
                        </a:rPr>
                        <a:t> </a:t>
                      </a:r>
                      <a:endParaRPr lang="zh-TW" sz="1800" b="0" kern="10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lgn="ctr">
                        <a:spcAft>
                          <a:spcPts val="0"/>
                        </a:spcAft>
                      </a:pPr>
                      <a:r>
                        <a:rPr lang="en-US" sz="1800" b="0" kern="0">
                          <a:solidFill>
                            <a:schemeClr val="tx1"/>
                          </a:solidFill>
                          <a:effectLst/>
                        </a:rPr>
                        <a:t> </a:t>
                      </a:r>
                      <a:endParaRPr lang="zh-TW" sz="1800" b="0" kern="10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spcAft>
                          <a:spcPts val="0"/>
                        </a:spcAft>
                      </a:pPr>
                      <a:r>
                        <a:rPr lang="en-US" sz="1800" b="0" kern="0">
                          <a:solidFill>
                            <a:schemeClr val="tx1"/>
                          </a:solidFill>
                          <a:effectLst/>
                        </a:rPr>
                        <a:t> </a:t>
                      </a:r>
                      <a:endParaRPr lang="zh-TW" sz="1800" b="0" kern="100">
                        <a:solidFill>
                          <a:schemeClr val="tx1"/>
                        </a:solidFill>
                        <a:effectLst/>
                        <a:latin typeface="Calibri"/>
                        <a:ea typeface="新細明體"/>
                        <a:cs typeface="Times New Roman"/>
                      </a:endParaRPr>
                    </a:p>
                  </a:txBody>
                  <a:tcPr marL="47748" marR="47748" marT="0" marB="0">
                    <a:solidFill>
                      <a:schemeClr val="accent1">
                        <a:lumMod val="40000"/>
                        <a:lumOff val="60000"/>
                      </a:schemeClr>
                    </a:solidFill>
                  </a:tcPr>
                </a:tc>
              </a:tr>
              <a:tr h="689208">
                <a:tc vMerge="1">
                  <a:txBody>
                    <a:bodyPr/>
                    <a:lstStyle/>
                    <a:p>
                      <a:endParaRPr lang="zh-TW" altLang="en-US"/>
                    </a:p>
                  </a:txBody>
                  <a:tcPr/>
                </a:tc>
                <a:tc>
                  <a:txBody>
                    <a:bodyPr/>
                    <a:lstStyle/>
                    <a:p>
                      <a:pPr>
                        <a:spcAft>
                          <a:spcPts val="0"/>
                        </a:spcAft>
                      </a:pPr>
                      <a:r>
                        <a:rPr lang="en-US" sz="1800" b="0" kern="0" dirty="0">
                          <a:solidFill>
                            <a:schemeClr val="tx1"/>
                          </a:solidFill>
                          <a:effectLst/>
                        </a:rPr>
                        <a:t>9.1</a:t>
                      </a:r>
                      <a:endParaRPr lang="zh-TW" sz="1800" b="0" kern="100" dirty="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spcAft>
                          <a:spcPts val="0"/>
                        </a:spcAft>
                      </a:pPr>
                      <a:r>
                        <a:rPr lang="zh-TW" sz="1800" b="0" kern="0" dirty="0">
                          <a:solidFill>
                            <a:schemeClr val="tx1"/>
                          </a:solidFill>
                          <a:effectLst/>
                        </a:rPr>
                        <a:t>發展科特色課程模組數</a:t>
                      </a:r>
                      <a:endParaRPr lang="zh-TW" sz="1800" b="0" kern="100" dirty="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lgn="ctr">
                        <a:spcAft>
                          <a:spcPts val="0"/>
                        </a:spcAft>
                      </a:pPr>
                      <a:r>
                        <a:rPr lang="en-US" sz="1800" b="0" kern="0">
                          <a:solidFill>
                            <a:schemeClr val="tx1"/>
                          </a:solidFill>
                          <a:effectLst/>
                        </a:rPr>
                        <a:t>4</a:t>
                      </a:r>
                      <a:r>
                        <a:rPr lang="zh-TW" sz="1800" b="0" kern="0">
                          <a:solidFill>
                            <a:schemeClr val="tx1"/>
                          </a:solidFill>
                          <a:effectLst/>
                        </a:rPr>
                        <a:t>組</a:t>
                      </a:r>
                      <a:endParaRPr lang="zh-TW" sz="1800" b="0" kern="10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lgn="ctr">
                        <a:spcAft>
                          <a:spcPts val="0"/>
                        </a:spcAft>
                      </a:pPr>
                      <a:r>
                        <a:rPr lang="en-US" sz="1800" b="0" kern="0">
                          <a:solidFill>
                            <a:schemeClr val="tx1"/>
                          </a:solidFill>
                          <a:effectLst/>
                        </a:rPr>
                        <a:t>4</a:t>
                      </a:r>
                      <a:r>
                        <a:rPr lang="zh-TW" sz="1800" b="0" kern="0">
                          <a:solidFill>
                            <a:schemeClr val="tx1"/>
                          </a:solidFill>
                          <a:effectLst/>
                        </a:rPr>
                        <a:t>組</a:t>
                      </a:r>
                      <a:endParaRPr lang="zh-TW" sz="1800" b="0" kern="10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lnSpc>
                          <a:spcPct val="100000"/>
                        </a:lnSpc>
                        <a:spcAft>
                          <a:spcPts val="0"/>
                        </a:spcAft>
                      </a:pPr>
                      <a:r>
                        <a:rPr lang="zh-TW" sz="1800" b="0" kern="0" dirty="0">
                          <a:solidFill>
                            <a:schemeClr val="tx1"/>
                          </a:solidFill>
                          <a:effectLst/>
                        </a:rPr>
                        <a:t>規劃電機與電子群</a:t>
                      </a:r>
                      <a:r>
                        <a:rPr lang="en-US" sz="1800" b="0" kern="0" dirty="0">
                          <a:solidFill>
                            <a:schemeClr val="tx1"/>
                          </a:solidFill>
                          <a:effectLst/>
                        </a:rPr>
                        <a:t>4</a:t>
                      </a:r>
                      <a:r>
                        <a:rPr lang="zh-TW" sz="1800" b="0" kern="0" dirty="0">
                          <a:solidFill>
                            <a:schemeClr val="tx1"/>
                          </a:solidFill>
                          <a:effectLst/>
                        </a:rPr>
                        <a:t>組特色課程模組數</a:t>
                      </a:r>
                      <a:endParaRPr lang="zh-TW" sz="1800" b="0" kern="100" dirty="0">
                        <a:solidFill>
                          <a:schemeClr val="tx1"/>
                        </a:solidFill>
                        <a:effectLst/>
                        <a:latin typeface="Calibri"/>
                        <a:ea typeface="新細明體"/>
                        <a:cs typeface="Times New Roman"/>
                      </a:endParaRPr>
                    </a:p>
                  </a:txBody>
                  <a:tcPr marL="47748" marR="47748" marT="0" marB="0">
                    <a:solidFill>
                      <a:schemeClr val="accent1">
                        <a:lumMod val="40000"/>
                        <a:lumOff val="60000"/>
                      </a:schemeClr>
                    </a:solidFill>
                  </a:tcPr>
                </a:tc>
              </a:tr>
              <a:tr h="318318">
                <a:tc vMerge="1">
                  <a:txBody>
                    <a:bodyPr/>
                    <a:lstStyle/>
                    <a:p>
                      <a:endParaRPr lang="zh-TW" altLang="en-US"/>
                    </a:p>
                  </a:txBody>
                  <a:tcPr/>
                </a:tc>
                <a:tc>
                  <a:txBody>
                    <a:bodyPr/>
                    <a:lstStyle/>
                    <a:p>
                      <a:pPr>
                        <a:spcAft>
                          <a:spcPts val="0"/>
                        </a:spcAft>
                      </a:pPr>
                      <a:r>
                        <a:rPr lang="en-US" sz="1800" b="0" kern="0">
                          <a:solidFill>
                            <a:schemeClr val="tx1"/>
                          </a:solidFill>
                          <a:effectLst/>
                        </a:rPr>
                        <a:t>9.3</a:t>
                      </a:r>
                      <a:endParaRPr lang="zh-TW" sz="1800" b="0" kern="10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spcAft>
                          <a:spcPts val="0"/>
                        </a:spcAft>
                      </a:pPr>
                      <a:r>
                        <a:rPr lang="zh-TW" sz="1800" b="0" kern="0" dirty="0">
                          <a:solidFill>
                            <a:schemeClr val="tx1"/>
                          </a:solidFill>
                          <a:effectLst/>
                        </a:rPr>
                        <a:t>推動群科發展專業社群數</a:t>
                      </a:r>
                      <a:endParaRPr lang="zh-TW" sz="1800" b="0" kern="100" dirty="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lgn="ctr">
                        <a:spcAft>
                          <a:spcPts val="0"/>
                        </a:spcAft>
                      </a:pPr>
                      <a:r>
                        <a:rPr lang="en-US" sz="1800" b="0" kern="0">
                          <a:solidFill>
                            <a:schemeClr val="tx1"/>
                          </a:solidFill>
                          <a:effectLst/>
                        </a:rPr>
                        <a:t>2</a:t>
                      </a:r>
                      <a:r>
                        <a:rPr lang="zh-TW" sz="1800" b="0" kern="0">
                          <a:solidFill>
                            <a:schemeClr val="tx1"/>
                          </a:solidFill>
                          <a:effectLst/>
                        </a:rPr>
                        <a:t>個</a:t>
                      </a:r>
                      <a:endParaRPr lang="zh-TW" sz="1800" b="0" kern="10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lgn="ctr">
                        <a:spcAft>
                          <a:spcPts val="0"/>
                        </a:spcAft>
                      </a:pPr>
                      <a:r>
                        <a:rPr lang="en-US" sz="1800" b="0" kern="0">
                          <a:solidFill>
                            <a:schemeClr val="tx1"/>
                          </a:solidFill>
                          <a:effectLst/>
                        </a:rPr>
                        <a:t>2</a:t>
                      </a:r>
                      <a:r>
                        <a:rPr lang="zh-TW" sz="1800" b="0" kern="0">
                          <a:solidFill>
                            <a:schemeClr val="tx1"/>
                          </a:solidFill>
                          <a:effectLst/>
                        </a:rPr>
                        <a:t>個</a:t>
                      </a:r>
                      <a:endParaRPr lang="zh-TW" sz="1800" b="0" kern="10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lnSpc>
                          <a:spcPct val="100000"/>
                        </a:lnSpc>
                        <a:spcAft>
                          <a:spcPts val="0"/>
                        </a:spcAft>
                      </a:pPr>
                      <a:r>
                        <a:rPr lang="zh-TW" sz="1800" b="0" kern="0" dirty="0">
                          <a:solidFill>
                            <a:schemeClr val="tx1"/>
                          </a:solidFill>
                          <a:effectLst/>
                        </a:rPr>
                        <a:t>發展專業電機與電子群、餐旅群社群</a:t>
                      </a:r>
                      <a:endParaRPr lang="zh-TW" sz="1800" b="0" kern="100" dirty="0">
                        <a:solidFill>
                          <a:schemeClr val="tx1"/>
                        </a:solidFill>
                        <a:effectLst/>
                        <a:latin typeface="Calibri"/>
                        <a:ea typeface="新細明體"/>
                        <a:cs typeface="Times New Roman"/>
                      </a:endParaRPr>
                    </a:p>
                  </a:txBody>
                  <a:tcPr marL="47748" marR="47748" marT="0" marB="0">
                    <a:solidFill>
                      <a:schemeClr val="accent1">
                        <a:lumMod val="40000"/>
                        <a:lumOff val="60000"/>
                      </a:schemeClr>
                    </a:solidFill>
                  </a:tcPr>
                </a:tc>
              </a:tr>
              <a:tr h="381981">
                <a:tc vMerge="1">
                  <a:txBody>
                    <a:bodyPr/>
                    <a:lstStyle/>
                    <a:p>
                      <a:endParaRPr lang="zh-TW" altLang="en-US"/>
                    </a:p>
                  </a:txBody>
                  <a:tcPr/>
                </a:tc>
                <a:tc>
                  <a:txBody>
                    <a:bodyPr/>
                    <a:lstStyle/>
                    <a:p>
                      <a:pPr>
                        <a:spcAft>
                          <a:spcPts val="0"/>
                        </a:spcAft>
                      </a:pPr>
                      <a:r>
                        <a:rPr lang="en-US" sz="1800" b="0" kern="0">
                          <a:solidFill>
                            <a:schemeClr val="tx1"/>
                          </a:solidFill>
                          <a:effectLst/>
                        </a:rPr>
                        <a:t>9.3</a:t>
                      </a:r>
                      <a:endParaRPr lang="zh-TW" sz="1800" b="0" kern="10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spcAft>
                          <a:spcPts val="0"/>
                        </a:spcAft>
                      </a:pPr>
                      <a:r>
                        <a:rPr lang="zh-TW" sz="1800" b="0" kern="0" dirty="0">
                          <a:solidFill>
                            <a:schemeClr val="tx1"/>
                          </a:solidFill>
                          <a:effectLst/>
                        </a:rPr>
                        <a:t>推動群科發展專業社群會議次數</a:t>
                      </a:r>
                      <a:endParaRPr lang="zh-TW" sz="1800" b="0" kern="100" dirty="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lgn="ctr">
                        <a:spcAft>
                          <a:spcPts val="0"/>
                        </a:spcAft>
                      </a:pPr>
                      <a:r>
                        <a:rPr lang="en-US" sz="1800" b="0" kern="0">
                          <a:solidFill>
                            <a:schemeClr val="tx1"/>
                          </a:solidFill>
                          <a:effectLst/>
                        </a:rPr>
                        <a:t>6</a:t>
                      </a:r>
                      <a:r>
                        <a:rPr lang="zh-TW" sz="1800" b="0" kern="0">
                          <a:solidFill>
                            <a:schemeClr val="tx1"/>
                          </a:solidFill>
                          <a:effectLst/>
                        </a:rPr>
                        <a:t>次</a:t>
                      </a:r>
                      <a:endParaRPr lang="zh-TW" sz="1800" b="0" kern="10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lgn="ctr">
                        <a:spcAft>
                          <a:spcPts val="0"/>
                        </a:spcAft>
                      </a:pPr>
                      <a:r>
                        <a:rPr lang="en-US" sz="1800" b="0" kern="0">
                          <a:solidFill>
                            <a:schemeClr val="tx1"/>
                          </a:solidFill>
                          <a:effectLst/>
                        </a:rPr>
                        <a:t>6</a:t>
                      </a:r>
                      <a:r>
                        <a:rPr lang="zh-TW" sz="1800" b="0" kern="0">
                          <a:solidFill>
                            <a:schemeClr val="tx1"/>
                          </a:solidFill>
                          <a:effectLst/>
                        </a:rPr>
                        <a:t>次</a:t>
                      </a:r>
                      <a:endParaRPr lang="zh-TW" sz="1800" b="0" kern="10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lnSpc>
                          <a:spcPct val="100000"/>
                        </a:lnSpc>
                        <a:spcAft>
                          <a:spcPts val="0"/>
                        </a:spcAft>
                      </a:pPr>
                      <a:r>
                        <a:rPr lang="zh-TW" sz="1800" b="0" kern="0" dirty="0">
                          <a:solidFill>
                            <a:schemeClr val="tx1"/>
                          </a:solidFill>
                          <a:effectLst/>
                        </a:rPr>
                        <a:t>推動群科發展專業社群會議次數</a:t>
                      </a:r>
                      <a:r>
                        <a:rPr lang="en-US" sz="1800" b="0" kern="0" dirty="0">
                          <a:solidFill>
                            <a:schemeClr val="tx1"/>
                          </a:solidFill>
                          <a:effectLst/>
                        </a:rPr>
                        <a:t>6</a:t>
                      </a:r>
                      <a:r>
                        <a:rPr lang="zh-TW" sz="1800" b="0" kern="0" dirty="0">
                          <a:solidFill>
                            <a:schemeClr val="tx1"/>
                          </a:solidFill>
                          <a:effectLst/>
                        </a:rPr>
                        <a:t>次</a:t>
                      </a:r>
                      <a:endParaRPr lang="zh-TW" sz="1800" b="0" kern="100" dirty="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r>
              <a:tr h="636636">
                <a:tc vMerge="1">
                  <a:txBody>
                    <a:bodyPr/>
                    <a:lstStyle/>
                    <a:p>
                      <a:endParaRPr lang="zh-TW" altLang="en-US"/>
                    </a:p>
                  </a:txBody>
                  <a:tcPr/>
                </a:tc>
                <a:tc>
                  <a:txBody>
                    <a:bodyPr/>
                    <a:lstStyle/>
                    <a:p>
                      <a:pPr>
                        <a:spcAft>
                          <a:spcPts val="0"/>
                        </a:spcAft>
                      </a:pPr>
                      <a:r>
                        <a:rPr lang="en-US" sz="1800" b="0" kern="0">
                          <a:solidFill>
                            <a:schemeClr val="tx1"/>
                          </a:solidFill>
                          <a:effectLst/>
                        </a:rPr>
                        <a:t>9.3</a:t>
                      </a:r>
                      <a:endParaRPr lang="zh-TW" sz="1800" b="0" kern="10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spcAft>
                          <a:spcPts val="0"/>
                        </a:spcAft>
                      </a:pPr>
                      <a:r>
                        <a:rPr lang="zh-TW" sz="1800" b="0" kern="0" dirty="0">
                          <a:solidFill>
                            <a:schemeClr val="tx1"/>
                          </a:solidFill>
                          <a:effectLst/>
                        </a:rPr>
                        <a:t>推動群科發展專業社群教師參與人數</a:t>
                      </a:r>
                      <a:endParaRPr lang="zh-TW" sz="1800" b="0" kern="100" dirty="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lgn="ctr">
                        <a:spcAft>
                          <a:spcPts val="0"/>
                        </a:spcAft>
                      </a:pPr>
                      <a:r>
                        <a:rPr lang="en-US" sz="1800" b="0" kern="0">
                          <a:solidFill>
                            <a:schemeClr val="tx1"/>
                          </a:solidFill>
                          <a:effectLst/>
                        </a:rPr>
                        <a:t>20</a:t>
                      </a:r>
                      <a:r>
                        <a:rPr lang="zh-TW" sz="1800" b="0" kern="0">
                          <a:solidFill>
                            <a:schemeClr val="tx1"/>
                          </a:solidFill>
                          <a:effectLst/>
                        </a:rPr>
                        <a:t>人</a:t>
                      </a:r>
                      <a:endParaRPr lang="zh-TW" sz="1800" b="0" kern="10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lgn="ctr">
                        <a:spcAft>
                          <a:spcPts val="0"/>
                        </a:spcAft>
                      </a:pPr>
                      <a:r>
                        <a:rPr lang="en-US" sz="1800" b="0" kern="0">
                          <a:solidFill>
                            <a:schemeClr val="tx1"/>
                          </a:solidFill>
                          <a:effectLst/>
                        </a:rPr>
                        <a:t>18</a:t>
                      </a:r>
                      <a:r>
                        <a:rPr lang="zh-TW" sz="1800" b="0" kern="0">
                          <a:solidFill>
                            <a:schemeClr val="tx1"/>
                          </a:solidFill>
                          <a:effectLst/>
                        </a:rPr>
                        <a:t>人</a:t>
                      </a:r>
                      <a:endParaRPr lang="zh-TW" sz="1800" b="0" kern="10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lnSpc>
                          <a:spcPct val="100000"/>
                        </a:lnSpc>
                        <a:spcAft>
                          <a:spcPts val="0"/>
                        </a:spcAft>
                      </a:pPr>
                      <a:r>
                        <a:rPr lang="zh-TW" sz="1800" b="0" kern="0" dirty="0">
                          <a:solidFill>
                            <a:schemeClr val="tx1"/>
                          </a:solidFill>
                          <a:effectLst/>
                        </a:rPr>
                        <a:t>推動電機與電子群、餐旅群科發展專業社群教師參與人數</a:t>
                      </a:r>
                      <a:r>
                        <a:rPr lang="en-US" sz="1800" b="0" kern="0" dirty="0">
                          <a:solidFill>
                            <a:schemeClr val="tx1"/>
                          </a:solidFill>
                          <a:effectLst/>
                        </a:rPr>
                        <a:t>18</a:t>
                      </a:r>
                      <a:r>
                        <a:rPr lang="zh-TW" sz="1800" b="0" kern="0" dirty="0">
                          <a:solidFill>
                            <a:schemeClr val="tx1"/>
                          </a:solidFill>
                          <a:effectLst/>
                        </a:rPr>
                        <a:t>人</a:t>
                      </a:r>
                      <a:endParaRPr lang="zh-TW" sz="1800" b="0" kern="100" dirty="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r>
              <a:tr h="381981">
                <a:tc vMerge="1">
                  <a:txBody>
                    <a:bodyPr/>
                    <a:lstStyle/>
                    <a:p>
                      <a:endParaRPr lang="zh-TW" altLang="en-US"/>
                    </a:p>
                  </a:txBody>
                  <a:tcPr/>
                </a:tc>
                <a:tc>
                  <a:txBody>
                    <a:bodyPr/>
                    <a:lstStyle/>
                    <a:p>
                      <a:pPr>
                        <a:spcAft>
                          <a:spcPts val="0"/>
                        </a:spcAft>
                      </a:pPr>
                      <a:r>
                        <a:rPr lang="en-US" sz="1800" b="0" kern="0">
                          <a:solidFill>
                            <a:schemeClr val="tx1"/>
                          </a:solidFill>
                          <a:effectLst/>
                        </a:rPr>
                        <a:t>9.3</a:t>
                      </a:r>
                      <a:endParaRPr lang="zh-TW" sz="1800" b="0" kern="10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spcAft>
                          <a:spcPts val="0"/>
                        </a:spcAft>
                      </a:pPr>
                      <a:r>
                        <a:rPr lang="zh-TW" sz="1800" b="0" kern="0" dirty="0">
                          <a:solidFill>
                            <a:schemeClr val="tx1"/>
                          </a:solidFill>
                          <a:effectLst/>
                        </a:rPr>
                        <a:t>推動群科發展專業社群參與人次</a:t>
                      </a:r>
                      <a:endParaRPr lang="zh-TW" sz="1800" b="0" kern="100" dirty="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lgn="ctr">
                        <a:spcAft>
                          <a:spcPts val="0"/>
                        </a:spcAft>
                      </a:pPr>
                      <a:r>
                        <a:rPr lang="en-US" sz="1800" b="0" kern="0">
                          <a:solidFill>
                            <a:schemeClr val="tx1"/>
                          </a:solidFill>
                          <a:effectLst/>
                        </a:rPr>
                        <a:t>20</a:t>
                      </a:r>
                      <a:r>
                        <a:rPr lang="zh-TW" sz="1800" b="0" kern="0">
                          <a:solidFill>
                            <a:schemeClr val="tx1"/>
                          </a:solidFill>
                          <a:effectLst/>
                        </a:rPr>
                        <a:t>人</a:t>
                      </a:r>
                      <a:endParaRPr lang="zh-TW" sz="1800" b="0" kern="10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lgn="ctr">
                        <a:spcAft>
                          <a:spcPts val="0"/>
                        </a:spcAft>
                      </a:pPr>
                      <a:r>
                        <a:rPr lang="en-US" sz="1800" b="0" kern="0">
                          <a:solidFill>
                            <a:schemeClr val="tx1"/>
                          </a:solidFill>
                          <a:effectLst/>
                        </a:rPr>
                        <a:t>32</a:t>
                      </a:r>
                      <a:r>
                        <a:rPr lang="zh-TW" sz="1800" b="0" kern="0">
                          <a:solidFill>
                            <a:schemeClr val="tx1"/>
                          </a:solidFill>
                          <a:effectLst/>
                        </a:rPr>
                        <a:t>人</a:t>
                      </a:r>
                      <a:endParaRPr lang="zh-TW" sz="1800" b="0" kern="10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lnSpc>
                          <a:spcPct val="100000"/>
                        </a:lnSpc>
                        <a:spcAft>
                          <a:spcPts val="0"/>
                        </a:spcAft>
                      </a:pPr>
                      <a:r>
                        <a:rPr lang="zh-TW" sz="1800" b="0" kern="0" dirty="0">
                          <a:solidFill>
                            <a:schemeClr val="tx1"/>
                          </a:solidFill>
                          <a:effectLst/>
                        </a:rPr>
                        <a:t>推動群科發展專業社群參與人次</a:t>
                      </a:r>
                      <a:r>
                        <a:rPr lang="en-US" sz="1800" b="0" kern="0" dirty="0">
                          <a:solidFill>
                            <a:schemeClr val="tx1"/>
                          </a:solidFill>
                          <a:effectLst/>
                        </a:rPr>
                        <a:t>32</a:t>
                      </a:r>
                      <a:r>
                        <a:rPr lang="zh-TW" sz="1800" b="0" kern="0" dirty="0">
                          <a:solidFill>
                            <a:schemeClr val="tx1"/>
                          </a:solidFill>
                          <a:effectLst/>
                        </a:rPr>
                        <a:t>人</a:t>
                      </a:r>
                      <a:endParaRPr lang="zh-TW" sz="1800" b="0" kern="100" dirty="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r>
              <a:tr h="381981">
                <a:tc vMerge="1">
                  <a:txBody>
                    <a:bodyPr/>
                    <a:lstStyle/>
                    <a:p>
                      <a:endParaRPr lang="zh-TW" altLang="en-US"/>
                    </a:p>
                  </a:txBody>
                  <a:tcPr/>
                </a:tc>
                <a:tc>
                  <a:txBody>
                    <a:bodyPr/>
                    <a:lstStyle/>
                    <a:p>
                      <a:pPr>
                        <a:spcAft>
                          <a:spcPts val="0"/>
                        </a:spcAft>
                      </a:pPr>
                      <a:r>
                        <a:rPr lang="en-US" sz="1800" b="0" kern="0">
                          <a:solidFill>
                            <a:schemeClr val="tx1"/>
                          </a:solidFill>
                          <a:effectLst/>
                        </a:rPr>
                        <a:t>9.3</a:t>
                      </a:r>
                      <a:endParaRPr lang="zh-TW" sz="1800" b="0" kern="10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spcAft>
                          <a:spcPts val="0"/>
                        </a:spcAft>
                      </a:pPr>
                      <a:r>
                        <a:rPr lang="zh-TW" sz="1800" b="0" kern="0" dirty="0">
                          <a:solidFill>
                            <a:schemeClr val="tx1"/>
                          </a:solidFill>
                          <a:effectLst/>
                        </a:rPr>
                        <a:t>推動群科發展專業社群成果發表次數</a:t>
                      </a:r>
                      <a:endParaRPr lang="zh-TW" sz="1800" b="0" kern="100" dirty="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lgn="ctr">
                        <a:spcAft>
                          <a:spcPts val="0"/>
                        </a:spcAft>
                      </a:pPr>
                      <a:r>
                        <a:rPr lang="en-US" sz="1800" b="0" kern="0">
                          <a:solidFill>
                            <a:schemeClr val="tx1"/>
                          </a:solidFill>
                          <a:effectLst/>
                        </a:rPr>
                        <a:t>2</a:t>
                      </a:r>
                      <a:r>
                        <a:rPr lang="zh-TW" sz="1800" b="0" kern="0">
                          <a:solidFill>
                            <a:schemeClr val="tx1"/>
                          </a:solidFill>
                          <a:effectLst/>
                        </a:rPr>
                        <a:t>次</a:t>
                      </a:r>
                      <a:endParaRPr lang="zh-TW" sz="1800" b="0" kern="10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lgn="ctr">
                        <a:spcAft>
                          <a:spcPts val="0"/>
                        </a:spcAft>
                      </a:pPr>
                      <a:r>
                        <a:rPr lang="en-US" sz="1800" b="0" kern="0">
                          <a:solidFill>
                            <a:schemeClr val="tx1"/>
                          </a:solidFill>
                          <a:effectLst/>
                        </a:rPr>
                        <a:t>2</a:t>
                      </a:r>
                      <a:r>
                        <a:rPr lang="zh-TW" sz="1800" b="0" kern="0">
                          <a:solidFill>
                            <a:schemeClr val="tx1"/>
                          </a:solidFill>
                          <a:effectLst/>
                        </a:rPr>
                        <a:t>次</a:t>
                      </a:r>
                      <a:endParaRPr lang="zh-TW" sz="1800" b="0" kern="10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lnSpc>
                          <a:spcPct val="100000"/>
                        </a:lnSpc>
                        <a:spcAft>
                          <a:spcPts val="0"/>
                        </a:spcAft>
                      </a:pPr>
                      <a:r>
                        <a:rPr lang="zh-TW" sz="1800" b="0" kern="0" dirty="0">
                          <a:solidFill>
                            <a:schemeClr val="tx1"/>
                          </a:solidFill>
                          <a:effectLst/>
                        </a:rPr>
                        <a:t>推動群科發展專業社群成果發表次數</a:t>
                      </a:r>
                      <a:r>
                        <a:rPr lang="en-US" sz="1800" b="0" kern="0" dirty="0">
                          <a:solidFill>
                            <a:schemeClr val="tx1"/>
                          </a:solidFill>
                          <a:effectLst/>
                        </a:rPr>
                        <a:t>2</a:t>
                      </a:r>
                      <a:r>
                        <a:rPr lang="zh-TW" sz="1800" b="0" kern="0" dirty="0">
                          <a:solidFill>
                            <a:schemeClr val="tx1"/>
                          </a:solidFill>
                          <a:effectLst/>
                        </a:rPr>
                        <a:t>次</a:t>
                      </a:r>
                      <a:endParaRPr lang="zh-TW" sz="1800" b="0" kern="100" dirty="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r>
              <a:tr h="509309">
                <a:tc vMerge="1">
                  <a:txBody>
                    <a:bodyPr/>
                    <a:lstStyle/>
                    <a:p>
                      <a:endParaRPr lang="zh-TW" altLang="en-US"/>
                    </a:p>
                  </a:txBody>
                  <a:tcPr/>
                </a:tc>
                <a:tc>
                  <a:txBody>
                    <a:bodyPr/>
                    <a:lstStyle/>
                    <a:p>
                      <a:pPr>
                        <a:spcAft>
                          <a:spcPts val="0"/>
                        </a:spcAft>
                      </a:pPr>
                      <a:r>
                        <a:rPr lang="en-US" sz="1800" b="0" kern="0">
                          <a:solidFill>
                            <a:schemeClr val="tx1"/>
                          </a:solidFill>
                          <a:effectLst/>
                        </a:rPr>
                        <a:t>9.3</a:t>
                      </a:r>
                      <a:endParaRPr lang="zh-TW" sz="1800" b="0" kern="10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spcAft>
                          <a:spcPts val="0"/>
                        </a:spcAft>
                      </a:pPr>
                      <a:r>
                        <a:rPr lang="zh-TW" sz="1800" b="0" kern="0" dirty="0">
                          <a:solidFill>
                            <a:schemeClr val="tx1"/>
                          </a:solidFill>
                          <a:effectLst/>
                        </a:rPr>
                        <a:t>推動群科發展專業社群教師專業授課比率</a:t>
                      </a:r>
                      <a:endParaRPr lang="zh-TW" sz="1800" b="0" kern="100" dirty="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lgn="ctr">
                        <a:spcAft>
                          <a:spcPts val="0"/>
                        </a:spcAft>
                      </a:pPr>
                      <a:r>
                        <a:rPr lang="en-US" sz="1800" b="0" kern="0" dirty="0">
                          <a:solidFill>
                            <a:schemeClr val="tx1"/>
                          </a:solidFill>
                          <a:effectLst/>
                        </a:rPr>
                        <a:t>70%</a:t>
                      </a:r>
                      <a:endParaRPr lang="zh-TW" sz="1800" b="0" kern="100" dirty="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lgn="ctr">
                        <a:spcAft>
                          <a:spcPts val="0"/>
                        </a:spcAft>
                      </a:pPr>
                      <a:r>
                        <a:rPr lang="en-US" sz="1800" b="0" kern="0" dirty="0">
                          <a:solidFill>
                            <a:schemeClr val="tx1"/>
                          </a:solidFill>
                          <a:effectLst/>
                        </a:rPr>
                        <a:t>70%</a:t>
                      </a:r>
                      <a:endParaRPr lang="zh-TW" sz="1800" b="0" kern="100" dirty="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c>
                  <a:txBody>
                    <a:bodyPr/>
                    <a:lstStyle/>
                    <a:p>
                      <a:pPr algn="just">
                        <a:lnSpc>
                          <a:spcPct val="100000"/>
                        </a:lnSpc>
                        <a:spcAft>
                          <a:spcPts val="0"/>
                        </a:spcAft>
                      </a:pPr>
                      <a:r>
                        <a:rPr lang="zh-TW" sz="1800" b="0" kern="0" dirty="0">
                          <a:solidFill>
                            <a:schemeClr val="tx1"/>
                          </a:solidFill>
                          <a:effectLst/>
                        </a:rPr>
                        <a:t>動群科發展專業社群教師專業授課比率能達成預定目標</a:t>
                      </a:r>
                      <a:endParaRPr lang="zh-TW" sz="1800" b="0" kern="100" dirty="0">
                        <a:solidFill>
                          <a:schemeClr val="tx1"/>
                        </a:solidFill>
                        <a:effectLst/>
                        <a:latin typeface="Calibri"/>
                        <a:ea typeface="新細明體"/>
                        <a:cs typeface="Times New Roman"/>
                      </a:endParaRPr>
                    </a:p>
                  </a:txBody>
                  <a:tcPr marL="47748" marR="47748" marT="0" marB="0" anchor="ctr">
                    <a:solidFill>
                      <a:schemeClr val="accent1">
                        <a:lumMod val="40000"/>
                        <a:lumOff val="60000"/>
                      </a:schemeClr>
                    </a:solidFill>
                  </a:tcPr>
                </a:tc>
              </a:tr>
            </a:tbl>
          </a:graphicData>
        </a:graphic>
      </p:graphicFrame>
    </p:spTree>
    <p:extLst>
      <p:ext uri="{BB962C8B-B14F-4D97-AF65-F5344CB8AC3E}">
        <p14:creationId xmlns:p14="http://schemas.microsoft.com/office/powerpoint/2010/main" val="149454794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AF14B410-4B94-408B-B979-7B4712398337}" type="slidenum">
              <a:rPr lang="en-US" altLang="zh-TW" smtClean="0"/>
              <a:pPr>
                <a:defRPr/>
              </a:pPr>
              <a:t>53</a:t>
            </a:fld>
            <a:endParaRPr lang="en-US" altLang="zh-TW"/>
          </a:p>
        </p:txBody>
      </p:sp>
      <p:sp>
        <p:nvSpPr>
          <p:cNvPr id="4" name="Rectangle 2"/>
          <p:cNvSpPr txBox="1">
            <a:spLocks noChangeArrowheads="1"/>
          </p:cNvSpPr>
          <p:nvPr/>
        </p:nvSpPr>
        <p:spPr bwMode="auto">
          <a:xfrm>
            <a:off x="755576" y="2708920"/>
            <a:ext cx="8229600" cy="117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2pPr>
            <a:lvl3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3pPr>
            <a:lvl4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4pPr>
            <a:lvl5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5pPr>
            <a:lvl6pPr marL="457200" algn="l" rtl="0" fontAlgn="base">
              <a:spcBef>
                <a:spcPct val="0"/>
              </a:spcBef>
              <a:spcAft>
                <a:spcPct val="0"/>
              </a:spcAft>
              <a:defRPr kumimoji="1" sz="4400">
                <a:solidFill>
                  <a:schemeClr val="tx2"/>
                </a:solidFill>
                <a:latin typeface="Garamond" pitchFamily="18" charset="0"/>
                <a:ea typeface="標楷體" pitchFamily="65" charset="-120"/>
              </a:defRPr>
            </a:lvl6pPr>
            <a:lvl7pPr marL="914400" algn="l" rtl="0" fontAlgn="base">
              <a:spcBef>
                <a:spcPct val="0"/>
              </a:spcBef>
              <a:spcAft>
                <a:spcPct val="0"/>
              </a:spcAft>
              <a:defRPr kumimoji="1" sz="4400">
                <a:solidFill>
                  <a:schemeClr val="tx2"/>
                </a:solidFill>
                <a:latin typeface="Garamond" pitchFamily="18" charset="0"/>
                <a:ea typeface="標楷體" pitchFamily="65" charset="-120"/>
              </a:defRPr>
            </a:lvl7pPr>
            <a:lvl8pPr marL="1371600" algn="l" rtl="0" fontAlgn="base">
              <a:spcBef>
                <a:spcPct val="0"/>
              </a:spcBef>
              <a:spcAft>
                <a:spcPct val="0"/>
              </a:spcAft>
              <a:defRPr kumimoji="1" sz="4400">
                <a:solidFill>
                  <a:schemeClr val="tx2"/>
                </a:solidFill>
                <a:latin typeface="Garamond" pitchFamily="18" charset="0"/>
                <a:ea typeface="標楷體" pitchFamily="65" charset="-120"/>
              </a:defRPr>
            </a:lvl8pPr>
            <a:lvl9pPr marL="1828800" algn="l" rtl="0" fontAlgn="base">
              <a:spcBef>
                <a:spcPct val="0"/>
              </a:spcBef>
              <a:spcAft>
                <a:spcPct val="0"/>
              </a:spcAft>
              <a:defRPr kumimoji="1" sz="4400">
                <a:solidFill>
                  <a:schemeClr val="tx2"/>
                </a:solidFill>
                <a:latin typeface="Garamond" pitchFamily="18" charset="0"/>
                <a:ea typeface="標楷體" pitchFamily="65" charset="-120"/>
              </a:defRPr>
            </a:lvl9pPr>
          </a:lstStyle>
          <a:p>
            <a:pPr eaLnBrk="1" fontAlgn="ctr" hangingPunct="1"/>
            <a:r>
              <a:rPr lang="en-US" altLang="zh-TW" sz="3600" dirty="0" smtClean="0"/>
              <a:t>104-5</a:t>
            </a:r>
            <a:r>
              <a:rPr lang="zh-TW" altLang="en-US" sz="3600" dirty="0" smtClean="0"/>
              <a:t> </a:t>
            </a:r>
            <a:r>
              <a:rPr lang="zh-TW" altLang="zh-TW" sz="3600" dirty="0" smtClean="0"/>
              <a:t>來自</a:t>
            </a:r>
            <a:r>
              <a:rPr lang="zh-TW" altLang="zh-TW" sz="3600" dirty="0"/>
              <a:t>青春的</a:t>
            </a:r>
            <a:r>
              <a:rPr lang="zh-TW" altLang="zh-TW" sz="3600" dirty="0" smtClean="0"/>
              <a:t>你</a:t>
            </a:r>
            <a:r>
              <a:rPr lang="en-US" altLang="zh-TW" sz="3600" dirty="0" smtClean="0"/>
              <a:t>-</a:t>
            </a:r>
            <a:r>
              <a:rPr lang="zh-TW" altLang="zh-TW" sz="3600" b="1" kern="0" dirty="0" smtClean="0">
                <a:solidFill>
                  <a:srgbClr val="FF3300"/>
                </a:solidFill>
                <a:ea typeface="標楷體" pitchFamily="65" charset="-120"/>
              </a:rPr>
              <a:t>微電影拍攝</a:t>
            </a:r>
            <a:endParaRPr lang="zh-TW" altLang="zh-TW" sz="3600" b="1" kern="0" dirty="0">
              <a:solidFill>
                <a:srgbClr val="FF3300"/>
              </a:solidFill>
              <a:ea typeface="標楷體" pitchFamily="65" charset="-120"/>
            </a:endParaRPr>
          </a:p>
        </p:txBody>
      </p:sp>
    </p:spTree>
    <p:extLst>
      <p:ext uri="{BB962C8B-B14F-4D97-AF65-F5344CB8AC3E}">
        <p14:creationId xmlns:p14="http://schemas.microsoft.com/office/powerpoint/2010/main" val="56747740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AF14B410-4B94-408B-B979-7B4712398337}" type="slidenum">
              <a:rPr lang="en-US" altLang="zh-TW" smtClean="0"/>
              <a:pPr>
                <a:defRPr/>
              </a:pPr>
              <a:t>54</a:t>
            </a:fld>
            <a:endParaRPr lang="en-US" altLang="zh-TW"/>
          </a:p>
        </p:txBody>
      </p:sp>
      <p:graphicFrame>
        <p:nvGraphicFramePr>
          <p:cNvPr id="4" name="表格 3"/>
          <p:cNvGraphicFramePr>
            <a:graphicFrameLocks noGrp="1"/>
          </p:cNvGraphicFramePr>
          <p:nvPr>
            <p:extLst>
              <p:ext uri="{D42A27DB-BD31-4B8C-83A1-F6EECF244321}">
                <p14:modId xmlns:p14="http://schemas.microsoft.com/office/powerpoint/2010/main" val="199504584"/>
              </p:ext>
            </p:extLst>
          </p:nvPr>
        </p:nvGraphicFramePr>
        <p:xfrm>
          <a:off x="755576" y="1196752"/>
          <a:ext cx="7776864" cy="4550602"/>
        </p:xfrm>
        <a:graphic>
          <a:graphicData uri="http://schemas.openxmlformats.org/drawingml/2006/table">
            <a:tbl>
              <a:tblPr firstRow="1" firstCol="1" lastRow="1" lastCol="1" bandRow="1" bandCol="1">
                <a:tableStyleId>{5C22544A-7EE6-4342-B048-85BDC9FD1C3A}</a:tableStyleId>
              </a:tblPr>
              <a:tblGrid>
                <a:gridCol w="1317401"/>
                <a:gridCol w="6459463"/>
              </a:tblGrid>
              <a:tr h="877244">
                <a:tc>
                  <a:txBody>
                    <a:bodyPr/>
                    <a:lstStyle/>
                    <a:p>
                      <a:pPr algn="just">
                        <a:spcAft>
                          <a:spcPts val="0"/>
                        </a:spcAft>
                      </a:pPr>
                      <a:r>
                        <a:rPr lang="zh-TW" sz="2000" kern="100" dirty="0" smtClean="0">
                          <a:effectLst/>
                        </a:rPr>
                        <a:t>計畫</a:t>
                      </a:r>
                      <a:r>
                        <a:rPr lang="zh-TW" sz="2000" kern="100" dirty="0">
                          <a:effectLst/>
                        </a:rPr>
                        <a:t>名稱</a:t>
                      </a:r>
                      <a:endParaRPr lang="zh-TW" sz="2000" kern="100" dirty="0">
                        <a:effectLst/>
                        <a:latin typeface="Calibri"/>
                        <a:ea typeface="新細明體"/>
                        <a:cs typeface="Times New Roman"/>
                      </a:endParaRPr>
                    </a:p>
                  </a:txBody>
                  <a:tcPr marL="68580" marR="68580" marT="0" marB="0" anchor="ctr"/>
                </a:tc>
                <a:tc>
                  <a:txBody>
                    <a:bodyPr/>
                    <a:lstStyle/>
                    <a:p>
                      <a:pPr marR="457200" algn="just">
                        <a:spcAft>
                          <a:spcPts val="0"/>
                        </a:spcAft>
                      </a:pPr>
                      <a:r>
                        <a:rPr lang="zh-TW" sz="2000" b="0" kern="100" dirty="0">
                          <a:solidFill>
                            <a:schemeClr val="tx1"/>
                          </a:solidFill>
                          <a:effectLst/>
                        </a:rPr>
                        <a:t>來自青春的你</a:t>
                      </a:r>
                      <a:endParaRPr lang="zh-TW" sz="2000" b="0" kern="100" dirty="0">
                        <a:solidFill>
                          <a:schemeClr val="tx1"/>
                        </a:solidFill>
                        <a:effectLst/>
                        <a:latin typeface="Calibri"/>
                        <a:ea typeface="新細明體"/>
                        <a:cs typeface="Times New Roman"/>
                      </a:endParaRPr>
                    </a:p>
                  </a:txBody>
                  <a:tcPr marL="68580" marR="68580" marT="0" marB="0" anchor="ctr">
                    <a:solidFill>
                      <a:schemeClr val="accent1">
                        <a:lumMod val="20000"/>
                        <a:lumOff val="80000"/>
                      </a:schemeClr>
                    </a:solidFill>
                  </a:tcPr>
                </a:tc>
              </a:tr>
              <a:tr h="749339">
                <a:tc>
                  <a:txBody>
                    <a:bodyPr/>
                    <a:lstStyle/>
                    <a:p>
                      <a:pPr algn="just">
                        <a:spcAft>
                          <a:spcPts val="0"/>
                        </a:spcAft>
                      </a:pPr>
                      <a:r>
                        <a:rPr lang="zh-TW" sz="2000" kern="100" dirty="0">
                          <a:effectLst/>
                        </a:rPr>
                        <a:t>辦理項目</a:t>
                      </a:r>
                      <a:endParaRPr lang="zh-TW" sz="2000" kern="100" dirty="0">
                        <a:effectLst/>
                        <a:latin typeface="Calibri"/>
                        <a:ea typeface="新細明體"/>
                        <a:cs typeface="Times New Roman"/>
                      </a:endParaRPr>
                    </a:p>
                  </a:txBody>
                  <a:tcPr marL="68580" marR="68580" marT="0" marB="0" anchor="ctr"/>
                </a:tc>
                <a:tc>
                  <a:txBody>
                    <a:bodyPr/>
                    <a:lstStyle/>
                    <a:p>
                      <a:pPr>
                        <a:spcAft>
                          <a:spcPts val="0"/>
                        </a:spcAft>
                      </a:pPr>
                      <a:r>
                        <a:rPr lang="zh-TW" sz="2000" b="0" kern="100" dirty="0">
                          <a:solidFill>
                            <a:schemeClr val="tx1"/>
                          </a:solidFill>
                          <a:effectLst/>
                        </a:rPr>
                        <a:t>拍攝微電影</a:t>
                      </a:r>
                      <a:endParaRPr lang="zh-TW" sz="2000" b="0" kern="100" dirty="0">
                        <a:solidFill>
                          <a:schemeClr val="tx1"/>
                        </a:solidFill>
                        <a:effectLst/>
                        <a:latin typeface="Calibri"/>
                        <a:ea typeface="新細明體"/>
                        <a:cs typeface="Times New Roman"/>
                      </a:endParaRPr>
                    </a:p>
                  </a:txBody>
                  <a:tcPr marL="68580" marR="68580" marT="0" marB="0" anchor="ctr">
                    <a:solidFill>
                      <a:schemeClr val="accent1">
                        <a:lumMod val="20000"/>
                        <a:lumOff val="80000"/>
                      </a:schemeClr>
                    </a:solidFill>
                  </a:tcPr>
                </a:tc>
              </a:tr>
              <a:tr h="403093">
                <a:tc>
                  <a:txBody>
                    <a:bodyPr/>
                    <a:lstStyle/>
                    <a:p>
                      <a:pPr algn="just">
                        <a:spcAft>
                          <a:spcPts val="0"/>
                        </a:spcAft>
                      </a:pPr>
                      <a:r>
                        <a:rPr lang="zh-TW" sz="2000" kern="100" dirty="0">
                          <a:effectLst/>
                        </a:rPr>
                        <a:t>合作對象</a:t>
                      </a:r>
                      <a:endParaRPr lang="zh-TW" sz="2000" kern="100" dirty="0">
                        <a:effectLst/>
                        <a:latin typeface="Calibri"/>
                        <a:ea typeface="新細明體"/>
                        <a:cs typeface="Times New Roman"/>
                      </a:endParaRPr>
                    </a:p>
                  </a:txBody>
                  <a:tcPr marL="68580" marR="68580" marT="0" marB="0" anchor="ctr"/>
                </a:tc>
                <a:tc>
                  <a:txBody>
                    <a:bodyPr/>
                    <a:lstStyle/>
                    <a:p>
                      <a:pPr algn="just">
                        <a:spcAft>
                          <a:spcPts val="0"/>
                        </a:spcAft>
                      </a:pPr>
                      <a:r>
                        <a:rPr lang="zh-TW" sz="2000" b="0" u="sng" kern="100" dirty="0">
                          <a:solidFill>
                            <a:schemeClr val="tx1"/>
                          </a:solidFill>
                          <a:effectLst/>
                        </a:rPr>
                        <a:t>中華科技大學</a:t>
                      </a:r>
                      <a:endParaRPr lang="zh-TW" sz="2000" b="0" kern="100" dirty="0">
                        <a:solidFill>
                          <a:schemeClr val="tx1"/>
                        </a:solidFill>
                        <a:effectLst/>
                        <a:latin typeface="Calibri"/>
                        <a:ea typeface="新細明體"/>
                        <a:cs typeface="Times New Roman"/>
                      </a:endParaRPr>
                    </a:p>
                  </a:txBody>
                  <a:tcPr marL="68580" marR="68580" marT="0" marB="0" anchor="ctr">
                    <a:solidFill>
                      <a:schemeClr val="accent1">
                        <a:lumMod val="20000"/>
                        <a:lumOff val="80000"/>
                      </a:schemeClr>
                    </a:solidFill>
                  </a:tcPr>
                </a:tc>
              </a:tr>
              <a:tr h="1714740">
                <a:tc>
                  <a:txBody>
                    <a:bodyPr/>
                    <a:lstStyle/>
                    <a:p>
                      <a:pPr algn="just">
                        <a:spcAft>
                          <a:spcPts val="0"/>
                        </a:spcAft>
                      </a:pPr>
                      <a:r>
                        <a:rPr lang="zh-TW" sz="2000" kern="100" dirty="0">
                          <a:effectLst/>
                        </a:rPr>
                        <a:t>計畫目標</a:t>
                      </a:r>
                      <a:endParaRPr lang="zh-TW" sz="2000" kern="100" dirty="0">
                        <a:effectLst/>
                        <a:latin typeface="Calibri"/>
                        <a:ea typeface="新細明體"/>
                        <a:cs typeface="Times New Roman"/>
                      </a:endParaRPr>
                    </a:p>
                  </a:txBody>
                  <a:tcPr marL="68580" marR="68580" marT="0" marB="0" anchor="ctr"/>
                </a:tc>
                <a:tc>
                  <a:txBody>
                    <a:bodyPr/>
                    <a:lstStyle/>
                    <a:p>
                      <a:pPr marL="342900" lvl="0" indent="-342900" algn="just">
                        <a:spcAft>
                          <a:spcPts val="0"/>
                        </a:spcAft>
                        <a:buFont typeface="+mj-lt"/>
                        <a:buAutoNum type="arabicPeriod"/>
                        <a:tabLst>
                          <a:tab pos="-6909435" algn="l"/>
                        </a:tabLst>
                      </a:pPr>
                      <a:r>
                        <a:rPr lang="zh-TW" sz="2000" b="0" kern="100" dirty="0">
                          <a:solidFill>
                            <a:schemeClr val="tx1"/>
                          </a:solidFill>
                          <a:effectLst/>
                        </a:rPr>
                        <a:t>透過拍攝活動培養教師腳本編輯和電影製作專長，發掘有潛力之人才，並提供學生發揮創意之舞台。</a:t>
                      </a:r>
                    </a:p>
                    <a:p>
                      <a:pPr marL="342900" lvl="0" indent="-342900" algn="just">
                        <a:spcAft>
                          <a:spcPts val="0"/>
                        </a:spcAft>
                        <a:buFont typeface="+mj-lt"/>
                        <a:buAutoNum type="arabicPeriod"/>
                        <a:tabLst>
                          <a:tab pos="-6909435" algn="l"/>
                        </a:tabLst>
                      </a:pPr>
                      <a:r>
                        <a:rPr lang="zh-TW" sz="2000" b="0" kern="100" dirty="0">
                          <a:solidFill>
                            <a:schemeClr val="tx1"/>
                          </a:solidFill>
                          <a:effectLst/>
                        </a:rPr>
                        <a:t>藉由拍攝微電影之機會展現校園特色及在地原住民文化，並運用電子商務學程之學生專長，進行網路推廣活動。</a:t>
                      </a:r>
                      <a:endParaRPr lang="zh-TW" sz="2000" b="0" kern="100" dirty="0">
                        <a:solidFill>
                          <a:schemeClr val="tx1"/>
                        </a:solidFill>
                        <a:effectLst/>
                        <a:latin typeface="Calibri"/>
                        <a:ea typeface="新細明體"/>
                        <a:cs typeface="Times New Roman"/>
                      </a:endParaRPr>
                    </a:p>
                  </a:txBody>
                  <a:tcPr marL="68580" marR="68580" marT="0" marB="0" anchor="ctr">
                    <a:solidFill>
                      <a:schemeClr val="accent1">
                        <a:lumMod val="20000"/>
                        <a:lumOff val="80000"/>
                      </a:schemeClr>
                    </a:solidFill>
                  </a:tcPr>
                </a:tc>
              </a:tr>
              <a:tr h="806186">
                <a:tc>
                  <a:txBody>
                    <a:bodyPr/>
                    <a:lstStyle/>
                    <a:p>
                      <a:pPr algn="just">
                        <a:spcAft>
                          <a:spcPts val="0"/>
                        </a:spcAft>
                      </a:pPr>
                      <a:r>
                        <a:rPr lang="zh-TW" sz="2000" kern="100">
                          <a:effectLst/>
                        </a:rPr>
                        <a:t>工作內涵</a:t>
                      </a:r>
                      <a:endParaRPr lang="zh-TW" sz="2000" kern="100">
                        <a:effectLst/>
                        <a:latin typeface="Calibri"/>
                        <a:ea typeface="新細明體"/>
                        <a:cs typeface="Times New Roman"/>
                      </a:endParaRPr>
                    </a:p>
                  </a:txBody>
                  <a:tcPr marL="68580" marR="68580" marT="0" marB="0" anchor="ctr"/>
                </a:tc>
                <a:tc>
                  <a:txBody>
                    <a:bodyPr/>
                    <a:lstStyle/>
                    <a:p>
                      <a:pPr marR="457200" algn="just">
                        <a:spcAft>
                          <a:spcPts val="0"/>
                        </a:spcAft>
                      </a:pPr>
                      <a:r>
                        <a:rPr lang="en-US" sz="2000" b="0" kern="100" dirty="0">
                          <a:solidFill>
                            <a:schemeClr val="tx1"/>
                          </a:solidFill>
                          <a:effectLst/>
                        </a:rPr>
                        <a:t>104-5-1</a:t>
                      </a:r>
                      <a:r>
                        <a:rPr lang="zh-TW" sz="2000" b="0" kern="100" dirty="0">
                          <a:solidFill>
                            <a:schemeClr val="tx1"/>
                          </a:solidFill>
                          <a:effectLst/>
                        </a:rPr>
                        <a:t>拍攝微電影</a:t>
                      </a:r>
                    </a:p>
                    <a:p>
                      <a:pPr marR="90170" algn="just">
                        <a:spcAft>
                          <a:spcPts val="0"/>
                        </a:spcAft>
                      </a:pPr>
                      <a:r>
                        <a:rPr lang="en-US" sz="2000" b="0" kern="100" dirty="0">
                          <a:solidFill>
                            <a:schemeClr val="tx1"/>
                          </a:solidFill>
                          <a:effectLst/>
                        </a:rPr>
                        <a:t>104-5-2</a:t>
                      </a:r>
                      <a:r>
                        <a:rPr lang="zh-TW" sz="2000" b="0" kern="100" dirty="0">
                          <a:solidFill>
                            <a:schemeClr val="tx1"/>
                          </a:solidFill>
                          <a:effectLst/>
                        </a:rPr>
                        <a:t>影片宣傳推廣</a:t>
                      </a:r>
                      <a:endParaRPr lang="zh-TW" sz="2000" b="0" kern="100" dirty="0">
                        <a:solidFill>
                          <a:schemeClr val="tx1"/>
                        </a:solidFill>
                        <a:effectLst/>
                        <a:latin typeface="Calibri"/>
                        <a:ea typeface="新細明體"/>
                        <a:cs typeface="Times New Roman"/>
                      </a:endParaRPr>
                    </a:p>
                  </a:txBody>
                  <a:tcPr marL="68580" marR="68580" marT="0" marB="0" anchor="ctr">
                    <a:solidFill>
                      <a:schemeClr val="accent1">
                        <a:lumMod val="20000"/>
                        <a:lumOff val="80000"/>
                      </a:schemeClr>
                    </a:solidFill>
                  </a:tcPr>
                </a:tc>
              </a:tr>
            </a:tbl>
          </a:graphicData>
        </a:graphic>
      </p:graphicFrame>
      <p:sp>
        <p:nvSpPr>
          <p:cNvPr id="5" name="Rectangle 1"/>
          <p:cNvSpPr>
            <a:spLocks noChangeArrowheads="1"/>
          </p:cNvSpPr>
          <p:nvPr/>
        </p:nvSpPr>
        <p:spPr bwMode="auto">
          <a:xfrm>
            <a:off x="1692275" y="26622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1116011282"/>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AF14B410-4B94-408B-B979-7B4712398337}" type="slidenum">
              <a:rPr lang="en-US" altLang="zh-TW" smtClean="0"/>
              <a:pPr>
                <a:defRPr/>
              </a:pPr>
              <a:t>55</a:t>
            </a:fld>
            <a:endParaRPr lang="en-US" altLang="zh-TW"/>
          </a:p>
        </p:txBody>
      </p:sp>
      <p:graphicFrame>
        <p:nvGraphicFramePr>
          <p:cNvPr id="4" name="表格 3"/>
          <p:cNvGraphicFramePr>
            <a:graphicFrameLocks noGrp="1"/>
          </p:cNvGraphicFramePr>
          <p:nvPr>
            <p:extLst>
              <p:ext uri="{D42A27DB-BD31-4B8C-83A1-F6EECF244321}">
                <p14:modId xmlns:p14="http://schemas.microsoft.com/office/powerpoint/2010/main" val="3817776920"/>
              </p:ext>
            </p:extLst>
          </p:nvPr>
        </p:nvGraphicFramePr>
        <p:xfrm>
          <a:off x="755576" y="1268760"/>
          <a:ext cx="7992887" cy="3883103"/>
        </p:xfrm>
        <a:graphic>
          <a:graphicData uri="http://schemas.openxmlformats.org/drawingml/2006/table">
            <a:tbl>
              <a:tblPr>
                <a:tableStyleId>{5C22544A-7EE6-4342-B048-85BDC9FD1C3A}</a:tableStyleId>
              </a:tblPr>
              <a:tblGrid>
                <a:gridCol w="1728192"/>
                <a:gridCol w="1944216"/>
                <a:gridCol w="4320479"/>
              </a:tblGrid>
              <a:tr h="1224136">
                <a:tc>
                  <a:txBody>
                    <a:bodyPr/>
                    <a:lstStyle/>
                    <a:p>
                      <a:pPr algn="ctr">
                        <a:spcAft>
                          <a:spcPts val="0"/>
                        </a:spcAft>
                      </a:pPr>
                      <a:r>
                        <a:rPr lang="zh-TW" sz="2800" kern="100" dirty="0" smtClean="0">
                          <a:solidFill>
                            <a:schemeClr val="bg1"/>
                          </a:solidFill>
                          <a:effectLst/>
                        </a:rPr>
                        <a:t>經</a:t>
                      </a:r>
                      <a:r>
                        <a:rPr lang="zh-TW" altLang="en-US" sz="2800" kern="100" dirty="0" smtClean="0">
                          <a:solidFill>
                            <a:schemeClr val="bg1"/>
                          </a:solidFill>
                          <a:effectLst/>
                        </a:rPr>
                        <a:t>資門</a:t>
                      </a:r>
                      <a:endParaRPr lang="zh-TW" sz="2800" kern="100" dirty="0">
                        <a:solidFill>
                          <a:schemeClr val="bg1"/>
                        </a:solidFill>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zh-TW" altLang="en-US" sz="2800" kern="100" dirty="0" smtClean="0">
                          <a:solidFill>
                            <a:schemeClr val="bg1"/>
                          </a:solidFill>
                          <a:effectLst/>
                          <a:latin typeface="Calibri"/>
                          <a:ea typeface="+mn-ea"/>
                          <a:cs typeface="Times New Roman"/>
                        </a:rPr>
                        <a:t>金額</a:t>
                      </a:r>
                      <a:r>
                        <a:rPr lang="en-US" altLang="zh-TW" sz="2800" kern="100" dirty="0" smtClean="0">
                          <a:solidFill>
                            <a:schemeClr val="bg1"/>
                          </a:solidFill>
                          <a:effectLst/>
                          <a:latin typeface="Calibri"/>
                          <a:ea typeface="+mn-ea"/>
                          <a:cs typeface="Times New Roman"/>
                        </a:rPr>
                        <a:t>(</a:t>
                      </a:r>
                      <a:r>
                        <a:rPr lang="zh-TW" altLang="en-US" sz="2800" kern="100" dirty="0" smtClean="0">
                          <a:solidFill>
                            <a:schemeClr val="bg1"/>
                          </a:solidFill>
                          <a:effectLst/>
                          <a:latin typeface="Calibri"/>
                          <a:ea typeface="+mn-ea"/>
                          <a:cs typeface="Times New Roman"/>
                        </a:rPr>
                        <a:t>元</a:t>
                      </a:r>
                      <a:r>
                        <a:rPr lang="en-US" altLang="zh-TW" sz="2800" kern="100" dirty="0" smtClean="0">
                          <a:solidFill>
                            <a:schemeClr val="bg1"/>
                          </a:solidFill>
                          <a:effectLst/>
                          <a:latin typeface="Calibri"/>
                          <a:ea typeface="+mn-ea"/>
                          <a:cs typeface="Times New Roman"/>
                        </a:rPr>
                        <a:t>)</a:t>
                      </a:r>
                      <a:endParaRPr lang="zh-TW" altLang="zh-TW" sz="2800" kern="100" dirty="0">
                        <a:solidFill>
                          <a:schemeClr val="bg1"/>
                        </a:solidFill>
                        <a:effectLst/>
                        <a:latin typeface="Calibri"/>
                        <a:ea typeface="+mn-ea"/>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zh-TW" sz="2800" kern="100" dirty="0">
                          <a:solidFill>
                            <a:schemeClr val="bg1"/>
                          </a:solidFill>
                          <a:effectLst/>
                        </a:rPr>
                        <a:t>執行內容</a:t>
                      </a:r>
                      <a:endParaRPr lang="zh-TW" sz="2800" kern="100" dirty="0">
                        <a:solidFill>
                          <a:schemeClr val="bg1"/>
                        </a:solidFill>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r>
              <a:tr h="930775">
                <a:tc>
                  <a:txBody>
                    <a:bodyPr/>
                    <a:lstStyle/>
                    <a:p>
                      <a:pPr algn="ctr">
                        <a:spcAft>
                          <a:spcPts val="0"/>
                        </a:spcAft>
                      </a:pPr>
                      <a:r>
                        <a:rPr lang="zh-TW" sz="2800" kern="100" dirty="0">
                          <a:effectLst/>
                        </a:rPr>
                        <a:t>資本門</a:t>
                      </a:r>
                      <a:endParaRPr lang="zh-TW" sz="28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spcAft>
                          <a:spcPts val="0"/>
                        </a:spcAft>
                      </a:pPr>
                      <a:r>
                        <a:rPr lang="en-US" sz="2800" kern="100" dirty="0" smtClean="0">
                          <a:effectLst/>
                        </a:rPr>
                        <a:t>32</a:t>
                      </a:r>
                      <a:r>
                        <a:rPr lang="en-US" altLang="zh-TW" sz="2800" kern="100" dirty="0" smtClean="0">
                          <a:effectLst/>
                        </a:rPr>
                        <a:t>,</a:t>
                      </a:r>
                      <a:r>
                        <a:rPr lang="en-US" sz="2800" kern="100" dirty="0" smtClean="0">
                          <a:effectLst/>
                        </a:rPr>
                        <a:t>895</a:t>
                      </a:r>
                      <a:endParaRPr lang="zh-TW" sz="28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spcAft>
                          <a:spcPts val="0"/>
                        </a:spcAft>
                      </a:pPr>
                      <a:r>
                        <a:rPr lang="zh-TW" sz="2800" kern="0" dirty="0">
                          <a:effectLst/>
                        </a:rPr>
                        <a:t>單眼相機</a:t>
                      </a:r>
                      <a:r>
                        <a:rPr lang="en-US" sz="2800" kern="0" dirty="0">
                          <a:effectLst/>
                        </a:rPr>
                        <a:t>1</a:t>
                      </a:r>
                      <a:r>
                        <a:rPr lang="zh-TW" sz="2800" kern="0" dirty="0">
                          <a:effectLst/>
                        </a:rPr>
                        <a:t>式</a:t>
                      </a:r>
                      <a:endParaRPr lang="zh-TW" sz="28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894276">
                <a:tc>
                  <a:txBody>
                    <a:bodyPr/>
                    <a:lstStyle/>
                    <a:p>
                      <a:pPr algn="ctr">
                        <a:spcAft>
                          <a:spcPts val="0"/>
                        </a:spcAft>
                      </a:pPr>
                      <a:r>
                        <a:rPr lang="zh-TW" sz="2800" kern="0" dirty="0">
                          <a:effectLst/>
                        </a:rPr>
                        <a:t>經常門</a:t>
                      </a:r>
                      <a:endParaRPr lang="zh-TW" sz="28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spcAft>
                          <a:spcPts val="0"/>
                        </a:spcAft>
                      </a:pPr>
                      <a:r>
                        <a:rPr lang="en-US" sz="2800" kern="0" dirty="0" smtClean="0">
                          <a:effectLst/>
                        </a:rPr>
                        <a:t>4</a:t>
                      </a:r>
                      <a:r>
                        <a:rPr lang="en-US" altLang="zh-TW" sz="2800" kern="0" dirty="0" smtClean="0">
                          <a:effectLst/>
                        </a:rPr>
                        <a:t>,</a:t>
                      </a:r>
                      <a:r>
                        <a:rPr lang="en-US" sz="2800" kern="0" dirty="0" smtClean="0">
                          <a:effectLst/>
                        </a:rPr>
                        <a:t>896</a:t>
                      </a:r>
                      <a:endParaRPr lang="zh-TW" sz="28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spcAft>
                          <a:spcPts val="0"/>
                        </a:spcAft>
                      </a:pPr>
                      <a:r>
                        <a:rPr lang="en-US" sz="2800" kern="0" dirty="0">
                          <a:effectLst/>
                        </a:rPr>
                        <a:t>12/24</a:t>
                      </a:r>
                      <a:r>
                        <a:rPr lang="zh-TW" sz="2800" kern="0" dirty="0">
                          <a:effectLst/>
                        </a:rPr>
                        <a:t>微電影腳本研習</a:t>
                      </a:r>
                      <a:endParaRPr lang="zh-TW" sz="28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833916">
                <a:tc>
                  <a:txBody>
                    <a:bodyPr/>
                    <a:lstStyle/>
                    <a:p>
                      <a:pPr algn="ctr">
                        <a:spcAft>
                          <a:spcPts val="0"/>
                        </a:spcAft>
                      </a:pPr>
                      <a:r>
                        <a:rPr lang="zh-TW" altLang="en-US" sz="2800" kern="100" dirty="0" smtClean="0">
                          <a:effectLst/>
                          <a:latin typeface="Calibri"/>
                          <a:ea typeface="新細明體"/>
                          <a:cs typeface="Times New Roman"/>
                        </a:rPr>
                        <a:t>合計</a:t>
                      </a:r>
                      <a:endParaRPr lang="zh-TW" sz="28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spcAft>
                          <a:spcPts val="0"/>
                        </a:spcAft>
                      </a:pPr>
                      <a:r>
                        <a:rPr lang="en-US" altLang="zh-TW" sz="2800" kern="100" dirty="0" smtClean="0">
                          <a:effectLst/>
                          <a:latin typeface="Calibri"/>
                          <a:ea typeface="新細明體"/>
                          <a:cs typeface="Times New Roman"/>
                        </a:rPr>
                        <a:t>47,791</a:t>
                      </a:r>
                      <a:endParaRPr lang="zh-TW" sz="2800" kern="100" dirty="0">
                        <a:effectLst/>
                        <a:latin typeface="Calibri"/>
                        <a:ea typeface="新細明體"/>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kern="100" dirty="0" smtClean="0">
                          <a:effectLst/>
                          <a:latin typeface="Calibri"/>
                          <a:ea typeface="+mn-ea"/>
                          <a:cs typeface="Times New Roman"/>
                        </a:rPr>
                        <a:t>佔總經費比率</a:t>
                      </a:r>
                      <a:r>
                        <a:rPr lang="en-US" altLang="zh-TW" sz="2800" kern="100" dirty="0" smtClean="0">
                          <a:effectLst/>
                          <a:latin typeface="Calibri"/>
                          <a:ea typeface="+mn-ea"/>
                          <a:cs typeface="Times New Roman"/>
                        </a:rPr>
                        <a:t>2%</a:t>
                      </a:r>
                      <a:endParaRPr lang="zh-TW" altLang="zh-TW" sz="2800" kern="100" dirty="0" smtClean="0">
                        <a:effectLst/>
                        <a:latin typeface="Calibri"/>
                        <a:ea typeface="+mn-ea"/>
                        <a:cs typeface="Times New Roman"/>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3669820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r>
              <a:rPr lang="en-US" altLang="zh-TW" smtClean="0"/>
              <a:t>P</a:t>
            </a:r>
            <a:fld id="{52AB79E1-2A85-4AFC-8590-BDC4F4DB0A6A}" type="slidenum">
              <a:rPr lang="en-US" altLang="zh-TW" smtClean="0"/>
              <a:pPr>
                <a:defRPr/>
              </a:pPr>
              <a:t>56</a:t>
            </a:fld>
            <a:endParaRPr lang="en-US" altLang="zh-TW"/>
          </a:p>
        </p:txBody>
      </p:sp>
      <p:sp>
        <p:nvSpPr>
          <p:cNvPr id="7" name="Rectangle 2"/>
          <p:cNvSpPr txBox="1">
            <a:spLocks noChangeArrowheads="1"/>
          </p:cNvSpPr>
          <p:nvPr/>
        </p:nvSpPr>
        <p:spPr bwMode="auto">
          <a:xfrm>
            <a:off x="539751" y="764704"/>
            <a:ext cx="8229600" cy="117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2pPr>
            <a:lvl3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3pPr>
            <a:lvl4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4pPr>
            <a:lvl5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5pPr>
            <a:lvl6pPr marL="457200" algn="l" rtl="0" fontAlgn="base">
              <a:spcBef>
                <a:spcPct val="0"/>
              </a:spcBef>
              <a:spcAft>
                <a:spcPct val="0"/>
              </a:spcAft>
              <a:defRPr kumimoji="1" sz="4400">
                <a:solidFill>
                  <a:schemeClr val="tx2"/>
                </a:solidFill>
                <a:latin typeface="Garamond" pitchFamily="18" charset="0"/>
                <a:ea typeface="標楷體" pitchFamily="65" charset="-120"/>
              </a:defRPr>
            </a:lvl6pPr>
            <a:lvl7pPr marL="914400" algn="l" rtl="0" fontAlgn="base">
              <a:spcBef>
                <a:spcPct val="0"/>
              </a:spcBef>
              <a:spcAft>
                <a:spcPct val="0"/>
              </a:spcAft>
              <a:defRPr kumimoji="1" sz="4400">
                <a:solidFill>
                  <a:schemeClr val="tx2"/>
                </a:solidFill>
                <a:latin typeface="Garamond" pitchFamily="18" charset="0"/>
                <a:ea typeface="標楷體" pitchFamily="65" charset="-120"/>
              </a:defRPr>
            </a:lvl7pPr>
            <a:lvl8pPr marL="1371600" algn="l" rtl="0" fontAlgn="base">
              <a:spcBef>
                <a:spcPct val="0"/>
              </a:spcBef>
              <a:spcAft>
                <a:spcPct val="0"/>
              </a:spcAft>
              <a:defRPr kumimoji="1" sz="4400">
                <a:solidFill>
                  <a:schemeClr val="tx2"/>
                </a:solidFill>
                <a:latin typeface="Garamond" pitchFamily="18" charset="0"/>
                <a:ea typeface="標楷體" pitchFamily="65" charset="-120"/>
              </a:defRPr>
            </a:lvl8pPr>
            <a:lvl9pPr marL="1828800" algn="l" rtl="0" fontAlgn="base">
              <a:spcBef>
                <a:spcPct val="0"/>
              </a:spcBef>
              <a:spcAft>
                <a:spcPct val="0"/>
              </a:spcAft>
              <a:defRPr kumimoji="1" sz="4400">
                <a:solidFill>
                  <a:schemeClr val="tx2"/>
                </a:solidFill>
                <a:latin typeface="Garamond" pitchFamily="18" charset="0"/>
                <a:ea typeface="標楷體" pitchFamily="65" charset="-120"/>
              </a:defRPr>
            </a:lvl9pPr>
          </a:lstStyle>
          <a:p>
            <a:pPr eaLnBrk="1" fontAlgn="ctr" hangingPunct="1"/>
            <a:r>
              <a:rPr lang="en-US" altLang="zh-TW" sz="3600" dirty="0" smtClean="0"/>
              <a:t>104-5</a:t>
            </a:r>
            <a:r>
              <a:rPr lang="zh-TW" altLang="en-US" sz="3600" dirty="0" smtClean="0"/>
              <a:t> </a:t>
            </a:r>
            <a:r>
              <a:rPr lang="zh-TW" altLang="zh-TW" sz="3600" dirty="0" smtClean="0"/>
              <a:t>來自</a:t>
            </a:r>
            <a:r>
              <a:rPr lang="zh-TW" altLang="zh-TW" sz="3600" dirty="0"/>
              <a:t>青春的</a:t>
            </a:r>
            <a:r>
              <a:rPr lang="zh-TW" altLang="zh-TW" sz="3600" dirty="0" smtClean="0"/>
              <a:t>你</a:t>
            </a:r>
            <a:r>
              <a:rPr lang="en-US" altLang="zh-TW" sz="3600" dirty="0" smtClean="0"/>
              <a:t>-</a:t>
            </a:r>
            <a:r>
              <a:rPr lang="zh-TW" altLang="zh-TW" sz="3600" b="1" kern="0" dirty="0" smtClean="0">
                <a:solidFill>
                  <a:srgbClr val="FF3300"/>
                </a:solidFill>
                <a:ea typeface="標楷體" pitchFamily="65" charset="-120"/>
              </a:rPr>
              <a:t>微電影拍攝</a:t>
            </a:r>
            <a:endParaRPr lang="zh-TW" altLang="zh-TW" sz="3600" b="1" kern="0" dirty="0">
              <a:solidFill>
                <a:srgbClr val="FF3300"/>
              </a:solidFill>
              <a:ea typeface="標楷體" pitchFamily="65" charset="-120"/>
            </a:endParaRPr>
          </a:p>
        </p:txBody>
      </p:sp>
      <p:sp>
        <p:nvSpPr>
          <p:cNvPr id="4" name="日期版面配置區 3"/>
          <p:cNvSpPr>
            <a:spLocks noGrp="1"/>
          </p:cNvSpPr>
          <p:nvPr>
            <p:ph type="dt" sz="half" idx="10"/>
          </p:nvPr>
        </p:nvSpPr>
        <p:spPr/>
        <p:txBody>
          <a:bodyPr/>
          <a:lstStyle/>
          <a:p>
            <a:pPr>
              <a:defRPr/>
            </a:pPr>
            <a:endParaRPr lang="en-US" altLang="zh-TW"/>
          </a:p>
        </p:txBody>
      </p:sp>
      <p:graphicFrame>
        <p:nvGraphicFramePr>
          <p:cNvPr id="6" name="表格 5"/>
          <p:cNvGraphicFramePr>
            <a:graphicFrameLocks noGrp="1"/>
          </p:cNvGraphicFramePr>
          <p:nvPr>
            <p:extLst>
              <p:ext uri="{D42A27DB-BD31-4B8C-83A1-F6EECF244321}">
                <p14:modId xmlns:p14="http://schemas.microsoft.com/office/powerpoint/2010/main" val="3863012809"/>
              </p:ext>
            </p:extLst>
          </p:nvPr>
        </p:nvGraphicFramePr>
        <p:xfrm>
          <a:off x="539750" y="1844824"/>
          <a:ext cx="8064500" cy="4281619"/>
        </p:xfrm>
        <a:graphic>
          <a:graphicData uri="http://schemas.openxmlformats.org/drawingml/2006/table">
            <a:tbl>
              <a:tblPr firstRow="1" firstCol="1" bandRow="1">
                <a:tableStyleId>{5C22544A-7EE6-4342-B048-85BDC9FD1C3A}</a:tableStyleId>
              </a:tblPr>
              <a:tblGrid>
                <a:gridCol w="4032250"/>
                <a:gridCol w="4032250"/>
              </a:tblGrid>
              <a:tr h="2950484">
                <a:tc>
                  <a:txBody>
                    <a:bodyPr/>
                    <a:lstStyle/>
                    <a:p>
                      <a:pPr algn="ctr">
                        <a:lnSpc>
                          <a:spcPct val="200000"/>
                        </a:lnSpc>
                        <a:spcAft>
                          <a:spcPts val="1200"/>
                        </a:spcAft>
                      </a:pPr>
                      <a:endParaRPr lang="en-US" sz="1200" kern="100" dirty="0">
                        <a:effectLst/>
                        <a:latin typeface="標楷體"/>
                        <a:cs typeface="Times New Roman"/>
                      </a:endParaRPr>
                    </a:p>
                  </a:txBody>
                  <a:tcPr marL="68580" marR="68580" marT="0" marB="0">
                    <a:solidFill>
                      <a:srgbClr val="EADFFF"/>
                    </a:solidFill>
                  </a:tcPr>
                </a:tc>
                <a:tc>
                  <a:txBody>
                    <a:bodyPr/>
                    <a:lstStyle/>
                    <a:p>
                      <a:pPr>
                        <a:lnSpc>
                          <a:spcPct val="200000"/>
                        </a:lnSpc>
                        <a:spcAft>
                          <a:spcPts val="1200"/>
                        </a:spcAft>
                      </a:pPr>
                      <a:endParaRPr lang="en-US" sz="1200" kern="100" dirty="0">
                        <a:effectLst/>
                        <a:latin typeface="標楷體"/>
                        <a:cs typeface="Times New Roman"/>
                      </a:endParaRPr>
                    </a:p>
                  </a:txBody>
                  <a:tcPr marL="68580" marR="68580" marT="0" marB="0">
                    <a:solidFill>
                      <a:srgbClr val="EADFFF"/>
                    </a:solidFill>
                  </a:tcPr>
                </a:tc>
              </a:tr>
              <a:tr h="1331135">
                <a:tc gridSpan="2">
                  <a:txBody>
                    <a:bodyPr/>
                    <a:lstStyle/>
                    <a:p>
                      <a:pPr marL="0" lvl="1" indent="0" algn="just"/>
                      <a:r>
                        <a:rPr lang="zh-TW" altLang="zh-TW" sz="2000" b="1" kern="1200" dirty="0" smtClean="0">
                          <a:solidFill>
                            <a:schemeClr val="lt1"/>
                          </a:solidFill>
                          <a:effectLst/>
                          <a:latin typeface="+mj-ea"/>
                          <a:ea typeface="+mj-ea"/>
                          <a:cs typeface="+mn-cs"/>
                        </a:rPr>
                        <a:t>購置</a:t>
                      </a:r>
                      <a:r>
                        <a:rPr lang="en-US" altLang="zh-TW" sz="2000" b="1" kern="1200" dirty="0" smtClean="0">
                          <a:solidFill>
                            <a:schemeClr val="lt1"/>
                          </a:solidFill>
                          <a:effectLst/>
                          <a:latin typeface="+mj-ea"/>
                          <a:ea typeface="+mj-ea"/>
                          <a:cs typeface="+mn-cs"/>
                        </a:rPr>
                        <a:t>1</a:t>
                      </a:r>
                      <a:r>
                        <a:rPr lang="zh-TW" altLang="zh-TW" sz="2000" b="1" kern="1200" dirty="0" smtClean="0">
                          <a:solidFill>
                            <a:schemeClr val="lt1"/>
                          </a:solidFill>
                          <a:effectLst/>
                          <a:latin typeface="+mj-ea"/>
                          <a:ea typeface="+mj-ea"/>
                          <a:cs typeface="+mn-cs"/>
                        </a:rPr>
                        <a:t>台單眼相機，有效充實教學資源。</a:t>
                      </a:r>
                    </a:p>
                    <a:p>
                      <a:r>
                        <a:rPr lang="zh-TW" altLang="zh-TW" sz="2000" b="1" kern="1200" dirty="0" smtClean="0">
                          <a:solidFill>
                            <a:schemeClr val="lt1"/>
                          </a:solidFill>
                          <a:effectLst/>
                          <a:latin typeface="+mj-ea"/>
                          <a:ea typeface="+mj-ea"/>
                          <a:cs typeface="+mn-cs"/>
                        </a:rPr>
                        <a:t>提供學生參與微電影之拍攝機會，在製作微電影的過程中，體驗溝通、協作等電影製作實際情形，為學生開創新的視野。</a:t>
                      </a:r>
                      <a:endParaRPr lang="zh-TW" sz="2000" kern="100" dirty="0">
                        <a:solidFill>
                          <a:schemeClr val="bg1"/>
                        </a:solidFill>
                        <a:effectLst/>
                        <a:latin typeface="+mj-ea"/>
                        <a:ea typeface="+mj-ea"/>
                        <a:cs typeface="Times New Roman"/>
                      </a:endParaRPr>
                    </a:p>
                  </a:txBody>
                  <a:tcPr marL="68580" marR="68580" marT="0" marB="0" anchor="ctr">
                    <a:solidFill>
                      <a:srgbClr val="3333FF"/>
                    </a:solidFill>
                  </a:tcPr>
                </a:tc>
                <a:tc hMerge="1">
                  <a:txBody>
                    <a:bodyPr/>
                    <a:lstStyle/>
                    <a:p>
                      <a:endParaRPr lang="zh-TW" altLang="en-US"/>
                    </a:p>
                  </a:txBody>
                  <a:tcPr/>
                </a:tc>
              </a:tr>
            </a:tbl>
          </a:graphicData>
        </a:graphic>
      </p:graphicFrame>
      <p:pic>
        <p:nvPicPr>
          <p:cNvPr id="11" name="圖片 10" descr="C:\Users\tea34\Desktop\104-5\IMG_896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1" y="1938509"/>
            <a:ext cx="3888234" cy="27146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圖片 11" descr="C:\Users\tea34\Desktop\104-5\IMG_896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8884" y="1938509"/>
            <a:ext cx="3853606" cy="27146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40657216"/>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AF14B410-4B94-408B-B979-7B4712398337}" type="slidenum">
              <a:rPr lang="en-US" altLang="zh-TW" smtClean="0"/>
              <a:pPr>
                <a:defRPr/>
              </a:pPr>
              <a:t>57</a:t>
            </a:fld>
            <a:endParaRPr lang="en-US" altLang="zh-TW"/>
          </a:p>
        </p:txBody>
      </p:sp>
      <p:graphicFrame>
        <p:nvGraphicFramePr>
          <p:cNvPr id="4" name="表格 3"/>
          <p:cNvGraphicFramePr>
            <a:graphicFrameLocks noGrp="1"/>
          </p:cNvGraphicFramePr>
          <p:nvPr>
            <p:extLst>
              <p:ext uri="{D42A27DB-BD31-4B8C-83A1-F6EECF244321}">
                <p14:modId xmlns:p14="http://schemas.microsoft.com/office/powerpoint/2010/main" val="3175998712"/>
              </p:ext>
            </p:extLst>
          </p:nvPr>
        </p:nvGraphicFramePr>
        <p:xfrm>
          <a:off x="827584" y="980728"/>
          <a:ext cx="7632848" cy="5082299"/>
        </p:xfrm>
        <a:graphic>
          <a:graphicData uri="http://schemas.openxmlformats.org/drawingml/2006/table">
            <a:tbl>
              <a:tblPr firstRow="1" firstCol="1" lastRow="1" lastCol="1" bandRow="1" bandCol="1">
                <a:tableStyleId>{5C22544A-7EE6-4342-B048-85BDC9FD1C3A}</a:tableStyleId>
              </a:tblPr>
              <a:tblGrid>
                <a:gridCol w="360040"/>
                <a:gridCol w="792088"/>
                <a:gridCol w="864096"/>
                <a:gridCol w="792088"/>
                <a:gridCol w="648072"/>
                <a:gridCol w="2461086"/>
                <a:gridCol w="1715378"/>
              </a:tblGrid>
              <a:tr h="182881">
                <a:tc rowSpan="2" gridSpan="3">
                  <a:txBody>
                    <a:bodyPr/>
                    <a:lstStyle/>
                    <a:p>
                      <a:pPr algn="ctr">
                        <a:spcAft>
                          <a:spcPts val="0"/>
                        </a:spcAft>
                      </a:pPr>
                      <a:r>
                        <a:rPr lang="en-US" sz="1800" kern="0" dirty="0">
                          <a:effectLst/>
                        </a:rPr>
                        <a:t>104-5</a:t>
                      </a:r>
                      <a:r>
                        <a:rPr lang="zh-TW" sz="1800" kern="0" dirty="0">
                          <a:effectLst/>
                        </a:rPr>
                        <a:t>指標項目</a:t>
                      </a:r>
                      <a:endParaRPr lang="zh-TW" sz="1800" kern="100" dirty="0">
                        <a:effectLst/>
                        <a:latin typeface="Calibri"/>
                        <a:ea typeface="新細明體"/>
                        <a:cs typeface="Times New Roman"/>
                      </a:endParaRPr>
                    </a:p>
                  </a:txBody>
                  <a:tcPr marL="39821" marR="39821" marT="0" marB="0" anchor="ctr"/>
                </a:tc>
                <a:tc rowSpan="2" hMerge="1">
                  <a:txBody>
                    <a:bodyPr/>
                    <a:lstStyle/>
                    <a:p>
                      <a:endParaRPr lang="zh-TW" altLang="en-US"/>
                    </a:p>
                  </a:txBody>
                  <a:tcPr/>
                </a:tc>
                <a:tc rowSpan="2" hMerge="1">
                  <a:txBody>
                    <a:bodyPr/>
                    <a:lstStyle/>
                    <a:p>
                      <a:endParaRPr lang="zh-TW" altLang="en-US"/>
                    </a:p>
                  </a:txBody>
                  <a:tcPr/>
                </a:tc>
                <a:tc gridSpan="2">
                  <a:txBody>
                    <a:bodyPr/>
                    <a:lstStyle/>
                    <a:p>
                      <a:pPr algn="ctr">
                        <a:spcAft>
                          <a:spcPts val="0"/>
                        </a:spcAft>
                      </a:pPr>
                      <a:r>
                        <a:rPr lang="en-US" sz="1800" kern="0">
                          <a:effectLst/>
                        </a:rPr>
                        <a:t>104</a:t>
                      </a:r>
                      <a:r>
                        <a:rPr lang="zh-TW" sz="1800" kern="0">
                          <a:effectLst/>
                        </a:rPr>
                        <a:t>學年度</a:t>
                      </a:r>
                      <a:endParaRPr lang="zh-TW" sz="1800" kern="100">
                        <a:effectLst/>
                        <a:latin typeface="Calibri"/>
                        <a:ea typeface="新細明體"/>
                        <a:cs typeface="Times New Roman"/>
                      </a:endParaRPr>
                    </a:p>
                  </a:txBody>
                  <a:tcPr marL="39821" marR="39821" marT="0" marB="0" anchor="ctr"/>
                </a:tc>
                <a:tc hMerge="1">
                  <a:txBody>
                    <a:bodyPr/>
                    <a:lstStyle/>
                    <a:p>
                      <a:endParaRPr lang="zh-TW" altLang="en-US"/>
                    </a:p>
                  </a:txBody>
                  <a:tcPr/>
                </a:tc>
                <a:tc rowSpan="2">
                  <a:txBody>
                    <a:bodyPr/>
                    <a:lstStyle/>
                    <a:p>
                      <a:pPr algn="ctr">
                        <a:spcAft>
                          <a:spcPts val="0"/>
                        </a:spcAft>
                      </a:pPr>
                      <a:r>
                        <a:rPr lang="zh-TW" sz="1800" kern="100">
                          <a:effectLst/>
                        </a:rPr>
                        <a:t>具體成果質性描述</a:t>
                      </a:r>
                      <a:endParaRPr lang="zh-TW" sz="1800" kern="100">
                        <a:effectLst/>
                        <a:latin typeface="Calibri"/>
                        <a:ea typeface="新細明體"/>
                        <a:cs typeface="Times New Roman"/>
                      </a:endParaRPr>
                    </a:p>
                  </a:txBody>
                  <a:tcPr marL="39821" marR="39821" marT="0" marB="0" anchor="ctr"/>
                </a:tc>
                <a:tc rowSpan="2">
                  <a:txBody>
                    <a:bodyPr/>
                    <a:lstStyle/>
                    <a:p>
                      <a:pPr algn="just">
                        <a:spcAft>
                          <a:spcPts val="0"/>
                        </a:spcAft>
                      </a:pPr>
                      <a:r>
                        <a:rPr lang="zh-TW" sz="1800" kern="100" dirty="0">
                          <a:effectLst/>
                        </a:rPr>
                        <a:t>遭遇困難及待改進事項</a:t>
                      </a:r>
                      <a:endParaRPr lang="zh-TW" sz="1800" kern="100" dirty="0">
                        <a:effectLst/>
                        <a:latin typeface="Calibri"/>
                        <a:ea typeface="新細明體"/>
                        <a:cs typeface="Times New Roman"/>
                      </a:endParaRPr>
                    </a:p>
                  </a:txBody>
                  <a:tcPr marL="39821" marR="39821" marT="0" marB="0" anchor="ctr"/>
                </a:tc>
              </a:tr>
              <a:tr h="967499">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a:txBody>
                    <a:bodyPr/>
                    <a:lstStyle/>
                    <a:p>
                      <a:pPr algn="ctr">
                        <a:spcAft>
                          <a:spcPts val="0"/>
                        </a:spcAft>
                      </a:pPr>
                      <a:r>
                        <a:rPr lang="zh-TW" sz="1800" kern="0">
                          <a:effectLst/>
                        </a:rPr>
                        <a:t>目標</a:t>
                      </a:r>
                      <a:endParaRPr lang="zh-TW" sz="1800" kern="100">
                        <a:effectLst/>
                        <a:latin typeface="Calibri"/>
                        <a:ea typeface="新細明體"/>
                        <a:cs typeface="Times New Roman"/>
                      </a:endParaRPr>
                    </a:p>
                  </a:txBody>
                  <a:tcPr marL="39821" marR="39821" marT="0" marB="0" anchor="ctr"/>
                </a:tc>
                <a:tc>
                  <a:txBody>
                    <a:bodyPr/>
                    <a:lstStyle/>
                    <a:p>
                      <a:pPr algn="ctr">
                        <a:spcAft>
                          <a:spcPts val="0"/>
                        </a:spcAft>
                      </a:pPr>
                      <a:r>
                        <a:rPr lang="zh-TW" sz="1800" kern="0">
                          <a:effectLst/>
                        </a:rPr>
                        <a:t>績效</a:t>
                      </a:r>
                      <a:endParaRPr lang="zh-TW" sz="1800" kern="100">
                        <a:effectLst/>
                        <a:latin typeface="Calibri"/>
                        <a:ea typeface="新細明體"/>
                        <a:cs typeface="Times New Roman"/>
                      </a:endParaRPr>
                    </a:p>
                  </a:txBody>
                  <a:tcPr marL="39821" marR="39821" marT="0" marB="0" anchor="ctr"/>
                </a:tc>
                <a:tc vMerge="1">
                  <a:txBody>
                    <a:bodyPr/>
                    <a:lstStyle/>
                    <a:p>
                      <a:endParaRPr lang="zh-TW" altLang="en-US"/>
                    </a:p>
                  </a:txBody>
                  <a:tcPr/>
                </a:tc>
                <a:tc vMerge="1">
                  <a:txBody>
                    <a:bodyPr/>
                    <a:lstStyle/>
                    <a:p>
                      <a:endParaRPr lang="zh-TW" altLang="en-US"/>
                    </a:p>
                  </a:txBody>
                  <a:tcPr/>
                </a:tc>
              </a:tr>
              <a:tr h="115038">
                <a:tc rowSpan="2">
                  <a:txBody>
                    <a:bodyPr/>
                    <a:lstStyle/>
                    <a:p>
                      <a:pPr algn="just">
                        <a:spcAft>
                          <a:spcPts val="0"/>
                        </a:spcAft>
                      </a:pPr>
                      <a:r>
                        <a:rPr lang="zh-TW" sz="1800" kern="0">
                          <a:effectLst/>
                        </a:rPr>
                        <a:t>校訂績效指標</a:t>
                      </a:r>
                      <a:endParaRPr lang="zh-TW" sz="1800" kern="100">
                        <a:effectLst/>
                        <a:latin typeface="Calibri"/>
                        <a:ea typeface="新細明體"/>
                        <a:cs typeface="Times New Roman"/>
                      </a:endParaRPr>
                    </a:p>
                  </a:txBody>
                  <a:tcPr marL="39821" marR="39821" marT="0" marB="0" anchor="ctr"/>
                </a:tc>
                <a:tc gridSpan="2">
                  <a:txBody>
                    <a:bodyPr/>
                    <a:lstStyle/>
                    <a:p>
                      <a:pPr algn="just">
                        <a:spcAft>
                          <a:spcPts val="0"/>
                        </a:spcAft>
                      </a:pPr>
                      <a:r>
                        <a:rPr lang="zh-TW" sz="1800" b="0" kern="0" dirty="0">
                          <a:solidFill>
                            <a:schemeClr val="tx1"/>
                          </a:solidFill>
                          <a:effectLst/>
                        </a:rPr>
                        <a:t>拍攝微電影部數</a:t>
                      </a:r>
                      <a:endParaRPr lang="zh-TW" sz="1800" b="0" kern="100" dirty="0">
                        <a:solidFill>
                          <a:schemeClr val="tx1"/>
                        </a:solidFill>
                        <a:effectLst/>
                        <a:latin typeface="Calibri"/>
                        <a:ea typeface="新細明體"/>
                        <a:cs typeface="Times New Roman"/>
                      </a:endParaRPr>
                    </a:p>
                  </a:txBody>
                  <a:tcPr marL="39821" marR="39821" marT="0" marB="0" anchor="ctr">
                    <a:solidFill>
                      <a:schemeClr val="accent1">
                        <a:lumMod val="20000"/>
                        <a:lumOff val="80000"/>
                      </a:schemeClr>
                    </a:solidFill>
                  </a:tcPr>
                </a:tc>
                <a:tc hMerge="1">
                  <a:txBody>
                    <a:bodyPr/>
                    <a:lstStyle/>
                    <a:p>
                      <a:endParaRPr lang="zh-TW" altLang="en-US"/>
                    </a:p>
                  </a:txBody>
                  <a:tcPr/>
                </a:tc>
                <a:tc>
                  <a:txBody>
                    <a:bodyPr/>
                    <a:lstStyle/>
                    <a:p>
                      <a:pPr algn="ctr">
                        <a:spcAft>
                          <a:spcPts val="0"/>
                        </a:spcAft>
                      </a:pPr>
                      <a:r>
                        <a:rPr lang="en-US" sz="1800" b="0" kern="0" dirty="0">
                          <a:solidFill>
                            <a:schemeClr val="tx1"/>
                          </a:solidFill>
                          <a:effectLst/>
                        </a:rPr>
                        <a:t>1</a:t>
                      </a:r>
                      <a:r>
                        <a:rPr lang="zh-TW" sz="1800" b="0" kern="0" dirty="0">
                          <a:solidFill>
                            <a:schemeClr val="tx1"/>
                          </a:solidFill>
                          <a:effectLst/>
                        </a:rPr>
                        <a:t>部</a:t>
                      </a:r>
                      <a:endParaRPr lang="zh-TW" sz="1800" b="0" kern="100" dirty="0">
                        <a:solidFill>
                          <a:schemeClr val="tx1"/>
                        </a:solidFill>
                        <a:effectLst/>
                        <a:latin typeface="Calibri"/>
                        <a:ea typeface="新細明體"/>
                        <a:cs typeface="Times New Roman"/>
                      </a:endParaRPr>
                    </a:p>
                  </a:txBody>
                  <a:tcPr marL="39821" marR="39821" marT="0" marB="0" anchor="ctr">
                    <a:solidFill>
                      <a:schemeClr val="accent1">
                        <a:lumMod val="20000"/>
                        <a:lumOff val="80000"/>
                      </a:schemeClr>
                    </a:solidFill>
                  </a:tcPr>
                </a:tc>
                <a:tc>
                  <a:txBody>
                    <a:bodyPr/>
                    <a:lstStyle/>
                    <a:p>
                      <a:pPr algn="ctr">
                        <a:spcAft>
                          <a:spcPts val="0"/>
                        </a:spcAft>
                      </a:pPr>
                      <a:r>
                        <a:rPr lang="en-US" sz="1800" b="0" kern="0" dirty="0">
                          <a:solidFill>
                            <a:schemeClr val="tx1"/>
                          </a:solidFill>
                          <a:effectLst/>
                        </a:rPr>
                        <a:t>1</a:t>
                      </a:r>
                      <a:r>
                        <a:rPr lang="zh-TW" sz="1800" b="0" kern="0" dirty="0">
                          <a:solidFill>
                            <a:schemeClr val="tx1"/>
                          </a:solidFill>
                          <a:effectLst/>
                        </a:rPr>
                        <a:t>部</a:t>
                      </a:r>
                      <a:endParaRPr lang="zh-TW" sz="1800" b="0" kern="100" dirty="0">
                        <a:solidFill>
                          <a:schemeClr val="tx1"/>
                        </a:solidFill>
                        <a:effectLst/>
                        <a:latin typeface="Calibri"/>
                        <a:ea typeface="新細明體"/>
                        <a:cs typeface="Times New Roman"/>
                      </a:endParaRPr>
                    </a:p>
                  </a:txBody>
                  <a:tcPr marL="39821" marR="39821" marT="0" marB="0" anchor="ctr">
                    <a:solidFill>
                      <a:schemeClr val="accent1">
                        <a:lumMod val="20000"/>
                        <a:lumOff val="80000"/>
                      </a:schemeClr>
                    </a:solidFill>
                  </a:tcPr>
                </a:tc>
                <a:tc>
                  <a:txBody>
                    <a:bodyPr/>
                    <a:lstStyle/>
                    <a:p>
                      <a:pPr algn="just">
                        <a:spcAft>
                          <a:spcPts val="0"/>
                        </a:spcAft>
                      </a:pPr>
                      <a:r>
                        <a:rPr lang="zh-TW" altLang="en-US" sz="1800" b="0" kern="0" dirty="0" smtClean="0">
                          <a:solidFill>
                            <a:schemeClr val="tx1"/>
                          </a:solidFill>
                          <a:effectLst/>
                        </a:rPr>
                        <a:t>師生對微電影有初步認識</a:t>
                      </a:r>
                      <a:r>
                        <a:rPr lang="en-US" sz="1800" b="0" kern="0" dirty="0">
                          <a:solidFill>
                            <a:schemeClr val="tx1"/>
                          </a:solidFill>
                          <a:effectLst/>
                        </a:rPr>
                        <a:t> </a:t>
                      </a:r>
                      <a:endParaRPr lang="zh-TW" sz="1800" b="0" kern="100" dirty="0">
                        <a:solidFill>
                          <a:schemeClr val="tx1"/>
                        </a:solidFill>
                        <a:effectLst/>
                        <a:latin typeface="Calibri"/>
                        <a:ea typeface="新細明體"/>
                        <a:cs typeface="Times New Roman"/>
                      </a:endParaRPr>
                    </a:p>
                  </a:txBody>
                  <a:tcPr marL="39821" marR="39821" marT="0" marB="0">
                    <a:solidFill>
                      <a:schemeClr val="accent1">
                        <a:lumMod val="20000"/>
                        <a:lumOff val="80000"/>
                      </a:schemeClr>
                    </a:solidFill>
                  </a:tcPr>
                </a:tc>
                <a:tc>
                  <a:txBody>
                    <a:bodyPr/>
                    <a:lstStyle/>
                    <a:p>
                      <a:pPr algn="ctr">
                        <a:spcAft>
                          <a:spcPts val="0"/>
                        </a:spcAft>
                      </a:pPr>
                      <a:r>
                        <a:rPr lang="en-US" sz="1800" b="0" kern="0" dirty="0">
                          <a:solidFill>
                            <a:schemeClr val="tx1"/>
                          </a:solidFill>
                          <a:effectLst/>
                        </a:rPr>
                        <a:t> </a:t>
                      </a:r>
                      <a:endParaRPr lang="zh-TW" sz="1800" b="0" kern="100" dirty="0">
                        <a:solidFill>
                          <a:schemeClr val="tx1"/>
                        </a:solidFill>
                        <a:effectLst/>
                        <a:latin typeface="Calibri"/>
                        <a:ea typeface="新細明體"/>
                        <a:cs typeface="Times New Roman"/>
                      </a:endParaRPr>
                    </a:p>
                  </a:txBody>
                  <a:tcPr marL="39821" marR="39821" marT="0" marB="0">
                    <a:solidFill>
                      <a:schemeClr val="accent1">
                        <a:lumMod val="20000"/>
                        <a:lumOff val="80000"/>
                      </a:schemeClr>
                    </a:solidFill>
                  </a:tcPr>
                </a:tc>
              </a:tr>
              <a:tr h="920304">
                <a:tc vMerge="1">
                  <a:txBody>
                    <a:bodyPr/>
                    <a:lstStyle/>
                    <a:p>
                      <a:endParaRPr lang="zh-TW" altLang="en-US"/>
                    </a:p>
                  </a:txBody>
                  <a:tcPr/>
                </a:tc>
                <a:tc gridSpan="2">
                  <a:txBody>
                    <a:bodyPr/>
                    <a:lstStyle/>
                    <a:p>
                      <a:pPr algn="just">
                        <a:spcAft>
                          <a:spcPts val="0"/>
                        </a:spcAft>
                      </a:pPr>
                      <a:r>
                        <a:rPr lang="zh-TW" sz="1800" b="0" kern="0" dirty="0">
                          <a:solidFill>
                            <a:schemeClr val="tx1"/>
                          </a:solidFill>
                          <a:effectLst/>
                        </a:rPr>
                        <a:t>推廣活動場次</a:t>
                      </a:r>
                      <a:endParaRPr lang="zh-TW" sz="1800" b="0" kern="100" dirty="0">
                        <a:solidFill>
                          <a:schemeClr val="tx1"/>
                        </a:solidFill>
                        <a:effectLst/>
                        <a:latin typeface="Calibri"/>
                        <a:ea typeface="新細明體"/>
                        <a:cs typeface="Times New Roman"/>
                      </a:endParaRPr>
                    </a:p>
                  </a:txBody>
                  <a:tcPr marL="39821" marR="39821" marT="0" marB="0" anchor="ctr">
                    <a:solidFill>
                      <a:schemeClr val="accent1">
                        <a:lumMod val="20000"/>
                        <a:lumOff val="80000"/>
                      </a:schemeClr>
                    </a:solidFill>
                  </a:tcPr>
                </a:tc>
                <a:tc hMerge="1">
                  <a:txBody>
                    <a:bodyPr/>
                    <a:lstStyle/>
                    <a:p>
                      <a:endParaRPr lang="zh-TW" altLang="en-US"/>
                    </a:p>
                  </a:txBody>
                  <a:tcPr/>
                </a:tc>
                <a:tc>
                  <a:txBody>
                    <a:bodyPr/>
                    <a:lstStyle/>
                    <a:p>
                      <a:pPr algn="ctr">
                        <a:spcAft>
                          <a:spcPts val="0"/>
                        </a:spcAft>
                      </a:pPr>
                      <a:r>
                        <a:rPr lang="en-US" sz="1800" b="0" kern="0">
                          <a:solidFill>
                            <a:schemeClr val="tx1"/>
                          </a:solidFill>
                          <a:effectLst/>
                        </a:rPr>
                        <a:t>2</a:t>
                      </a:r>
                      <a:r>
                        <a:rPr lang="zh-TW" sz="1800" b="0" kern="0">
                          <a:solidFill>
                            <a:schemeClr val="tx1"/>
                          </a:solidFill>
                          <a:effectLst/>
                        </a:rPr>
                        <a:t>場</a:t>
                      </a:r>
                      <a:endParaRPr lang="zh-TW" sz="1800" b="0" kern="100">
                        <a:solidFill>
                          <a:schemeClr val="tx1"/>
                        </a:solidFill>
                        <a:effectLst/>
                        <a:latin typeface="Calibri"/>
                        <a:ea typeface="新細明體"/>
                        <a:cs typeface="Times New Roman"/>
                      </a:endParaRPr>
                    </a:p>
                  </a:txBody>
                  <a:tcPr marL="39821" marR="39821" marT="0" marB="0" anchor="ctr">
                    <a:solidFill>
                      <a:schemeClr val="accent1">
                        <a:lumMod val="20000"/>
                        <a:lumOff val="80000"/>
                      </a:schemeClr>
                    </a:solidFill>
                  </a:tcPr>
                </a:tc>
                <a:tc>
                  <a:txBody>
                    <a:bodyPr/>
                    <a:lstStyle/>
                    <a:p>
                      <a:pPr algn="ctr">
                        <a:spcAft>
                          <a:spcPts val="0"/>
                        </a:spcAft>
                      </a:pPr>
                      <a:r>
                        <a:rPr lang="en-US" sz="1800" b="0" kern="0">
                          <a:solidFill>
                            <a:schemeClr val="tx1"/>
                          </a:solidFill>
                          <a:effectLst/>
                        </a:rPr>
                        <a:t>4</a:t>
                      </a:r>
                      <a:r>
                        <a:rPr lang="zh-TW" sz="1800" b="0" kern="0">
                          <a:solidFill>
                            <a:schemeClr val="tx1"/>
                          </a:solidFill>
                          <a:effectLst/>
                        </a:rPr>
                        <a:t>場</a:t>
                      </a:r>
                      <a:endParaRPr lang="zh-TW" sz="1800" b="0" kern="100">
                        <a:solidFill>
                          <a:schemeClr val="tx1"/>
                        </a:solidFill>
                        <a:effectLst/>
                        <a:latin typeface="Calibri"/>
                        <a:ea typeface="新細明體"/>
                        <a:cs typeface="Times New Roman"/>
                      </a:endParaRPr>
                    </a:p>
                  </a:txBody>
                  <a:tcPr marL="39821" marR="39821" marT="0" marB="0" anchor="ctr">
                    <a:solidFill>
                      <a:schemeClr val="accent1">
                        <a:lumMod val="20000"/>
                        <a:lumOff val="80000"/>
                      </a:schemeClr>
                    </a:solidFill>
                  </a:tcPr>
                </a:tc>
                <a:tc>
                  <a:txBody>
                    <a:bodyPr/>
                    <a:lstStyle/>
                    <a:p>
                      <a:pPr marL="360363" lvl="1" indent="-285750">
                        <a:spcAft>
                          <a:spcPts val="0"/>
                        </a:spcAft>
                        <a:buSzPts val="1200"/>
                        <a:buFont typeface="+mj-lt"/>
                        <a:buAutoNum type="arabicPeriod"/>
                      </a:pPr>
                      <a:r>
                        <a:rPr lang="zh-TW" sz="1800" b="0" kern="0" dirty="0">
                          <a:solidFill>
                            <a:schemeClr val="tx1"/>
                          </a:solidFill>
                          <a:effectLst/>
                        </a:rPr>
                        <a:t>教師行政會報播映</a:t>
                      </a:r>
                      <a:endParaRPr lang="zh-TW" sz="1800" b="0" kern="100" dirty="0">
                        <a:solidFill>
                          <a:schemeClr val="tx1"/>
                        </a:solidFill>
                        <a:effectLst/>
                      </a:endParaRPr>
                    </a:p>
                    <a:p>
                      <a:pPr marL="360363" lvl="1" indent="-285750">
                        <a:spcAft>
                          <a:spcPts val="0"/>
                        </a:spcAft>
                        <a:buSzPts val="1200"/>
                        <a:buFont typeface="+mj-lt"/>
                        <a:buAutoNum type="arabicPeriod"/>
                      </a:pPr>
                      <a:r>
                        <a:rPr lang="zh-TW" sz="1800" b="0" kern="0" dirty="0">
                          <a:solidFill>
                            <a:schemeClr val="tx1"/>
                          </a:solidFill>
                          <a:effectLst/>
                        </a:rPr>
                        <a:t>住校生同心餐會播映</a:t>
                      </a:r>
                      <a:endParaRPr lang="zh-TW" sz="1800" b="0" kern="100" dirty="0">
                        <a:solidFill>
                          <a:schemeClr val="tx1"/>
                        </a:solidFill>
                        <a:effectLst/>
                      </a:endParaRPr>
                    </a:p>
                    <a:p>
                      <a:pPr marL="360363" lvl="1" indent="-285750">
                        <a:spcAft>
                          <a:spcPts val="0"/>
                        </a:spcAft>
                        <a:buSzPts val="1200"/>
                        <a:buFont typeface="+mj-lt"/>
                        <a:buAutoNum type="arabicPeriod"/>
                      </a:pPr>
                      <a:r>
                        <a:rPr lang="zh-TW" sz="1800" b="0" kern="0" dirty="0">
                          <a:solidFill>
                            <a:schemeClr val="tx1"/>
                          </a:solidFill>
                          <a:effectLst/>
                        </a:rPr>
                        <a:t>國中端入班宣導時播映共兩場，光復國中丶萬榮國中</a:t>
                      </a:r>
                      <a:endParaRPr lang="zh-TW" sz="1800" b="0" kern="100" dirty="0">
                        <a:solidFill>
                          <a:schemeClr val="tx1"/>
                        </a:solidFill>
                        <a:effectLst/>
                        <a:latin typeface="Calibri"/>
                        <a:ea typeface="新細明體"/>
                        <a:cs typeface="Times New Roman"/>
                      </a:endParaRPr>
                    </a:p>
                  </a:txBody>
                  <a:tcPr marL="39821" marR="39821" marT="0" marB="0">
                    <a:solidFill>
                      <a:schemeClr val="accent1">
                        <a:lumMod val="20000"/>
                        <a:lumOff val="80000"/>
                      </a:schemeClr>
                    </a:solidFill>
                  </a:tcPr>
                </a:tc>
                <a:tc>
                  <a:txBody>
                    <a:bodyPr/>
                    <a:lstStyle/>
                    <a:p>
                      <a:pPr algn="ctr">
                        <a:spcAft>
                          <a:spcPts val="0"/>
                        </a:spcAft>
                      </a:pPr>
                      <a:r>
                        <a:rPr lang="en-US" sz="1800" b="0" kern="0" dirty="0">
                          <a:solidFill>
                            <a:schemeClr val="tx1"/>
                          </a:solidFill>
                          <a:effectLst/>
                        </a:rPr>
                        <a:t> </a:t>
                      </a:r>
                      <a:endParaRPr lang="zh-TW" sz="1800" b="0" kern="100" dirty="0">
                        <a:solidFill>
                          <a:schemeClr val="tx1"/>
                        </a:solidFill>
                        <a:effectLst/>
                        <a:latin typeface="Calibri"/>
                        <a:ea typeface="新細明體"/>
                        <a:cs typeface="Times New Roman"/>
                      </a:endParaRPr>
                    </a:p>
                  </a:txBody>
                  <a:tcPr marL="39821" marR="39821" marT="0" marB="0">
                    <a:solidFill>
                      <a:schemeClr val="accent1">
                        <a:lumMod val="20000"/>
                        <a:lumOff val="80000"/>
                      </a:schemeClr>
                    </a:solidFill>
                  </a:tcPr>
                </a:tc>
              </a:tr>
              <a:tr h="115038">
                <a:tc rowSpan="2">
                  <a:txBody>
                    <a:bodyPr/>
                    <a:lstStyle/>
                    <a:p>
                      <a:pPr algn="just">
                        <a:spcAft>
                          <a:spcPts val="0"/>
                        </a:spcAft>
                      </a:pPr>
                      <a:r>
                        <a:rPr lang="zh-TW" sz="1800" kern="0">
                          <a:effectLst/>
                        </a:rPr>
                        <a:t>署訂績效指標</a:t>
                      </a:r>
                      <a:endParaRPr lang="zh-TW" sz="1800" kern="100">
                        <a:effectLst/>
                        <a:latin typeface="Calibri"/>
                        <a:ea typeface="新細明體"/>
                        <a:cs typeface="Times New Roman"/>
                      </a:endParaRPr>
                    </a:p>
                  </a:txBody>
                  <a:tcPr marL="39821" marR="39821" marT="0" marB="0" anchor="ctr"/>
                </a:tc>
                <a:tc>
                  <a:txBody>
                    <a:bodyPr/>
                    <a:lstStyle/>
                    <a:p>
                      <a:pPr algn="ctr">
                        <a:spcAft>
                          <a:spcPts val="0"/>
                        </a:spcAft>
                      </a:pPr>
                      <a:r>
                        <a:rPr lang="zh-TW" sz="1800" b="0" kern="0" dirty="0">
                          <a:solidFill>
                            <a:schemeClr val="tx1"/>
                          </a:solidFill>
                          <a:effectLst/>
                        </a:rPr>
                        <a:t>編號</a:t>
                      </a:r>
                      <a:endParaRPr lang="zh-TW" sz="1800" b="0" kern="100" dirty="0">
                        <a:solidFill>
                          <a:schemeClr val="tx1"/>
                        </a:solidFill>
                        <a:effectLst/>
                        <a:latin typeface="Calibri"/>
                        <a:ea typeface="新細明體"/>
                        <a:cs typeface="Times New Roman"/>
                      </a:endParaRPr>
                    </a:p>
                  </a:txBody>
                  <a:tcPr marL="39821" marR="39821" marT="0" marB="0" anchor="ctr">
                    <a:solidFill>
                      <a:schemeClr val="accent1">
                        <a:lumMod val="20000"/>
                        <a:lumOff val="80000"/>
                      </a:schemeClr>
                    </a:solidFill>
                  </a:tcPr>
                </a:tc>
                <a:tc>
                  <a:txBody>
                    <a:bodyPr/>
                    <a:lstStyle/>
                    <a:p>
                      <a:pPr algn="ctr">
                        <a:spcAft>
                          <a:spcPts val="0"/>
                        </a:spcAft>
                      </a:pPr>
                      <a:r>
                        <a:rPr lang="zh-TW" sz="1800" b="0" kern="0" dirty="0" smtClean="0">
                          <a:solidFill>
                            <a:schemeClr val="tx1"/>
                          </a:solidFill>
                          <a:effectLst/>
                        </a:rPr>
                        <a:t>績效</a:t>
                      </a:r>
                      <a:endParaRPr lang="en-US" altLang="zh-TW" sz="1800" b="0" kern="0" dirty="0" smtClean="0">
                        <a:solidFill>
                          <a:schemeClr val="tx1"/>
                        </a:solidFill>
                        <a:effectLst/>
                      </a:endParaRPr>
                    </a:p>
                    <a:p>
                      <a:pPr algn="ctr">
                        <a:spcAft>
                          <a:spcPts val="0"/>
                        </a:spcAft>
                      </a:pPr>
                      <a:r>
                        <a:rPr lang="zh-TW" sz="1800" b="0" kern="0" dirty="0" smtClean="0">
                          <a:solidFill>
                            <a:schemeClr val="tx1"/>
                          </a:solidFill>
                          <a:effectLst/>
                        </a:rPr>
                        <a:t>指標</a:t>
                      </a:r>
                      <a:endParaRPr lang="zh-TW" sz="1800" b="0" kern="100" dirty="0">
                        <a:solidFill>
                          <a:schemeClr val="tx1"/>
                        </a:solidFill>
                        <a:effectLst/>
                        <a:latin typeface="Calibri"/>
                        <a:ea typeface="新細明體"/>
                        <a:cs typeface="Times New Roman"/>
                      </a:endParaRPr>
                    </a:p>
                  </a:txBody>
                  <a:tcPr marL="39821" marR="39821" marT="0" marB="0" anchor="ctr">
                    <a:solidFill>
                      <a:schemeClr val="accent1">
                        <a:lumMod val="20000"/>
                        <a:lumOff val="80000"/>
                      </a:schemeClr>
                    </a:solidFill>
                  </a:tcPr>
                </a:tc>
                <a:tc>
                  <a:txBody>
                    <a:bodyPr/>
                    <a:lstStyle/>
                    <a:p>
                      <a:pPr algn="ctr">
                        <a:spcAft>
                          <a:spcPts val="0"/>
                        </a:spcAft>
                      </a:pPr>
                      <a:r>
                        <a:rPr lang="en-US" sz="1800" b="0" kern="0" dirty="0">
                          <a:solidFill>
                            <a:schemeClr val="tx1"/>
                          </a:solidFill>
                          <a:effectLst/>
                        </a:rPr>
                        <a:t> </a:t>
                      </a:r>
                      <a:endParaRPr lang="zh-TW" sz="1800" b="0" kern="100" dirty="0">
                        <a:solidFill>
                          <a:schemeClr val="tx1"/>
                        </a:solidFill>
                        <a:effectLst/>
                        <a:latin typeface="Calibri"/>
                        <a:ea typeface="新細明體"/>
                        <a:cs typeface="Times New Roman"/>
                      </a:endParaRPr>
                    </a:p>
                  </a:txBody>
                  <a:tcPr marL="39821" marR="39821" marT="0" marB="0" anchor="ctr">
                    <a:solidFill>
                      <a:schemeClr val="accent1">
                        <a:lumMod val="20000"/>
                        <a:lumOff val="80000"/>
                      </a:schemeClr>
                    </a:solidFill>
                  </a:tcPr>
                </a:tc>
                <a:tc>
                  <a:txBody>
                    <a:bodyPr/>
                    <a:lstStyle/>
                    <a:p>
                      <a:pPr algn="ctr">
                        <a:spcAft>
                          <a:spcPts val="0"/>
                        </a:spcAft>
                      </a:pPr>
                      <a:r>
                        <a:rPr lang="en-US" sz="1800" b="0" kern="0">
                          <a:solidFill>
                            <a:schemeClr val="tx1"/>
                          </a:solidFill>
                          <a:effectLst/>
                        </a:rPr>
                        <a:t> </a:t>
                      </a:r>
                      <a:endParaRPr lang="zh-TW" sz="1800" b="0" kern="100">
                        <a:solidFill>
                          <a:schemeClr val="tx1"/>
                        </a:solidFill>
                        <a:effectLst/>
                        <a:latin typeface="Calibri"/>
                        <a:ea typeface="新細明體"/>
                        <a:cs typeface="Times New Roman"/>
                      </a:endParaRPr>
                    </a:p>
                  </a:txBody>
                  <a:tcPr marL="39821" marR="39821" marT="0" marB="0" anchor="ctr">
                    <a:solidFill>
                      <a:schemeClr val="accent1">
                        <a:lumMod val="20000"/>
                        <a:lumOff val="80000"/>
                      </a:schemeClr>
                    </a:solidFill>
                  </a:tcPr>
                </a:tc>
                <a:tc>
                  <a:txBody>
                    <a:bodyPr/>
                    <a:lstStyle/>
                    <a:p>
                      <a:pPr>
                        <a:spcAft>
                          <a:spcPts val="0"/>
                        </a:spcAft>
                      </a:pPr>
                      <a:r>
                        <a:rPr lang="en-US" sz="1800" b="0" kern="0">
                          <a:solidFill>
                            <a:schemeClr val="tx1"/>
                          </a:solidFill>
                          <a:effectLst/>
                        </a:rPr>
                        <a:t> </a:t>
                      </a:r>
                      <a:endParaRPr lang="zh-TW" sz="1800" b="0" kern="100">
                        <a:solidFill>
                          <a:schemeClr val="tx1"/>
                        </a:solidFill>
                        <a:effectLst/>
                        <a:latin typeface="Calibri"/>
                        <a:ea typeface="新細明體"/>
                        <a:cs typeface="Times New Roman"/>
                      </a:endParaRPr>
                    </a:p>
                  </a:txBody>
                  <a:tcPr marL="39821" marR="39821" marT="0" marB="0">
                    <a:solidFill>
                      <a:schemeClr val="accent1">
                        <a:lumMod val="20000"/>
                        <a:lumOff val="80000"/>
                      </a:schemeClr>
                    </a:solidFill>
                  </a:tcPr>
                </a:tc>
                <a:tc>
                  <a:txBody>
                    <a:bodyPr/>
                    <a:lstStyle/>
                    <a:p>
                      <a:pPr algn="ctr">
                        <a:spcAft>
                          <a:spcPts val="0"/>
                        </a:spcAft>
                      </a:pPr>
                      <a:r>
                        <a:rPr lang="en-US" sz="1800" b="0" kern="0" dirty="0">
                          <a:solidFill>
                            <a:schemeClr val="tx1"/>
                          </a:solidFill>
                          <a:effectLst/>
                        </a:rPr>
                        <a:t> </a:t>
                      </a:r>
                      <a:endParaRPr lang="zh-TW" sz="1800" b="0" kern="100" dirty="0">
                        <a:solidFill>
                          <a:schemeClr val="tx1"/>
                        </a:solidFill>
                        <a:effectLst/>
                        <a:latin typeface="Calibri"/>
                        <a:ea typeface="新細明體"/>
                        <a:cs typeface="Times New Roman"/>
                      </a:endParaRPr>
                    </a:p>
                  </a:txBody>
                  <a:tcPr marL="39821" marR="39821" marT="0" marB="0">
                    <a:solidFill>
                      <a:schemeClr val="accent1">
                        <a:lumMod val="20000"/>
                        <a:lumOff val="80000"/>
                      </a:schemeClr>
                    </a:solidFill>
                  </a:tcPr>
                </a:tc>
              </a:tr>
              <a:tr h="756158">
                <a:tc vMerge="1">
                  <a:txBody>
                    <a:bodyPr/>
                    <a:lstStyle/>
                    <a:p>
                      <a:endParaRPr lang="zh-TW" altLang="en-US"/>
                    </a:p>
                  </a:txBody>
                  <a:tcPr/>
                </a:tc>
                <a:tc>
                  <a:txBody>
                    <a:bodyPr/>
                    <a:lstStyle/>
                    <a:p>
                      <a:pPr algn="just">
                        <a:spcAft>
                          <a:spcPts val="0"/>
                        </a:spcAft>
                      </a:pPr>
                      <a:r>
                        <a:rPr lang="en-US" sz="1800" b="0" kern="0" dirty="0">
                          <a:solidFill>
                            <a:schemeClr val="tx1"/>
                          </a:solidFill>
                          <a:effectLst/>
                        </a:rPr>
                        <a:t>10.14</a:t>
                      </a:r>
                      <a:endParaRPr lang="zh-TW" sz="1800" b="0" kern="100" dirty="0">
                        <a:solidFill>
                          <a:schemeClr val="tx1"/>
                        </a:solidFill>
                        <a:effectLst/>
                        <a:latin typeface="Calibri"/>
                        <a:ea typeface="新細明體"/>
                        <a:cs typeface="Times New Roman"/>
                      </a:endParaRPr>
                    </a:p>
                  </a:txBody>
                  <a:tcPr marL="39821" marR="39821" marT="0" marB="0">
                    <a:solidFill>
                      <a:schemeClr val="accent1">
                        <a:lumMod val="20000"/>
                        <a:lumOff val="80000"/>
                      </a:schemeClr>
                    </a:solidFill>
                  </a:tcPr>
                </a:tc>
                <a:tc>
                  <a:txBody>
                    <a:bodyPr/>
                    <a:lstStyle/>
                    <a:p>
                      <a:pPr algn="just">
                        <a:spcAft>
                          <a:spcPts val="0"/>
                        </a:spcAft>
                      </a:pPr>
                      <a:r>
                        <a:rPr lang="zh-TW" sz="1800" b="0" kern="0" dirty="0">
                          <a:solidFill>
                            <a:schemeClr val="tx1"/>
                          </a:solidFill>
                          <a:effectLst/>
                        </a:rPr>
                        <a:t>拍攝微電影之點閱次數</a:t>
                      </a:r>
                      <a:endParaRPr lang="zh-TW" sz="1800" b="0" kern="100" dirty="0">
                        <a:solidFill>
                          <a:schemeClr val="tx1"/>
                        </a:solidFill>
                        <a:effectLst/>
                        <a:latin typeface="Calibri"/>
                        <a:ea typeface="新細明體"/>
                        <a:cs typeface="Times New Roman"/>
                      </a:endParaRPr>
                    </a:p>
                  </a:txBody>
                  <a:tcPr marL="39821" marR="39821" marT="0" marB="0">
                    <a:solidFill>
                      <a:schemeClr val="accent1">
                        <a:lumMod val="20000"/>
                        <a:lumOff val="80000"/>
                      </a:schemeClr>
                    </a:solidFill>
                  </a:tcPr>
                </a:tc>
                <a:tc>
                  <a:txBody>
                    <a:bodyPr/>
                    <a:lstStyle/>
                    <a:p>
                      <a:pPr algn="ctr">
                        <a:spcAft>
                          <a:spcPts val="0"/>
                        </a:spcAft>
                      </a:pPr>
                      <a:r>
                        <a:rPr lang="en-US" sz="1800" b="0" kern="0" dirty="0">
                          <a:solidFill>
                            <a:schemeClr val="tx1"/>
                          </a:solidFill>
                          <a:effectLst/>
                        </a:rPr>
                        <a:t>2,500</a:t>
                      </a:r>
                      <a:endParaRPr lang="zh-TW" sz="1800" b="0" kern="100" dirty="0">
                        <a:solidFill>
                          <a:schemeClr val="tx1"/>
                        </a:solidFill>
                        <a:effectLst/>
                        <a:latin typeface="Calibri"/>
                        <a:ea typeface="新細明體"/>
                        <a:cs typeface="Times New Roman"/>
                      </a:endParaRPr>
                    </a:p>
                  </a:txBody>
                  <a:tcPr marL="39821" marR="39821" marT="0" marB="0" anchor="ctr">
                    <a:solidFill>
                      <a:schemeClr val="accent1">
                        <a:lumMod val="20000"/>
                        <a:lumOff val="80000"/>
                      </a:schemeClr>
                    </a:solidFill>
                  </a:tcPr>
                </a:tc>
                <a:tc>
                  <a:txBody>
                    <a:bodyPr/>
                    <a:lstStyle/>
                    <a:p>
                      <a:pPr algn="ctr">
                        <a:spcAft>
                          <a:spcPts val="0"/>
                        </a:spcAft>
                      </a:pPr>
                      <a:r>
                        <a:rPr lang="en-US" sz="1800" b="0" kern="0" dirty="0">
                          <a:solidFill>
                            <a:schemeClr val="tx1"/>
                          </a:solidFill>
                          <a:effectLst/>
                        </a:rPr>
                        <a:t>0</a:t>
                      </a:r>
                      <a:endParaRPr lang="zh-TW" sz="1800" b="0" kern="100" dirty="0">
                        <a:solidFill>
                          <a:schemeClr val="tx1"/>
                        </a:solidFill>
                        <a:effectLst/>
                        <a:latin typeface="Calibri"/>
                        <a:ea typeface="新細明體"/>
                        <a:cs typeface="Times New Roman"/>
                      </a:endParaRPr>
                    </a:p>
                  </a:txBody>
                  <a:tcPr marL="39821" marR="39821" marT="0" marB="0" anchor="ctr">
                    <a:solidFill>
                      <a:schemeClr val="accent1">
                        <a:lumMod val="20000"/>
                        <a:lumOff val="80000"/>
                      </a:schemeClr>
                    </a:solidFill>
                  </a:tcPr>
                </a:tc>
                <a:tc>
                  <a:txBody>
                    <a:bodyPr/>
                    <a:lstStyle/>
                    <a:p>
                      <a:pPr>
                        <a:spcAft>
                          <a:spcPts val="0"/>
                        </a:spcAft>
                      </a:pPr>
                      <a:r>
                        <a:rPr lang="en-US" sz="1800" b="0" kern="0" dirty="0">
                          <a:solidFill>
                            <a:schemeClr val="tx1"/>
                          </a:solidFill>
                          <a:effectLst/>
                        </a:rPr>
                        <a:t> </a:t>
                      </a:r>
                      <a:endParaRPr lang="zh-TW" sz="1800" b="0" kern="100" dirty="0">
                        <a:solidFill>
                          <a:schemeClr val="tx1"/>
                        </a:solidFill>
                        <a:effectLst/>
                        <a:latin typeface="Calibri"/>
                        <a:ea typeface="新細明體"/>
                        <a:cs typeface="Times New Roman"/>
                      </a:endParaRPr>
                    </a:p>
                  </a:txBody>
                  <a:tcPr marL="39821" marR="39821" marT="0" marB="0">
                    <a:solidFill>
                      <a:schemeClr val="accent1">
                        <a:lumMod val="20000"/>
                        <a:lumOff val="80000"/>
                      </a:schemeClr>
                    </a:solidFill>
                  </a:tcPr>
                </a:tc>
                <a:tc>
                  <a:txBody>
                    <a:bodyPr/>
                    <a:lstStyle/>
                    <a:p>
                      <a:pPr>
                        <a:spcAft>
                          <a:spcPts val="0"/>
                        </a:spcAft>
                      </a:pPr>
                      <a:r>
                        <a:rPr lang="zh-TW" sz="1800" b="0" kern="0" dirty="0">
                          <a:solidFill>
                            <a:schemeClr val="tx1"/>
                          </a:solidFill>
                          <a:effectLst/>
                        </a:rPr>
                        <a:t>音樂部分有版權問題，故暫不建議于網路上公播</a:t>
                      </a:r>
                      <a:endParaRPr lang="zh-TW" sz="1800" b="0" kern="100" dirty="0">
                        <a:solidFill>
                          <a:schemeClr val="tx1"/>
                        </a:solidFill>
                        <a:effectLst/>
                        <a:latin typeface="Calibri"/>
                        <a:ea typeface="新細明體"/>
                        <a:cs typeface="Times New Roman"/>
                      </a:endParaRPr>
                    </a:p>
                  </a:txBody>
                  <a:tcPr marL="39821" marR="39821"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2988145639"/>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pPr>
              <a:defRPr/>
            </a:pPr>
            <a:endParaRPr lang="en-US" altLang="zh-TW"/>
          </a:p>
        </p:txBody>
      </p:sp>
      <p:sp>
        <p:nvSpPr>
          <p:cNvPr id="2" name="矩形 1"/>
          <p:cNvSpPr/>
          <p:nvPr/>
        </p:nvSpPr>
        <p:spPr>
          <a:xfrm>
            <a:off x="1979712" y="2852936"/>
            <a:ext cx="4698723" cy="769441"/>
          </a:xfrm>
          <a:prstGeom prst="rect">
            <a:avLst/>
          </a:prstGeom>
        </p:spPr>
        <p:txBody>
          <a:bodyPr vert="horz" wrap="none">
            <a:spAutoFit/>
          </a:bodyPr>
          <a:lstStyle/>
          <a:p>
            <a:pPr marL="0" indent="0" eaLnBrk="1" hangingPunct="1">
              <a:buNone/>
            </a:pPr>
            <a:r>
              <a:rPr lang="zh-TW" altLang="en-US" sz="4400" b="1" dirty="0">
                <a:solidFill>
                  <a:srgbClr val="FF0000"/>
                </a:solidFill>
              </a:rPr>
              <a:t>肆、</a:t>
            </a:r>
            <a:r>
              <a:rPr kumimoji="0" lang="zh-TW" altLang="en-US" sz="4400" b="1" dirty="0">
                <a:latin typeface="標楷體" pitchFamily="65" charset="-120"/>
              </a:rPr>
              <a:t>自主</a:t>
            </a:r>
            <a:r>
              <a:rPr kumimoji="0" lang="zh-TW" altLang="en-US" sz="4400" b="1" dirty="0" smtClean="0">
                <a:latin typeface="標楷體" pitchFamily="65" charset="-120"/>
              </a:rPr>
              <a:t>管理成效</a:t>
            </a:r>
            <a:endParaRPr kumimoji="0" lang="en-US" altLang="zh-TW" sz="4400" b="1" dirty="0">
              <a:latin typeface="標楷體" pitchFamily="65" charset="-12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187624" y="620688"/>
            <a:ext cx="7705725" cy="1143000"/>
          </a:xfrm>
        </p:spPr>
        <p:txBody>
          <a:bodyPr anchor="ctr"/>
          <a:lstStyle/>
          <a:p>
            <a:pPr>
              <a:defRPr/>
            </a:pPr>
            <a:r>
              <a:rPr lang="zh-TW" altLang="en-US" sz="4000" b="1" dirty="0" smtClean="0">
                <a:solidFill>
                  <a:srgbClr val="FF0000"/>
                </a:solidFill>
                <a:effectLst>
                  <a:outerShdw blurRad="38100" dist="38100" dir="2700000" algn="tl">
                    <a:srgbClr val="C0C0C0"/>
                  </a:outerShdw>
                </a:effectLst>
              </a:rPr>
              <a:t>    學校概況</a:t>
            </a:r>
            <a:r>
              <a:rPr lang="en-US" altLang="zh-TW" sz="4000" b="1" dirty="0" smtClean="0">
                <a:solidFill>
                  <a:srgbClr val="FF0000"/>
                </a:solidFill>
                <a:effectLst>
                  <a:outerShdw blurRad="38100" dist="38100" dir="2700000" algn="tl">
                    <a:srgbClr val="C0C0C0"/>
                  </a:outerShdw>
                </a:effectLst>
              </a:rPr>
              <a:t>(</a:t>
            </a:r>
            <a:r>
              <a:rPr lang="zh-TW" altLang="en-US" sz="4000" b="1" dirty="0" smtClean="0">
                <a:solidFill>
                  <a:srgbClr val="FF0000"/>
                </a:solidFill>
                <a:effectLst>
                  <a:outerShdw blurRad="38100" dist="38100" dir="2700000" algn="tl">
                    <a:srgbClr val="C0C0C0"/>
                  </a:outerShdw>
                </a:effectLst>
              </a:rPr>
              <a:t>三</a:t>
            </a:r>
            <a:r>
              <a:rPr lang="en-US" altLang="zh-TW" sz="4000" b="1" dirty="0" smtClean="0">
                <a:solidFill>
                  <a:srgbClr val="FF0000"/>
                </a:solidFill>
                <a:effectLst>
                  <a:outerShdw blurRad="38100" dist="38100" dir="2700000" algn="tl">
                    <a:srgbClr val="C0C0C0"/>
                  </a:outerShdw>
                </a:effectLst>
              </a:rPr>
              <a:t>)-</a:t>
            </a:r>
            <a:r>
              <a:rPr lang="zh-TW" altLang="en-US" sz="4000" dirty="0">
                <a:latin typeface="標楷體" pitchFamily="65" charset="-120"/>
              </a:rPr>
              <a:t>學生組成結構</a:t>
            </a:r>
            <a:endParaRPr lang="en-US" altLang="zh-TW" sz="4000" b="1" dirty="0">
              <a:solidFill>
                <a:srgbClr val="FF0000"/>
              </a:solidFill>
              <a:effectLst>
                <a:outerShdw blurRad="38100" dist="38100" dir="2700000" algn="tl">
                  <a:srgbClr val="C0C0C0"/>
                </a:outerShdw>
              </a:effectLst>
            </a:endParaRPr>
          </a:p>
        </p:txBody>
      </p:sp>
      <p:sp>
        <p:nvSpPr>
          <p:cNvPr id="3" name="投影片編號版面配置區 2"/>
          <p:cNvSpPr>
            <a:spLocks noGrp="1"/>
          </p:cNvSpPr>
          <p:nvPr>
            <p:ph type="sldNum" sz="quarter" idx="12"/>
          </p:nvPr>
        </p:nvSpPr>
        <p:spPr/>
        <p:txBody>
          <a:bodyPr/>
          <a:lstStyle/>
          <a:p>
            <a:pPr>
              <a:defRPr/>
            </a:pPr>
            <a:r>
              <a:rPr lang="en-US" altLang="zh-TW" smtClean="0"/>
              <a:t>P</a:t>
            </a:r>
            <a:fld id="{17E7651D-AB18-4587-993F-07652A3B4930}" type="slidenum">
              <a:rPr lang="en-US" altLang="zh-TW" smtClean="0"/>
              <a:pPr>
                <a:defRPr/>
              </a:pPr>
              <a:t>5</a:t>
            </a:fld>
            <a:endParaRPr lang="en-US" altLang="zh-TW"/>
          </a:p>
        </p:txBody>
      </p:sp>
      <p:sp>
        <p:nvSpPr>
          <p:cNvPr id="4" name="日期版面配置區 3"/>
          <p:cNvSpPr>
            <a:spLocks noGrp="1"/>
          </p:cNvSpPr>
          <p:nvPr>
            <p:ph type="dt" sz="half" idx="10"/>
          </p:nvPr>
        </p:nvSpPr>
        <p:spPr/>
        <p:txBody>
          <a:bodyPr/>
          <a:lstStyle/>
          <a:p>
            <a:pPr>
              <a:defRPr/>
            </a:pPr>
            <a:endParaRPr lang="en-US" altLang="zh-TW"/>
          </a:p>
        </p:txBody>
      </p:sp>
      <p:sp>
        <p:nvSpPr>
          <p:cNvPr id="6" name="Rectangle 3"/>
          <p:cNvSpPr>
            <a:spLocks noGrp="1" noChangeArrowheads="1"/>
          </p:cNvSpPr>
          <p:nvPr>
            <p:ph sz="quarter" idx="1"/>
          </p:nvPr>
        </p:nvSpPr>
        <p:spPr>
          <a:xfrm>
            <a:off x="539552" y="1700808"/>
            <a:ext cx="7632700" cy="4906094"/>
          </a:xfrm>
        </p:spPr>
        <p:txBody>
          <a:bodyPr/>
          <a:lstStyle/>
          <a:p>
            <a:pPr eaLnBrk="1" hangingPunct="1">
              <a:lnSpc>
                <a:spcPct val="90000"/>
              </a:lnSpc>
            </a:pPr>
            <a:r>
              <a:rPr lang="zh-TW" altLang="en-US" sz="2800" dirty="0" smtClean="0">
                <a:latin typeface="標楷體" pitchFamily="65" charset="-120"/>
              </a:rPr>
              <a:t>弱勢族群比例高，更需師長以慈悲心照顧關懷，協助生活、課業、經濟與心理輔導。</a:t>
            </a:r>
          </a:p>
          <a:p>
            <a:pPr lvl="1" eaLnBrk="1" hangingPunct="1">
              <a:buFontTx/>
              <a:buNone/>
            </a:pPr>
            <a:r>
              <a:rPr lang="zh-TW" altLang="en-US" sz="2800" dirty="0" smtClean="0">
                <a:latin typeface="標楷體" pitchFamily="65" charset="-120"/>
              </a:rPr>
              <a:t>	</a:t>
            </a:r>
            <a:r>
              <a:rPr lang="en-US" altLang="zh-TW" sz="2800" dirty="0" smtClean="0">
                <a:latin typeface="標楷體" pitchFamily="65" charset="-120"/>
              </a:rPr>
              <a:t>1.</a:t>
            </a:r>
            <a:r>
              <a:rPr lang="zh-TW" altLang="en-US" sz="2800" dirty="0" smtClean="0">
                <a:latin typeface="標楷體" pitchFamily="65" charset="-120"/>
              </a:rPr>
              <a:t>低收入戶</a:t>
            </a:r>
            <a:r>
              <a:rPr lang="en-US" altLang="zh-TW" sz="2800" dirty="0" smtClean="0">
                <a:latin typeface="標楷體" pitchFamily="65" charset="-120"/>
              </a:rPr>
              <a:t>139</a:t>
            </a:r>
            <a:r>
              <a:rPr lang="zh-TW" altLang="en-US" sz="2800" dirty="0" smtClean="0">
                <a:latin typeface="標楷體" pitchFamily="65" charset="-120"/>
              </a:rPr>
              <a:t>人。</a:t>
            </a:r>
            <a:r>
              <a:rPr lang="en-US" altLang="zh-TW" sz="2800" dirty="0" smtClean="0">
                <a:latin typeface="標楷體" pitchFamily="65" charset="-120"/>
              </a:rPr>
              <a:t>(</a:t>
            </a:r>
            <a:r>
              <a:rPr lang="zh-TW" altLang="en-US" sz="2800" dirty="0" smtClean="0">
                <a:latin typeface="標楷體" pitchFamily="65" charset="-120"/>
              </a:rPr>
              <a:t>佔全校學生</a:t>
            </a:r>
            <a:r>
              <a:rPr lang="en-US" altLang="zh-TW" sz="2800" dirty="0" smtClean="0">
                <a:latin typeface="標楷體" pitchFamily="65" charset="-120"/>
              </a:rPr>
              <a:t>7.2%)</a:t>
            </a:r>
            <a:endParaRPr lang="zh-TW" altLang="en-US" sz="2800" dirty="0" smtClean="0">
              <a:latin typeface="標楷體" pitchFamily="65" charset="-120"/>
            </a:endParaRPr>
          </a:p>
          <a:p>
            <a:pPr lvl="1" eaLnBrk="1" hangingPunct="1">
              <a:buFontTx/>
              <a:buNone/>
            </a:pPr>
            <a:r>
              <a:rPr lang="zh-TW" altLang="en-US" sz="2800" dirty="0" smtClean="0">
                <a:latin typeface="標楷體" pitchFamily="65" charset="-120"/>
              </a:rPr>
              <a:t>	</a:t>
            </a:r>
            <a:r>
              <a:rPr lang="en-US" altLang="zh-TW" sz="2800" dirty="0" smtClean="0">
                <a:latin typeface="標楷體" pitchFamily="65" charset="-120"/>
              </a:rPr>
              <a:t>2.</a:t>
            </a:r>
            <a:r>
              <a:rPr lang="zh-TW" altLang="en-US" sz="2800" dirty="0" smtClean="0">
                <a:latin typeface="標楷體" pitchFamily="65" charset="-120"/>
              </a:rPr>
              <a:t>單親</a:t>
            </a:r>
            <a:r>
              <a:rPr lang="en-US" altLang="zh-TW" sz="2800" dirty="0" smtClean="0">
                <a:latin typeface="標楷體" pitchFamily="65" charset="-120"/>
              </a:rPr>
              <a:t>621</a:t>
            </a:r>
            <a:r>
              <a:rPr lang="zh-TW" altLang="en-US" sz="2800" dirty="0" smtClean="0">
                <a:latin typeface="標楷體" pitchFamily="65" charset="-120"/>
              </a:rPr>
              <a:t>人。</a:t>
            </a:r>
            <a:r>
              <a:rPr lang="en-US" altLang="zh-TW" sz="2800" dirty="0" smtClean="0">
                <a:latin typeface="標楷體" pitchFamily="65" charset="-120"/>
              </a:rPr>
              <a:t>(</a:t>
            </a:r>
            <a:r>
              <a:rPr lang="zh-TW" altLang="en-US" sz="2800" dirty="0" smtClean="0">
                <a:latin typeface="標楷體" pitchFamily="65" charset="-120"/>
              </a:rPr>
              <a:t>佔全校學生</a:t>
            </a:r>
            <a:r>
              <a:rPr lang="en-US" altLang="zh-TW" sz="2800" dirty="0" smtClean="0">
                <a:latin typeface="標楷體" pitchFamily="65" charset="-120"/>
              </a:rPr>
              <a:t>32.1%)</a:t>
            </a:r>
          </a:p>
          <a:p>
            <a:pPr lvl="1" eaLnBrk="1" hangingPunct="1">
              <a:buFontTx/>
              <a:buNone/>
            </a:pPr>
            <a:r>
              <a:rPr lang="zh-TW" altLang="en-US" sz="2800" dirty="0" smtClean="0">
                <a:latin typeface="標楷體" pitchFamily="65" charset="-120"/>
              </a:rPr>
              <a:t>	</a:t>
            </a:r>
            <a:r>
              <a:rPr lang="en-US" altLang="zh-TW" sz="2800" dirty="0" smtClean="0">
                <a:latin typeface="標楷體" pitchFamily="65" charset="-120"/>
              </a:rPr>
              <a:t>3.</a:t>
            </a:r>
            <a:r>
              <a:rPr lang="zh-TW" altLang="en-US" sz="2800" dirty="0" smtClean="0">
                <a:latin typeface="標楷體" pitchFamily="65" charset="-120"/>
              </a:rPr>
              <a:t>父母雙亡</a:t>
            </a:r>
            <a:r>
              <a:rPr lang="en-US" altLang="zh-TW" sz="2800" dirty="0" smtClean="0">
                <a:latin typeface="標楷體" pitchFamily="65" charset="-120"/>
              </a:rPr>
              <a:t>4</a:t>
            </a:r>
            <a:r>
              <a:rPr lang="zh-TW" altLang="en-US" sz="2800" dirty="0" smtClean="0">
                <a:latin typeface="標楷體" pitchFamily="65" charset="-120"/>
              </a:rPr>
              <a:t>人。</a:t>
            </a:r>
            <a:endParaRPr lang="en-US" altLang="zh-TW" sz="2800" dirty="0" smtClean="0">
              <a:latin typeface="標楷體" pitchFamily="65" charset="-120"/>
            </a:endParaRPr>
          </a:p>
          <a:p>
            <a:pPr lvl="1" eaLnBrk="1" hangingPunct="1">
              <a:buFontTx/>
              <a:buNone/>
            </a:pPr>
            <a:r>
              <a:rPr lang="zh-TW" altLang="en-US" sz="2800" dirty="0" smtClean="0">
                <a:latin typeface="標楷體" pitchFamily="65" charset="-120"/>
              </a:rPr>
              <a:t>	</a:t>
            </a:r>
            <a:r>
              <a:rPr lang="en-US" altLang="zh-TW" sz="2800" dirty="0" smtClean="0">
                <a:latin typeface="標楷體" pitchFamily="65" charset="-120"/>
              </a:rPr>
              <a:t>4.</a:t>
            </a:r>
            <a:r>
              <a:rPr lang="zh-TW" altLang="en-US" sz="2800" dirty="0" smtClean="0">
                <a:latin typeface="標楷體" pitchFamily="65" charset="-120"/>
              </a:rPr>
              <a:t>原住民</a:t>
            </a:r>
            <a:r>
              <a:rPr lang="en-US" altLang="zh-TW" sz="2800" dirty="0" smtClean="0">
                <a:latin typeface="標楷體" pitchFamily="65" charset="-120"/>
              </a:rPr>
              <a:t>657</a:t>
            </a:r>
            <a:r>
              <a:rPr lang="zh-TW" altLang="en-US" sz="2800" dirty="0" smtClean="0">
                <a:latin typeface="標楷體" pitchFamily="65" charset="-120"/>
              </a:rPr>
              <a:t>人。</a:t>
            </a:r>
            <a:r>
              <a:rPr lang="en-US" altLang="zh-TW" sz="2800" dirty="0" smtClean="0">
                <a:latin typeface="標楷體" pitchFamily="65" charset="-120"/>
              </a:rPr>
              <a:t>(</a:t>
            </a:r>
            <a:r>
              <a:rPr lang="zh-TW" altLang="en-US" sz="2800" dirty="0" smtClean="0">
                <a:latin typeface="標楷體" pitchFamily="65" charset="-120"/>
              </a:rPr>
              <a:t>佔全校學生</a:t>
            </a:r>
            <a:r>
              <a:rPr lang="en-US" altLang="zh-TW" sz="2800" dirty="0" smtClean="0">
                <a:latin typeface="標楷體" pitchFamily="65" charset="-120"/>
              </a:rPr>
              <a:t>34.0%)</a:t>
            </a:r>
            <a:endParaRPr lang="zh-TW" altLang="en-US" sz="2800" dirty="0" smtClean="0">
              <a:latin typeface="標楷體" pitchFamily="65" charset="-120"/>
            </a:endParaRPr>
          </a:p>
          <a:p>
            <a:pPr lvl="1" eaLnBrk="1" hangingPunct="1">
              <a:buFontTx/>
              <a:buNone/>
            </a:pPr>
            <a:r>
              <a:rPr lang="zh-TW" altLang="en-US" sz="2800" dirty="0" smtClean="0">
                <a:latin typeface="標楷體" pitchFamily="65" charset="-120"/>
              </a:rPr>
              <a:t>	</a:t>
            </a:r>
            <a:r>
              <a:rPr lang="en-US" altLang="zh-TW" sz="2800" dirty="0" smtClean="0">
                <a:latin typeface="標楷體" pitchFamily="65" charset="-120"/>
              </a:rPr>
              <a:t>5.</a:t>
            </a:r>
            <a:r>
              <a:rPr lang="zh-TW" altLang="en-US" sz="2800" dirty="0" smtClean="0">
                <a:latin typeface="標楷體" pitchFamily="65" charset="-120"/>
              </a:rPr>
              <a:t>特殊教育生</a:t>
            </a:r>
            <a:r>
              <a:rPr lang="en-US" altLang="zh-TW" sz="2800" dirty="0" smtClean="0">
                <a:latin typeface="標楷體" pitchFamily="65" charset="-120"/>
              </a:rPr>
              <a:t>73</a:t>
            </a:r>
            <a:r>
              <a:rPr lang="zh-TW" altLang="en-US" sz="2800" dirty="0" smtClean="0">
                <a:latin typeface="標楷體" pitchFamily="65" charset="-120"/>
              </a:rPr>
              <a:t>人。</a:t>
            </a:r>
            <a:endParaRPr lang="en-US" altLang="zh-TW" sz="2800" dirty="0" smtClean="0">
              <a:latin typeface="標楷體" pitchFamily="65" charset="-120"/>
            </a:endParaRPr>
          </a:p>
          <a:p>
            <a:pPr lvl="1" eaLnBrk="1" hangingPunct="1">
              <a:buFontTx/>
              <a:buNone/>
            </a:pPr>
            <a:r>
              <a:rPr lang="zh-TW" altLang="en-US" sz="2800" dirty="0" smtClean="0">
                <a:latin typeface="標楷體" pitchFamily="65" charset="-120"/>
              </a:rPr>
              <a:t>	</a:t>
            </a:r>
            <a:r>
              <a:rPr lang="en-US" altLang="zh-TW" sz="2800" dirty="0" smtClean="0">
                <a:latin typeface="標楷體" pitchFamily="65" charset="-120"/>
              </a:rPr>
              <a:t>6.</a:t>
            </a:r>
            <a:r>
              <a:rPr lang="zh-TW" altLang="en-US" sz="2800" dirty="0" smtClean="0">
                <a:latin typeface="標楷體" pitchFamily="65" charset="-120"/>
              </a:rPr>
              <a:t>家戶所得</a:t>
            </a:r>
            <a:r>
              <a:rPr lang="en-US" altLang="zh-TW" sz="2800" dirty="0" smtClean="0">
                <a:latin typeface="標楷體" pitchFamily="65" charset="-120"/>
              </a:rPr>
              <a:t>148</a:t>
            </a:r>
            <a:r>
              <a:rPr lang="zh-TW" altLang="en-US" sz="2800" dirty="0" smtClean="0">
                <a:latin typeface="標楷體" pitchFamily="65" charset="-120"/>
              </a:rPr>
              <a:t>萬以下</a:t>
            </a:r>
            <a:r>
              <a:rPr lang="en-US" altLang="zh-TW" sz="2800" dirty="0" smtClean="0">
                <a:latin typeface="標楷體" pitchFamily="65" charset="-120"/>
              </a:rPr>
              <a:t>1906</a:t>
            </a:r>
            <a:r>
              <a:rPr lang="zh-TW" altLang="en-US" sz="2800" dirty="0" smtClean="0">
                <a:latin typeface="標楷體" pitchFamily="65" charset="-120"/>
              </a:rPr>
              <a:t>人。</a:t>
            </a:r>
            <a:r>
              <a:rPr lang="en-US" altLang="zh-TW" sz="2800" dirty="0" smtClean="0">
                <a:latin typeface="標楷體" pitchFamily="65" charset="-120"/>
              </a:rPr>
              <a:t/>
            </a:r>
            <a:br>
              <a:rPr lang="en-US" altLang="zh-TW" sz="2800" dirty="0" smtClean="0">
                <a:latin typeface="標楷體" pitchFamily="65" charset="-120"/>
              </a:rPr>
            </a:br>
            <a:r>
              <a:rPr lang="zh-TW" altLang="en-US" sz="2800" dirty="0" smtClean="0">
                <a:latin typeface="標楷體" pitchFamily="65" charset="-120"/>
              </a:rPr>
              <a:t>  </a:t>
            </a:r>
            <a:r>
              <a:rPr lang="en-US" altLang="zh-TW" sz="2800" dirty="0" smtClean="0">
                <a:latin typeface="標楷體" pitchFamily="65" charset="-120"/>
              </a:rPr>
              <a:t>(</a:t>
            </a:r>
            <a:r>
              <a:rPr lang="zh-TW" altLang="en-US" sz="2800" dirty="0" smtClean="0">
                <a:latin typeface="標楷體" pitchFamily="65" charset="-120"/>
              </a:rPr>
              <a:t>佔全校學生</a:t>
            </a:r>
            <a:r>
              <a:rPr lang="en-US" altLang="zh-TW" sz="2800" dirty="0" smtClean="0">
                <a:latin typeface="標楷體" pitchFamily="65" charset="-120"/>
              </a:rPr>
              <a:t>98.6%)</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r>
              <a:rPr lang="en-US" altLang="zh-TW" sz="2000" smtClean="0"/>
              <a:t>P</a:t>
            </a:r>
            <a:fld id="{7B0B8B37-A4F2-4298-B015-82B2ED801934}" type="slidenum">
              <a:rPr lang="en-US" altLang="zh-TW" sz="2000" smtClean="0"/>
              <a:pPr>
                <a:defRPr/>
              </a:pPr>
              <a:t>59</a:t>
            </a:fld>
            <a:endParaRPr lang="en-US" altLang="zh-TW" sz="2000"/>
          </a:p>
        </p:txBody>
      </p:sp>
      <p:sp>
        <p:nvSpPr>
          <p:cNvPr id="93" name="AutoShape 5"/>
          <p:cNvSpPr>
            <a:spLocks noChangeArrowheads="1"/>
          </p:cNvSpPr>
          <p:nvPr/>
        </p:nvSpPr>
        <p:spPr bwMode="auto">
          <a:xfrm>
            <a:off x="2674173" y="1540001"/>
            <a:ext cx="2880320" cy="376831"/>
          </a:xfrm>
          <a:prstGeom prst="flowChartProcess">
            <a:avLst/>
          </a:prstGeom>
          <a:solidFill>
            <a:srgbClr val="FFFFFF"/>
          </a:solidFill>
          <a:ln w="9525">
            <a:solidFill>
              <a:srgbClr val="000000"/>
            </a:solidFill>
            <a:miter lim="800000"/>
            <a:headEnd/>
            <a:tailEnd/>
          </a:ln>
        </p:spPr>
        <p:txBody>
          <a:bodyPr rot="0" vert="horz" wrap="square" lIns="80467" tIns="40234" rIns="80467" bIns="40234" anchor="ctr" anchorCtr="0" upright="1">
            <a:noAutofit/>
          </a:bodyPr>
          <a:lstStyle/>
          <a:p>
            <a:pPr>
              <a:spcAft>
                <a:spcPts val="0"/>
              </a:spcAft>
            </a:pPr>
            <a:r>
              <a:rPr lang="zh-TW" sz="2000" kern="100" dirty="0">
                <a:effectLst/>
                <a:latin typeface="Calibri"/>
                <a:ea typeface="新細明體"/>
                <a:cs typeface="Times New Roman"/>
              </a:rPr>
              <a:t>總計畫督導：校長</a:t>
            </a:r>
          </a:p>
        </p:txBody>
      </p:sp>
      <p:sp>
        <p:nvSpPr>
          <p:cNvPr id="94" name="AutoShape 6"/>
          <p:cNvSpPr>
            <a:spLocks noChangeArrowheads="1"/>
          </p:cNvSpPr>
          <p:nvPr/>
        </p:nvSpPr>
        <p:spPr bwMode="auto">
          <a:xfrm>
            <a:off x="6496444" y="1146016"/>
            <a:ext cx="2468043" cy="2210976"/>
          </a:xfrm>
          <a:prstGeom prst="flowChartProcess">
            <a:avLst/>
          </a:prstGeom>
          <a:solidFill>
            <a:srgbClr val="FFFFFF"/>
          </a:solidFill>
          <a:ln w="9525">
            <a:solidFill>
              <a:srgbClr val="000000"/>
            </a:solidFill>
            <a:miter lim="800000"/>
            <a:headEnd/>
            <a:tailEnd/>
          </a:ln>
        </p:spPr>
        <p:txBody>
          <a:bodyPr rot="0" vert="horz" wrap="square" lIns="80467" tIns="40234" rIns="80467" bIns="40234" anchor="ctr" anchorCtr="0" upright="1">
            <a:noAutofit/>
          </a:bodyPr>
          <a:lstStyle/>
          <a:p>
            <a:pPr algn="ctr">
              <a:spcAft>
                <a:spcPts val="0"/>
              </a:spcAft>
            </a:pPr>
            <a:r>
              <a:rPr lang="zh-TW" sz="2000" kern="100" dirty="0">
                <a:effectLst/>
                <a:latin typeface="Calibri"/>
                <a:ea typeface="新細明體"/>
                <a:cs typeface="Times New Roman"/>
              </a:rPr>
              <a:t>自主管理</a:t>
            </a:r>
          </a:p>
          <a:p>
            <a:pPr algn="ctr">
              <a:spcBef>
                <a:spcPts val="600"/>
              </a:spcBef>
              <a:spcAft>
                <a:spcPts val="0"/>
              </a:spcAft>
            </a:pPr>
            <a:r>
              <a:rPr lang="zh-TW" sz="2000" kern="100" dirty="0">
                <a:effectLst/>
                <a:latin typeface="Calibri"/>
                <a:ea typeface="新細明體"/>
                <a:cs typeface="Times New Roman"/>
              </a:rPr>
              <a:t>計畫執行</a:t>
            </a:r>
          </a:p>
          <a:p>
            <a:pPr algn="ctr">
              <a:spcAft>
                <a:spcPts val="0"/>
              </a:spcAft>
            </a:pPr>
            <a:r>
              <a:rPr lang="zh-TW" sz="2000" kern="100" dirty="0">
                <a:effectLst/>
                <a:latin typeface="Calibri"/>
                <a:ea typeface="新細明體"/>
                <a:cs typeface="Times New Roman"/>
              </a:rPr>
              <a:t>經費運用</a:t>
            </a:r>
          </a:p>
          <a:p>
            <a:pPr algn="ctr">
              <a:spcAft>
                <a:spcPts val="0"/>
              </a:spcAft>
            </a:pPr>
            <a:r>
              <a:rPr lang="zh-TW" sz="2000" kern="100" dirty="0">
                <a:effectLst/>
                <a:latin typeface="Calibri"/>
                <a:ea typeface="新細明體"/>
                <a:cs typeface="Times New Roman"/>
              </a:rPr>
              <a:t>內部管考</a:t>
            </a:r>
          </a:p>
          <a:p>
            <a:pPr algn="ctr">
              <a:spcAft>
                <a:spcPts val="0"/>
              </a:spcAft>
            </a:pPr>
            <a:r>
              <a:rPr lang="zh-TW" sz="2000" kern="100" dirty="0">
                <a:effectLst/>
                <a:latin typeface="Calibri"/>
                <a:ea typeface="新細明體"/>
                <a:cs typeface="Times New Roman"/>
              </a:rPr>
              <a:t>外部諮詢</a:t>
            </a:r>
          </a:p>
          <a:p>
            <a:pPr algn="ctr">
              <a:spcAft>
                <a:spcPts val="0"/>
              </a:spcAft>
            </a:pPr>
            <a:r>
              <a:rPr lang="zh-TW" sz="2000" kern="100" dirty="0">
                <a:effectLst/>
                <a:latin typeface="Calibri"/>
                <a:ea typeface="新細明體"/>
                <a:cs typeface="Times New Roman"/>
              </a:rPr>
              <a:t>計畫管考</a:t>
            </a:r>
          </a:p>
          <a:p>
            <a:pPr algn="ctr">
              <a:spcAft>
                <a:spcPts val="0"/>
              </a:spcAft>
            </a:pPr>
            <a:r>
              <a:rPr lang="zh-TW" sz="2000" kern="100" dirty="0">
                <a:effectLst/>
                <a:latin typeface="Calibri"/>
                <a:ea typeface="新細明體"/>
                <a:cs typeface="Times New Roman"/>
              </a:rPr>
              <a:t>績效評估</a:t>
            </a:r>
          </a:p>
        </p:txBody>
      </p:sp>
      <p:sp>
        <p:nvSpPr>
          <p:cNvPr id="95" name="AutoShape 7"/>
          <p:cNvSpPr>
            <a:spLocks noChangeArrowheads="1"/>
          </p:cNvSpPr>
          <p:nvPr/>
        </p:nvSpPr>
        <p:spPr bwMode="auto">
          <a:xfrm>
            <a:off x="2674173" y="2198524"/>
            <a:ext cx="2880320" cy="510396"/>
          </a:xfrm>
          <a:prstGeom prst="flowChartProcess">
            <a:avLst/>
          </a:prstGeom>
          <a:solidFill>
            <a:srgbClr val="FFFFFF"/>
          </a:solidFill>
          <a:ln w="9525">
            <a:solidFill>
              <a:srgbClr val="000000"/>
            </a:solidFill>
            <a:miter lim="800000"/>
            <a:headEnd/>
            <a:tailEnd/>
          </a:ln>
        </p:spPr>
        <p:txBody>
          <a:bodyPr rot="0" vert="horz" wrap="square" lIns="80467" tIns="40234" rIns="80467" bIns="40234" anchor="ctr" anchorCtr="0" upright="1">
            <a:noAutofit/>
          </a:bodyPr>
          <a:lstStyle/>
          <a:p>
            <a:pPr>
              <a:spcAft>
                <a:spcPts val="0"/>
              </a:spcAft>
            </a:pPr>
            <a:r>
              <a:rPr lang="zh-TW" sz="2000" kern="100" dirty="0">
                <a:effectLst/>
                <a:latin typeface="Calibri"/>
                <a:ea typeface="新細明體"/>
                <a:cs typeface="Times New Roman"/>
              </a:rPr>
              <a:t>計畫總彙整：教務主任</a:t>
            </a:r>
          </a:p>
        </p:txBody>
      </p:sp>
      <p:sp>
        <p:nvSpPr>
          <p:cNvPr id="96" name="AutoShape 8"/>
          <p:cNvSpPr>
            <a:spLocks noChangeArrowheads="1"/>
          </p:cNvSpPr>
          <p:nvPr/>
        </p:nvSpPr>
        <p:spPr bwMode="auto">
          <a:xfrm>
            <a:off x="2699792" y="3825062"/>
            <a:ext cx="2880320" cy="468034"/>
          </a:xfrm>
          <a:prstGeom prst="flowChartProcess">
            <a:avLst/>
          </a:prstGeom>
          <a:solidFill>
            <a:srgbClr val="FFFFFF"/>
          </a:solidFill>
          <a:ln w="9525">
            <a:solidFill>
              <a:srgbClr val="000000"/>
            </a:solidFill>
            <a:miter lim="800000"/>
            <a:headEnd/>
            <a:tailEnd/>
          </a:ln>
        </p:spPr>
        <p:txBody>
          <a:bodyPr rot="0" vert="horz" wrap="square" lIns="80467" tIns="40234" rIns="80467" bIns="40234" anchor="ctr" anchorCtr="0" upright="1">
            <a:noAutofit/>
          </a:bodyPr>
          <a:lstStyle/>
          <a:p>
            <a:pPr algn="ctr">
              <a:spcAft>
                <a:spcPts val="0"/>
              </a:spcAft>
            </a:pPr>
            <a:r>
              <a:rPr lang="zh-TW" sz="2000" kern="100" dirty="0" smtClean="0">
                <a:effectLst/>
                <a:latin typeface="Calibri"/>
                <a:ea typeface="新細明體"/>
                <a:cs typeface="Times New Roman"/>
              </a:rPr>
              <a:t>執行</a:t>
            </a:r>
            <a:r>
              <a:rPr lang="zh-TW" sz="2000" kern="100" dirty="0">
                <a:effectLst/>
                <a:latin typeface="Calibri"/>
                <a:ea typeface="新細明體"/>
                <a:cs typeface="Times New Roman"/>
              </a:rPr>
              <a:t>祕書</a:t>
            </a:r>
            <a:r>
              <a:rPr lang="zh-TW" sz="2000" kern="100" dirty="0" smtClean="0">
                <a:effectLst/>
                <a:latin typeface="Calibri"/>
                <a:ea typeface="新細明體"/>
                <a:cs typeface="Times New Roman"/>
              </a:rPr>
              <a:t>：教學</a:t>
            </a:r>
            <a:r>
              <a:rPr lang="zh-TW" sz="2000" kern="100" dirty="0">
                <a:effectLst/>
                <a:latin typeface="Calibri"/>
                <a:ea typeface="新細明體"/>
                <a:cs typeface="Times New Roman"/>
              </a:rPr>
              <a:t>組長</a:t>
            </a:r>
          </a:p>
        </p:txBody>
      </p:sp>
      <p:sp>
        <p:nvSpPr>
          <p:cNvPr id="97" name="AutoShape 9"/>
          <p:cNvSpPr>
            <a:spLocks noChangeArrowheads="1"/>
          </p:cNvSpPr>
          <p:nvPr/>
        </p:nvSpPr>
        <p:spPr bwMode="auto">
          <a:xfrm>
            <a:off x="1328155" y="4562281"/>
            <a:ext cx="4608512" cy="1963063"/>
          </a:xfrm>
          <a:prstGeom prst="flowChartProcess">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80467" tIns="40234" rIns="80467" bIns="40234" anchor="ctr" anchorCtr="0" upright="1">
            <a:noAutofit/>
          </a:bodyPr>
          <a:lstStyle/>
          <a:p>
            <a:pPr algn="l">
              <a:spcAft>
                <a:spcPts val="0"/>
              </a:spcAft>
            </a:pPr>
            <a:r>
              <a:rPr lang="zh-TW" sz="2000" kern="100" dirty="0" smtClean="0">
                <a:effectLst/>
                <a:latin typeface="Calibri"/>
                <a:ea typeface="新細明體"/>
                <a:cs typeface="Times New Roman"/>
              </a:rPr>
              <a:t>精</a:t>
            </a:r>
            <a:r>
              <a:rPr lang="zh-TW" sz="2000" kern="100" dirty="0">
                <a:effectLst/>
                <a:latin typeface="Calibri"/>
                <a:ea typeface="新細明體"/>
                <a:cs typeface="Times New Roman"/>
              </a:rPr>
              <a:t>進</a:t>
            </a:r>
            <a:r>
              <a:rPr lang="zh-TW" sz="2000" kern="100" dirty="0" smtClean="0">
                <a:effectLst/>
                <a:latin typeface="Calibri"/>
                <a:ea typeface="新細明體"/>
                <a:cs typeface="Times New Roman"/>
              </a:rPr>
              <a:t>優質計畫</a:t>
            </a:r>
            <a:endParaRPr lang="zh-TW" sz="2000" kern="100" dirty="0">
              <a:effectLst/>
              <a:latin typeface="Calibri"/>
              <a:ea typeface="新細明體"/>
              <a:cs typeface="Times New Roman"/>
            </a:endParaRPr>
          </a:p>
          <a:p>
            <a:pPr marL="533400" indent="-533400" algn="l">
              <a:spcBef>
                <a:spcPts val="600"/>
              </a:spcBef>
              <a:spcAft>
                <a:spcPts val="0"/>
              </a:spcAft>
            </a:pPr>
            <a:r>
              <a:rPr lang="en-US" sz="2000" kern="100" dirty="0">
                <a:effectLst/>
                <a:latin typeface="Times New Roman"/>
                <a:ea typeface="新細明體"/>
                <a:cs typeface="Times New Roman"/>
              </a:rPr>
              <a:t>104-1</a:t>
            </a:r>
            <a:r>
              <a:rPr lang="zh-TW" sz="2000" kern="0" dirty="0">
                <a:effectLst/>
                <a:latin typeface="Times New Roman"/>
                <a:ea typeface="新細明體"/>
                <a:cs typeface="Times New Roman"/>
              </a:rPr>
              <a:t>：行政服務品質精進計畫</a:t>
            </a:r>
            <a:endParaRPr lang="zh-TW" sz="2000" kern="100" dirty="0">
              <a:effectLst/>
              <a:latin typeface="Calibri"/>
              <a:ea typeface="新細明體"/>
              <a:cs typeface="Times New Roman"/>
            </a:endParaRPr>
          </a:p>
          <a:p>
            <a:pPr algn="l">
              <a:spcAft>
                <a:spcPts val="0"/>
              </a:spcAft>
            </a:pPr>
            <a:r>
              <a:rPr lang="en-US" sz="2000" kern="100" dirty="0">
                <a:effectLst/>
                <a:latin typeface="Times New Roman"/>
                <a:ea typeface="新細明體"/>
                <a:cs typeface="Times New Roman"/>
              </a:rPr>
              <a:t>104-2</a:t>
            </a:r>
            <a:r>
              <a:rPr lang="zh-TW" sz="2000" kern="0" dirty="0">
                <a:effectLst/>
                <a:latin typeface="Times New Roman"/>
                <a:ea typeface="新細明體"/>
                <a:cs typeface="Times New Roman"/>
              </a:rPr>
              <a:t>：精進科普教學計畫</a:t>
            </a:r>
            <a:endParaRPr lang="zh-TW" sz="2000" kern="100" dirty="0">
              <a:effectLst/>
              <a:latin typeface="Calibri"/>
              <a:ea typeface="新細明體"/>
              <a:cs typeface="Times New Roman"/>
            </a:endParaRPr>
          </a:p>
          <a:p>
            <a:pPr algn="l">
              <a:spcAft>
                <a:spcPts val="0"/>
              </a:spcAft>
            </a:pPr>
            <a:r>
              <a:rPr lang="en-US" sz="2000" kern="100" dirty="0">
                <a:effectLst/>
                <a:latin typeface="Times New Roman"/>
                <a:ea typeface="新細明體"/>
                <a:cs typeface="Times New Roman"/>
              </a:rPr>
              <a:t>104</a:t>
            </a:r>
            <a:r>
              <a:rPr lang="en-US" sz="2000" kern="0" dirty="0">
                <a:effectLst/>
                <a:latin typeface="Times New Roman"/>
                <a:ea typeface="新細明體"/>
                <a:cs typeface="Times New Roman"/>
              </a:rPr>
              <a:t>-3</a:t>
            </a:r>
            <a:r>
              <a:rPr lang="zh-TW" sz="2000" kern="0" dirty="0">
                <a:effectLst/>
                <a:latin typeface="Times New Roman"/>
                <a:ea typeface="新細明體"/>
                <a:cs typeface="Times New Roman"/>
              </a:rPr>
              <a:t>：舞動青春</a:t>
            </a:r>
            <a:r>
              <a:rPr lang="zh-TW" sz="2000" kern="0" dirty="0" smtClean="0">
                <a:effectLst/>
                <a:latin typeface="Times New Roman"/>
                <a:ea typeface="新細明體"/>
                <a:cs typeface="Times New Roman"/>
              </a:rPr>
              <a:t>協奏曲</a:t>
            </a:r>
            <a:r>
              <a:rPr lang="zh-TW" altLang="en-US" sz="2000" kern="0" dirty="0" smtClean="0">
                <a:effectLst/>
                <a:latin typeface="Times New Roman"/>
                <a:ea typeface="新細明體"/>
                <a:cs typeface="Times New Roman"/>
              </a:rPr>
              <a:t>，</a:t>
            </a:r>
            <a:r>
              <a:rPr lang="zh-TW" sz="2000" kern="0" dirty="0" smtClean="0">
                <a:effectLst/>
                <a:latin typeface="Times New Roman"/>
                <a:ea typeface="新細明體"/>
                <a:cs typeface="Times New Roman"/>
              </a:rPr>
              <a:t>豐富</a:t>
            </a:r>
            <a:r>
              <a:rPr lang="zh-TW" sz="2000" kern="0" dirty="0">
                <a:effectLst/>
                <a:latin typeface="Times New Roman"/>
                <a:ea typeface="新細明體"/>
                <a:cs typeface="Times New Roman"/>
              </a:rPr>
              <a:t>學習歷程</a:t>
            </a:r>
            <a:endParaRPr lang="zh-TW" sz="2000" kern="100" dirty="0">
              <a:effectLst/>
              <a:latin typeface="Calibri"/>
              <a:ea typeface="新細明體"/>
              <a:cs typeface="Times New Roman"/>
            </a:endParaRPr>
          </a:p>
          <a:p>
            <a:pPr marL="449580" indent="-449580" algn="l">
              <a:spcAft>
                <a:spcPts val="0"/>
              </a:spcAft>
            </a:pPr>
            <a:r>
              <a:rPr lang="en-US" sz="2000" kern="0" dirty="0">
                <a:effectLst/>
                <a:latin typeface="Times New Roman"/>
                <a:ea typeface="新細明體"/>
                <a:cs typeface="Times New Roman"/>
              </a:rPr>
              <a:t>104-4</a:t>
            </a:r>
            <a:r>
              <a:rPr lang="zh-TW" sz="2000" kern="0" dirty="0">
                <a:effectLst/>
                <a:latin typeface="Times New Roman"/>
                <a:ea typeface="新細明體"/>
                <a:cs typeface="Times New Roman"/>
              </a:rPr>
              <a:t>：專業學程特色、深耕精進計畫</a:t>
            </a:r>
            <a:endParaRPr lang="zh-TW" sz="2000" kern="100" dirty="0">
              <a:effectLst/>
              <a:latin typeface="Calibri"/>
              <a:ea typeface="新細明體"/>
              <a:cs typeface="Times New Roman"/>
            </a:endParaRPr>
          </a:p>
          <a:p>
            <a:pPr marL="449580" indent="-449580" algn="l">
              <a:spcAft>
                <a:spcPts val="0"/>
              </a:spcAft>
            </a:pPr>
            <a:r>
              <a:rPr lang="en-US" sz="2000" kern="0" dirty="0">
                <a:effectLst/>
                <a:latin typeface="Times New Roman"/>
                <a:ea typeface="新細明體"/>
                <a:cs typeface="Times New Roman"/>
              </a:rPr>
              <a:t>104-5</a:t>
            </a:r>
            <a:r>
              <a:rPr lang="zh-TW" sz="2000" kern="0" dirty="0">
                <a:effectLst/>
                <a:latin typeface="Calibri"/>
                <a:ea typeface="新細明體"/>
                <a:cs typeface="Times New Roman"/>
              </a:rPr>
              <a:t>：</a:t>
            </a:r>
            <a:r>
              <a:rPr lang="zh-TW" sz="2000" kern="0" dirty="0">
                <a:effectLst/>
                <a:latin typeface="Times New Roman"/>
                <a:ea typeface="新細明體"/>
                <a:cs typeface="Times New Roman"/>
              </a:rPr>
              <a:t>來自青春的你</a:t>
            </a:r>
            <a:r>
              <a:rPr lang="en-US" sz="2000" kern="0" dirty="0">
                <a:effectLst/>
                <a:latin typeface="Times New Roman"/>
                <a:ea typeface="新細明體"/>
                <a:cs typeface="Times New Roman"/>
              </a:rPr>
              <a:t>(</a:t>
            </a:r>
            <a:r>
              <a:rPr lang="zh-TW" sz="2000" kern="0" dirty="0">
                <a:effectLst/>
                <a:latin typeface="Times New Roman"/>
                <a:ea typeface="新細明體"/>
                <a:cs typeface="Times New Roman"/>
              </a:rPr>
              <a:t>微電影</a:t>
            </a:r>
            <a:r>
              <a:rPr lang="en-US" sz="2000" kern="0" dirty="0">
                <a:effectLst/>
                <a:latin typeface="Times New Roman"/>
                <a:ea typeface="新細明體"/>
                <a:cs typeface="Times New Roman"/>
              </a:rPr>
              <a:t>)</a:t>
            </a:r>
            <a:endParaRPr lang="zh-TW" sz="2000" kern="100" dirty="0">
              <a:effectLst/>
              <a:latin typeface="Calibri"/>
              <a:ea typeface="新細明體"/>
              <a:cs typeface="Times New Roman"/>
            </a:endParaRPr>
          </a:p>
        </p:txBody>
      </p:sp>
      <p:sp>
        <p:nvSpPr>
          <p:cNvPr id="98" name="AutoShape 10"/>
          <p:cNvSpPr>
            <a:spLocks noChangeArrowheads="1"/>
          </p:cNvSpPr>
          <p:nvPr/>
        </p:nvSpPr>
        <p:spPr bwMode="auto">
          <a:xfrm>
            <a:off x="2699792" y="3020670"/>
            <a:ext cx="2880320" cy="552346"/>
          </a:xfrm>
          <a:prstGeom prst="flowChartProcess">
            <a:avLst/>
          </a:prstGeom>
          <a:solidFill>
            <a:srgbClr val="FFFFFF"/>
          </a:solidFill>
          <a:ln w="9525">
            <a:solidFill>
              <a:srgbClr val="000000"/>
            </a:solidFill>
            <a:miter lim="800000"/>
            <a:headEnd/>
            <a:tailEnd/>
          </a:ln>
        </p:spPr>
        <p:txBody>
          <a:bodyPr rot="0" vert="horz" wrap="square" lIns="80467" tIns="40234" rIns="80467" bIns="40234" anchor="ctr" anchorCtr="0" upright="1">
            <a:noAutofit/>
          </a:bodyPr>
          <a:lstStyle/>
          <a:p>
            <a:pPr algn="ctr">
              <a:spcAft>
                <a:spcPts val="0"/>
              </a:spcAft>
            </a:pPr>
            <a:r>
              <a:rPr lang="zh-TW" sz="2000" kern="100" dirty="0">
                <a:effectLst/>
                <a:latin typeface="Calibri"/>
                <a:ea typeface="新細明體"/>
                <a:cs typeface="Times New Roman"/>
              </a:rPr>
              <a:t>計畫總管考：教務主任</a:t>
            </a:r>
          </a:p>
        </p:txBody>
      </p:sp>
      <p:cxnSp>
        <p:nvCxnSpPr>
          <p:cNvPr id="99" name="Line 11"/>
          <p:cNvCxnSpPr/>
          <p:nvPr/>
        </p:nvCxnSpPr>
        <p:spPr bwMode="auto">
          <a:xfrm>
            <a:off x="6830491" y="1491552"/>
            <a:ext cx="1863739" cy="70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00" name="AutoShape 12"/>
          <p:cNvSpPr>
            <a:spLocks noChangeArrowheads="1"/>
          </p:cNvSpPr>
          <p:nvPr/>
        </p:nvSpPr>
        <p:spPr bwMode="auto">
          <a:xfrm>
            <a:off x="6444208" y="3606316"/>
            <a:ext cx="2520280" cy="398748"/>
          </a:xfrm>
          <a:prstGeom prst="flowChartProcess">
            <a:avLst/>
          </a:prstGeom>
          <a:solidFill>
            <a:srgbClr val="FFFFFF"/>
          </a:solidFill>
          <a:ln w="9525">
            <a:solidFill>
              <a:srgbClr val="000000"/>
            </a:solidFill>
            <a:miter lim="800000"/>
            <a:headEnd/>
            <a:tailEnd/>
          </a:ln>
        </p:spPr>
        <p:txBody>
          <a:bodyPr rot="0" vert="horz" wrap="square" lIns="80467" tIns="40234" rIns="80467" bIns="40234" anchor="ctr" anchorCtr="0" upright="1">
            <a:noAutofit/>
          </a:bodyPr>
          <a:lstStyle/>
          <a:p>
            <a:pPr algn="ctr">
              <a:spcAft>
                <a:spcPts val="0"/>
              </a:spcAft>
            </a:pPr>
            <a:r>
              <a:rPr lang="zh-TW" sz="2000" kern="100" dirty="0" smtClean="0">
                <a:effectLst/>
                <a:latin typeface="Calibri"/>
                <a:ea typeface="新細明體"/>
                <a:cs typeface="Times New Roman"/>
              </a:rPr>
              <a:t>每月</a:t>
            </a:r>
            <a:r>
              <a:rPr lang="zh-TW" sz="2000" kern="100" dirty="0">
                <a:effectLst/>
                <a:latin typeface="Calibri"/>
                <a:ea typeface="新細明體"/>
                <a:cs typeface="Times New Roman"/>
              </a:rPr>
              <a:t>自主管理檢核</a:t>
            </a:r>
          </a:p>
        </p:txBody>
      </p:sp>
      <p:sp>
        <p:nvSpPr>
          <p:cNvPr id="101" name="AutoShape 13"/>
          <p:cNvSpPr>
            <a:spLocks noChangeArrowheads="1"/>
          </p:cNvSpPr>
          <p:nvPr/>
        </p:nvSpPr>
        <p:spPr bwMode="auto">
          <a:xfrm>
            <a:off x="6444208" y="5949280"/>
            <a:ext cx="2520280" cy="400869"/>
          </a:xfrm>
          <a:prstGeom prst="flowChartProcess">
            <a:avLst/>
          </a:prstGeom>
          <a:solidFill>
            <a:srgbClr val="FFFFFF"/>
          </a:solidFill>
          <a:ln w="9525">
            <a:solidFill>
              <a:srgbClr val="000000"/>
            </a:solidFill>
            <a:miter lim="800000"/>
            <a:headEnd/>
            <a:tailEnd/>
          </a:ln>
        </p:spPr>
        <p:txBody>
          <a:bodyPr rot="0" vert="horz" wrap="square" lIns="80467" tIns="40234" rIns="80467" bIns="40234" anchor="ctr" anchorCtr="0" upright="1">
            <a:noAutofit/>
          </a:bodyPr>
          <a:lstStyle/>
          <a:p>
            <a:pPr algn="ctr">
              <a:spcAft>
                <a:spcPts val="0"/>
              </a:spcAft>
            </a:pPr>
            <a:r>
              <a:rPr lang="zh-TW" sz="2000" kern="100">
                <a:effectLst/>
                <a:latin typeface="Calibri"/>
                <a:ea typeface="新細明體"/>
                <a:cs typeface="Times New Roman"/>
              </a:rPr>
              <a:t>成果報告</a:t>
            </a:r>
          </a:p>
        </p:txBody>
      </p:sp>
      <p:sp>
        <p:nvSpPr>
          <p:cNvPr id="102" name="AutoShape 14"/>
          <p:cNvSpPr>
            <a:spLocks noChangeArrowheads="1"/>
          </p:cNvSpPr>
          <p:nvPr/>
        </p:nvSpPr>
        <p:spPr bwMode="auto">
          <a:xfrm>
            <a:off x="6444208" y="4228671"/>
            <a:ext cx="2520280" cy="1000529"/>
          </a:xfrm>
          <a:prstGeom prst="flowChartProcess">
            <a:avLst/>
          </a:prstGeom>
          <a:solidFill>
            <a:srgbClr val="FFFFFF"/>
          </a:solidFill>
          <a:ln w="9525">
            <a:solidFill>
              <a:srgbClr val="000000"/>
            </a:solidFill>
            <a:miter lim="800000"/>
            <a:headEnd/>
            <a:tailEnd/>
          </a:ln>
        </p:spPr>
        <p:txBody>
          <a:bodyPr rot="0" vert="horz" wrap="square" lIns="80467" tIns="40234" rIns="80467" bIns="40234" anchor="ctr" anchorCtr="0" upright="1">
            <a:noAutofit/>
          </a:bodyPr>
          <a:lstStyle/>
          <a:p>
            <a:pPr algn="l">
              <a:spcAft>
                <a:spcPts val="0"/>
              </a:spcAft>
            </a:pPr>
            <a:r>
              <a:rPr lang="zh-TW" sz="2000" kern="100" dirty="0">
                <a:effectLst/>
                <a:latin typeface="Calibri"/>
                <a:ea typeface="新細明體"/>
                <a:cs typeface="Times New Roman"/>
              </a:rPr>
              <a:t>中華科大、慈濟</a:t>
            </a:r>
            <a:r>
              <a:rPr lang="zh-TW" sz="2000" kern="100" dirty="0" smtClean="0">
                <a:effectLst/>
                <a:latin typeface="Calibri"/>
                <a:ea typeface="新細明體"/>
                <a:cs typeface="Times New Roman"/>
              </a:rPr>
              <a:t>技術學院</a:t>
            </a:r>
            <a:r>
              <a:rPr lang="zh-TW" altLang="en-US" sz="2000" kern="100" dirty="0" smtClean="0">
                <a:effectLst/>
                <a:latin typeface="Calibri"/>
                <a:ea typeface="新細明體"/>
                <a:cs typeface="Times New Roman"/>
              </a:rPr>
              <a:t>、</a:t>
            </a:r>
            <a:r>
              <a:rPr lang="zh-TW" sz="2000" kern="100" dirty="0" smtClean="0">
                <a:effectLst/>
                <a:latin typeface="Calibri"/>
                <a:ea typeface="新細明體"/>
                <a:cs typeface="Times New Roman"/>
              </a:rPr>
              <a:t>臺</a:t>
            </a:r>
            <a:r>
              <a:rPr lang="zh-TW" sz="2000" kern="100" dirty="0">
                <a:effectLst/>
                <a:latin typeface="Calibri"/>
                <a:ea typeface="新細明體"/>
                <a:cs typeface="Times New Roman"/>
              </a:rPr>
              <a:t>北城市科技大學、諮詢輔導</a:t>
            </a:r>
          </a:p>
        </p:txBody>
      </p:sp>
      <p:sp>
        <p:nvSpPr>
          <p:cNvPr id="103" name="AutoShape 15"/>
          <p:cNvSpPr>
            <a:spLocks noChangeArrowheads="1"/>
          </p:cNvSpPr>
          <p:nvPr/>
        </p:nvSpPr>
        <p:spPr bwMode="auto">
          <a:xfrm>
            <a:off x="6444208" y="5439038"/>
            <a:ext cx="2520279" cy="366226"/>
          </a:xfrm>
          <a:prstGeom prst="flowChartProcess">
            <a:avLst/>
          </a:prstGeom>
          <a:solidFill>
            <a:srgbClr val="FFFFFF"/>
          </a:solidFill>
          <a:ln w="9525">
            <a:solidFill>
              <a:srgbClr val="000000"/>
            </a:solidFill>
            <a:miter lim="800000"/>
            <a:headEnd/>
            <a:tailEnd/>
          </a:ln>
        </p:spPr>
        <p:txBody>
          <a:bodyPr rot="0" vert="horz" wrap="square" lIns="80467" tIns="40234" rIns="80467" bIns="40234" anchor="ctr" anchorCtr="0" upright="1">
            <a:noAutofit/>
          </a:bodyPr>
          <a:lstStyle/>
          <a:p>
            <a:pPr algn="ctr">
              <a:spcAft>
                <a:spcPts val="0"/>
              </a:spcAft>
            </a:pPr>
            <a:r>
              <a:rPr lang="zh-TW" sz="2000" kern="100">
                <a:effectLst/>
                <a:latin typeface="Calibri"/>
                <a:ea typeface="新細明體"/>
                <a:cs typeface="Times New Roman"/>
              </a:rPr>
              <a:t>績效評估及檢討</a:t>
            </a:r>
          </a:p>
        </p:txBody>
      </p:sp>
      <p:cxnSp>
        <p:nvCxnSpPr>
          <p:cNvPr id="105" name="Line 17"/>
          <p:cNvCxnSpPr/>
          <p:nvPr/>
        </p:nvCxnSpPr>
        <p:spPr bwMode="auto">
          <a:xfrm>
            <a:off x="3979232" y="2708920"/>
            <a:ext cx="0" cy="31508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7" name="Line 19"/>
          <p:cNvCxnSpPr/>
          <p:nvPr/>
        </p:nvCxnSpPr>
        <p:spPr bwMode="auto">
          <a:xfrm>
            <a:off x="3979232" y="4280106"/>
            <a:ext cx="0" cy="30102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8" name="Line 20"/>
          <p:cNvCxnSpPr/>
          <p:nvPr/>
        </p:nvCxnSpPr>
        <p:spPr bwMode="auto">
          <a:xfrm>
            <a:off x="7707477" y="3356992"/>
            <a:ext cx="0" cy="23401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9" name="Line 21"/>
          <p:cNvCxnSpPr/>
          <p:nvPr/>
        </p:nvCxnSpPr>
        <p:spPr bwMode="auto">
          <a:xfrm>
            <a:off x="7698587" y="4013230"/>
            <a:ext cx="808" cy="20785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0" name="Line 22"/>
          <p:cNvCxnSpPr/>
          <p:nvPr/>
        </p:nvCxnSpPr>
        <p:spPr bwMode="auto">
          <a:xfrm flipH="1">
            <a:off x="7706669" y="5792168"/>
            <a:ext cx="808" cy="1571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1" name="AutoShape 23"/>
          <p:cNvCxnSpPr/>
          <p:nvPr/>
        </p:nvCxnSpPr>
        <p:spPr bwMode="auto">
          <a:xfrm flipV="1">
            <a:off x="5956444" y="2222754"/>
            <a:ext cx="540000" cy="3394307"/>
          </a:xfrm>
          <a:prstGeom prst="bentConnector3">
            <a:avLst>
              <a:gd name="adj1" fmla="val 39339"/>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12" name="Line 24"/>
          <p:cNvCxnSpPr>
            <a:stCxn id="102" idx="2"/>
          </p:cNvCxnSpPr>
          <p:nvPr/>
        </p:nvCxnSpPr>
        <p:spPr bwMode="auto">
          <a:xfrm>
            <a:off x="7704348" y="5229200"/>
            <a:ext cx="1513" cy="21602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13" name="Rectangle 25"/>
          <p:cNvSpPr>
            <a:spLocks noChangeArrowheads="1"/>
          </p:cNvSpPr>
          <p:nvPr/>
        </p:nvSpPr>
        <p:spPr bwMode="auto">
          <a:xfrm>
            <a:off x="355567" y="1395976"/>
            <a:ext cx="1984185" cy="1312944"/>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rot="0" vert="horz" wrap="square" lIns="80467" tIns="40234" rIns="80467" bIns="40234" anchor="ctr" anchorCtr="0" upright="1">
            <a:noAutofit/>
          </a:bodyPr>
          <a:lstStyle/>
          <a:p>
            <a:pPr algn="l">
              <a:spcAft>
                <a:spcPts val="0"/>
              </a:spcAft>
            </a:pPr>
            <a:r>
              <a:rPr lang="zh-TW" sz="2000" kern="100" dirty="0">
                <a:effectLst/>
                <a:latin typeface="Calibri"/>
                <a:ea typeface="新細明體"/>
                <a:cs typeface="Times New Roman"/>
              </a:rPr>
              <a:t>合作學校</a:t>
            </a:r>
            <a:r>
              <a:rPr lang="zh-TW" sz="2000" kern="100" dirty="0" smtClean="0">
                <a:effectLst/>
                <a:latin typeface="Calibri"/>
                <a:ea typeface="新細明體"/>
                <a:cs typeface="Times New Roman"/>
              </a:rPr>
              <a:t>：中華</a:t>
            </a:r>
            <a:r>
              <a:rPr lang="zh-TW" sz="2000" kern="100" dirty="0">
                <a:effectLst/>
                <a:latin typeface="Calibri"/>
                <a:ea typeface="新細明體"/>
                <a:cs typeface="Times New Roman"/>
              </a:rPr>
              <a:t>科技</a:t>
            </a:r>
            <a:r>
              <a:rPr lang="zh-TW" sz="2000" kern="100" dirty="0" smtClean="0">
                <a:effectLst/>
                <a:latin typeface="Calibri"/>
                <a:ea typeface="新細明體"/>
                <a:cs typeface="Times New Roman"/>
              </a:rPr>
              <a:t>大學</a:t>
            </a:r>
            <a:r>
              <a:rPr lang="zh-TW" altLang="en-US" sz="2000" kern="100" dirty="0" smtClean="0">
                <a:effectLst/>
                <a:latin typeface="Calibri"/>
                <a:ea typeface="新細明體"/>
                <a:cs typeface="Times New Roman"/>
              </a:rPr>
              <a:t>、</a:t>
            </a:r>
            <a:r>
              <a:rPr lang="zh-TW" sz="2000" kern="100" dirty="0" smtClean="0">
                <a:effectLst/>
                <a:latin typeface="Calibri"/>
                <a:ea typeface="新細明體"/>
                <a:cs typeface="Times New Roman"/>
              </a:rPr>
              <a:t>慈</a:t>
            </a:r>
            <a:r>
              <a:rPr lang="zh-TW" sz="2000" kern="100" dirty="0">
                <a:effectLst/>
                <a:latin typeface="Calibri"/>
                <a:ea typeface="新細明體"/>
                <a:cs typeface="Times New Roman"/>
              </a:rPr>
              <a:t>濟</a:t>
            </a:r>
            <a:r>
              <a:rPr lang="zh-TW" sz="2000" kern="100" dirty="0" smtClean="0">
                <a:effectLst/>
                <a:latin typeface="Calibri"/>
                <a:ea typeface="新細明體"/>
                <a:cs typeface="Times New Roman"/>
              </a:rPr>
              <a:t>技術學院</a:t>
            </a:r>
            <a:r>
              <a:rPr lang="zh-TW" altLang="en-US" sz="2000" kern="100" dirty="0" smtClean="0">
                <a:effectLst/>
                <a:latin typeface="Calibri"/>
                <a:ea typeface="新細明體"/>
                <a:cs typeface="Times New Roman"/>
              </a:rPr>
              <a:t>、</a:t>
            </a:r>
            <a:r>
              <a:rPr lang="zh-TW" sz="2000" kern="100" dirty="0" smtClean="0">
                <a:effectLst/>
                <a:latin typeface="Calibri"/>
                <a:ea typeface="新細明體"/>
                <a:cs typeface="Times New Roman"/>
              </a:rPr>
              <a:t>臺</a:t>
            </a:r>
            <a:r>
              <a:rPr lang="zh-TW" sz="2000" kern="100" dirty="0">
                <a:effectLst/>
                <a:latin typeface="Calibri"/>
                <a:ea typeface="新細明體"/>
                <a:cs typeface="Times New Roman"/>
              </a:rPr>
              <a:t>北城市科技大學</a:t>
            </a:r>
          </a:p>
        </p:txBody>
      </p:sp>
      <p:cxnSp>
        <p:nvCxnSpPr>
          <p:cNvPr id="114" name="Line 26"/>
          <p:cNvCxnSpPr/>
          <p:nvPr/>
        </p:nvCxnSpPr>
        <p:spPr bwMode="auto">
          <a:xfrm>
            <a:off x="1115616" y="2678140"/>
            <a:ext cx="0" cy="3188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15" name="Rectangle 27"/>
          <p:cNvSpPr>
            <a:spLocks noChangeArrowheads="1"/>
          </p:cNvSpPr>
          <p:nvPr/>
        </p:nvSpPr>
        <p:spPr bwMode="auto">
          <a:xfrm>
            <a:off x="355567" y="3011906"/>
            <a:ext cx="2105395" cy="1353198"/>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rot="0" vert="horz" wrap="square" lIns="80467" tIns="40234" rIns="80467" bIns="40234" anchor="ctr" anchorCtr="0" upright="1">
            <a:noAutofit/>
          </a:bodyPr>
          <a:lstStyle/>
          <a:p>
            <a:pPr algn="just">
              <a:spcAft>
                <a:spcPts val="0"/>
              </a:spcAft>
            </a:pPr>
            <a:r>
              <a:rPr lang="zh-TW" sz="2000" kern="100" dirty="0">
                <a:effectLst/>
                <a:latin typeface="Calibri"/>
                <a:ea typeface="新細明體"/>
                <a:cs typeface="Times New Roman"/>
              </a:rPr>
              <a:t>技專端協助支援小組</a:t>
            </a:r>
            <a:r>
              <a:rPr lang="zh-TW" sz="2000" kern="100" dirty="0" smtClean="0">
                <a:effectLst/>
                <a:latin typeface="Calibri"/>
                <a:ea typeface="新細明體"/>
                <a:cs typeface="Times New Roman"/>
              </a:rPr>
              <a:t>：教務處</a:t>
            </a:r>
            <a:r>
              <a:rPr lang="zh-TW" altLang="en-US" sz="2000" kern="100" dirty="0" smtClean="0">
                <a:effectLst/>
                <a:latin typeface="Calibri"/>
                <a:ea typeface="新細明體"/>
                <a:cs typeface="Times New Roman"/>
              </a:rPr>
              <a:t>、</a:t>
            </a:r>
            <a:r>
              <a:rPr lang="zh-TW" sz="2000" kern="100" dirty="0" smtClean="0">
                <a:effectLst/>
                <a:latin typeface="Calibri"/>
                <a:ea typeface="新細明體"/>
                <a:cs typeface="Times New Roman"/>
              </a:rPr>
              <a:t>教學</a:t>
            </a:r>
            <a:r>
              <a:rPr lang="zh-TW" sz="2000" kern="100" dirty="0">
                <a:effectLst/>
                <a:latin typeface="Calibri"/>
                <a:ea typeface="新細明體"/>
                <a:cs typeface="Times New Roman"/>
              </a:rPr>
              <a:t>資源</a:t>
            </a:r>
            <a:r>
              <a:rPr lang="zh-TW" sz="2000" kern="100" dirty="0" smtClean="0">
                <a:effectLst/>
                <a:latin typeface="Calibri"/>
                <a:ea typeface="新細明體"/>
                <a:cs typeface="Times New Roman"/>
              </a:rPr>
              <a:t>中心各</a:t>
            </a:r>
            <a:r>
              <a:rPr lang="zh-TW" sz="2000" kern="100" dirty="0">
                <a:effectLst/>
                <a:latin typeface="Calibri"/>
                <a:ea typeface="新細明體"/>
                <a:cs typeface="Times New Roman"/>
              </a:rPr>
              <a:t>系所</a:t>
            </a:r>
          </a:p>
        </p:txBody>
      </p:sp>
      <p:cxnSp>
        <p:nvCxnSpPr>
          <p:cNvPr id="116" name="Line 28"/>
          <p:cNvCxnSpPr/>
          <p:nvPr/>
        </p:nvCxnSpPr>
        <p:spPr bwMode="auto">
          <a:xfrm>
            <a:off x="1114808" y="4393597"/>
            <a:ext cx="808" cy="12676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7" name="Line 29"/>
          <p:cNvCxnSpPr/>
          <p:nvPr/>
        </p:nvCxnSpPr>
        <p:spPr bwMode="auto">
          <a:xfrm>
            <a:off x="1114808" y="5661248"/>
            <a:ext cx="19472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6" name="Line 19"/>
          <p:cNvCxnSpPr/>
          <p:nvPr/>
        </p:nvCxnSpPr>
        <p:spPr bwMode="auto">
          <a:xfrm>
            <a:off x="3975753" y="3560026"/>
            <a:ext cx="0" cy="30102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7" name="Line 19"/>
          <p:cNvCxnSpPr/>
          <p:nvPr/>
        </p:nvCxnSpPr>
        <p:spPr bwMode="auto">
          <a:xfrm>
            <a:off x="3974864" y="1903842"/>
            <a:ext cx="0" cy="30102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9" name="矩形 78"/>
          <p:cNvSpPr/>
          <p:nvPr/>
        </p:nvSpPr>
        <p:spPr>
          <a:xfrm>
            <a:off x="2469749" y="760348"/>
            <a:ext cx="3057247" cy="584775"/>
          </a:xfrm>
          <a:prstGeom prst="rect">
            <a:avLst/>
          </a:prstGeom>
        </p:spPr>
        <p:txBody>
          <a:bodyPr vert="horz" wrap="none">
            <a:spAutoFit/>
          </a:bodyPr>
          <a:lstStyle/>
          <a:p>
            <a:pPr marL="0" indent="0" algn="just" eaLnBrk="1" hangingPunct="1">
              <a:buNone/>
            </a:pPr>
            <a:r>
              <a:rPr kumimoji="0" lang="zh-TW" altLang="en-US" sz="3200" b="1" dirty="0" smtClean="0">
                <a:latin typeface="標楷體" pitchFamily="65" charset="-120"/>
              </a:rPr>
              <a:t>自主管理流程圖</a:t>
            </a:r>
            <a:endParaRPr kumimoji="0" lang="en-US" altLang="zh-TW" sz="3200" b="1" dirty="0">
              <a:latin typeface="標楷體" pitchFamily="65" charset="-120"/>
            </a:endParaRPr>
          </a:p>
        </p:txBody>
      </p:sp>
    </p:spTree>
    <p:extLst>
      <p:ext uri="{BB962C8B-B14F-4D97-AF65-F5344CB8AC3E}">
        <p14:creationId xmlns:p14="http://schemas.microsoft.com/office/powerpoint/2010/main" val="868485365"/>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AF14B410-4B94-408B-B979-7B4712398337}" type="slidenum">
              <a:rPr lang="en-US" altLang="zh-TW" smtClean="0"/>
              <a:pPr>
                <a:defRPr/>
              </a:pPr>
              <a:t>60</a:t>
            </a:fld>
            <a:endParaRPr lang="en-US" altLang="zh-TW"/>
          </a:p>
        </p:txBody>
      </p:sp>
      <p:sp>
        <p:nvSpPr>
          <p:cNvPr id="4" name="矩形 3"/>
          <p:cNvSpPr/>
          <p:nvPr/>
        </p:nvSpPr>
        <p:spPr>
          <a:xfrm>
            <a:off x="668471" y="1556792"/>
            <a:ext cx="7200800" cy="4524315"/>
          </a:xfrm>
          <a:prstGeom prst="rect">
            <a:avLst/>
          </a:prstGeom>
        </p:spPr>
        <p:txBody>
          <a:bodyPr wrap="square">
            <a:spAutoFit/>
          </a:bodyPr>
          <a:lstStyle/>
          <a:p>
            <a:pPr marL="342900" lvl="0" indent="-342900" algn="just">
              <a:lnSpc>
                <a:spcPct val="120000"/>
              </a:lnSpc>
              <a:buFont typeface="Wingdings" panose="05000000000000000000" pitchFamily="2" charset="2"/>
              <a:buChar char="u"/>
            </a:pPr>
            <a:r>
              <a:rPr lang="zh-TW" altLang="zh-TW" sz="2400" dirty="0" smtClean="0">
                <a:solidFill>
                  <a:srgbClr val="002060"/>
                </a:solidFill>
              </a:rPr>
              <a:t>各</a:t>
            </a:r>
            <a:r>
              <a:rPr lang="zh-TW" altLang="zh-TW" sz="2400" dirty="0">
                <a:solidFill>
                  <a:srgbClr val="002060"/>
                </a:solidFill>
              </a:rPr>
              <a:t>子計畫分由五個處室主辦，其他處室協辦。</a:t>
            </a:r>
            <a:r>
              <a:rPr lang="en-US" altLang="zh-TW" sz="2400" dirty="0">
                <a:solidFill>
                  <a:srgbClr val="002060"/>
                </a:solidFill>
              </a:rPr>
              <a:t>(104-1</a:t>
            </a:r>
            <a:r>
              <a:rPr lang="zh-TW" altLang="zh-TW" sz="2400" dirty="0">
                <a:solidFill>
                  <a:srgbClr val="002060"/>
                </a:solidFill>
              </a:rPr>
              <a:t>行政服務品質精進計畫</a:t>
            </a:r>
            <a:r>
              <a:rPr lang="en-US" altLang="zh-TW" sz="2400" dirty="0">
                <a:solidFill>
                  <a:srgbClr val="002060"/>
                </a:solidFill>
              </a:rPr>
              <a:t>(</a:t>
            </a:r>
            <a:r>
              <a:rPr lang="zh-TW" altLang="zh-TW" sz="2400" dirty="0">
                <a:solidFill>
                  <a:srgbClr val="002060"/>
                </a:solidFill>
              </a:rPr>
              <a:t>人事室</a:t>
            </a:r>
            <a:r>
              <a:rPr lang="en-US" altLang="zh-TW" sz="2400" dirty="0">
                <a:solidFill>
                  <a:srgbClr val="002060"/>
                </a:solidFill>
              </a:rPr>
              <a:t>)</a:t>
            </a:r>
            <a:r>
              <a:rPr lang="zh-TW" altLang="zh-TW" sz="2400" dirty="0">
                <a:solidFill>
                  <a:srgbClr val="002060"/>
                </a:solidFill>
              </a:rPr>
              <a:t>、</a:t>
            </a:r>
            <a:r>
              <a:rPr lang="en-US" altLang="zh-TW" sz="2400" dirty="0">
                <a:solidFill>
                  <a:srgbClr val="002060"/>
                </a:solidFill>
              </a:rPr>
              <a:t>104-2</a:t>
            </a:r>
            <a:r>
              <a:rPr lang="zh-TW" altLang="zh-TW" sz="2400" dirty="0">
                <a:solidFill>
                  <a:srgbClr val="002060"/>
                </a:solidFill>
              </a:rPr>
              <a:t>精進科普教學計畫</a:t>
            </a:r>
            <a:r>
              <a:rPr lang="en-US" altLang="zh-TW" sz="2400" dirty="0">
                <a:solidFill>
                  <a:srgbClr val="002060"/>
                </a:solidFill>
              </a:rPr>
              <a:t>(</a:t>
            </a:r>
            <a:r>
              <a:rPr lang="zh-TW" altLang="zh-TW" sz="2400" dirty="0">
                <a:solidFill>
                  <a:srgbClr val="002060"/>
                </a:solidFill>
              </a:rPr>
              <a:t>教務處</a:t>
            </a:r>
            <a:r>
              <a:rPr lang="en-US" altLang="zh-TW" sz="2400" dirty="0">
                <a:solidFill>
                  <a:srgbClr val="002060"/>
                </a:solidFill>
              </a:rPr>
              <a:t>)</a:t>
            </a:r>
            <a:r>
              <a:rPr lang="zh-TW" altLang="zh-TW" sz="2400" dirty="0">
                <a:solidFill>
                  <a:srgbClr val="002060"/>
                </a:solidFill>
              </a:rPr>
              <a:t>、</a:t>
            </a:r>
            <a:r>
              <a:rPr lang="en-US" altLang="zh-TW" sz="2400" dirty="0">
                <a:solidFill>
                  <a:srgbClr val="002060"/>
                </a:solidFill>
              </a:rPr>
              <a:t>104-3</a:t>
            </a:r>
            <a:r>
              <a:rPr lang="zh-TW" altLang="zh-TW" sz="2400" dirty="0">
                <a:solidFill>
                  <a:srgbClr val="002060"/>
                </a:solidFill>
              </a:rPr>
              <a:t>舞動青春協奏曲，豐富學習歷程</a:t>
            </a:r>
            <a:r>
              <a:rPr lang="en-US" altLang="zh-TW" sz="2400" dirty="0">
                <a:solidFill>
                  <a:srgbClr val="002060"/>
                </a:solidFill>
              </a:rPr>
              <a:t>(</a:t>
            </a:r>
            <a:r>
              <a:rPr lang="zh-TW" altLang="zh-TW" sz="2400" dirty="0">
                <a:solidFill>
                  <a:srgbClr val="002060"/>
                </a:solidFill>
              </a:rPr>
              <a:t>輔導室</a:t>
            </a:r>
            <a:r>
              <a:rPr lang="en-US" altLang="zh-TW" sz="2400" dirty="0">
                <a:solidFill>
                  <a:srgbClr val="002060"/>
                </a:solidFill>
              </a:rPr>
              <a:t>)</a:t>
            </a:r>
            <a:r>
              <a:rPr lang="zh-TW" altLang="zh-TW" sz="2400" dirty="0">
                <a:solidFill>
                  <a:srgbClr val="002060"/>
                </a:solidFill>
              </a:rPr>
              <a:t>、</a:t>
            </a:r>
            <a:r>
              <a:rPr lang="en-US" altLang="zh-TW" sz="2400" dirty="0">
                <a:solidFill>
                  <a:srgbClr val="002060"/>
                </a:solidFill>
              </a:rPr>
              <a:t>104-4</a:t>
            </a:r>
            <a:r>
              <a:rPr lang="zh-TW" altLang="zh-TW" sz="2400" dirty="0">
                <a:solidFill>
                  <a:srgbClr val="002060"/>
                </a:solidFill>
              </a:rPr>
              <a:t>專業學程特色，深耕精進計畫</a:t>
            </a:r>
            <a:r>
              <a:rPr lang="en-US" altLang="zh-TW" sz="2400" dirty="0">
                <a:solidFill>
                  <a:srgbClr val="002060"/>
                </a:solidFill>
              </a:rPr>
              <a:t>(</a:t>
            </a:r>
            <a:r>
              <a:rPr lang="zh-TW" altLang="zh-TW" sz="2400" dirty="0">
                <a:solidFill>
                  <a:srgbClr val="002060"/>
                </a:solidFill>
              </a:rPr>
              <a:t>實習處</a:t>
            </a:r>
            <a:r>
              <a:rPr lang="en-US" altLang="zh-TW" sz="2400" dirty="0">
                <a:solidFill>
                  <a:srgbClr val="002060"/>
                </a:solidFill>
              </a:rPr>
              <a:t>)</a:t>
            </a:r>
            <a:r>
              <a:rPr lang="zh-TW" altLang="zh-TW" sz="2400" dirty="0">
                <a:solidFill>
                  <a:srgbClr val="002060"/>
                </a:solidFill>
              </a:rPr>
              <a:t>、</a:t>
            </a:r>
            <a:r>
              <a:rPr lang="en-US" altLang="zh-TW" sz="2400" dirty="0">
                <a:solidFill>
                  <a:srgbClr val="002060"/>
                </a:solidFill>
              </a:rPr>
              <a:t>104-5</a:t>
            </a:r>
            <a:r>
              <a:rPr lang="zh-TW" altLang="zh-TW" sz="2400" dirty="0">
                <a:solidFill>
                  <a:srgbClr val="002060"/>
                </a:solidFill>
              </a:rPr>
              <a:t>來自青春的你</a:t>
            </a:r>
            <a:r>
              <a:rPr lang="en-US" altLang="zh-TW" sz="2400" dirty="0">
                <a:solidFill>
                  <a:srgbClr val="002060"/>
                </a:solidFill>
              </a:rPr>
              <a:t>(</a:t>
            </a:r>
            <a:r>
              <a:rPr lang="zh-TW" altLang="zh-TW" sz="2400" dirty="0">
                <a:solidFill>
                  <a:srgbClr val="002060"/>
                </a:solidFill>
              </a:rPr>
              <a:t>學務處</a:t>
            </a:r>
            <a:r>
              <a:rPr lang="en-US" altLang="zh-TW" sz="2400" dirty="0">
                <a:solidFill>
                  <a:srgbClr val="002060"/>
                </a:solidFill>
              </a:rPr>
              <a:t>))</a:t>
            </a:r>
            <a:endParaRPr lang="zh-TW" altLang="zh-TW" sz="2400" dirty="0">
              <a:solidFill>
                <a:srgbClr val="002060"/>
              </a:solidFill>
            </a:endParaRPr>
          </a:p>
          <a:p>
            <a:pPr marL="342900" lvl="0" indent="-342900" algn="just">
              <a:lnSpc>
                <a:spcPct val="120000"/>
              </a:lnSpc>
              <a:buFont typeface="Wingdings" panose="05000000000000000000" pitchFamily="2" charset="2"/>
              <a:buChar char="u"/>
            </a:pPr>
            <a:r>
              <a:rPr lang="zh-TW" altLang="zh-TW" sz="2400" dirty="0">
                <a:solidFill>
                  <a:srgbClr val="002060"/>
                </a:solidFill>
              </a:rPr>
              <a:t>自主管考部份，除不定期開會討論檢討各子計畫之執行進度，每個</a:t>
            </a:r>
            <a:r>
              <a:rPr lang="zh-TW" altLang="zh-TW" sz="2400" dirty="0" smtClean="0">
                <a:solidFill>
                  <a:srgbClr val="002060"/>
                </a:solidFill>
              </a:rPr>
              <a:t>月</a:t>
            </a:r>
            <a:r>
              <a:rPr lang="zh-TW" altLang="en-US" sz="2400" dirty="0" smtClean="0">
                <a:solidFill>
                  <a:srgbClr val="002060"/>
                </a:solidFill>
              </a:rPr>
              <a:t>月底</a:t>
            </a:r>
            <a:r>
              <a:rPr lang="zh-TW" altLang="zh-TW" sz="2400" dirty="0" smtClean="0">
                <a:solidFill>
                  <a:srgbClr val="002060"/>
                </a:solidFill>
              </a:rPr>
              <a:t>也定期</a:t>
            </a:r>
            <a:r>
              <a:rPr lang="zh-TW" altLang="en-US" sz="2400" dirty="0" smtClean="0">
                <a:solidFill>
                  <a:srgbClr val="002060"/>
                </a:solidFill>
              </a:rPr>
              <a:t>召開</a:t>
            </a:r>
            <a:r>
              <a:rPr lang="zh-TW" altLang="zh-TW" sz="2400" dirty="0" smtClean="0">
                <a:solidFill>
                  <a:srgbClr val="002060"/>
                </a:solidFill>
              </a:rPr>
              <a:t>管考</a:t>
            </a:r>
            <a:r>
              <a:rPr lang="zh-TW" altLang="en-US" sz="2400" dirty="0" smtClean="0">
                <a:solidFill>
                  <a:srgbClr val="002060"/>
                </a:solidFill>
              </a:rPr>
              <a:t>會議</a:t>
            </a:r>
            <a:r>
              <a:rPr lang="zh-TW" altLang="zh-TW" sz="2400" dirty="0" smtClean="0">
                <a:solidFill>
                  <a:srgbClr val="002060"/>
                </a:solidFill>
              </a:rPr>
              <a:t>並做</a:t>
            </a:r>
            <a:r>
              <a:rPr lang="zh-TW" altLang="en-US" sz="2400" dirty="0" smtClean="0">
                <a:solidFill>
                  <a:srgbClr val="002060"/>
                </a:solidFill>
              </a:rPr>
              <a:t>成</a:t>
            </a:r>
            <a:r>
              <a:rPr lang="zh-TW" altLang="zh-TW" sz="2400" dirty="0" smtClean="0">
                <a:solidFill>
                  <a:srgbClr val="002060"/>
                </a:solidFill>
              </a:rPr>
              <a:t>管</a:t>
            </a:r>
            <a:r>
              <a:rPr lang="zh-TW" altLang="zh-TW" sz="2400" dirty="0">
                <a:solidFill>
                  <a:srgbClr val="002060"/>
                </a:solidFill>
              </a:rPr>
              <a:t>考紀錄</a:t>
            </a:r>
            <a:r>
              <a:rPr lang="zh-TW" altLang="zh-TW" sz="2400" dirty="0" smtClean="0">
                <a:solidFill>
                  <a:srgbClr val="002060"/>
                </a:solidFill>
              </a:rPr>
              <a:t>。</a:t>
            </a:r>
          </a:p>
          <a:p>
            <a:pPr marL="342900" indent="-342900" algn="just">
              <a:lnSpc>
                <a:spcPct val="120000"/>
              </a:lnSpc>
              <a:buFont typeface="Wingdings" panose="05000000000000000000" pitchFamily="2" charset="2"/>
              <a:buChar char="u"/>
            </a:pPr>
            <a:r>
              <a:rPr lang="zh-TW" altLang="zh-TW" sz="2400" dirty="0" smtClean="0">
                <a:solidFill>
                  <a:srgbClr val="002060"/>
                </a:solidFill>
              </a:rPr>
              <a:t>各項經費均依計畫執行，</a:t>
            </a:r>
            <a:r>
              <a:rPr lang="en-US" altLang="zh-TW" sz="2400" dirty="0" smtClean="0">
                <a:solidFill>
                  <a:srgbClr val="002060"/>
                </a:solidFill>
              </a:rPr>
              <a:t>104</a:t>
            </a:r>
            <a:r>
              <a:rPr lang="zh-TW" altLang="zh-TW" sz="2400" dirty="0" smtClean="0">
                <a:solidFill>
                  <a:srgbClr val="002060"/>
                </a:solidFill>
              </a:rPr>
              <a:t>學年度第</a:t>
            </a:r>
            <a:r>
              <a:rPr lang="en-US" altLang="zh-TW" sz="2400" dirty="0" smtClean="0">
                <a:solidFill>
                  <a:srgbClr val="002060"/>
                </a:solidFill>
              </a:rPr>
              <a:t>1</a:t>
            </a:r>
            <a:r>
              <a:rPr lang="zh-TW" altLang="zh-TW" sz="2400" dirty="0" smtClean="0">
                <a:solidFill>
                  <a:srgbClr val="002060"/>
                </a:solidFill>
              </a:rPr>
              <a:t>學期執行率達</a:t>
            </a:r>
            <a:r>
              <a:rPr lang="en-US" altLang="zh-TW" sz="2400" dirty="0" smtClean="0">
                <a:solidFill>
                  <a:srgbClr val="002060"/>
                </a:solidFill>
              </a:rPr>
              <a:t>100%</a:t>
            </a:r>
            <a:r>
              <a:rPr lang="zh-TW" altLang="zh-TW" sz="2400" dirty="0" smtClean="0">
                <a:solidFill>
                  <a:srgbClr val="002060"/>
                </a:solidFill>
              </a:rPr>
              <a:t>。</a:t>
            </a:r>
            <a:endParaRPr lang="zh-TW" altLang="zh-TW" sz="2400" dirty="0">
              <a:solidFill>
                <a:srgbClr val="002060"/>
              </a:solidFill>
            </a:endParaRPr>
          </a:p>
        </p:txBody>
      </p:sp>
      <p:sp>
        <p:nvSpPr>
          <p:cNvPr id="5" name="矩形 4"/>
          <p:cNvSpPr/>
          <p:nvPr/>
        </p:nvSpPr>
        <p:spPr>
          <a:xfrm>
            <a:off x="897737" y="777819"/>
            <a:ext cx="4339650" cy="646331"/>
          </a:xfrm>
          <a:prstGeom prst="rect">
            <a:avLst/>
          </a:prstGeom>
        </p:spPr>
        <p:txBody>
          <a:bodyPr wrap="none">
            <a:spAutoFit/>
          </a:bodyPr>
          <a:lstStyle/>
          <a:p>
            <a:r>
              <a:rPr lang="zh-TW" altLang="zh-TW" sz="3600" dirty="0"/>
              <a:t>進度掌控與機制運作</a:t>
            </a:r>
            <a:endParaRPr lang="zh-TW" altLang="en-US" sz="3600" dirty="0"/>
          </a:p>
        </p:txBody>
      </p:sp>
    </p:spTree>
    <p:extLst>
      <p:ext uri="{BB962C8B-B14F-4D97-AF65-F5344CB8AC3E}">
        <p14:creationId xmlns:p14="http://schemas.microsoft.com/office/powerpoint/2010/main" val="3042854864"/>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AF14B410-4B94-408B-B979-7B4712398337}" type="slidenum">
              <a:rPr lang="en-US" altLang="zh-TW" smtClean="0"/>
              <a:pPr>
                <a:defRPr/>
              </a:pPr>
              <a:t>61</a:t>
            </a:fld>
            <a:endParaRPr lang="en-US" altLang="zh-TW"/>
          </a:p>
        </p:txBody>
      </p:sp>
      <p:sp>
        <p:nvSpPr>
          <p:cNvPr id="4" name="矩形 3"/>
          <p:cNvSpPr/>
          <p:nvPr/>
        </p:nvSpPr>
        <p:spPr>
          <a:xfrm>
            <a:off x="681662" y="1700808"/>
            <a:ext cx="7704856" cy="4081117"/>
          </a:xfrm>
          <a:prstGeom prst="rect">
            <a:avLst/>
          </a:prstGeom>
        </p:spPr>
        <p:txBody>
          <a:bodyPr wrap="square">
            <a:spAutoFit/>
          </a:bodyPr>
          <a:lstStyle/>
          <a:p>
            <a:pPr marL="457200" lvl="0" indent="-457200" algn="just">
              <a:lnSpc>
                <a:spcPct val="120000"/>
              </a:lnSpc>
              <a:buFont typeface="Wingdings" panose="05000000000000000000" pitchFamily="2" charset="2"/>
              <a:buChar char="u"/>
            </a:pPr>
            <a:r>
              <a:rPr lang="en-US" altLang="zh-TW" sz="2400" dirty="0" smtClean="0">
                <a:solidFill>
                  <a:srgbClr val="002060"/>
                </a:solidFill>
              </a:rPr>
              <a:t>104</a:t>
            </a:r>
            <a:r>
              <a:rPr lang="zh-TW" altLang="zh-TW" sz="2400" dirty="0">
                <a:solidFill>
                  <a:srgbClr val="002060"/>
                </a:solidFill>
              </a:rPr>
              <a:t>學年度第</a:t>
            </a:r>
            <a:r>
              <a:rPr lang="en-US" altLang="zh-TW" sz="2400" dirty="0">
                <a:solidFill>
                  <a:srgbClr val="002060"/>
                </a:solidFill>
              </a:rPr>
              <a:t>1</a:t>
            </a:r>
            <a:r>
              <a:rPr lang="zh-TW" altLang="zh-TW" sz="2400" dirty="0">
                <a:solidFill>
                  <a:srgbClr val="002060"/>
                </a:solidFill>
              </a:rPr>
              <a:t>學期共辦理</a:t>
            </a:r>
            <a:r>
              <a:rPr lang="en-US" altLang="zh-TW" sz="2400" dirty="0">
                <a:solidFill>
                  <a:srgbClr val="002060"/>
                </a:solidFill>
              </a:rPr>
              <a:t>3</a:t>
            </a:r>
            <a:r>
              <a:rPr lang="zh-TW" altLang="zh-TW" sz="2400" dirty="0">
                <a:solidFill>
                  <a:srgbClr val="002060"/>
                </a:solidFill>
              </a:rPr>
              <a:t>場次專業諮詢</a:t>
            </a:r>
            <a:r>
              <a:rPr lang="en-US" altLang="zh-TW" sz="2400" dirty="0">
                <a:solidFill>
                  <a:srgbClr val="002060"/>
                </a:solidFill>
              </a:rPr>
              <a:t> </a:t>
            </a:r>
            <a:r>
              <a:rPr lang="zh-TW" altLang="zh-TW" sz="2400" dirty="0" smtClean="0">
                <a:solidFill>
                  <a:srgbClr val="002060"/>
                </a:solidFill>
              </a:rPr>
              <a:t>。</a:t>
            </a:r>
            <a:endParaRPr lang="zh-TW" altLang="zh-TW" sz="2400" dirty="0">
              <a:solidFill>
                <a:srgbClr val="002060"/>
              </a:solidFill>
            </a:endParaRPr>
          </a:p>
          <a:p>
            <a:pPr marL="457200" lvl="0" indent="-457200" algn="just">
              <a:lnSpc>
                <a:spcPct val="120000"/>
              </a:lnSpc>
              <a:buFont typeface="Wingdings" panose="05000000000000000000" pitchFamily="2" charset="2"/>
              <a:buChar char="u"/>
            </a:pPr>
            <a:r>
              <a:rPr lang="zh-TW" altLang="zh-TW" sz="2400" dirty="0" smtClean="0">
                <a:solidFill>
                  <a:srgbClr val="002060"/>
                </a:solidFill>
              </a:rPr>
              <a:t>設有</a:t>
            </a:r>
            <a:r>
              <a:rPr lang="zh-TW" altLang="zh-TW" sz="2400" dirty="0">
                <a:solidFill>
                  <a:srgbClr val="002060"/>
                </a:solidFill>
              </a:rPr>
              <a:t>計畫管考和績效評估表，每月按時填報，並提自主管理會議審議。另會計主任依經費執行狀況管考各子計畫執行進度。</a:t>
            </a:r>
          </a:p>
          <a:p>
            <a:pPr marL="457200" lvl="0" indent="-457200" algn="just">
              <a:lnSpc>
                <a:spcPct val="120000"/>
              </a:lnSpc>
              <a:buFont typeface="Wingdings" panose="05000000000000000000" pitchFamily="2" charset="2"/>
              <a:buChar char="u"/>
            </a:pPr>
            <a:r>
              <a:rPr lang="zh-TW" altLang="zh-TW" sz="2400" dirty="0">
                <a:solidFill>
                  <a:srgbClr val="002060"/>
                </a:solidFill>
              </a:rPr>
              <a:t>每月的自主管理會議檢討前次會議決議與改善事項之執行狀況，有效控管計畫執行品質。</a:t>
            </a:r>
          </a:p>
          <a:p>
            <a:pPr marL="457200" indent="-457200" algn="just">
              <a:lnSpc>
                <a:spcPct val="120000"/>
              </a:lnSpc>
              <a:buFont typeface="Wingdings" panose="05000000000000000000" pitchFamily="2" charset="2"/>
              <a:buChar char="u"/>
            </a:pPr>
            <a:r>
              <a:rPr lang="zh-TW" altLang="zh-TW" sz="2400" dirty="0">
                <a:solidFill>
                  <a:srgbClr val="002060"/>
                </a:solidFill>
              </a:rPr>
              <a:t>本校精進優質網址</a:t>
            </a:r>
            <a:r>
              <a:rPr lang="en-US" altLang="zh-TW" sz="2400" dirty="0">
                <a:solidFill>
                  <a:srgbClr val="002060"/>
                </a:solidFill>
              </a:rPr>
              <a:t>:</a:t>
            </a:r>
            <a:r>
              <a:rPr lang="en-US" altLang="zh-TW" sz="2400" b="1" dirty="0">
                <a:solidFill>
                  <a:srgbClr val="002060"/>
                </a:solidFill>
              </a:rPr>
              <a:t> http://www.swsh.hlc.edu.tw/ischool/publish_page/42/</a:t>
            </a:r>
            <a:endParaRPr lang="zh-TW" altLang="en-US" sz="2400" dirty="0">
              <a:solidFill>
                <a:srgbClr val="002060"/>
              </a:solidFill>
            </a:endParaRPr>
          </a:p>
        </p:txBody>
      </p:sp>
      <p:sp>
        <p:nvSpPr>
          <p:cNvPr id="5" name="矩形 4"/>
          <p:cNvSpPr/>
          <p:nvPr/>
        </p:nvSpPr>
        <p:spPr>
          <a:xfrm>
            <a:off x="798536" y="908720"/>
            <a:ext cx="4596131" cy="646331"/>
          </a:xfrm>
          <a:prstGeom prst="rect">
            <a:avLst/>
          </a:prstGeom>
        </p:spPr>
        <p:txBody>
          <a:bodyPr wrap="none">
            <a:spAutoFit/>
          </a:bodyPr>
          <a:lstStyle/>
          <a:p>
            <a:r>
              <a:rPr lang="zh-TW" altLang="zh-TW" sz="3600" dirty="0"/>
              <a:t>進度掌控與機制</a:t>
            </a:r>
            <a:r>
              <a:rPr lang="zh-TW" altLang="zh-TW" sz="3600" dirty="0" smtClean="0"/>
              <a:t>運作</a:t>
            </a:r>
            <a:r>
              <a:rPr lang="en-US" altLang="zh-TW" sz="3600" dirty="0" smtClean="0"/>
              <a:t>2</a:t>
            </a:r>
            <a:endParaRPr lang="zh-TW" altLang="en-US" sz="3600" dirty="0"/>
          </a:p>
        </p:txBody>
      </p:sp>
    </p:spTree>
    <p:extLst>
      <p:ext uri="{BB962C8B-B14F-4D97-AF65-F5344CB8AC3E}">
        <p14:creationId xmlns:p14="http://schemas.microsoft.com/office/powerpoint/2010/main" val="226951949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7010400" y="6400800"/>
            <a:ext cx="2133600" cy="457200"/>
          </a:xfrm>
        </p:spPr>
        <p:txBody>
          <a:bodyPr/>
          <a:lstStyle/>
          <a:p>
            <a:pPr>
              <a:defRPr/>
            </a:pPr>
            <a:r>
              <a:rPr lang="en-US" altLang="zh-TW" dirty="0" smtClean="0"/>
              <a:t>P</a:t>
            </a:r>
            <a:fld id="{AF14B410-4B94-408B-B979-7B4712398337}" type="slidenum">
              <a:rPr lang="en-US" altLang="zh-TW" smtClean="0"/>
              <a:pPr>
                <a:defRPr/>
              </a:pPr>
              <a:t>62</a:t>
            </a:fld>
            <a:endParaRPr lang="en-US" altLang="zh-TW" dirty="0"/>
          </a:p>
        </p:txBody>
      </p:sp>
      <p:sp>
        <p:nvSpPr>
          <p:cNvPr id="5" name="矩形 4"/>
          <p:cNvSpPr/>
          <p:nvPr/>
        </p:nvSpPr>
        <p:spPr>
          <a:xfrm>
            <a:off x="709823" y="476672"/>
            <a:ext cx="6120680" cy="1070486"/>
          </a:xfrm>
          <a:prstGeom prst="rect">
            <a:avLst/>
          </a:prstGeom>
        </p:spPr>
        <p:txBody>
          <a:bodyPr wrap="square">
            <a:spAutoFit/>
          </a:bodyPr>
          <a:lstStyle/>
          <a:p>
            <a:pPr marL="0" indent="0" algn="l" eaLnBrk="1" hangingPunct="1">
              <a:lnSpc>
                <a:spcPct val="150000"/>
              </a:lnSpc>
              <a:buNone/>
            </a:pPr>
            <a:r>
              <a:rPr lang="zh-TW" altLang="en-US" sz="4800" b="1" dirty="0">
                <a:solidFill>
                  <a:srgbClr val="3333FF"/>
                </a:solidFill>
              </a:rPr>
              <a:t>伍、辦理特色</a:t>
            </a:r>
            <a:endParaRPr kumimoji="0" lang="en-US" altLang="zh-TW" sz="4800" b="1" dirty="0">
              <a:solidFill>
                <a:srgbClr val="3333FF"/>
              </a:solidFill>
              <a:latin typeface="標楷體"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1230866888"/>
              </p:ext>
            </p:extLst>
          </p:nvPr>
        </p:nvGraphicFramePr>
        <p:xfrm>
          <a:off x="539552" y="1547158"/>
          <a:ext cx="8208912" cy="4713034"/>
        </p:xfrm>
        <a:graphic>
          <a:graphicData uri="http://schemas.openxmlformats.org/drawingml/2006/table">
            <a:tbl>
              <a:tblPr>
                <a:tableStyleId>{5C22544A-7EE6-4342-B048-85BDC9FD1C3A}</a:tableStyleId>
              </a:tblPr>
              <a:tblGrid>
                <a:gridCol w="1558810"/>
                <a:gridCol w="6650102"/>
              </a:tblGrid>
              <a:tr h="1593810">
                <a:tc>
                  <a:txBody>
                    <a:bodyPr/>
                    <a:lstStyle/>
                    <a:p>
                      <a:pPr algn="just">
                        <a:lnSpc>
                          <a:spcPct val="115000"/>
                        </a:lnSpc>
                        <a:spcAft>
                          <a:spcPts val="0"/>
                        </a:spcAft>
                      </a:pPr>
                      <a:r>
                        <a:rPr lang="zh-TW" sz="2400" b="1" kern="100" dirty="0">
                          <a:solidFill>
                            <a:schemeClr val="bg1"/>
                          </a:solidFill>
                          <a:effectLst/>
                        </a:rPr>
                        <a:t>行政管理</a:t>
                      </a:r>
                      <a:endParaRPr lang="zh-TW" sz="2400" b="1" kern="100" dirty="0">
                        <a:solidFill>
                          <a:schemeClr val="bg1"/>
                        </a:solidFill>
                        <a:effectLst/>
                        <a:latin typeface="Calibri"/>
                        <a:ea typeface="新細明體"/>
                        <a:cs typeface="Times New Roman"/>
                      </a:endParaRPr>
                    </a:p>
                  </a:txBody>
                  <a:tcPr marL="17780" marR="17780" marT="0" marB="0" anchor="ctr">
                    <a:solidFill>
                      <a:schemeClr val="accent1">
                        <a:lumMod val="75000"/>
                      </a:schemeClr>
                    </a:solidFill>
                  </a:tcPr>
                </a:tc>
                <a:tc>
                  <a:txBody>
                    <a:bodyPr/>
                    <a:lstStyle/>
                    <a:p>
                      <a:pPr marL="342900" indent="-342900" algn="just">
                        <a:spcAft>
                          <a:spcPts val="0"/>
                        </a:spcAft>
                        <a:buFont typeface="Wingdings" panose="05000000000000000000" pitchFamily="2" charset="2"/>
                        <a:buChar char="u"/>
                      </a:pPr>
                      <a:r>
                        <a:rPr lang="zh-TW" altLang="en-US" sz="2400" kern="100" dirty="0" smtClean="0">
                          <a:solidFill>
                            <a:schemeClr val="tx1"/>
                          </a:solidFill>
                          <a:effectLst/>
                          <a:latin typeface="+mn-ea"/>
                          <a:ea typeface="+mn-ea"/>
                          <a:cs typeface="+mn-cs"/>
                        </a:rPr>
                        <a:t>導入</a:t>
                      </a:r>
                      <a:r>
                        <a:rPr lang="zh-TW" sz="2400" kern="100" dirty="0" smtClean="0">
                          <a:solidFill>
                            <a:schemeClr val="tx1"/>
                          </a:solidFill>
                          <a:effectLst/>
                          <a:latin typeface="+mn-ea"/>
                          <a:ea typeface="+mn-ea"/>
                          <a:cs typeface="+mn-cs"/>
                        </a:rPr>
                        <a:t>知識</a:t>
                      </a:r>
                      <a:r>
                        <a:rPr lang="zh-TW" sz="2400" kern="100" dirty="0">
                          <a:solidFill>
                            <a:schemeClr val="tx1"/>
                          </a:solidFill>
                          <a:effectLst/>
                          <a:latin typeface="+mn-ea"/>
                          <a:ea typeface="+mn-ea"/>
                          <a:cs typeface="+mn-cs"/>
                        </a:rPr>
                        <a:t>管理、</a:t>
                      </a:r>
                      <a:r>
                        <a:rPr lang="en-US" sz="2400" kern="100" dirty="0">
                          <a:solidFill>
                            <a:schemeClr val="tx1"/>
                          </a:solidFill>
                          <a:effectLst/>
                          <a:latin typeface="+mn-ea"/>
                          <a:ea typeface="+mn-ea"/>
                          <a:cs typeface="+mn-cs"/>
                        </a:rPr>
                        <a:t>e</a:t>
                      </a:r>
                      <a:r>
                        <a:rPr lang="zh-TW" sz="2400" kern="100" dirty="0">
                          <a:solidFill>
                            <a:schemeClr val="tx1"/>
                          </a:solidFill>
                          <a:effectLst/>
                          <a:latin typeface="+mn-ea"/>
                          <a:ea typeface="+mn-ea"/>
                          <a:cs typeface="+mn-cs"/>
                        </a:rPr>
                        <a:t>化管理</a:t>
                      </a:r>
                      <a:r>
                        <a:rPr lang="zh-TW" sz="2400" kern="100" dirty="0" smtClean="0">
                          <a:solidFill>
                            <a:schemeClr val="tx1"/>
                          </a:solidFill>
                          <a:effectLst/>
                          <a:latin typeface="+mn-ea"/>
                          <a:ea typeface="+mn-ea"/>
                          <a:cs typeface="+mn-cs"/>
                        </a:rPr>
                        <a:t>、</a:t>
                      </a:r>
                      <a:r>
                        <a:rPr lang="zh-TW" altLang="en-US" sz="2400" kern="100" dirty="0" smtClean="0">
                          <a:solidFill>
                            <a:schemeClr val="tx1"/>
                          </a:solidFill>
                          <a:effectLst/>
                          <a:latin typeface="+mn-ea"/>
                          <a:ea typeface="+mn-ea"/>
                          <a:cs typeface="+mn-cs"/>
                        </a:rPr>
                        <a:t>全面</a:t>
                      </a:r>
                      <a:r>
                        <a:rPr lang="zh-TW" sz="2400" kern="100" dirty="0" smtClean="0">
                          <a:solidFill>
                            <a:schemeClr val="tx1"/>
                          </a:solidFill>
                          <a:effectLst/>
                          <a:latin typeface="+mn-ea"/>
                          <a:ea typeface="+mn-ea"/>
                          <a:cs typeface="+mn-cs"/>
                        </a:rPr>
                        <a:t>品質</a:t>
                      </a:r>
                      <a:r>
                        <a:rPr lang="zh-TW" sz="2400" kern="100" dirty="0">
                          <a:solidFill>
                            <a:schemeClr val="tx1"/>
                          </a:solidFill>
                          <a:effectLst/>
                          <a:latin typeface="+mn-ea"/>
                          <a:ea typeface="+mn-ea"/>
                          <a:cs typeface="+mn-cs"/>
                        </a:rPr>
                        <a:t>管理、績效管理</a:t>
                      </a:r>
                      <a:r>
                        <a:rPr lang="zh-TW" sz="2400" kern="100" dirty="0" smtClean="0">
                          <a:solidFill>
                            <a:schemeClr val="tx1"/>
                          </a:solidFill>
                          <a:effectLst/>
                          <a:latin typeface="+mn-ea"/>
                          <a:ea typeface="+mn-ea"/>
                          <a:cs typeface="+mn-cs"/>
                        </a:rPr>
                        <a:t>的</a:t>
                      </a:r>
                      <a:r>
                        <a:rPr lang="zh-TW" altLang="en-US" sz="2400" kern="100" dirty="0" smtClean="0">
                          <a:solidFill>
                            <a:schemeClr val="tx1"/>
                          </a:solidFill>
                          <a:effectLst/>
                          <a:latin typeface="+mn-ea"/>
                          <a:ea typeface="+mn-ea"/>
                          <a:cs typeface="+mn-cs"/>
                        </a:rPr>
                        <a:t>理</a:t>
                      </a:r>
                      <a:r>
                        <a:rPr lang="zh-TW" sz="2400" kern="100" dirty="0" smtClean="0">
                          <a:solidFill>
                            <a:schemeClr val="tx1"/>
                          </a:solidFill>
                          <a:effectLst/>
                          <a:latin typeface="+mn-ea"/>
                          <a:ea typeface="+mn-ea"/>
                          <a:cs typeface="+mn-cs"/>
                        </a:rPr>
                        <a:t>念</a:t>
                      </a:r>
                      <a:r>
                        <a:rPr lang="zh-TW" sz="2400" kern="100" dirty="0">
                          <a:solidFill>
                            <a:schemeClr val="tx1"/>
                          </a:solidFill>
                          <a:effectLst/>
                          <a:latin typeface="+mn-ea"/>
                          <a:ea typeface="+mn-ea"/>
                          <a:cs typeface="+mn-cs"/>
                        </a:rPr>
                        <a:t>，建立行政管理系統化、法制化之運作機制。</a:t>
                      </a:r>
                    </a:p>
                    <a:p>
                      <a:pPr marL="342900" indent="-342900" algn="just">
                        <a:spcAft>
                          <a:spcPts val="0"/>
                        </a:spcAft>
                        <a:buFont typeface="Wingdings" panose="05000000000000000000" pitchFamily="2" charset="2"/>
                        <a:buChar char="u"/>
                      </a:pPr>
                      <a:r>
                        <a:rPr lang="zh-TW" altLang="en-US" sz="2400" kern="100" dirty="0" smtClean="0">
                          <a:solidFill>
                            <a:schemeClr val="tx1"/>
                          </a:solidFill>
                          <a:effectLst/>
                          <a:latin typeface="+mn-ea"/>
                          <a:ea typeface="+mn-ea"/>
                          <a:cs typeface="+mn-cs"/>
                        </a:rPr>
                        <a:t>推動</a:t>
                      </a:r>
                      <a:r>
                        <a:rPr lang="zh-TW" sz="2400" kern="100" dirty="0" smtClean="0">
                          <a:solidFill>
                            <a:schemeClr val="tx1"/>
                          </a:solidFill>
                          <a:effectLst/>
                          <a:latin typeface="+mn-ea"/>
                          <a:ea typeface="+mn-ea"/>
                          <a:cs typeface="+mn-cs"/>
                        </a:rPr>
                        <a:t>學校</a:t>
                      </a:r>
                      <a:r>
                        <a:rPr lang="en-US" altLang="zh-TW" sz="2400" kern="100" dirty="0" err="1" smtClean="0">
                          <a:solidFill>
                            <a:schemeClr val="tx1"/>
                          </a:solidFill>
                          <a:effectLst/>
                          <a:latin typeface="+mn-ea"/>
                          <a:ea typeface="+mn-ea"/>
                          <a:cs typeface="+mn-cs"/>
                        </a:rPr>
                        <a:t>i</a:t>
                      </a:r>
                      <a:r>
                        <a:rPr lang="en-US" sz="2400" kern="100" dirty="0" smtClean="0">
                          <a:solidFill>
                            <a:schemeClr val="tx1"/>
                          </a:solidFill>
                          <a:effectLst/>
                          <a:latin typeface="+mn-ea"/>
                          <a:ea typeface="+mn-ea"/>
                          <a:cs typeface="+mn-cs"/>
                        </a:rPr>
                        <a:t>-school</a:t>
                      </a:r>
                      <a:r>
                        <a:rPr lang="zh-TW" sz="2400" kern="100" dirty="0" smtClean="0">
                          <a:solidFill>
                            <a:schemeClr val="tx1"/>
                          </a:solidFill>
                          <a:effectLst/>
                          <a:latin typeface="+mn-ea"/>
                          <a:ea typeface="+mn-ea"/>
                          <a:cs typeface="+mn-cs"/>
                        </a:rPr>
                        <a:t>系統</a:t>
                      </a:r>
                      <a:r>
                        <a:rPr lang="zh-TW" altLang="en-US" sz="2400" kern="100" dirty="0" smtClean="0">
                          <a:solidFill>
                            <a:schemeClr val="tx1"/>
                          </a:solidFill>
                          <a:effectLst/>
                          <a:latin typeface="+mn-ea"/>
                          <a:ea typeface="+mn-ea"/>
                          <a:cs typeface="+mn-cs"/>
                        </a:rPr>
                        <a:t>，</a:t>
                      </a:r>
                      <a:r>
                        <a:rPr lang="zh-TW" sz="2400" kern="100" dirty="0" smtClean="0">
                          <a:solidFill>
                            <a:schemeClr val="tx1"/>
                          </a:solidFill>
                          <a:effectLst/>
                          <a:latin typeface="+mn-ea"/>
                          <a:ea typeface="+mn-ea"/>
                          <a:cs typeface="+mn-cs"/>
                        </a:rPr>
                        <a:t>作為</a:t>
                      </a:r>
                      <a:r>
                        <a:rPr lang="zh-TW" sz="2400" kern="100" dirty="0">
                          <a:solidFill>
                            <a:schemeClr val="tx1"/>
                          </a:solidFill>
                          <a:effectLst/>
                          <a:latin typeface="+mn-ea"/>
                          <a:ea typeface="+mn-ea"/>
                          <a:cs typeface="+mn-cs"/>
                        </a:rPr>
                        <a:t>知識管理平臺</a:t>
                      </a:r>
                      <a:r>
                        <a:rPr lang="zh-TW" sz="2400" kern="100" dirty="0" smtClean="0">
                          <a:solidFill>
                            <a:schemeClr val="tx1"/>
                          </a:solidFill>
                          <a:effectLst/>
                          <a:latin typeface="+mn-ea"/>
                          <a:ea typeface="+mn-ea"/>
                          <a:cs typeface="+mn-cs"/>
                        </a:rPr>
                        <a:t>。</a:t>
                      </a:r>
                      <a:endParaRPr lang="en-US" altLang="zh-TW" sz="2400" kern="100" dirty="0" smtClean="0">
                        <a:solidFill>
                          <a:schemeClr val="tx1"/>
                        </a:solidFill>
                        <a:effectLst/>
                        <a:latin typeface="+mn-ea"/>
                        <a:ea typeface="+mn-ea"/>
                        <a:cs typeface="+mn-cs"/>
                      </a:endParaRPr>
                    </a:p>
                  </a:txBody>
                  <a:tcPr marL="17780" marR="17780" marT="0" marB="0" anchor="ctr"/>
                </a:tc>
              </a:tr>
              <a:tr h="1080120">
                <a:tc>
                  <a:txBody>
                    <a:bodyPr/>
                    <a:lstStyle/>
                    <a:p>
                      <a:pPr algn="just">
                        <a:lnSpc>
                          <a:spcPct val="115000"/>
                        </a:lnSpc>
                        <a:spcAft>
                          <a:spcPts val="0"/>
                        </a:spcAft>
                      </a:pPr>
                      <a:r>
                        <a:rPr lang="zh-TW" sz="2400" b="1" kern="100" dirty="0">
                          <a:solidFill>
                            <a:schemeClr val="bg1"/>
                          </a:solidFill>
                          <a:effectLst/>
                        </a:rPr>
                        <a:t>課程教學</a:t>
                      </a:r>
                      <a:endParaRPr lang="zh-TW" sz="2400" b="1" kern="100" dirty="0">
                        <a:solidFill>
                          <a:schemeClr val="bg1"/>
                        </a:solidFill>
                        <a:effectLst/>
                        <a:latin typeface="Calibri"/>
                        <a:ea typeface="新細明體"/>
                        <a:cs typeface="Times New Roman"/>
                      </a:endParaRPr>
                    </a:p>
                  </a:txBody>
                  <a:tcPr marL="17780" marR="17780" marT="0" marB="0" anchor="ctr">
                    <a:solidFill>
                      <a:schemeClr val="accent1">
                        <a:lumMod val="75000"/>
                      </a:schemeClr>
                    </a:solidFill>
                  </a:tcPr>
                </a:tc>
                <a:tc>
                  <a:txBody>
                    <a:bodyPr/>
                    <a:lstStyle/>
                    <a:p>
                      <a:pPr marL="342900" marR="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lang="zh-TW" altLang="en-US" sz="2400" kern="100" dirty="0" smtClean="0">
                          <a:solidFill>
                            <a:schemeClr val="tx1"/>
                          </a:solidFill>
                          <a:effectLst/>
                          <a:latin typeface="+mn-ea"/>
                          <a:ea typeface="+mn-ea"/>
                          <a:cs typeface="+mn-cs"/>
                        </a:rPr>
                        <a:t>協助教師專業發展，推動教師建置數位教學檔案。</a:t>
                      </a:r>
                      <a:endParaRPr lang="en-US" altLang="zh-TW" sz="2400" kern="100" dirty="0" smtClean="0">
                        <a:solidFill>
                          <a:schemeClr val="tx1"/>
                        </a:solidFill>
                        <a:effectLst/>
                        <a:latin typeface="+mn-ea"/>
                        <a:ea typeface="+mn-ea"/>
                        <a:cs typeface="+mn-cs"/>
                      </a:endParaRPr>
                    </a:p>
                    <a:p>
                      <a:pPr marL="342900" marR="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lang="zh-TW" altLang="en-US" sz="2400" kern="100" dirty="0" smtClean="0">
                          <a:solidFill>
                            <a:schemeClr val="tx1"/>
                          </a:solidFill>
                          <a:effectLst/>
                          <a:latin typeface="+mn-ea"/>
                          <a:ea typeface="+mn-ea"/>
                          <a:cs typeface="+mn-cs"/>
                        </a:rPr>
                        <a:t>增進</a:t>
                      </a:r>
                      <a:r>
                        <a:rPr lang="zh-TW" altLang="zh-TW" sz="2400" kern="100" dirty="0" smtClean="0">
                          <a:solidFill>
                            <a:schemeClr val="tx1"/>
                          </a:solidFill>
                          <a:effectLst/>
                          <a:latin typeface="+mn-ea"/>
                          <a:ea typeface="+mn-ea"/>
                          <a:cs typeface="+mn-cs"/>
                        </a:rPr>
                        <a:t>教師</a:t>
                      </a:r>
                      <a:r>
                        <a:rPr lang="en-US" altLang="zh-TW" sz="2400" kern="100" dirty="0" smtClean="0">
                          <a:solidFill>
                            <a:schemeClr val="tx1"/>
                          </a:solidFill>
                          <a:effectLst/>
                          <a:latin typeface="+mn-ea"/>
                          <a:ea typeface="+mn-ea"/>
                          <a:cs typeface="+mn-cs"/>
                        </a:rPr>
                        <a:t>e</a:t>
                      </a:r>
                      <a:r>
                        <a:rPr lang="zh-TW" altLang="zh-TW" sz="2400" kern="100" dirty="0" smtClean="0">
                          <a:solidFill>
                            <a:schemeClr val="tx1"/>
                          </a:solidFill>
                          <a:effectLst/>
                          <a:latin typeface="+mn-ea"/>
                          <a:ea typeface="+mn-ea"/>
                          <a:cs typeface="+mn-cs"/>
                        </a:rPr>
                        <a:t>化教學能力及</a:t>
                      </a:r>
                      <a:r>
                        <a:rPr lang="zh-TW" altLang="en-US" sz="2400" kern="100" dirty="0" smtClean="0">
                          <a:solidFill>
                            <a:schemeClr val="tx1"/>
                          </a:solidFill>
                          <a:effectLst/>
                          <a:latin typeface="+mn-ea"/>
                          <a:ea typeface="+mn-ea"/>
                          <a:cs typeface="+mn-cs"/>
                        </a:rPr>
                        <a:t>鼓勵</a:t>
                      </a:r>
                      <a:r>
                        <a:rPr lang="zh-TW" altLang="zh-TW" sz="2400" kern="100" dirty="0" smtClean="0">
                          <a:solidFill>
                            <a:schemeClr val="tx1"/>
                          </a:solidFill>
                          <a:effectLst/>
                          <a:latin typeface="+mn-ea"/>
                          <a:ea typeface="+mn-ea"/>
                          <a:cs typeface="+mn-cs"/>
                        </a:rPr>
                        <a:t>開發多媒體輔助教材</a:t>
                      </a:r>
                      <a:r>
                        <a:rPr lang="zh-TW" altLang="en-US" sz="2400" kern="100" dirty="0" smtClean="0">
                          <a:solidFill>
                            <a:schemeClr val="tx1"/>
                          </a:solidFill>
                          <a:effectLst/>
                          <a:latin typeface="+mn-ea"/>
                          <a:ea typeface="+mn-ea"/>
                          <a:cs typeface="+mn-cs"/>
                        </a:rPr>
                        <a:t>。</a:t>
                      </a:r>
                      <a:endParaRPr lang="en-US" altLang="zh-TW" sz="2400" kern="100" dirty="0" smtClean="0">
                        <a:solidFill>
                          <a:schemeClr val="tx1"/>
                        </a:solidFill>
                        <a:effectLst/>
                        <a:latin typeface="+mn-ea"/>
                        <a:ea typeface="+mn-ea"/>
                        <a:cs typeface="+mn-cs"/>
                      </a:endParaRPr>
                    </a:p>
                  </a:txBody>
                  <a:tcPr marL="17780" marR="17780" marT="0" marB="0" anchor="ctr"/>
                </a:tc>
              </a:tr>
              <a:tr h="1656184">
                <a:tc>
                  <a:txBody>
                    <a:bodyPr/>
                    <a:lstStyle/>
                    <a:p>
                      <a:pPr algn="just">
                        <a:lnSpc>
                          <a:spcPct val="115000"/>
                        </a:lnSpc>
                        <a:spcAft>
                          <a:spcPts val="0"/>
                        </a:spcAft>
                      </a:pPr>
                      <a:r>
                        <a:rPr lang="zh-TW" sz="2400" b="1" kern="100" dirty="0">
                          <a:solidFill>
                            <a:schemeClr val="bg1"/>
                          </a:solidFill>
                          <a:effectLst/>
                        </a:rPr>
                        <a:t>學務輔導</a:t>
                      </a:r>
                      <a:endParaRPr lang="zh-TW" sz="2400" b="1" kern="100" dirty="0">
                        <a:solidFill>
                          <a:schemeClr val="bg1"/>
                        </a:solidFill>
                        <a:effectLst/>
                        <a:latin typeface="Calibri"/>
                        <a:ea typeface="新細明體"/>
                        <a:cs typeface="Times New Roman"/>
                      </a:endParaRPr>
                    </a:p>
                  </a:txBody>
                  <a:tcPr marL="17780" marR="17780" marT="0" marB="0" anchor="ctr">
                    <a:solidFill>
                      <a:schemeClr val="accent1">
                        <a:lumMod val="75000"/>
                      </a:schemeClr>
                    </a:solidFill>
                  </a:tcPr>
                </a:tc>
                <a:tc>
                  <a:txBody>
                    <a:bodyPr/>
                    <a:lstStyle/>
                    <a:p>
                      <a:pPr marL="342900" marR="0" indent="-342900" algn="just" defTabSz="914400" rtl="0" eaLnBrk="1" fontAlgn="auto" latinLnBrk="0" hangingPunct="1">
                        <a:lnSpc>
                          <a:spcPct val="115000"/>
                        </a:lnSpc>
                        <a:spcBef>
                          <a:spcPts val="0"/>
                        </a:spcBef>
                        <a:spcAft>
                          <a:spcPts val="0"/>
                        </a:spcAft>
                        <a:buClrTx/>
                        <a:buSzTx/>
                        <a:buFont typeface="Wingdings" panose="05000000000000000000" pitchFamily="2" charset="2"/>
                        <a:buChar char="u"/>
                        <a:tabLst/>
                        <a:defRPr/>
                      </a:pPr>
                      <a:r>
                        <a:rPr lang="zh-TW" altLang="en-US" sz="2400" kern="100" dirty="0" smtClean="0">
                          <a:solidFill>
                            <a:schemeClr val="tx1"/>
                          </a:solidFill>
                          <a:effectLst/>
                          <a:latin typeface="+mn-ea"/>
                          <a:ea typeface="+mn-ea"/>
                          <a:cs typeface="+mn-cs"/>
                        </a:rPr>
                        <a:t>建置學生學習歷程平台，</a:t>
                      </a:r>
                      <a:r>
                        <a:rPr lang="en-US" altLang="zh-TW" sz="2400" kern="100" dirty="0" smtClean="0">
                          <a:solidFill>
                            <a:schemeClr val="tx1"/>
                          </a:solidFill>
                          <a:effectLst/>
                          <a:latin typeface="+mn-ea"/>
                          <a:ea typeface="+mn-ea"/>
                          <a:cs typeface="+mn-cs"/>
                        </a:rPr>
                        <a:t>E</a:t>
                      </a:r>
                      <a:r>
                        <a:rPr lang="zh-TW" altLang="en-US" sz="2400" kern="100" dirty="0" smtClean="0">
                          <a:solidFill>
                            <a:schemeClr val="tx1"/>
                          </a:solidFill>
                          <a:effectLst/>
                          <a:latin typeface="+mn-ea"/>
                          <a:ea typeface="+mn-ea"/>
                          <a:cs typeface="+mn-cs"/>
                        </a:rPr>
                        <a:t>化學生學習成果。</a:t>
                      </a:r>
                      <a:endParaRPr lang="en-US" altLang="zh-TW" sz="2400" kern="100" dirty="0" smtClean="0">
                        <a:solidFill>
                          <a:schemeClr val="tx1"/>
                        </a:solidFill>
                        <a:effectLst/>
                        <a:latin typeface="+mn-ea"/>
                        <a:ea typeface="+mn-ea"/>
                        <a:cs typeface="+mn-cs"/>
                      </a:endParaRPr>
                    </a:p>
                    <a:p>
                      <a:pPr marL="342900" indent="-342900" algn="just">
                        <a:lnSpc>
                          <a:spcPct val="115000"/>
                        </a:lnSpc>
                        <a:spcAft>
                          <a:spcPts val="0"/>
                        </a:spcAft>
                        <a:buFont typeface="Wingdings" panose="05000000000000000000" pitchFamily="2" charset="2"/>
                        <a:buChar char="u"/>
                      </a:pPr>
                      <a:r>
                        <a:rPr lang="zh-TW" altLang="en-US" sz="2400" kern="100" dirty="0" smtClean="0">
                          <a:solidFill>
                            <a:schemeClr val="tx1"/>
                          </a:solidFill>
                          <a:effectLst/>
                          <a:latin typeface="+mn-ea"/>
                          <a:ea typeface="+mn-ea"/>
                          <a:cs typeface="+mn-cs"/>
                        </a:rPr>
                        <a:t>提升</a:t>
                      </a:r>
                      <a:r>
                        <a:rPr lang="zh-TW" sz="2400" kern="100" dirty="0" smtClean="0">
                          <a:solidFill>
                            <a:schemeClr val="tx1"/>
                          </a:solidFill>
                          <a:effectLst/>
                          <a:latin typeface="+mn-ea"/>
                          <a:ea typeface="+mn-ea"/>
                          <a:cs typeface="+mn-cs"/>
                        </a:rPr>
                        <a:t>教師</a:t>
                      </a:r>
                      <a:r>
                        <a:rPr lang="zh-TW" sz="2400" kern="100" dirty="0">
                          <a:solidFill>
                            <a:schemeClr val="tx1"/>
                          </a:solidFill>
                          <a:effectLst/>
                          <a:latin typeface="+mn-ea"/>
                          <a:ea typeface="+mn-ea"/>
                          <a:cs typeface="+mn-cs"/>
                        </a:rPr>
                        <a:t>在教學現場中的輔導知能及問題解決策略</a:t>
                      </a:r>
                      <a:r>
                        <a:rPr lang="zh-TW" sz="2400" kern="100" dirty="0" smtClean="0">
                          <a:solidFill>
                            <a:schemeClr val="tx1"/>
                          </a:solidFill>
                          <a:effectLst/>
                          <a:latin typeface="+mn-ea"/>
                          <a:ea typeface="+mn-ea"/>
                          <a:cs typeface="+mn-cs"/>
                        </a:rPr>
                        <a:t>，</a:t>
                      </a:r>
                      <a:r>
                        <a:rPr lang="zh-TW" altLang="en-US" sz="2400" kern="100" dirty="0" smtClean="0">
                          <a:solidFill>
                            <a:schemeClr val="tx1"/>
                          </a:solidFill>
                          <a:effectLst/>
                          <a:latin typeface="+mn-ea"/>
                          <a:ea typeface="+mn-ea"/>
                          <a:cs typeface="+mn-cs"/>
                        </a:rPr>
                        <a:t>深化</a:t>
                      </a:r>
                      <a:r>
                        <a:rPr lang="zh-TW" sz="2400" kern="100" dirty="0" smtClean="0">
                          <a:solidFill>
                            <a:schemeClr val="tx1"/>
                          </a:solidFill>
                          <a:effectLst/>
                          <a:latin typeface="+mn-ea"/>
                          <a:ea typeface="+mn-ea"/>
                          <a:cs typeface="+mn-cs"/>
                        </a:rPr>
                        <a:t>教師輔導</a:t>
                      </a:r>
                      <a:r>
                        <a:rPr lang="zh-TW" sz="2400" kern="100" dirty="0">
                          <a:solidFill>
                            <a:schemeClr val="tx1"/>
                          </a:solidFill>
                          <a:effectLst/>
                          <a:latin typeface="+mn-ea"/>
                          <a:ea typeface="+mn-ea"/>
                          <a:cs typeface="+mn-cs"/>
                        </a:rPr>
                        <a:t>和特教</a:t>
                      </a:r>
                      <a:r>
                        <a:rPr lang="zh-TW" sz="2400" kern="100" dirty="0" smtClean="0">
                          <a:solidFill>
                            <a:schemeClr val="tx1"/>
                          </a:solidFill>
                          <a:effectLst/>
                          <a:latin typeface="+mn-ea"/>
                          <a:ea typeface="+mn-ea"/>
                          <a:cs typeface="+mn-cs"/>
                        </a:rPr>
                        <a:t>的</a:t>
                      </a:r>
                      <a:r>
                        <a:rPr lang="zh-TW" altLang="en-US" sz="2400" kern="100" dirty="0" smtClean="0">
                          <a:solidFill>
                            <a:schemeClr val="tx1"/>
                          </a:solidFill>
                          <a:effectLst/>
                          <a:latin typeface="+mn-ea"/>
                          <a:ea typeface="+mn-ea"/>
                          <a:cs typeface="+mn-cs"/>
                        </a:rPr>
                        <a:t>能力</a:t>
                      </a:r>
                      <a:r>
                        <a:rPr lang="zh-TW" sz="2400" kern="100" dirty="0" smtClean="0">
                          <a:solidFill>
                            <a:schemeClr val="tx1"/>
                          </a:solidFill>
                          <a:effectLst/>
                          <a:latin typeface="+mn-ea"/>
                          <a:ea typeface="+mn-ea"/>
                          <a:cs typeface="+mn-cs"/>
                        </a:rPr>
                        <a:t>。 </a:t>
                      </a:r>
                      <a:endParaRPr lang="zh-TW" sz="2400" kern="100" dirty="0">
                        <a:solidFill>
                          <a:schemeClr val="tx1"/>
                        </a:solidFill>
                        <a:effectLst/>
                        <a:latin typeface="+mn-ea"/>
                        <a:ea typeface="+mn-ea"/>
                        <a:cs typeface="+mn-cs"/>
                      </a:endParaRPr>
                    </a:p>
                  </a:txBody>
                  <a:tcPr marL="17780" marR="17780" marT="0" marB="0" anchor="ctr"/>
                </a:tc>
              </a:tr>
            </a:tbl>
          </a:graphicData>
        </a:graphic>
      </p:graphicFrame>
    </p:spTree>
    <p:extLst>
      <p:ext uri="{BB962C8B-B14F-4D97-AF65-F5344CB8AC3E}">
        <p14:creationId xmlns:p14="http://schemas.microsoft.com/office/powerpoint/2010/main" val="2380086740"/>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投影片編號版面配置區 2"/>
          <p:cNvSpPr>
            <a:spLocks noGrp="1"/>
          </p:cNvSpPr>
          <p:nvPr>
            <p:ph type="sldNum" sz="quarter" idx="12"/>
          </p:nvPr>
        </p:nvSpPr>
        <p:spPr/>
        <p:txBody>
          <a:bodyPr/>
          <a:lstStyle/>
          <a:p>
            <a:pPr>
              <a:defRPr/>
            </a:pPr>
            <a:r>
              <a:rPr lang="en-US" altLang="zh-TW" smtClean="0"/>
              <a:t>P</a:t>
            </a:r>
            <a:fld id="{AF14B410-4B94-408B-B979-7B4712398337}" type="slidenum">
              <a:rPr lang="en-US" altLang="zh-TW" smtClean="0"/>
              <a:pPr>
                <a:defRPr/>
              </a:pPr>
              <a:t>63</a:t>
            </a:fld>
            <a:endParaRPr lang="en-US" altLang="zh-TW"/>
          </a:p>
        </p:txBody>
      </p:sp>
      <p:sp>
        <p:nvSpPr>
          <p:cNvPr id="5" name="矩形 4"/>
          <p:cNvSpPr/>
          <p:nvPr/>
        </p:nvSpPr>
        <p:spPr>
          <a:xfrm>
            <a:off x="709823" y="620688"/>
            <a:ext cx="6120680" cy="1200329"/>
          </a:xfrm>
          <a:prstGeom prst="rect">
            <a:avLst/>
          </a:prstGeom>
        </p:spPr>
        <p:txBody>
          <a:bodyPr wrap="square">
            <a:spAutoFit/>
          </a:bodyPr>
          <a:lstStyle/>
          <a:p>
            <a:pPr marL="0" indent="0" algn="l" eaLnBrk="1" hangingPunct="1">
              <a:lnSpc>
                <a:spcPct val="150000"/>
              </a:lnSpc>
              <a:buNone/>
            </a:pPr>
            <a:r>
              <a:rPr lang="zh-TW" altLang="en-US" sz="4800" b="1" dirty="0">
                <a:solidFill>
                  <a:srgbClr val="3333FF"/>
                </a:solidFill>
              </a:rPr>
              <a:t>伍、辦理</a:t>
            </a:r>
            <a:r>
              <a:rPr lang="zh-TW" altLang="en-US" sz="4800" b="1" dirty="0" smtClean="0">
                <a:solidFill>
                  <a:srgbClr val="3333FF"/>
                </a:solidFill>
              </a:rPr>
              <a:t>特色</a:t>
            </a:r>
            <a:r>
              <a:rPr lang="en-US" altLang="zh-TW" sz="4800" b="1" dirty="0" smtClean="0">
                <a:solidFill>
                  <a:srgbClr val="3333FF"/>
                </a:solidFill>
              </a:rPr>
              <a:t>(</a:t>
            </a:r>
            <a:r>
              <a:rPr lang="zh-TW" altLang="en-US" sz="4800" b="1" dirty="0" smtClean="0">
                <a:solidFill>
                  <a:srgbClr val="3333FF"/>
                </a:solidFill>
              </a:rPr>
              <a:t>二</a:t>
            </a:r>
            <a:r>
              <a:rPr lang="en-US" altLang="zh-TW" sz="4800" b="1" dirty="0" smtClean="0">
                <a:solidFill>
                  <a:srgbClr val="3333FF"/>
                </a:solidFill>
              </a:rPr>
              <a:t>)</a:t>
            </a:r>
            <a:endParaRPr kumimoji="0" lang="en-US" altLang="zh-TW" sz="4800" b="1" dirty="0">
              <a:solidFill>
                <a:srgbClr val="3333FF"/>
              </a:solidFill>
              <a:latin typeface="標楷體"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966035776"/>
              </p:ext>
            </p:extLst>
          </p:nvPr>
        </p:nvGraphicFramePr>
        <p:xfrm>
          <a:off x="395536" y="1821017"/>
          <a:ext cx="8496944" cy="3696216"/>
        </p:xfrm>
        <a:graphic>
          <a:graphicData uri="http://schemas.openxmlformats.org/drawingml/2006/table">
            <a:tbl>
              <a:tblPr>
                <a:tableStyleId>{5C22544A-7EE6-4342-B048-85BDC9FD1C3A}</a:tableStyleId>
              </a:tblPr>
              <a:tblGrid>
                <a:gridCol w="2029846"/>
                <a:gridCol w="6467098"/>
              </a:tblGrid>
              <a:tr h="3696216">
                <a:tc>
                  <a:txBody>
                    <a:bodyPr/>
                    <a:lstStyle/>
                    <a:p>
                      <a:pPr algn="just">
                        <a:lnSpc>
                          <a:spcPct val="115000"/>
                        </a:lnSpc>
                        <a:spcAft>
                          <a:spcPts val="0"/>
                        </a:spcAft>
                      </a:pPr>
                      <a:r>
                        <a:rPr lang="zh-TW" sz="2400" b="1" kern="0" dirty="0">
                          <a:solidFill>
                            <a:schemeClr val="bg1"/>
                          </a:solidFill>
                          <a:effectLst/>
                        </a:rPr>
                        <a:t>專業類科</a:t>
                      </a:r>
                      <a:r>
                        <a:rPr lang="en-US" sz="2400" b="1" kern="0" dirty="0">
                          <a:solidFill>
                            <a:schemeClr val="bg1"/>
                          </a:solidFill>
                          <a:effectLst/>
                        </a:rPr>
                        <a:t>--</a:t>
                      </a:r>
                      <a:r>
                        <a:rPr lang="zh-TW" sz="2400" b="1" kern="0" dirty="0">
                          <a:solidFill>
                            <a:schemeClr val="bg1"/>
                          </a:solidFill>
                          <a:effectLst/>
                        </a:rPr>
                        <a:t>電機與電子群、餐旅群</a:t>
                      </a:r>
                      <a:endParaRPr lang="zh-TW" sz="2400" b="1" kern="100" dirty="0">
                        <a:solidFill>
                          <a:schemeClr val="bg1"/>
                        </a:solidFill>
                        <a:effectLst/>
                        <a:latin typeface="Calibri"/>
                        <a:ea typeface="新細明體"/>
                        <a:cs typeface="Times New Roman"/>
                      </a:endParaRPr>
                    </a:p>
                  </a:txBody>
                  <a:tcPr marL="17780" marR="17780" marT="0" marB="0" anchor="ctr">
                    <a:solidFill>
                      <a:schemeClr val="accent1">
                        <a:lumMod val="75000"/>
                      </a:schemeClr>
                    </a:solidFill>
                  </a:tcPr>
                </a:tc>
                <a:tc>
                  <a:txBody>
                    <a:bodyPr/>
                    <a:lstStyle/>
                    <a:p>
                      <a:pPr marL="457200" indent="-457200" algn="just">
                        <a:lnSpc>
                          <a:spcPct val="150000"/>
                        </a:lnSpc>
                        <a:spcAft>
                          <a:spcPts val="0"/>
                        </a:spcAft>
                        <a:buFont typeface="Wingdings" panose="05000000000000000000" pitchFamily="2" charset="2"/>
                        <a:buChar char="u"/>
                      </a:pPr>
                      <a:r>
                        <a:rPr lang="zh-TW" sz="2400" kern="100" dirty="0">
                          <a:effectLst/>
                        </a:rPr>
                        <a:t>配合政府技職再造</a:t>
                      </a:r>
                      <a:r>
                        <a:rPr lang="zh-TW" sz="2400" kern="100" dirty="0" smtClean="0">
                          <a:effectLst/>
                        </a:rPr>
                        <a:t>計畫</a:t>
                      </a:r>
                      <a:r>
                        <a:rPr lang="zh-TW" altLang="en-US" sz="2400" kern="100" dirty="0" smtClean="0">
                          <a:effectLst/>
                        </a:rPr>
                        <a:t>，安排</a:t>
                      </a:r>
                      <a:r>
                        <a:rPr lang="zh-TW" sz="2400" kern="100" dirty="0" smtClean="0">
                          <a:effectLst/>
                        </a:rPr>
                        <a:t>業界</a:t>
                      </a:r>
                      <a:r>
                        <a:rPr lang="zh-TW" sz="2400" kern="100" dirty="0">
                          <a:effectLst/>
                        </a:rPr>
                        <a:t>實習、業師協同教學、職場體驗</a:t>
                      </a:r>
                      <a:r>
                        <a:rPr lang="zh-TW" sz="2400" kern="100" dirty="0" smtClean="0">
                          <a:effectLst/>
                        </a:rPr>
                        <a:t>等</a:t>
                      </a:r>
                      <a:r>
                        <a:rPr lang="zh-TW" altLang="en-US" sz="2400" kern="100" dirty="0" smtClean="0">
                          <a:effectLst/>
                        </a:rPr>
                        <a:t>活動</a:t>
                      </a:r>
                      <a:r>
                        <a:rPr lang="zh-TW" sz="2400" kern="100" dirty="0" smtClean="0">
                          <a:effectLst/>
                        </a:rPr>
                        <a:t>，</a:t>
                      </a:r>
                      <a:r>
                        <a:rPr lang="zh-TW" altLang="en-US" sz="2400" kern="100" dirty="0" smtClean="0">
                          <a:effectLst/>
                        </a:rPr>
                        <a:t>提升</a:t>
                      </a:r>
                      <a:r>
                        <a:rPr lang="zh-TW" sz="2400" kern="100" dirty="0" smtClean="0">
                          <a:effectLst/>
                        </a:rPr>
                        <a:t>學生</a:t>
                      </a:r>
                      <a:r>
                        <a:rPr lang="zh-TW" altLang="en-US" sz="2400" kern="100" dirty="0" smtClean="0">
                          <a:effectLst/>
                        </a:rPr>
                        <a:t>實務能力及</a:t>
                      </a:r>
                      <a:r>
                        <a:rPr lang="zh-TW" sz="2400" kern="100" dirty="0" smtClean="0">
                          <a:effectLst/>
                        </a:rPr>
                        <a:t>就業</a:t>
                      </a:r>
                      <a:r>
                        <a:rPr lang="zh-TW" altLang="en-US" sz="2400" kern="100" dirty="0" smtClean="0">
                          <a:effectLst/>
                        </a:rPr>
                        <a:t>競爭力</a:t>
                      </a:r>
                      <a:r>
                        <a:rPr lang="zh-TW" sz="2400" kern="100" dirty="0" smtClean="0">
                          <a:effectLst/>
                        </a:rPr>
                        <a:t>。</a:t>
                      </a:r>
                      <a:endParaRPr lang="zh-TW" sz="2400" kern="100" dirty="0">
                        <a:effectLst/>
                      </a:endParaRPr>
                    </a:p>
                    <a:p>
                      <a:pPr marL="457200" indent="-457200" algn="just">
                        <a:lnSpc>
                          <a:spcPct val="150000"/>
                        </a:lnSpc>
                        <a:spcAft>
                          <a:spcPts val="0"/>
                        </a:spcAft>
                        <a:buFont typeface="Wingdings" panose="05000000000000000000" pitchFamily="2" charset="2"/>
                        <a:buChar char="u"/>
                      </a:pPr>
                      <a:r>
                        <a:rPr lang="zh-TW" altLang="en-US" sz="2400" kern="100" dirty="0" smtClean="0">
                          <a:effectLst/>
                        </a:rPr>
                        <a:t>善用在</a:t>
                      </a:r>
                      <a:r>
                        <a:rPr lang="zh-TW" sz="2400" kern="100" dirty="0" smtClean="0">
                          <a:effectLst/>
                        </a:rPr>
                        <a:t>地</a:t>
                      </a:r>
                      <a:r>
                        <a:rPr lang="zh-TW" sz="2400" kern="100" dirty="0">
                          <a:effectLst/>
                        </a:rPr>
                        <a:t>的觀光資源優勢，邀請花蓮</a:t>
                      </a:r>
                      <a:r>
                        <a:rPr lang="zh-TW" sz="2400" kern="100" dirty="0" smtClean="0">
                          <a:effectLst/>
                        </a:rPr>
                        <a:t>地區</a:t>
                      </a:r>
                      <a:r>
                        <a:rPr lang="zh-TW" altLang="en-US" sz="2400" kern="100" dirty="0" smtClean="0">
                          <a:effectLst/>
                        </a:rPr>
                        <a:t>優秀產業人士</a:t>
                      </a:r>
                      <a:r>
                        <a:rPr lang="zh-TW" sz="2400" kern="100" dirty="0" smtClean="0">
                          <a:effectLst/>
                        </a:rPr>
                        <a:t>擔任領隊</a:t>
                      </a:r>
                      <a:r>
                        <a:rPr lang="zh-TW" sz="2400" kern="100" dirty="0">
                          <a:effectLst/>
                        </a:rPr>
                        <a:t>與導遊實務課程講師</a:t>
                      </a:r>
                      <a:r>
                        <a:rPr lang="zh-TW" sz="2400" kern="100" dirty="0" smtClean="0">
                          <a:effectLst/>
                        </a:rPr>
                        <a:t>，</a:t>
                      </a:r>
                      <a:r>
                        <a:rPr lang="zh-TW" altLang="en-US" sz="2400" kern="100" dirty="0" smtClean="0">
                          <a:effectLst/>
                        </a:rPr>
                        <a:t>增強</a:t>
                      </a:r>
                      <a:r>
                        <a:rPr lang="zh-TW" sz="2400" kern="100" dirty="0" smtClean="0">
                          <a:effectLst/>
                        </a:rPr>
                        <a:t>學生</a:t>
                      </a:r>
                      <a:r>
                        <a:rPr lang="zh-TW" altLang="en-US" sz="2400" kern="100" dirty="0" smtClean="0">
                          <a:effectLst/>
                        </a:rPr>
                        <a:t>觀光產業專業知能。</a:t>
                      </a:r>
                      <a:endParaRPr lang="zh-TW" sz="2400" kern="100" dirty="0">
                        <a:effectLst/>
                        <a:latin typeface="Calibri"/>
                        <a:ea typeface="新細明體"/>
                        <a:cs typeface="Times New Roman"/>
                      </a:endParaRPr>
                    </a:p>
                  </a:txBody>
                  <a:tcPr marL="17780" marR="17780" marT="0" marB="0" anchor="ctr"/>
                </a:tc>
              </a:tr>
            </a:tbl>
          </a:graphicData>
        </a:graphic>
      </p:graphicFrame>
    </p:spTree>
    <p:extLst>
      <p:ext uri="{BB962C8B-B14F-4D97-AF65-F5344CB8AC3E}">
        <p14:creationId xmlns:p14="http://schemas.microsoft.com/office/powerpoint/2010/main" val="2308934661"/>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80528" y="764704"/>
            <a:ext cx="8229600" cy="1139825"/>
          </a:xfrm>
        </p:spPr>
        <p:txBody>
          <a:bodyPr/>
          <a:lstStyle/>
          <a:p>
            <a:r>
              <a:rPr lang="zh-TW" altLang="en-US" dirty="0" smtClean="0"/>
              <a:t>                         陸、</a:t>
            </a:r>
            <a:r>
              <a:rPr lang="zh-TW" altLang="en-US" sz="4800" dirty="0" smtClean="0"/>
              <a:t>結語</a:t>
            </a:r>
          </a:p>
        </p:txBody>
      </p:sp>
      <p:sp>
        <p:nvSpPr>
          <p:cNvPr id="53251" name="Rectangle 3"/>
          <p:cNvSpPr>
            <a:spLocks noGrp="1" noChangeArrowheads="1"/>
          </p:cNvSpPr>
          <p:nvPr>
            <p:ph type="body" idx="1"/>
          </p:nvPr>
        </p:nvSpPr>
        <p:spPr>
          <a:xfrm>
            <a:off x="323528" y="1628800"/>
            <a:ext cx="8496944" cy="4104605"/>
          </a:xfrm>
        </p:spPr>
        <p:txBody>
          <a:bodyPr/>
          <a:lstStyle/>
          <a:p>
            <a:pPr marL="808038" indent="-808038">
              <a:lnSpc>
                <a:spcPct val="130000"/>
              </a:lnSpc>
              <a:buNone/>
            </a:pPr>
            <a:r>
              <a:rPr lang="zh-TW" altLang="en-US" sz="3200" b="1" dirty="0" smtClean="0">
                <a:latin typeface="標楷體" pitchFamily="65" charset="-120"/>
                <a:ea typeface="標楷體" pitchFamily="65" charset="-120"/>
              </a:rPr>
              <a:t>一、再次</a:t>
            </a:r>
            <a:r>
              <a:rPr lang="zh-TW" altLang="en-US" sz="3200" b="1" dirty="0" smtClean="0">
                <a:solidFill>
                  <a:srgbClr val="FF3300"/>
                </a:solidFill>
                <a:latin typeface="標楷體" pitchFamily="65" charset="-120"/>
                <a:ea typeface="標楷體" pitchFamily="65" charset="-120"/>
              </a:rPr>
              <a:t>感恩</a:t>
            </a:r>
            <a:r>
              <a:rPr lang="zh-TW" altLang="en-US" sz="3200" b="1" dirty="0">
                <a:latin typeface="+mj-ea"/>
                <a:ea typeface="+mj-ea"/>
              </a:rPr>
              <a:t>訪視委</a:t>
            </a:r>
            <a:r>
              <a:rPr lang="zh-TW" altLang="en-US" sz="3200" b="1" dirty="0" smtClean="0">
                <a:latin typeface="+mj-ea"/>
                <a:ea typeface="+mj-ea"/>
              </a:rPr>
              <a:t>員對</a:t>
            </a:r>
            <a:r>
              <a:rPr lang="zh-TW" altLang="zh-TW" sz="3200" dirty="0">
                <a:latin typeface="+mj-ea"/>
                <a:ea typeface="+mj-ea"/>
              </a:rPr>
              <a:t>精進</a:t>
            </a:r>
            <a:r>
              <a:rPr lang="zh-TW" altLang="zh-TW" sz="3200" dirty="0" smtClean="0">
                <a:latin typeface="+mj-ea"/>
                <a:ea typeface="+mj-ea"/>
              </a:rPr>
              <a:t>優質</a:t>
            </a:r>
            <a:r>
              <a:rPr lang="zh-TW" altLang="en-US" sz="3200" dirty="0" smtClean="0">
                <a:latin typeface="+mj-ea"/>
                <a:ea typeface="+mj-ea"/>
              </a:rPr>
              <a:t>計畫</a:t>
            </a:r>
            <a:r>
              <a:rPr lang="zh-TW" altLang="en-US" sz="3200" b="1" dirty="0" smtClean="0">
                <a:latin typeface="+mj-ea"/>
                <a:ea typeface="+mj-ea"/>
              </a:rPr>
              <a:t>的</a:t>
            </a:r>
            <a:r>
              <a:rPr lang="zh-TW" altLang="en-US" sz="3200" b="1" dirty="0" smtClean="0">
                <a:solidFill>
                  <a:srgbClr val="FF3300"/>
                </a:solidFill>
                <a:latin typeface="+mj-ea"/>
                <a:ea typeface="+mj-ea"/>
              </a:rPr>
              <a:t>指導與建言</a:t>
            </a:r>
            <a:r>
              <a:rPr lang="zh-TW" altLang="en-US" sz="3200" b="1" dirty="0" smtClean="0">
                <a:latin typeface="+mj-ea"/>
                <a:ea typeface="+mj-ea"/>
              </a:rPr>
              <a:t>。</a:t>
            </a:r>
          </a:p>
          <a:p>
            <a:pPr marL="808038" indent="-808038">
              <a:lnSpc>
                <a:spcPct val="130000"/>
              </a:lnSpc>
              <a:buNone/>
            </a:pPr>
            <a:r>
              <a:rPr lang="zh-TW" altLang="en-US" sz="3200" b="1" dirty="0" smtClean="0">
                <a:latin typeface="標楷體" pitchFamily="65" charset="-120"/>
                <a:ea typeface="標楷體" pitchFamily="65" charset="-120"/>
              </a:rPr>
              <a:t>二、本校會</a:t>
            </a:r>
            <a:r>
              <a:rPr lang="zh-TW" altLang="en-US" sz="3200" b="1" dirty="0">
                <a:latin typeface="標楷體" pitchFamily="65" charset="-120"/>
                <a:ea typeface="標楷體" pitchFamily="65" charset="-120"/>
              </a:rPr>
              <a:t>持續</a:t>
            </a:r>
            <a:r>
              <a:rPr lang="zh-TW" altLang="zh-TW" sz="3200" b="1" dirty="0">
                <a:latin typeface="標楷體" pitchFamily="65" charset="-120"/>
                <a:ea typeface="標楷體" pitchFamily="65" charset="-120"/>
              </a:rPr>
              <a:t>精進優質</a:t>
            </a:r>
            <a:r>
              <a:rPr lang="zh-TW" altLang="en-US" sz="3200" b="1" dirty="0">
                <a:latin typeface="標楷體" pitchFamily="65" charset="-120"/>
                <a:ea typeface="標楷體" pitchFamily="65" charset="-120"/>
              </a:rPr>
              <a:t>的熱情與動力，</a:t>
            </a:r>
            <a:r>
              <a:rPr lang="zh-TW" altLang="zh-TW" sz="3200" b="1" dirty="0">
                <a:latin typeface="標楷體" pitchFamily="65" charset="-120"/>
                <a:ea typeface="標楷體" pitchFamily="65" charset="-120"/>
              </a:rPr>
              <a:t>強化與大學校院或產業界合作，深化適性輔導及整合教育資源</a:t>
            </a:r>
            <a:r>
              <a:rPr lang="zh-TW" altLang="zh-TW" sz="3200" b="1" dirty="0" smtClean="0">
                <a:latin typeface="標楷體" pitchFamily="65" charset="-120"/>
                <a:ea typeface="標楷體" pitchFamily="65" charset="-120"/>
              </a:rPr>
              <a:t>，促進</a:t>
            </a:r>
            <a:r>
              <a:rPr lang="zh-TW" altLang="zh-TW" sz="3200" b="1" dirty="0">
                <a:latin typeface="標楷體" pitchFamily="65" charset="-120"/>
                <a:ea typeface="標楷體" pitchFamily="65" charset="-120"/>
              </a:rPr>
              <a:t>學生多元發展，</a:t>
            </a:r>
            <a:r>
              <a:rPr lang="zh-TW" altLang="en-US" sz="3200" b="1" dirty="0">
                <a:latin typeface="標楷體" pitchFamily="65" charset="-120"/>
                <a:ea typeface="標楷體" pitchFamily="65" charset="-120"/>
              </a:rPr>
              <a:t>讓他們踏出社會被人接受接納。</a:t>
            </a:r>
          </a:p>
        </p:txBody>
      </p:sp>
      <p:sp>
        <p:nvSpPr>
          <p:cNvPr id="3" name="投影片編號版面配置區 2"/>
          <p:cNvSpPr>
            <a:spLocks noGrp="1"/>
          </p:cNvSpPr>
          <p:nvPr>
            <p:ph type="sldNum" sz="quarter" idx="12"/>
          </p:nvPr>
        </p:nvSpPr>
        <p:spPr/>
        <p:txBody>
          <a:bodyPr/>
          <a:lstStyle/>
          <a:p>
            <a:pPr>
              <a:defRPr/>
            </a:pPr>
            <a:r>
              <a:rPr lang="en-US" altLang="zh-TW" smtClean="0"/>
              <a:t>P</a:t>
            </a:r>
            <a:fld id="{5AED8D4F-5907-4B4A-8A45-F419893C8D02}" type="slidenum">
              <a:rPr lang="en-US" altLang="zh-TW" smtClean="0"/>
              <a:pPr>
                <a:defRPr/>
              </a:pPr>
              <a:t>64</a:t>
            </a:fld>
            <a:endParaRPr lang="en-US" altLang="zh-TW"/>
          </a:p>
        </p:txBody>
      </p:sp>
      <p:sp>
        <p:nvSpPr>
          <p:cNvPr id="4" name="日期版面配置區 3"/>
          <p:cNvSpPr>
            <a:spLocks noGrp="1"/>
          </p:cNvSpPr>
          <p:nvPr>
            <p:ph type="dt" sz="half" idx="10"/>
          </p:nvPr>
        </p:nvSpPr>
        <p:spPr/>
        <p:txBody>
          <a:bodyPr/>
          <a:lstStyle/>
          <a:p>
            <a:pPr>
              <a:defRPr/>
            </a:pPr>
            <a:endParaRPr lang="en-US" altLang="zh-TW"/>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ctrTitle" idx="4294967295"/>
          </p:nvPr>
        </p:nvSpPr>
        <p:spPr>
          <a:xfrm>
            <a:off x="971600" y="1916832"/>
            <a:ext cx="7273925" cy="3024188"/>
          </a:xfrm>
        </p:spPr>
        <p:txBody>
          <a:bodyPr anchor="ctr"/>
          <a:lstStyle/>
          <a:p>
            <a:pPr eaLnBrk="1" hangingPunct="1"/>
            <a:r>
              <a:rPr lang="zh-TW" altLang="en-US" sz="6000" b="1" dirty="0" smtClean="0"/>
              <a:t>簡報完畢   敬請指教</a:t>
            </a:r>
          </a:p>
        </p:txBody>
      </p:sp>
      <p:sp>
        <p:nvSpPr>
          <p:cNvPr id="3" name="投影片編號版面配置區 2"/>
          <p:cNvSpPr>
            <a:spLocks noGrp="1"/>
          </p:cNvSpPr>
          <p:nvPr>
            <p:ph type="sldNum" sz="quarter" idx="12"/>
          </p:nvPr>
        </p:nvSpPr>
        <p:spPr/>
        <p:txBody>
          <a:bodyPr/>
          <a:lstStyle/>
          <a:p>
            <a:pPr>
              <a:defRPr/>
            </a:pPr>
            <a:r>
              <a:rPr lang="en-US" altLang="zh-TW" smtClean="0"/>
              <a:t>P</a:t>
            </a:r>
            <a:fld id="{1D936D40-EE0E-4C36-929D-E1EC3FEBE7F3}" type="slidenum">
              <a:rPr lang="en-US" altLang="zh-TW" smtClean="0"/>
              <a:pPr>
                <a:defRPr/>
              </a:pPr>
              <a:t>65</a:t>
            </a:fld>
            <a:endParaRPr lang="en-US" altLang="zh-TW"/>
          </a:p>
        </p:txBody>
      </p:sp>
      <p:sp>
        <p:nvSpPr>
          <p:cNvPr id="4" name="日期版面配置區 3"/>
          <p:cNvSpPr>
            <a:spLocks noGrp="1"/>
          </p:cNvSpPr>
          <p:nvPr>
            <p:ph type="dt" sz="half" idx="10"/>
          </p:nvPr>
        </p:nvSpPr>
        <p:spPr/>
        <p:txBody>
          <a:bodyPr/>
          <a:lstStyle/>
          <a:p>
            <a:pPr>
              <a:defRPr/>
            </a:pPr>
            <a:endParaRPr lang="en-US" altLang="zh-TW"/>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pPr>
              <a:defRPr/>
            </a:pPr>
            <a:endParaRPr lang="en-US" altLang="zh-TW"/>
          </a:p>
        </p:txBody>
      </p:sp>
      <p:sp>
        <p:nvSpPr>
          <p:cNvPr id="5" name="投影片編號版面配置區 4"/>
          <p:cNvSpPr>
            <a:spLocks noGrp="1"/>
          </p:cNvSpPr>
          <p:nvPr>
            <p:ph type="sldNum" sz="quarter" idx="12"/>
          </p:nvPr>
        </p:nvSpPr>
        <p:spPr/>
        <p:txBody>
          <a:bodyPr/>
          <a:lstStyle/>
          <a:p>
            <a:pPr>
              <a:defRPr/>
            </a:pPr>
            <a:r>
              <a:rPr lang="en-US" altLang="zh-TW" smtClean="0"/>
              <a:t>P</a:t>
            </a:r>
            <a:fld id="{F0A98F10-4457-44CB-9C57-2FB1785C9EA9}" type="slidenum">
              <a:rPr lang="en-US" altLang="zh-TW" smtClean="0"/>
              <a:pPr>
                <a:defRPr/>
              </a:pPr>
              <a:t>6</a:t>
            </a:fld>
            <a:endParaRPr lang="en-US" altLang="zh-TW"/>
          </a:p>
        </p:txBody>
      </p:sp>
      <p:sp>
        <p:nvSpPr>
          <p:cNvPr id="6" name="Rectangle 2"/>
          <p:cNvSpPr txBox="1">
            <a:spLocks noChangeArrowheads="1"/>
          </p:cNvSpPr>
          <p:nvPr/>
        </p:nvSpPr>
        <p:spPr bwMode="auto">
          <a:xfrm>
            <a:off x="467544" y="925290"/>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4000" b="1" cap="all">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2pPr>
            <a:lvl3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3pPr>
            <a:lvl4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4pPr>
            <a:lvl5pPr algn="l" rtl="0" eaLnBrk="0" fontAlgn="base" hangingPunct="0">
              <a:spcBef>
                <a:spcPct val="0"/>
              </a:spcBef>
              <a:spcAft>
                <a:spcPct val="0"/>
              </a:spcAft>
              <a:defRPr kumimoji="1" sz="4400">
                <a:solidFill>
                  <a:schemeClr val="tx2"/>
                </a:solidFill>
                <a:latin typeface="Garamond" pitchFamily="18" charset="0"/>
                <a:ea typeface="標楷體" pitchFamily="65" charset="-120"/>
              </a:defRPr>
            </a:lvl5pPr>
            <a:lvl6pPr marL="457200" algn="l" rtl="0" fontAlgn="base">
              <a:spcBef>
                <a:spcPct val="0"/>
              </a:spcBef>
              <a:spcAft>
                <a:spcPct val="0"/>
              </a:spcAft>
              <a:defRPr kumimoji="1" sz="4400">
                <a:solidFill>
                  <a:schemeClr val="tx2"/>
                </a:solidFill>
                <a:latin typeface="Garamond" pitchFamily="18" charset="0"/>
                <a:ea typeface="標楷體" pitchFamily="65" charset="-120"/>
              </a:defRPr>
            </a:lvl6pPr>
            <a:lvl7pPr marL="914400" algn="l" rtl="0" fontAlgn="base">
              <a:spcBef>
                <a:spcPct val="0"/>
              </a:spcBef>
              <a:spcAft>
                <a:spcPct val="0"/>
              </a:spcAft>
              <a:defRPr kumimoji="1" sz="4400">
                <a:solidFill>
                  <a:schemeClr val="tx2"/>
                </a:solidFill>
                <a:latin typeface="Garamond" pitchFamily="18" charset="0"/>
                <a:ea typeface="標楷體" pitchFamily="65" charset="-120"/>
              </a:defRPr>
            </a:lvl7pPr>
            <a:lvl8pPr marL="1371600" algn="l" rtl="0" fontAlgn="base">
              <a:spcBef>
                <a:spcPct val="0"/>
              </a:spcBef>
              <a:spcAft>
                <a:spcPct val="0"/>
              </a:spcAft>
              <a:defRPr kumimoji="1" sz="4400">
                <a:solidFill>
                  <a:schemeClr val="tx2"/>
                </a:solidFill>
                <a:latin typeface="Garamond" pitchFamily="18" charset="0"/>
                <a:ea typeface="標楷體" pitchFamily="65" charset="-120"/>
              </a:defRPr>
            </a:lvl8pPr>
            <a:lvl9pPr marL="1828800" algn="l" rtl="0" fontAlgn="base">
              <a:spcBef>
                <a:spcPct val="0"/>
              </a:spcBef>
              <a:spcAft>
                <a:spcPct val="0"/>
              </a:spcAft>
              <a:defRPr kumimoji="1" sz="4400">
                <a:solidFill>
                  <a:schemeClr val="tx2"/>
                </a:solidFill>
                <a:latin typeface="Garamond" pitchFamily="18" charset="0"/>
                <a:ea typeface="標楷體" pitchFamily="65" charset="-120"/>
              </a:defRPr>
            </a:lvl9pPr>
          </a:lstStyle>
          <a:p>
            <a:pPr algn="ctr"/>
            <a:r>
              <a:rPr lang="zh-TW" altLang="en-US" kern="0" dirty="0" smtClean="0">
                <a:solidFill>
                  <a:srgbClr val="FF0000"/>
                </a:solidFill>
                <a:effectLst>
                  <a:outerShdw blurRad="38100" dist="38100" dir="2700000" algn="tl">
                    <a:srgbClr val="C0C0C0"/>
                  </a:outerShdw>
                </a:effectLst>
              </a:rPr>
              <a:t>學校</a:t>
            </a:r>
            <a:r>
              <a:rPr lang="zh-TW" altLang="en-US" kern="0" dirty="0">
                <a:solidFill>
                  <a:srgbClr val="FF0000"/>
                </a:solidFill>
                <a:effectLst>
                  <a:outerShdw blurRad="38100" dist="38100" dir="2700000" algn="tl">
                    <a:srgbClr val="C0C0C0"/>
                  </a:outerShdw>
                </a:effectLst>
              </a:rPr>
              <a:t>概</a:t>
            </a:r>
            <a:r>
              <a:rPr lang="zh-TW" altLang="en-US" kern="0" dirty="0" smtClean="0">
                <a:solidFill>
                  <a:srgbClr val="FF0000"/>
                </a:solidFill>
                <a:effectLst>
                  <a:outerShdw blurRad="38100" dist="38100" dir="2700000" algn="tl">
                    <a:srgbClr val="C0C0C0"/>
                  </a:outerShdw>
                </a:effectLst>
              </a:rPr>
              <a:t>況</a:t>
            </a:r>
            <a:r>
              <a:rPr lang="en-US" altLang="zh-TW" kern="0" dirty="0" smtClean="0">
                <a:solidFill>
                  <a:srgbClr val="FF0000"/>
                </a:solidFill>
                <a:effectLst>
                  <a:outerShdw blurRad="38100" dist="38100" dir="2700000" algn="tl">
                    <a:srgbClr val="C0C0C0"/>
                  </a:outerShdw>
                </a:effectLst>
              </a:rPr>
              <a:t>(</a:t>
            </a:r>
            <a:r>
              <a:rPr lang="zh-TW" altLang="en-US" kern="0" dirty="0" smtClean="0">
                <a:solidFill>
                  <a:srgbClr val="FF0000"/>
                </a:solidFill>
                <a:effectLst>
                  <a:outerShdw blurRad="38100" dist="38100" dir="2700000" algn="tl">
                    <a:srgbClr val="C0C0C0"/>
                  </a:outerShdw>
                </a:effectLst>
              </a:rPr>
              <a:t>四</a:t>
            </a:r>
            <a:r>
              <a:rPr lang="en-US" altLang="zh-TW" kern="0" dirty="0" smtClean="0">
                <a:solidFill>
                  <a:srgbClr val="FF0000"/>
                </a:solidFill>
                <a:effectLst>
                  <a:outerShdw blurRad="38100" dist="38100" dir="2700000" algn="tl">
                    <a:srgbClr val="C0C0C0"/>
                  </a:outerShdw>
                </a:effectLst>
              </a:rPr>
              <a:t>)-101-104</a:t>
            </a:r>
            <a:r>
              <a:rPr lang="zh-TW" altLang="en-US" kern="0" dirty="0" smtClean="0">
                <a:solidFill>
                  <a:srgbClr val="FF0000"/>
                </a:solidFill>
                <a:effectLst>
                  <a:outerShdw blurRad="38100" dist="38100" dir="2700000" algn="tl">
                    <a:srgbClr val="C0C0C0"/>
                  </a:outerShdw>
                </a:effectLst>
              </a:rPr>
              <a:t>招生情況</a:t>
            </a:r>
            <a:endParaRPr lang="zh-TW" altLang="en-US" kern="0" dirty="0">
              <a:solidFill>
                <a:srgbClr val="FF0000"/>
              </a:solidFill>
              <a:effectLst>
                <a:outerShdw blurRad="38100" dist="38100" dir="2700000" algn="tl">
                  <a:srgbClr val="C0C0C0"/>
                </a:outerShdw>
              </a:effectLst>
            </a:endParaRPr>
          </a:p>
        </p:txBody>
      </p:sp>
      <p:sp>
        <p:nvSpPr>
          <p:cNvPr id="7" name="投影片編號版面配置區 2"/>
          <p:cNvSpPr txBox="1">
            <a:spLocks/>
          </p:cNvSpPr>
          <p:nvPr/>
        </p:nvSpPr>
        <p:spPr bwMode="auto">
          <a:xfrm>
            <a:off x="7115175" y="6370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zh-TW"/>
            </a:defPPr>
            <a:lvl1pPr algn="r" rtl="0" fontAlgn="base">
              <a:spcBef>
                <a:spcPct val="0"/>
              </a:spcBef>
              <a:spcAft>
                <a:spcPct val="0"/>
              </a:spcAft>
              <a:defRPr kumimoji="0" sz="1600" b="1" kern="1200">
                <a:solidFill>
                  <a:srgbClr val="FF3300"/>
                </a:solidFill>
                <a:latin typeface="Arial" charset="0"/>
                <a:ea typeface="+mn-ea"/>
                <a:cs typeface="+mn-cs"/>
              </a:defRPr>
            </a:lvl1pPr>
            <a:lvl2pPr marL="457200" algn="ctr" rtl="0" fontAlgn="base">
              <a:spcBef>
                <a:spcPct val="0"/>
              </a:spcBef>
              <a:spcAft>
                <a:spcPct val="0"/>
              </a:spcAft>
              <a:defRPr kumimoji="1" sz="1600" kern="1200">
                <a:solidFill>
                  <a:srgbClr val="EE1222"/>
                </a:solidFill>
                <a:latin typeface="Arial" pitchFamily="34" charset="0"/>
                <a:ea typeface="標楷體" pitchFamily="65" charset="-120"/>
                <a:cs typeface="+mn-cs"/>
              </a:defRPr>
            </a:lvl2pPr>
            <a:lvl3pPr marL="914400" algn="ctr" rtl="0" fontAlgn="base">
              <a:spcBef>
                <a:spcPct val="0"/>
              </a:spcBef>
              <a:spcAft>
                <a:spcPct val="0"/>
              </a:spcAft>
              <a:defRPr kumimoji="1" sz="1600" kern="1200">
                <a:solidFill>
                  <a:srgbClr val="EE1222"/>
                </a:solidFill>
                <a:latin typeface="Arial" pitchFamily="34" charset="0"/>
                <a:ea typeface="標楷體" pitchFamily="65" charset="-120"/>
                <a:cs typeface="+mn-cs"/>
              </a:defRPr>
            </a:lvl3pPr>
            <a:lvl4pPr marL="1371600" algn="ctr" rtl="0" fontAlgn="base">
              <a:spcBef>
                <a:spcPct val="0"/>
              </a:spcBef>
              <a:spcAft>
                <a:spcPct val="0"/>
              </a:spcAft>
              <a:defRPr kumimoji="1" sz="1600" kern="1200">
                <a:solidFill>
                  <a:srgbClr val="EE1222"/>
                </a:solidFill>
                <a:latin typeface="Arial" pitchFamily="34" charset="0"/>
                <a:ea typeface="標楷體" pitchFamily="65" charset="-120"/>
                <a:cs typeface="+mn-cs"/>
              </a:defRPr>
            </a:lvl4pPr>
            <a:lvl5pPr marL="1828800" algn="ctr" rtl="0" fontAlgn="base">
              <a:spcBef>
                <a:spcPct val="0"/>
              </a:spcBef>
              <a:spcAft>
                <a:spcPct val="0"/>
              </a:spcAft>
              <a:defRPr kumimoji="1" sz="1600" kern="1200">
                <a:solidFill>
                  <a:srgbClr val="EE1222"/>
                </a:solidFill>
                <a:latin typeface="Arial" pitchFamily="34" charset="0"/>
                <a:ea typeface="標楷體" pitchFamily="65" charset="-120"/>
                <a:cs typeface="+mn-cs"/>
              </a:defRPr>
            </a:lvl5pPr>
            <a:lvl6pPr marL="2286000" algn="l" defTabSz="914400" rtl="0" eaLnBrk="1" latinLnBrk="0" hangingPunct="1">
              <a:defRPr kumimoji="1" sz="1600" kern="1200">
                <a:solidFill>
                  <a:srgbClr val="EE1222"/>
                </a:solidFill>
                <a:latin typeface="Arial" pitchFamily="34" charset="0"/>
                <a:ea typeface="標楷體" pitchFamily="65" charset="-120"/>
                <a:cs typeface="+mn-cs"/>
              </a:defRPr>
            </a:lvl6pPr>
            <a:lvl7pPr marL="2743200" algn="l" defTabSz="914400" rtl="0" eaLnBrk="1" latinLnBrk="0" hangingPunct="1">
              <a:defRPr kumimoji="1" sz="1600" kern="1200">
                <a:solidFill>
                  <a:srgbClr val="EE1222"/>
                </a:solidFill>
                <a:latin typeface="Arial" pitchFamily="34" charset="0"/>
                <a:ea typeface="標楷體" pitchFamily="65" charset="-120"/>
                <a:cs typeface="+mn-cs"/>
              </a:defRPr>
            </a:lvl7pPr>
            <a:lvl8pPr marL="3200400" algn="l" defTabSz="914400" rtl="0" eaLnBrk="1" latinLnBrk="0" hangingPunct="1">
              <a:defRPr kumimoji="1" sz="1600" kern="1200">
                <a:solidFill>
                  <a:srgbClr val="EE1222"/>
                </a:solidFill>
                <a:latin typeface="Arial" pitchFamily="34" charset="0"/>
                <a:ea typeface="標楷體" pitchFamily="65" charset="-120"/>
                <a:cs typeface="+mn-cs"/>
              </a:defRPr>
            </a:lvl8pPr>
            <a:lvl9pPr marL="3657600" algn="l" defTabSz="914400" rtl="0" eaLnBrk="1" latinLnBrk="0" hangingPunct="1">
              <a:defRPr kumimoji="1" sz="1600" kern="1200">
                <a:solidFill>
                  <a:srgbClr val="EE1222"/>
                </a:solidFill>
                <a:latin typeface="Arial" pitchFamily="34" charset="0"/>
                <a:ea typeface="標楷體" pitchFamily="65" charset="-120"/>
                <a:cs typeface="+mn-cs"/>
              </a:defRPr>
            </a:lvl9pPr>
          </a:lstStyle>
          <a:p>
            <a:pPr>
              <a:defRPr/>
            </a:pPr>
            <a:r>
              <a:rPr lang="en-US" altLang="zh-TW" smtClean="0"/>
              <a:t>P</a:t>
            </a:r>
            <a:fld id="{2F8DE417-2039-42E7-9418-EEDBDF62D64A}" type="slidenum">
              <a:rPr lang="en-US" altLang="zh-TW" smtClean="0"/>
              <a:pPr>
                <a:defRPr/>
              </a:pPr>
              <a:t>6</a:t>
            </a:fld>
            <a:endParaRPr lang="en-US" altLang="zh-TW"/>
          </a:p>
        </p:txBody>
      </p:sp>
      <p:graphicFrame>
        <p:nvGraphicFramePr>
          <p:cNvPr id="8" name="表格 7"/>
          <p:cNvGraphicFramePr>
            <a:graphicFrameLocks noGrp="1"/>
          </p:cNvGraphicFramePr>
          <p:nvPr>
            <p:extLst>
              <p:ext uri="{D42A27DB-BD31-4B8C-83A1-F6EECF244321}">
                <p14:modId xmlns:p14="http://schemas.microsoft.com/office/powerpoint/2010/main" val="3849460208"/>
              </p:ext>
            </p:extLst>
          </p:nvPr>
        </p:nvGraphicFramePr>
        <p:xfrm>
          <a:off x="719737" y="1844824"/>
          <a:ext cx="7705725" cy="4032250"/>
        </p:xfrm>
        <a:graphic>
          <a:graphicData uri="http://schemas.openxmlformats.org/drawingml/2006/table">
            <a:tbl>
              <a:tblPr>
                <a:tableStyleId>{5C22544A-7EE6-4342-B048-85BDC9FD1C3A}</a:tableStyleId>
              </a:tblPr>
              <a:tblGrid>
                <a:gridCol w="1574091"/>
                <a:gridCol w="1976766"/>
                <a:gridCol w="1976766"/>
                <a:gridCol w="2178102"/>
              </a:tblGrid>
              <a:tr h="806450">
                <a:tc>
                  <a:txBody>
                    <a:bodyPr/>
                    <a:lstStyle/>
                    <a:p>
                      <a:pPr algn="ctr">
                        <a:spcAft>
                          <a:spcPts val="0"/>
                        </a:spcAft>
                      </a:pPr>
                      <a:r>
                        <a:rPr lang="zh-TW" sz="2800" kern="100" dirty="0">
                          <a:effectLst/>
                        </a:rPr>
                        <a:t>學年度</a:t>
                      </a:r>
                      <a:endParaRPr lang="zh-TW" sz="2800" kern="100" dirty="0">
                        <a:effectLst/>
                        <a:latin typeface="Calibri"/>
                        <a:ea typeface="新細明體"/>
                        <a:cs typeface="Times New Roman"/>
                      </a:endParaRPr>
                    </a:p>
                  </a:txBody>
                  <a:tcPr marL="91450" marR="91450"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800" kern="100">
                          <a:effectLst/>
                        </a:rPr>
                        <a:t>核定招生數</a:t>
                      </a:r>
                      <a:endParaRPr lang="zh-TW" sz="2800" kern="100">
                        <a:effectLst/>
                        <a:latin typeface="Calibri"/>
                        <a:ea typeface="新細明體"/>
                        <a:cs typeface="Times New Roman"/>
                      </a:endParaRPr>
                    </a:p>
                  </a:txBody>
                  <a:tcPr marL="91450" marR="91450"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800" kern="100" dirty="0">
                          <a:effectLst/>
                        </a:rPr>
                        <a:t>實際招生數</a:t>
                      </a:r>
                      <a:endParaRPr lang="zh-TW" sz="2800" kern="100" dirty="0">
                        <a:effectLst/>
                        <a:latin typeface="Calibri"/>
                        <a:ea typeface="新細明體"/>
                        <a:cs typeface="Times New Roman"/>
                      </a:endParaRPr>
                    </a:p>
                  </a:txBody>
                  <a:tcPr marL="91450" marR="91450"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800" kern="100" dirty="0">
                          <a:effectLst/>
                        </a:rPr>
                        <a:t>招生達成率</a:t>
                      </a:r>
                      <a:endParaRPr lang="zh-TW" sz="2800" kern="100" dirty="0">
                        <a:effectLst/>
                        <a:latin typeface="Calibri"/>
                        <a:ea typeface="新細明體"/>
                        <a:cs typeface="Times New Roman"/>
                      </a:endParaRPr>
                    </a:p>
                  </a:txBody>
                  <a:tcPr marL="91450" marR="91450"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6450">
                <a:tc>
                  <a:txBody>
                    <a:bodyPr/>
                    <a:lstStyle/>
                    <a:p>
                      <a:pPr algn="ctr">
                        <a:spcAft>
                          <a:spcPts val="0"/>
                        </a:spcAft>
                      </a:pPr>
                      <a:r>
                        <a:rPr lang="en-US" sz="3600" kern="100" dirty="0">
                          <a:effectLst/>
                        </a:rPr>
                        <a:t>101</a:t>
                      </a:r>
                      <a:endParaRPr lang="zh-TW" sz="3600" kern="100" dirty="0">
                        <a:effectLst/>
                        <a:latin typeface="Calibri"/>
                        <a:ea typeface="新細明體"/>
                        <a:cs typeface="Times New Roman"/>
                      </a:endParaRPr>
                    </a:p>
                  </a:txBody>
                  <a:tcPr marL="91450" marR="91450"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3600" kern="100" dirty="0" smtClean="0">
                          <a:effectLst/>
                          <a:latin typeface="Calibri"/>
                          <a:ea typeface="新細明體"/>
                          <a:cs typeface="Times New Roman"/>
                        </a:rPr>
                        <a:t>741</a:t>
                      </a:r>
                      <a:endParaRPr lang="zh-TW" sz="3600" kern="100" dirty="0">
                        <a:effectLst/>
                        <a:latin typeface="Calibri"/>
                        <a:ea typeface="新細明體"/>
                        <a:cs typeface="Times New Roman"/>
                      </a:endParaRPr>
                    </a:p>
                  </a:txBody>
                  <a:tcPr marL="91450" marR="91450"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3600" kern="100" dirty="0" smtClean="0">
                          <a:effectLst/>
                          <a:latin typeface="Calibri"/>
                          <a:ea typeface="新細明體"/>
                          <a:cs typeface="Times New Roman"/>
                        </a:rPr>
                        <a:t>853</a:t>
                      </a:r>
                      <a:endParaRPr lang="zh-TW" sz="3600" kern="100" dirty="0">
                        <a:effectLst/>
                        <a:latin typeface="Calibri"/>
                        <a:ea typeface="新細明體"/>
                        <a:cs typeface="Times New Roman"/>
                      </a:endParaRPr>
                    </a:p>
                  </a:txBody>
                  <a:tcPr marL="91450" marR="91450"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3600" kern="100" dirty="0" smtClean="0">
                          <a:effectLst/>
                        </a:rPr>
                        <a:t>1</a:t>
                      </a:r>
                      <a:r>
                        <a:rPr lang="en-US" altLang="zh-TW" sz="3600" kern="100" dirty="0" smtClean="0">
                          <a:effectLst/>
                        </a:rPr>
                        <a:t>15</a:t>
                      </a:r>
                      <a:r>
                        <a:rPr lang="en-US" sz="3600" kern="100" dirty="0" smtClean="0">
                          <a:effectLst/>
                        </a:rPr>
                        <a:t>%</a:t>
                      </a:r>
                      <a:endParaRPr lang="zh-TW" sz="3600" kern="100" dirty="0">
                        <a:effectLst/>
                        <a:latin typeface="Calibri"/>
                        <a:ea typeface="新細明體"/>
                        <a:cs typeface="Times New Roman"/>
                      </a:endParaRPr>
                    </a:p>
                  </a:txBody>
                  <a:tcPr marL="91450" marR="91450"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6450">
                <a:tc>
                  <a:txBody>
                    <a:bodyPr/>
                    <a:lstStyle/>
                    <a:p>
                      <a:pPr algn="ctr">
                        <a:spcAft>
                          <a:spcPts val="0"/>
                        </a:spcAft>
                      </a:pPr>
                      <a:r>
                        <a:rPr lang="en-US" sz="3600" kern="100" dirty="0">
                          <a:effectLst/>
                        </a:rPr>
                        <a:t>102</a:t>
                      </a:r>
                      <a:endParaRPr lang="zh-TW" sz="3600" kern="100" dirty="0">
                        <a:effectLst/>
                        <a:latin typeface="Calibri"/>
                        <a:ea typeface="新細明體"/>
                        <a:cs typeface="Times New Roman"/>
                      </a:endParaRPr>
                    </a:p>
                  </a:txBody>
                  <a:tcPr marL="91450" marR="91450"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3600" kern="100" dirty="0" smtClean="0">
                          <a:effectLst/>
                          <a:latin typeface="Calibri"/>
                          <a:ea typeface="新細明體"/>
                          <a:cs typeface="Times New Roman"/>
                        </a:rPr>
                        <a:t>741</a:t>
                      </a:r>
                      <a:endParaRPr lang="zh-TW" sz="3600" kern="100" dirty="0">
                        <a:effectLst/>
                        <a:latin typeface="Calibri"/>
                        <a:ea typeface="新細明體"/>
                        <a:cs typeface="Times New Roman"/>
                      </a:endParaRPr>
                    </a:p>
                  </a:txBody>
                  <a:tcPr marL="91450" marR="91450"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3600" kern="100" dirty="0" smtClean="0">
                          <a:effectLst/>
                          <a:latin typeface="Calibri"/>
                          <a:ea typeface="新細明體"/>
                          <a:cs typeface="Times New Roman"/>
                        </a:rPr>
                        <a:t>721</a:t>
                      </a:r>
                      <a:endParaRPr lang="zh-TW" sz="3600" kern="100" dirty="0">
                        <a:effectLst/>
                        <a:latin typeface="Calibri"/>
                        <a:ea typeface="新細明體"/>
                        <a:cs typeface="Times New Roman"/>
                      </a:endParaRPr>
                    </a:p>
                  </a:txBody>
                  <a:tcPr marL="91450" marR="91450"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3600" kern="100" dirty="0" smtClean="0">
                          <a:effectLst/>
                        </a:rPr>
                        <a:t>97</a:t>
                      </a:r>
                      <a:r>
                        <a:rPr lang="en-US" sz="3600" kern="100" dirty="0" smtClean="0">
                          <a:effectLst/>
                        </a:rPr>
                        <a:t>%</a:t>
                      </a:r>
                      <a:endParaRPr lang="zh-TW" sz="3600" kern="100" dirty="0">
                        <a:effectLst/>
                        <a:latin typeface="Calibri"/>
                        <a:ea typeface="新細明體"/>
                        <a:cs typeface="Times New Roman"/>
                      </a:endParaRPr>
                    </a:p>
                  </a:txBody>
                  <a:tcPr marL="91450" marR="91450"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6450">
                <a:tc>
                  <a:txBody>
                    <a:bodyPr/>
                    <a:lstStyle/>
                    <a:p>
                      <a:pPr algn="ctr">
                        <a:spcAft>
                          <a:spcPts val="0"/>
                        </a:spcAft>
                      </a:pPr>
                      <a:r>
                        <a:rPr lang="en-US" sz="3600" kern="100" dirty="0">
                          <a:effectLst/>
                        </a:rPr>
                        <a:t>103</a:t>
                      </a:r>
                      <a:endParaRPr lang="zh-TW" sz="3600" kern="100" dirty="0">
                        <a:effectLst/>
                        <a:latin typeface="Calibri"/>
                        <a:ea typeface="新細明體"/>
                        <a:cs typeface="Times New Roman"/>
                      </a:endParaRPr>
                    </a:p>
                  </a:txBody>
                  <a:tcPr marL="91450" marR="91450"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3600" kern="100" dirty="0" smtClean="0">
                          <a:effectLst/>
                          <a:latin typeface="Calibri"/>
                          <a:ea typeface="新細明體"/>
                          <a:cs typeface="Times New Roman"/>
                        </a:rPr>
                        <a:t>711</a:t>
                      </a:r>
                      <a:endParaRPr lang="zh-TW" sz="3600" kern="100" dirty="0">
                        <a:effectLst/>
                        <a:latin typeface="Calibri"/>
                        <a:ea typeface="新細明體"/>
                        <a:cs typeface="Times New Roman"/>
                      </a:endParaRPr>
                    </a:p>
                  </a:txBody>
                  <a:tcPr marL="91450" marR="91450"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3600" kern="100" dirty="0" smtClean="0">
                          <a:effectLst/>
                          <a:latin typeface="Calibri"/>
                          <a:ea typeface="新細明體"/>
                          <a:cs typeface="Times New Roman"/>
                        </a:rPr>
                        <a:t>606</a:t>
                      </a:r>
                      <a:endParaRPr lang="zh-TW" sz="3600" kern="100" dirty="0">
                        <a:effectLst/>
                        <a:latin typeface="Calibri"/>
                        <a:ea typeface="新細明體"/>
                        <a:cs typeface="Times New Roman"/>
                      </a:endParaRPr>
                    </a:p>
                  </a:txBody>
                  <a:tcPr marL="91450" marR="91450"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3600" kern="100" dirty="0" smtClean="0">
                          <a:effectLst/>
                        </a:rPr>
                        <a:t>85</a:t>
                      </a:r>
                      <a:r>
                        <a:rPr lang="en-US" sz="3600" kern="100" dirty="0" smtClean="0">
                          <a:effectLst/>
                        </a:rPr>
                        <a:t>%</a:t>
                      </a:r>
                      <a:endParaRPr lang="zh-TW" sz="3600" kern="100" dirty="0">
                        <a:effectLst/>
                        <a:latin typeface="Calibri"/>
                        <a:ea typeface="新細明體"/>
                        <a:cs typeface="Times New Roman"/>
                      </a:endParaRPr>
                    </a:p>
                  </a:txBody>
                  <a:tcPr marL="91450" marR="91450"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6450">
                <a:tc>
                  <a:txBody>
                    <a:bodyPr/>
                    <a:lstStyle/>
                    <a:p>
                      <a:pPr algn="ctr">
                        <a:spcAft>
                          <a:spcPts val="0"/>
                        </a:spcAft>
                      </a:pPr>
                      <a:r>
                        <a:rPr lang="en-US" sz="3600" kern="100" dirty="0">
                          <a:solidFill>
                            <a:srgbClr val="FF0000"/>
                          </a:solidFill>
                          <a:effectLst/>
                        </a:rPr>
                        <a:t>104</a:t>
                      </a:r>
                      <a:endParaRPr lang="zh-TW" sz="3600" kern="100" dirty="0">
                        <a:solidFill>
                          <a:srgbClr val="FF0000"/>
                        </a:solidFill>
                        <a:effectLst/>
                        <a:latin typeface="Calibri"/>
                        <a:ea typeface="新細明體"/>
                        <a:cs typeface="Times New Roman"/>
                      </a:endParaRPr>
                    </a:p>
                  </a:txBody>
                  <a:tcPr marL="91450" marR="91450"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3600" kern="100" dirty="0" smtClean="0">
                          <a:solidFill>
                            <a:srgbClr val="FF0000"/>
                          </a:solidFill>
                          <a:effectLst/>
                          <a:latin typeface="Calibri"/>
                          <a:ea typeface="新細明體"/>
                          <a:cs typeface="Times New Roman"/>
                        </a:rPr>
                        <a:t>711</a:t>
                      </a:r>
                      <a:endParaRPr lang="zh-TW" sz="3600" kern="100" dirty="0">
                        <a:solidFill>
                          <a:srgbClr val="FF0000"/>
                        </a:solidFill>
                        <a:effectLst/>
                        <a:latin typeface="Calibri"/>
                        <a:ea typeface="新細明體"/>
                        <a:cs typeface="Times New Roman"/>
                      </a:endParaRPr>
                    </a:p>
                  </a:txBody>
                  <a:tcPr marL="91450" marR="91450"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3600" kern="100" dirty="0" smtClean="0">
                          <a:solidFill>
                            <a:srgbClr val="FF0000"/>
                          </a:solidFill>
                          <a:effectLst/>
                          <a:latin typeface="Calibri"/>
                          <a:ea typeface="新細明體"/>
                          <a:cs typeface="Times New Roman"/>
                        </a:rPr>
                        <a:t>723</a:t>
                      </a:r>
                      <a:endParaRPr lang="zh-TW" sz="3600" kern="100" dirty="0">
                        <a:solidFill>
                          <a:srgbClr val="FF0000"/>
                        </a:solidFill>
                        <a:effectLst/>
                        <a:latin typeface="Calibri"/>
                        <a:ea typeface="新細明體"/>
                        <a:cs typeface="Times New Roman"/>
                      </a:endParaRPr>
                    </a:p>
                  </a:txBody>
                  <a:tcPr marL="91450" marR="91450"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3600" kern="100" dirty="0" smtClean="0">
                          <a:solidFill>
                            <a:srgbClr val="FF0000"/>
                          </a:solidFill>
                          <a:effectLst/>
                        </a:rPr>
                        <a:t>10</a:t>
                      </a:r>
                      <a:r>
                        <a:rPr lang="en-US" altLang="zh-TW" sz="3600" kern="100" dirty="0" smtClean="0">
                          <a:solidFill>
                            <a:srgbClr val="FF0000"/>
                          </a:solidFill>
                          <a:effectLst/>
                        </a:rPr>
                        <a:t>2</a:t>
                      </a:r>
                      <a:r>
                        <a:rPr lang="en-US" sz="3600" kern="100" dirty="0" smtClean="0">
                          <a:solidFill>
                            <a:srgbClr val="FF0000"/>
                          </a:solidFill>
                          <a:effectLst/>
                        </a:rPr>
                        <a:t>%</a:t>
                      </a:r>
                      <a:endParaRPr lang="zh-TW" sz="3600" kern="100" dirty="0">
                        <a:solidFill>
                          <a:srgbClr val="FF0000"/>
                        </a:solidFill>
                        <a:effectLst/>
                        <a:latin typeface="Calibri"/>
                        <a:ea typeface="新細明體"/>
                        <a:cs typeface="Times New Roman"/>
                      </a:endParaRPr>
                    </a:p>
                  </a:txBody>
                  <a:tcPr marL="91450" marR="91450"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0220942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r>
              <a:rPr lang="en-US" altLang="zh-TW" smtClean="0"/>
              <a:t>P</a:t>
            </a:r>
            <a:fld id="{126617EF-EA98-4C8C-8CB2-9E900C7FC4D1}" type="slidenum">
              <a:rPr lang="en-US" altLang="zh-TW" smtClean="0"/>
              <a:pPr>
                <a:defRPr/>
              </a:pPr>
              <a:t>7</a:t>
            </a:fld>
            <a:endParaRPr lang="en-US" altLang="zh-TW"/>
          </a:p>
        </p:txBody>
      </p:sp>
      <p:sp>
        <p:nvSpPr>
          <p:cNvPr id="10244" name="矩形 6"/>
          <p:cNvSpPr>
            <a:spLocks noChangeArrowheads="1"/>
          </p:cNvSpPr>
          <p:nvPr/>
        </p:nvSpPr>
        <p:spPr bwMode="auto">
          <a:xfrm>
            <a:off x="735013" y="1412875"/>
            <a:ext cx="7561262" cy="457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66725" eaLnBrk="0" hangingPunct="0">
              <a:defRPr kumimoji="1" sz="1600">
                <a:solidFill>
                  <a:srgbClr val="EE1222"/>
                </a:solidFill>
                <a:latin typeface="Arial" pitchFamily="34" charset="0"/>
                <a:ea typeface="標楷體" pitchFamily="65" charset="-120"/>
              </a:defRPr>
            </a:lvl1pPr>
            <a:lvl2pPr marL="742950" indent="-285750" eaLnBrk="0" hangingPunct="0">
              <a:defRPr kumimoji="1" sz="1600">
                <a:solidFill>
                  <a:srgbClr val="EE1222"/>
                </a:solidFill>
                <a:latin typeface="Arial" pitchFamily="34" charset="0"/>
                <a:ea typeface="標楷體" pitchFamily="65" charset="-120"/>
              </a:defRPr>
            </a:lvl2pPr>
            <a:lvl3pPr marL="1143000" indent="-228600" eaLnBrk="0" hangingPunct="0">
              <a:defRPr kumimoji="1" sz="1600">
                <a:solidFill>
                  <a:srgbClr val="EE1222"/>
                </a:solidFill>
                <a:latin typeface="Arial" pitchFamily="34" charset="0"/>
                <a:ea typeface="標楷體" pitchFamily="65" charset="-120"/>
              </a:defRPr>
            </a:lvl3pPr>
            <a:lvl4pPr marL="1600200" indent="-228600" eaLnBrk="0" hangingPunct="0">
              <a:defRPr kumimoji="1" sz="1600">
                <a:solidFill>
                  <a:srgbClr val="EE1222"/>
                </a:solidFill>
                <a:latin typeface="Arial" pitchFamily="34" charset="0"/>
                <a:ea typeface="標楷體" pitchFamily="65" charset="-120"/>
              </a:defRPr>
            </a:lvl4pPr>
            <a:lvl5pPr marL="2057400" indent="-228600" eaLnBrk="0" hangingPunct="0">
              <a:defRPr kumimoji="1" sz="1600">
                <a:solidFill>
                  <a:srgbClr val="EE1222"/>
                </a:solidFill>
                <a:latin typeface="Arial" pitchFamily="34" charset="0"/>
                <a:ea typeface="標楷體" pitchFamily="65" charset="-120"/>
              </a:defRPr>
            </a:lvl5pPr>
            <a:lvl6pPr marL="2514600" indent="-228600" algn="ctr" eaLnBrk="0" fontAlgn="base" hangingPunct="0">
              <a:spcBef>
                <a:spcPct val="0"/>
              </a:spcBef>
              <a:spcAft>
                <a:spcPct val="0"/>
              </a:spcAft>
              <a:defRPr kumimoji="1" sz="1600">
                <a:solidFill>
                  <a:srgbClr val="EE1222"/>
                </a:solidFill>
                <a:latin typeface="Arial" pitchFamily="34" charset="0"/>
                <a:ea typeface="標楷體" pitchFamily="65" charset="-120"/>
              </a:defRPr>
            </a:lvl6pPr>
            <a:lvl7pPr marL="2971800" indent="-228600" algn="ctr" eaLnBrk="0" fontAlgn="base" hangingPunct="0">
              <a:spcBef>
                <a:spcPct val="0"/>
              </a:spcBef>
              <a:spcAft>
                <a:spcPct val="0"/>
              </a:spcAft>
              <a:defRPr kumimoji="1" sz="1600">
                <a:solidFill>
                  <a:srgbClr val="EE1222"/>
                </a:solidFill>
                <a:latin typeface="Arial" pitchFamily="34" charset="0"/>
                <a:ea typeface="標楷體" pitchFamily="65" charset="-120"/>
              </a:defRPr>
            </a:lvl7pPr>
            <a:lvl8pPr marL="3429000" indent="-228600" algn="ctr" eaLnBrk="0" fontAlgn="base" hangingPunct="0">
              <a:spcBef>
                <a:spcPct val="0"/>
              </a:spcBef>
              <a:spcAft>
                <a:spcPct val="0"/>
              </a:spcAft>
              <a:defRPr kumimoji="1" sz="1600">
                <a:solidFill>
                  <a:srgbClr val="EE1222"/>
                </a:solidFill>
                <a:latin typeface="Arial" pitchFamily="34" charset="0"/>
                <a:ea typeface="標楷體" pitchFamily="65" charset="-120"/>
              </a:defRPr>
            </a:lvl8pPr>
            <a:lvl9pPr marL="3886200" indent="-228600" algn="ctr" eaLnBrk="0" fontAlgn="base" hangingPunct="0">
              <a:spcBef>
                <a:spcPct val="0"/>
              </a:spcBef>
              <a:spcAft>
                <a:spcPct val="0"/>
              </a:spcAft>
              <a:defRPr kumimoji="1" sz="1600">
                <a:solidFill>
                  <a:srgbClr val="EE1222"/>
                </a:solidFill>
                <a:latin typeface="Arial" pitchFamily="34" charset="0"/>
                <a:ea typeface="標楷體" pitchFamily="65" charset="-120"/>
              </a:defRPr>
            </a:lvl9pPr>
          </a:lstStyle>
          <a:p>
            <a:pPr algn="l" eaLnBrk="1" hangingPunct="1">
              <a:lnSpc>
                <a:spcPct val="130000"/>
              </a:lnSpc>
              <a:buFont typeface="Wingdings" pitchFamily="2" charset="2"/>
              <a:buChar char="u"/>
            </a:pPr>
            <a:r>
              <a:rPr lang="zh-TW" altLang="zh-TW" sz="2800" b="1" dirty="0">
                <a:solidFill>
                  <a:schemeClr val="tx1"/>
                </a:solidFill>
              </a:rPr>
              <a:t>落實生活教育重視品德深耕，連續</a:t>
            </a:r>
            <a:r>
              <a:rPr lang="en-US" altLang="zh-TW" sz="2800" b="1" dirty="0">
                <a:solidFill>
                  <a:schemeClr val="tx1"/>
                </a:solidFill>
              </a:rPr>
              <a:t>23</a:t>
            </a:r>
            <a:r>
              <a:rPr lang="zh-TW" altLang="zh-TW" sz="2800" b="1" dirty="0">
                <a:solidFill>
                  <a:schemeClr val="tx1"/>
                </a:solidFill>
              </a:rPr>
              <a:t>度榮獲生活教育特優獎項。</a:t>
            </a:r>
          </a:p>
          <a:p>
            <a:pPr algn="l" eaLnBrk="1" hangingPunct="1">
              <a:lnSpc>
                <a:spcPct val="130000"/>
              </a:lnSpc>
              <a:buFont typeface="Wingdings" pitchFamily="2" charset="2"/>
              <a:buChar char="u"/>
            </a:pPr>
            <a:r>
              <a:rPr lang="zh-TW" altLang="zh-TW" sz="2800" b="1" dirty="0" smtClean="0">
                <a:solidFill>
                  <a:schemeClr val="tx1"/>
                </a:solidFill>
              </a:rPr>
              <a:t>連續</a:t>
            </a:r>
            <a:r>
              <a:rPr lang="zh-TW" altLang="en-US" sz="2800" b="1" dirty="0" smtClean="0">
                <a:solidFill>
                  <a:schemeClr val="tx1"/>
                </a:solidFill>
              </a:rPr>
              <a:t>五</a:t>
            </a:r>
            <a:r>
              <a:rPr lang="zh-TW" altLang="zh-TW" sz="2800" b="1" dirty="0" smtClean="0">
                <a:solidFill>
                  <a:schemeClr val="tx1"/>
                </a:solidFill>
              </a:rPr>
              <a:t>度</a:t>
            </a:r>
            <a:r>
              <a:rPr lang="en-US" altLang="zh-TW" sz="2800" b="1" dirty="0">
                <a:solidFill>
                  <a:schemeClr val="tx1"/>
                </a:solidFill>
              </a:rPr>
              <a:t>(</a:t>
            </a:r>
            <a:r>
              <a:rPr lang="en-US" altLang="zh-TW" sz="2800" b="1" dirty="0" smtClean="0">
                <a:solidFill>
                  <a:schemeClr val="tx1"/>
                </a:solidFill>
              </a:rPr>
              <a:t>92.95.98.101.104)</a:t>
            </a:r>
            <a:r>
              <a:rPr lang="zh-TW" altLang="zh-TW" sz="2800" b="1" dirty="0">
                <a:solidFill>
                  <a:schemeClr val="tx1"/>
                </a:solidFill>
              </a:rPr>
              <a:t>榮獲教育部綜合高中諮詢輔導訪視優等。</a:t>
            </a:r>
          </a:p>
          <a:p>
            <a:pPr algn="l" eaLnBrk="1" hangingPunct="1">
              <a:lnSpc>
                <a:spcPct val="130000"/>
              </a:lnSpc>
              <a:buFont typeface="Wingdings" pitchFamily="2" charset="2"/>
              <a:buChar char="u"/>
            </a:pPr>
            <a:r>
              <a:rPr lang="zh-TW" altLang="zh-TW" sz="2800" b="1" dirty="0">
                <a:solidFill>
                  <a:schemeClr val="tx1"/>
                </a:solidFill>
              </a:rPr>
              <a:t>連續六年</a:t>
            </a:r>
            <a:r>
              <a:rPr lang="en-US" altLang="zh-TW" sz="2800" b="1" dirty="0">
                <a:solidFill>
                  <a:schemeClr val="tx1"/>
                </a:solidFill>
              </a:rPr>
              <a:t>(99-104)</a:t>
            </a:r>
            <a:r>
              <a:rPr lang="zh-TW" altLang="zh-TW" sz="2800" b="1" dirty="0">
                <a:solidFill>
                  <a:schemeClr val="tx1"/>
                </a:solidFill>
              </a:rPr>
              <a:t>榮獲教育部核定為品德教育深耕發展學校。</a:t>
            </a:r>
          </a:p>
          <a:p>
            <a:pPr algn="l" eaLnBrk="1" hangingPunct="1">
              <a:lnSpc>
                <a:spcPct val="130000"/>
              </a:lnSpc>
              <a:buFont typeface="Wingdings" pitchFamily="2" charset="2"/>
              <a:buChar char="u"/>
            </a:pPr>
            <a:r>
              <a:rPr lang="zh-TW" altLang="zh-TW" sz="2800" b="1" dirty="0">
                <a:solidFill>
                  <a:schemeClr val="tx1"/>
                </a:solidFill>
              </a:rPr>
              <a:t>連續五年</a:t>
            </a:r>
            <a:r>
              <a:rPr lang="en-US" altLang="zh-TW" sz="2800" b="1" dirty="0">
                <a:solidFill>
                  <a:schemeClr val="tx1"/>
                </a:solidFill>
              </a:rPr>
              <a:t>(100-104)</a:t>
            </a:r>
            <a:r>
              <a:rPr lang="zh-TW" altLang="zh-TW" sz="2800" b="1" dirty="0">
                <a:solidFill>
                  <a:schemeClr val="tx1"/>
                </a:solidFill>
              </a:rPr>
              <a:t>榮獲公益信託星雲大師教育基金「三好校園實踐學校」 。</a:t>
            </a:r>
          </a:p>
        </p:txBody>
      </p:sp>
      <p:sp>
        <p:nvSpPr>
          <p:cNvPr id="8" name="Rectangle 2"/>
          <p:cNvSpPr>
            <a:spLocks noGrp="1" noChangeArrowheads="1"/>
          </p:cNvSpPr>
          <p:nvPr>
            <p:ph type="title"/>
          </p:nvPr>
        </p:nvSpPr>
        <p:spPr>
          <a:xfrm>
            <a:off x="2195513" y="549275"/>
            <a:ext cx="4897437" cy="1143000"/>
          </a:xfrm>
        </p:spPr>
        <p:txBody>
          <a:bodyPr anchor="ctr"/>
          <a:lstStyle/>
          <a:p>
            <a:pPr>
              <a:defRPr/>
            </a:pPr>
            <a:r>
              <a:rPr lang="zh-TW" altLang="en-US" sz="5400" dirty="0" smtClean="0">
                <a:solidFill>
                  <a:srgbClr val="FF0000"/>
                </a:solidFill>
                <a:effectLst>
                  <a:outerShdw blurRad="38100" dist="38100" dir="2700000" algn="tl">
                    <a:srgbClr val="C0C0C0"/>
                  </a:outerShdw>
                </a:effectLst>
              </a:rPr>
              <a:t>    </a:t>
            </a:r>
            <a:r>
              <a:rPr lang="zh-TW" altLang="en-US" sz="4800" dirty="0" smtClean="0">
                <a:solidFill>
                  <a:srgbClr val="FF0000"/>
                </a:solidFill>
                <a:effectLst>
                  <a:outerShdw blurRad="38100" dist="38100" dir="2700000" algn="tl">
                    <a:srgbClr val="C0C0C0"/>
                  </a:outerShdw>
                </a:effectLst>
              </a:rPr>
              <a:t>學校</a:t>
            </a:r>
            <a:r>
              <a:rPr lang="zh-TW" altLang="en-US" sz="4800" dirty="0">
                <a:solidFill>
                  <a:srgbClr val="FF0000"/>
                </a:solidFill>
                <a:effectLst>
                  <a:outerShdw blurRad="38100" dist="38100" dir="2700000" algn="tl">
                    <a:srgbClr val="C0C0C0"/>
                  </a:outerShdw>
                </a:effectLst>
              </a:rPr>
              <a:t>概</a:t>
            </a:r>
            <a:r>
              <a:rPr lang="zh-TW" altLang="en-US" sz="4800" dirty="0" smtClean="0">
                <a:solidFill>
                  <a:srgbClr val="FF0000"/>
                </a:solidFill>
                <a:effectLst>
                  <a:outerShdw blurRad="38100" dist="38100" dir="2700000" algn="tl">
                    <a:srgbClr val="C0C0C0"/>
                  </a:outerShdw>
                </a:effectLst>
              </a:rPr>
              <a:t>況</a:t>
            </a:r>
            <a:r>
              <a:rPr lang="en-US" altLang="zh-TW" sz="4800" dirty="0" smtClean="0">
                <a:solidFill>
                  <a:srgbClr val="FF0000"/>
                </a:solidFill>
                <a:effectLst>
                  <a:outerShdw blurRad="38100" dist="38100" dir="2700000" algn="tl">
                    <a:srgbClr val="C0C0C0"/>
                  </a:outerShdw>
                </a:effectLst>
              </a:rPr>
              <a:t>(</a:t>
            </a:r>
            <a:r>
              <a:rPr lang="zh-TW" altLang="en-US" sz="4800" dirty="0" smtClean="0">
                <a:solidFill>
                  <a:srgbClr val="FF0000"/>
                </a:solidFill>
                <a:effectLst>
                  <a:outerShdw blurRad="38100" dist="38100" dir="2700000" algn="tl">
                    <a:srgbClr val="C0C0C0"/>
                  </a:outerShdw>
                </a:effectLst>
              </a:rPr>
              <a:t>五</a:t>
            </a:r>
            <a:r>
              <a:rPr lang="en-US" altLang="zh-TW" sz="4800" dirty="0" smtClean="0">
                <a:solidFill>
                  <a:srgbClr val="FF0000"/>
                </a:solidFill>
                <a:effectLst>
                  <a:outerShdw blurRad="38100" dist="38100" dir="2700000" algn="tl">
                    <a:srgbClr val="C0C0C0"/>
                  </a:outerShdw>
                </a:effectLst>
              </a:rPr>
              <a:t>)</a:t>
            </a:r>
            <a:endParaRPr lang="en-US" altLang="zh-TW" sz="4800" dirty="0" smtClean="0"/>
          </a:p>
        </p:txBody>
      </p:sp>
      <p:sp>
        <p:nvSpPr>
          <p:cNvPr id="2" name="日期版面配置區 1"/>
          <p:cNvSpPr>
            <a:spLocks noGrp="1"/>
          </p:cNvSpPr>
          <p:nvPr>
            <p:ph type="dt" sz="half" idx="10"/>
          </p:nvPr>
        </p:nvSpPr>
        <p:spPr/>
        <p:txBody>
          <a:bodyPr/>
          <a:lstStyle/>
          <a:p>
            <a:pPr>
              <a:defRPr/>
            </a:pPr>
            <a:endParaRPr lang="en-US" altLang="zh-TW"/>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a:xfrm>
            <a:off x="539552" y="764704"/>
            <a:ext cx="7199312" cy="1079500"/>
          </a:xfrm>
        </p:spPr>
        <p:txBody>
          <a:bodyPr wrap="square" lIns="91440" tIns="45720" rIns="91440" bIns="45720" numCol="1" anchorCtr="0" compatLnSpc="1">
            <a:prstTxWarp prst="textNoShape">
              <a:avLst/>
            </a:prstTxWarp>
          </a:bodyPr>
          <a:lstStyle/>
          <a:p>
            <a:pPr eaLnBrk="1" hangingPunct="1"/>
            <a:r>
              <a:rPr lang="zh-TW" altLang="en-US" b="1" dirty="0">
                <a:latin typeface="標楷體" pitchFamily="65" charset="-120"/>
              </a:rPr>
              <a:t>貳、</a:t>
            </a:r>
            <a:r>
              <a:rPr lang="zh-TW" altLang="en-US" sz="4400" b="1" cap="none" dirty="0" smtClean="0">
                <a:latin typeface="標楷體" pitchFamily="65" charset="-120"/>
              </a:rPr>
              <a:t>計畫緣起</a:t>
            </a:r>
            <a:endParaRPr lang="en-US" altLang="zh-TW" sz="4400" b="1" cap="none" dirty="0" smtClean="0">
              <a:latin typeface="標楷體" pitchFamily="65" charset="-120"/>
            </a:endParaRPr>
          </a:p>
        </p:txBody>
      </p:sp>
      <p:sp>
        <p:nvSpPr>
          <p:cNvPr id="18435" name="文字方塊 1"/>
          <p:cNvSpPr txBox="1">
            <a:spLocks noChangeArrowheads="1"/>
          </p:cNvSpPr>
          <p:nvPr/>
        </p:nvSpPr>
        <p:spPr bwMode="auto">
          <a:xfrm>
            <a:off x="462779" y="1700808"/>
            <a:ext cx="7848600" cy="423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spcBef>
                <a:spcPts val="600"/>
              </a:spcBef>
              <a:buClr>
                <a:schemeClr val="accent1"/>
              </a:buClr>
              <a:buSzPct val="70000"/>
              <a:buFont typeface="Wingdings" pitchFamily="2" charset="2"/>
              <a:buChar char=""/>
              <a:defRPr sz="2400">
                <a:solidFill>
                  <a:schemeClr val="tx1"/>
                </a:solidFill>
                <a:latin typeface="Candara" pitchFamily="34" charset="0"/>
                <a:ea typeface="標楷體" pitchFamily="65" charset="-120"/>
              </a:defRPr>
            </a:lvl1pPr>
            <a:lvl2pPr marL="742950" indent="-285750">
              <a:spcBef>
                <a:spcPct val="20000"/>
              </a:spcBef>
              <a:buClr>
                <a:schemeClr val="accent1"/>
              </a:buClr>
              <a:buSzPct val="80000"/>
              <a:buFont typeface="Wingdings 2" pitchFamily="18" charset="2"/>
              <a:buChar char=""/>
              <a:defRPr sz="2100">
                <a:solidFill>
                  <a:schemeClr val="tx1"/>
                </a:solidFill>
                <a:latin typeface="Candara" pitchFamily="34" charset="0"/>
                <a:ea typeface="標楷體" pitchFamily="65" charset="-120"/>
              </a:defRPr>
            </a:lvl2pPr>
            <a:lvl3pPr marL="1143000" indent="-228600">
              <a:spcBef>
                <a:spcPct val="20000"/>
              </a:spcBef>
              <a:buClr>
                <a:srgbClr val="E0752F"/>
              </a:buClr>
              <a:buSzPct val="60000"/>
              <a:buFont typeface="Wingdings" pitchFamily="2" charset="2"/>
              <a:buChar char=""/>
              <a:defRPr>
                <a:solidFill>
                  <a:schemeClr val="tx1"/>
                </a:solidFill>
                <a:latin typeface="Candara" pitchFamily="34" charset="0"/>
                <a:ea typeface="標楷體" pitchFamily="65" charset="-120"/>
              </a:defRPr>
            </a:lvl3pPr>
            <a:lvl4pPr marL="1600200" indent="-228600">
              <a:spcBef>
                <a:spcPct val="20000"/>
              </a:spcBef>
              <a:buClr>
                <a:srgbClr val="FEC3AE"/>
              </a:buClr>
              <a:buSzPct val="60000"/>
              <a:buFont typeface="Wingdings" pitchFamily="2" charset="2"/>
              <a:buChar char=""/>
              <a:defRPr>
                <a:solidFill>
                  <a:schemeClr val="tx1"/>
                </a:solidFill>
                <a:latin typeface="Candara" pitchFamily="34" charset="0"/>
                <a:ea typeface="標楷體" pitchFamily="65" charset="-120"/>
              </a:defRPr>
            </a:lvl4pPr>
            <a:lvl5pPr marL="2057400" indent="-228600">
              <a:spcBef>
                <a:spcPct val="20000"/>
              </a:spcBef>
              <a:buClr>
                <a:srgbClr val="BDCAE9"/>
              </a:buClr>
              <a:buSzPct val="68000"/>
              <a:buFont typeface="Wingdings 2" pitchFamily="18" charset="2"/>
              <a:buChar char=""/>
              <a:defRPr sz="1600">
                <a:solidFill>
                  <a:schemeClr val="tx1"/>
                </a:solidFill>
                <a:latin typeface="Candara" pitchFamily="34" charset="0"/>
                <a:ea typeface="標楷體" pitchFamily="65" charset="-12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andara" pitchFamily="34" charset="0"/>
                <a:ea typeface="標楷體" pitchFamily="65" charset="-12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andara" pitchFamily="34" charset="0"/>
                <a:ea typeface="標楷體" pitchFamily="65" charset="-12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andara" pitchFamily="34" charset="0"/>
                <a:ea typeface="標楷體" pitchFamily="65" charset="-12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andara" pitchFamily="34" charset="0"/>
                <a:ea typeface="標楷體" pitchFamily="65" charset="-120"/>
              </a:defRPr>
            </a:lvl9pPr>
          </a:lstStyle>
          <a:p>
            <a:pPr algn="just" eaLnBrk="1" hangingPunct="1"/>
            <a:r>
              <a:rPr kumimoji="0" lang="en-US" altLang="zh-TW" dirty="0" smtClean="0">
                <a:latin typeface="標楷體" pitchFamily="65" charset="-120"/>
              </a:rPr>
              <a:t>96~101</a:t>
            </a:r>
            <a:r>
              <a:rPr kumimoji="0" lang="zh-TW" altLang="en-US" dirty="0" smtClean="0">
                <a:latin typeface="標楷體" pitchFamily="65" charset="-120"/>
              </a:rPr>
              <a:t>年</a:t>
            </a:r>
            <a:r>
              <a:rPr kumimoji="0" lang="en-US" altLang="zh-TW" dirty="0" smtClean="0">
                <a:latin typeface="標楷體" pitchFamily="65" charset="-120"/>
              </a:rPr>
              <a:t>:</a:t>
            </a:r>
            <a:r>
              <a:rPr kumimoji="0" lang="zh-TW" altLang="en-US" dirty="0" smtClean="0">
                <a:latin typeface="標楷體" pitchFamily="65" charset="-120"/>
              </a:rPr>
              <a:t> </a:t>
            </a:r>
            <a:r>
              <a:rPr kumimoji="0" lang="zh-TW" altLang="zh-TW" dirty="0" smtClean="0">
                <a:latin typeface="標楷體" pitchFamily="65" charset="-120"/>
              </a:rPr>
              <a:t>本校</a:t>
            </a:r>
            <a:r>
              <a:rPr kumimoji="0" lang="zh-TW" altLang="zh-TW" dirty="0">
                <a:latin typeface="標楷體" pitchFamily="65" charset="-120"/>
              </a:rPr>
              <a:t>以品德教育為根本</a:t>
            </a:r>
            <a:r>
              <a:rPr kumimoji="0" lang="zh-TW" altLang="zh-TW" dirty="0" smtClean="0">
                <a:latin typeface="標楷體" pitchFamily="65" charset="-120"/>
              </a:rPr>
              <a:t>，</a:t>
            </a:r>
            <a:r>
              <a:rPr kumimoji="0" lang="zh-TW" altLang="en-US" dirty="0" smtClean="0">
                <a:latin typeface="標楷體" pitchFamily="65" charset="-120"/>
              </a:rPr>
              <a:t>申辦高中</a:t>
            </a:r>
            <a:r>
              <a:rPr kumimoji="0" lang="zh-TW" altLang="zh-TW" dirty="0" smtClean="0">
                <a:latin typeface="標楷體" pitchFamily="65" charset="-120"/>
              </a:rPr>
              <a:t>優質</a:t>
            </a:r>
            <a:r>
              <a:rPr kumimoji="0" lang="zh-TW" altLang="zh-TW" dirty="0">
                <a:latin typeface="標楷體" pitchFamily="65" charset="-120"/>
              </a:rPr>
              <a:t>化補助方案，獲得肯定奉核為全國第一批優質</a:t>
            </a:r>
            <a:r>
              <a:rPr kumimoji="0" lang="zh-TW" altLang="en-US" dirty="0">
                <a:latin typeface="標楷體" pitchFamily="65" charset="-120"/>
              </a:rPr>
              <a:t>化</a:t>
            </a:r>
            <a:r>
              <a:rPr kumimoji="0" lang="zh-TW" altLang="zh-TW" dirty="0">
                <a:latin typeface="標楷體" pitchFamily="65" charset="-120"/>
              </a:rPr>
              <a:t>高中</a:t>
            </a:r>
            <a:r>
              <a:rPr kumimoji="0" lang="zh-TW" altLang="zh-TW" dirty="0" smtClean="0">
                <a:latin typeface="標楷體" pitchFamily="65" charset="-120"/>
              </a:rPr>
              <a:t>，</a:t>
            </a:r>
            <a:r>
              <a:rPr kumimoji="0" lang="zh-TW" altLang="en-US" dirty="0" smtClean="0">
                <a:latin typeface="標楷體" pitchFamily="65" charset="-120"/>
              </a:rPr>
              <a:t>並且連續兩期程六年</a:t>
            </a:r>
            <a:r>
              <a:rPr kumimoji="0" lang="zh-TW" altLang="zh-TW" dirty="0" smtClean="0">
                <a:latin typeface="標楷體" pitchFamily="65" charset="-120"/>
              </a:rPr>
              <a:t>推動</a:t>
            </a:r>
            <a:r>
              <a:rPr kumimoji="0" lang="zh-TW" altLang="zh-TW" dirty="0">
                <a:latin typeface="標楷體" pitchFamily="65" charset="-120"/>
              </a:rPr>
              <a:t>高中優質</a:t>
            </a:r>
            <a:r>
              <a:rPr kumimoji="0" lang="zh-TW" altLang="zh-TW" dirty="0" smtClean="0">
                <a:latin typeface="標楷體" pitchFamily="65" charset="-120"/>
              </a:rPr>
              <a:t>化</a:t>
            </a:r>
            <a:r>
              <a:rPr kumimoji="0" lang="zh-TW" altLang="en-US" dirty="0" smtClean="0">
                <a:latin typeface="標楷體" pitchFamily="65" charset="-120"/>
              </a:rPr>
              <a:t>計畫</a:t>
            </a:r>
            <a:r>
              <a:rPr kumimoji="0" lang="zh-TW" altLang="zh-TW" dirty="0" smtClean="0">
                <a:latin typeface="標楷體" pitchFamily="65" charset="-120"/>
              </a:rPr>
              <a:t>，</a:t>
            </a:r>
            <a:r>
              <a:rPr kumimoji="0" lang="zh-TW" altLang="zh-TW" dirty="0">
                <a:latin typeface="標楷體" pitchFamily="65" charset="-120"/>
              </a:rPr>
              <a:t>在升學、</a:t>
            </a:r>
            <a:r>
              <a:rPr kumimoji="0" lang="zh-TW" altLang="zh-TW" dirty="0" smtClean="0">
                <a:latin typeface="標楷體" pitchFamily="65" charset="-120"/>
              </a:rPr>
              <a:t>技能</a:t>
            </a:r>
            <a:r>
              <a:rPr kumimoji="0" lang="zh-TW" altLang="en-US" dirty="0" smtClean="0">
                <a:latin typeface="標楷體" pitchFamily="65" charset="-120"/>
              </a:rPr>
              <a:t>等方面</a:t>
            </a:r>
            <a:r>
              <a:rPr kumimoji="0" lang="zh-TW" altLang="zh-TW" dirty="0" smtClean="0">
                <a:latin typeface="標楷體" pitchFamily="65" charset="-120"/>
              </a:rPr>
              <a:t>締造</a:t>
            </a:r>
            <a:r>
              <a:rPr kumimoji="0" lang="zh-TW" altLang="zh-TW" dirty="0">
                <a:latin typeface="標楷體" pitchFamily="65" charset="-120"/>
              </a:rPr>
              <a:t>優異佳績</a:t>
            </a:r>
            <a:r>
              <a:rPr kumimoji="0" lang="zh-TW" altLang="zh-TW" dirty="0" smtClean="0">
                <a:latin typeface="標楷體" pitchFamily="65" charset="-120"/>
              </a:rPr>
              <a:t>，</a:t>
            </a:r>
            <a:r>
              <a:rPr lang="zh-TW" altLang="en-US" dirty="0">
                <a:latin typeface="標楷體" pitchFamily="65" charset="-120"/>
              </a:rPr>
              <a:t>大幅</a:t>
            </a:r>
            <a:r>
              <a:rPr kumimoji="0" lang="zh-TW" altLang="zh-TW" dirty="0" smtClean="0">
                <a:latin typeface="標楷體" pitchFamily="65" charset="-120"/>
              </a:rPr>
              <a:t>提昇</a:t>
            </a:r>
            <a:r>
              <a:rPr kumimoji="0" lang="zh-TW" altLang="en-US" dirty="0" smtClean="0">
                <a:latin typeface="標楷體" pitchFamily="65" charset="-120"/>
              </a:rPr>
              <a:t>學校辦學成效</a:t>
            </a:r>
            <a:r>
              <a:rPr kumimoji="0" lang="zh-TW" altLang="zh-TW" dirty="0" smtClean="0">
                <a:latin typeface="標楷體" pitchFamily="65" charset="-120"/>
              </a:rPr>
              <a:t>與向上</a:t>
            </a:r>
            <a:r>
              <a:rPr kumimoji="0" lang="zh-TW" altLang="en-US" dirty="0" smtClean="0">
                <a:latin typeface="標楷體" pitchFamily="65" charset="-120"/>
              </a:rPr>
              <a:t>動能</a:t>
            </a:r>
            <a:r>
              <a:rPr kumimoji="0" lang="zh-TW" altLang="zh-TW" dirty="0" smtClean="0">
                <a:latin typeface="標楷體" pitchFamily="65" charset="-120"/>
              </a:rPr>
              <a:t>，師生蒙優質</a:t>
            </a:r>
            <a:r>
              <a:rPr kumimoji="0" lang="zh-TW" altLang="zh-TW" dirty="0">
                <a:latin typeface="標楷體" pitchFamily="65" charset="-120"/>
              </a:rPr>
              <a:t>化的助</a:t>
            </a:r>
            <a:r>
              <a:rPr kumimoji="0" lang="zh-TW" altLang="zh-TW" dirty="0" smtClean="0">
                <a:latin typeface="標楷體" pitchFamily="65" charset="-120"/>
              </a:rPr>
              <a:t>緣受益</a:t>
            </a:r>
            <a:r>
              <a:rPr kumimoji="0" lang="zh-TW" altLang="zh-TW" dirty="0">
                <a:latin typeface="標楷體" pitchFamily="65" charset="-120"/>
              </a:rPr>
              <a:t>成長</a:t>
            </a:r>
            <a:r>
              <a:rPr kumimoji="0" lang="zh-TW" altLang="zh-TW" dirty="0" smtClean="0">
                <a:latin typeface="標楷體" pitchFamily="65" charset="-120"/>
              </a:rPr>
              <a:t>。</a:t>
            </a:r>
            <a:endParaRPr kumimoji="0" lang="en-US" altLang="zh-TW" dirty="0" smtClean="0">
              <a:latin typeface="標楷體" pitchFamily="65" charset="-120"/>
            </a:endParaRPr>
          </a:p>
          <a:p>
            <a:pPr algn="just"/>
            <a:r>
              <a:rPr kumimoji="0" lang="en-US" altLang="zh-TW" dirty="0" smtClean="0">
                <a:latin typeface="標楷體" pitchFamily="65" charset="-120"/>
              </a:rPr>
              <a:t>102</a:t>
            </a:r>
            <a:r>
              <a:rPr kumimoji="0" lang="zh-TW" altLang="en-US" dirty="0" smtClean="0">
                <a:latin typeface="標楷體" pitchFamily="65" charset="-120"/>
              </a:rPr>
              <a:t>年</a:t>
            </a:r>
            <a:r>
              <a:rPr kumimoji="0" lang="en-US" altLang="zh-TW" dirty="0" smtClean="0">
                <a:latin typeface="標楷體" pitchFamily="65" charset="-120"/>
              </a:rPr>
              <a:t>:</a:t>
            </a:r>
            <a:r>
              <a:rPr kumimoji="0" lang="zh-TW" altLang="en-US" dirty="0" smtClean="0">
                <a:latin typeface="標楷體" pitchFamily="65" charset="-120"/>
              </a:rPr>
              <a:t> </a:t>
            </a:r>
            <a:r>
              <a:rPr kumimoji="0" lang="zh-TW" altLang="zh-TW" dirty="0" smtClean="0">
                <a:latin typeface="標楷體" pitchFamily="65" charset="-120"/>
              </a:rPr>
              <a:t>因招生超收，致優質高中認證被取消，因而無法繼續申請特色領航優質化第三期程計畫</a:t>
            </a:r>
            <a:r>
              <a:rPr kumimoji="0" lang="zh-TW" altLang="en-US" dirty="0" smtClean="0">
                <a:latin typeface="標楷體" pitchFamily="65" charset="-120"/>
              </a:rPr>
              <a:t>。</a:t>
            </a:r>
            <a:r>
              <a:rPr kumimoji="0" lang="zh-TW" altLang="zh-TW" dirty="0" smtClean="0">
                <a:latin typeface="標楷體" pitchFamily="65" charset="-120"/>
              </a:rPr>
              <a:t>但本校並不因此而停滯，在少子化衝擊，仍逆向思考，斥資</a:t>
            </a:r>
            <a:r>
              <a:rPr lang="zh-TW" altLang="en-US" dirty="0" smtClean="0">
                <a:latin typeface="標楷體" pitchFamily="65" charset="-120"/>
              </a:rPr>
              <a:t>數</a:t>
            </a:r>
            <a:r>
              <a:rPr kumimoji="0" lang="zh-TW" altLang="zh-TW" dirty="0" smtClean="0">
                <a:latin typeface="標楷體" pitchFamily="65" charset="-120"/>
              </a:rPr>
              <a:t>億元</a:t>
            </a:r>
            <a:r>
              <a:rPr kumimoji="0" lang="zh-TW" altLang="en-US" dirty="0" smtClean="0">
                <a:latin typeface="標楷體" pitchFamily="65" charset="-120"/>
              </a:rPr>
              <a:t>接續</a:t>
            </a:r>
            <a:r>
              <a:rPr kumimoji="0" lang="zh-TW" altLang="zh-TW" dirty="0" smtClean="0">
                <a:latin typeface="標楷體" pitchFamily="65" charset="-120"/>
              </a:rPr>
              <a:t>興建觀光餐飲大樓</a:t>
            </a:r>
            <a:r>
              <a:rPr kumimoji="0" lang="en-US" altLang="zh-TW" dirty="0" smtClean="0">
                <a:latin typeface="標楷體" pitchFamily="65" charset="-120"/>
              </a:rPr>
              <a:t>-</a:t>
            </a:r>
            <a:r>
              <a:rPr kumimoji="0" lang="zh-TW" altLang="zh-TW" dirty="0" smtClean="0">
                <a:latin typeface="標楷體" pitchFamily="65" charset="-120"/>
              </a:rPr>
              <a:t>五和樓，</a:t>
            </a:r>
            <a:r>
              <a:rPr kumimoji="0" lang="en-US" altLang="zh-TW" dirty="0" smtClean="0">
                <a:latin typeface="標楷體" pitchFamily="65" charset="-120"/>
              </a:rPr>
              <a:t>e</a:t>
            </a:r>
            <a:r>
              <a:rPr kumimoji="0" lang="zh-TW" altLang="zh-TW" dirty="0" smtClean="0">
                <a:latin typeface="標楷體" pitchFamily="65" charset="-120"/>
              </a:rPr>
              <a:t>化教學大樓</a:t>
            </a:r>
            <a:r>
              <a:rPr kumimoji="0" lang="en-US" altLang="zh-TW" dirty="0" smtClean="0">
                <a:latin typeface="標楷體" pitchFamily="65" charset="-120"/>
              </a:rPr>
              <a:t>-</a:t>
            </a:r>
            <a:r>
              <a:rPr kumimoji="0" lang="zh-TW" altLang="zh-TW" dirty="0" smtClean="0">
                <a:latin typeface="標楷體" pitchFamily="65" charset="-120"/>
              </a:rPr>
              <a:t>接納樓與</a:t>
            </a:r>
            <a:r>
              <a:rPr kumimoji="0" lang="zh-TW" altLang="en-US" dirty="0" smtClean="0">
                <a:latin typeface="標楷體" pitchFamily="65" charset="-120"/>
              </a:rPr>
              <a:t>標準</a:t>
            </a:r>
            <a:r>
              <a:rPr kumimoji="0" lang="zh-TW" altLang="zh-TW" dirty="0" smtClean="0">
                <a:latin typeface="標楷體" pitchFamily="65" charset="-120"/>
              </a:rPr>
              <a:t>紅土操場</a:t>
            </a:r>
            <a:r>
              <a:rPr kumimoji="0" lang="zh-TW" altLang="en-US" dirty="0" smtClean="0">
                <a:latin typeface="標楷體" pitchFamily="65" charset="-120"/>
              </a:rPr>
              <a:t>，三好樓</a:t>
            </a:r>
            <a:r>
              <a:rPr kumimoji="0" lang="en-US" altLang="zh-TW" dirty="0" smtClean="0">
                <a:latin typeface="標楷體" pitchFamily="65" charset="-120"/>
              </a:rPr>
              <a:t>-</a:t>
            </a:r>
            <a:r>
              <a:rPr kumimoji="0" lang="zh-TW" altLang="en-US" dirty="0" smtClean="0">
                <a:latin typeface="標楷體" pitchFamily="65" charset="-120"/>
              </a:rPr>
              <a:t>宿舍中央空調及三好廣場，</a:t>
            </a:r>
            <a:r>
              <a:rPr kumimoji="0" lang="zh-TW" altLang="zh-TW" dirty="0" smtClean="0">
                <a:latin typeface="標楷體" pitchFamily="65" charset="-120"/>
              </a:rPr>
              <a:t>營造更優質的教學環境</a:t>
            </a:r>
            <a:r>
              <a:rPr kumimoji="0" lang="en-US" altLang="zh-TW" dirty="0" smtClean="0">
                <a:latin typeface="標楷體" pitchFamily="65" charset="-120"/>
              </a:rPr>
              <a:t>,</a:t>
            </a:r>
            <a:r>
              <a:rPr kumimoji="0" lang="zh-TW" altLang="zh-TW" dirty="0" smtClean="0">
                <a:latin typeface="標楷體" pitchFamily="65" charset="-120"/>
              </a:rPr>
              <a:t>提昇教學品質</a:t>
            </a:r>
            <a:r>
              <a:rPr kumimoji="0" lang="zh-TW" altLang="en-US" dirty="0" smtClean="0">
                <a:latin typeface="標楷體" pitchFamily="65" charset="-120"/>
              </a:rPr>
              <a:t>，造福學子</a:t>
            </a:r>
            <a:r>
              <a:rPr kumimoji="0" lang="zh-TW" altLang="zh-TW" dirty="0" smtClean="0">
                <a:latin typeface="標楷體" pitchFamily="65" charset="-120"/>
              </a:rPr>
              <a:t>。</a:t>
            </a:r>
            <a:endParaRPr kumimoji="0" lang="zh-TW" altLang="en-US" dirty="0" smtClean="0">
              <a:latin typeface="標楷體" pitchFamily="65" charset="-120"/>
            </a:endParaRPr>
          </a:p>
        </p:txBody>
      </p:sp>
      <p:sp>
        <p:nvSpPr>
          <p:cNvPr id="17412" name="投影片編號版面配置區 3"/>
          <p:cNvSpPr>
            <a:spLocks noGrp="1"/>
          </p:cNvSpPr>
          <p:nvPr>
            <p:ph type="sldNum" sz="quarter" idx="11"/>
          </p:nvPr>
        </p:nvSpPr>
        <p:spPr bwMode="auto">
          <a:xfrm>
            <a:off x="8131175" y="5738813"/>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fld id="{EDA921C7-D127-4114-8D60-61A1350215F6}" type="slidenum">
              <a:rPr kumimoji="0" lang="en-US" altLang="zh-TW" smtClean="0">
                <a:solidFill>
                  <a:srgbClr val="898989"/>
                </a:solidFill>
              </a:rPr>
              <a:pPr/>
              <a:t>8</a:t>
            </a:fld>
            <a:endParaRPr kumimoji="0" lang="en-US" altLang="zh-TW" smtClean="0">
              <a:solidFill>
                <a:srgbClr val="898989"/>
              </a:solidFill>
            </a:endParaRPr>
          </a:p>
        </p:txBody>
      </p:sp>
    </p:spTree>
    <p:extLst>
      <p:ext uri="{BB962C8B-B14F-4D97-AF65-F5344CB8AC3E}">
        <p14:creationId xmlns:p14="http://schemas.microsoft.com/office/powerpoint/2010/main" val="22654176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標楷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5400" b="0" i="0" u="none" strike="noStrike" cap="none" normalizeH="0" baseline="0" smtClean="0">
            <a:ln>
              <a:noFill/>
            </a:ln>
            <a:solidFill>
              <a:srgbClr val="EE1222"/>
            </a:solidFill>
            <a:effectLst/>
            <a:latin typeface="Arial" charset="0"/>
            <a:ea typeface="標楷體" pitchFamily="65" charset="-12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5400" b="0" i="0" u="none" strike="noStrike" cap="none" normalizeH="0" baseline="0" smtClean="0">
            <a:ln>
              <a:noFill/>
            </a:ln>
            <a:solidFill>
              <a:srgbClr val="EE1222"/>
            </a:solidFill>
            <a:effectLst/>
            <a:latin typeface="Arial" charset="0"/>
            <a:ea typeface="標楷體" pitchFamily="65" charset="-12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themeOverride>
</file>

<file path=docProps/app.xml><?xml version="1.0" encoding="utf-8"?>
<Properties xmlns="http://schemas.openxmlformats.org/officeDocument/2006/extended-properties" xmlns:vt="http://schemas.openxmlformats.org/officeDocument/2006/docPropsVTypes">
  <Template/>
  <TotalTime>36071</TotalTime>
  <Words>5137</Words>
  <Application>Microsoft Office PowerPoint</Application>
  <PresentationFormat>如螢幕大小 (4:3)</PresentationFormat>
  <Paragraphs>770</Paragraphs>
  <Slides>66</Slides>
  <Notes>2</Notes>
  <HiddenSlides>0</HiddenSlides>
  <MMClips>0</MMClips>
  <ScaleCrop>false</ScaleCrop>
  <HeadingPairs>
    <vt:vector size="4" baseType="variant">
      <vt:variant>
        <vt:lpstr>佈景主題</vt:lpstr>
      </vt:variant>
      <vt:variant>
        <vt:i4>1</vt:i4>
      </vt:variant>
      <vt:variant>
        <vt:lpstr>投影片標題</vt:lpstr>
      </vt:variant>
      <vt:variant>
        <vt:i4>66</vt:i4>
      </vt:variant>
    </vt:vector>
  </HeadingPairs>
  <TitlesOfParts>
    <vt:vector size="67" baseType="lpstr">
      <vt:lpstr>Edge</vt:lpstr>
      <vt:lpstr>PowerPoint 簡報</vt:lpstr>
      <vt:lpstr>前言</vt:lpstr>
      <vt:lpstr>        報告大綱 </vt:lpstr>
      <vt:lpstr>壹、學校概況</vt:lpstr>
      <vt:lpstr>學校概況(二)</vt:lpstr>
      <vt:lpstr>    學校概況(三)-學生組成結構</vt:lpstr>
      <vt:lpstr>PowerPoint 簡報</vt:lpstr>
      <vt:lpstr>    學校概況(五)</vt:lpstr>
      <vt:lpstr>貳、計畫緣起</vt:lpstr>
      <vt:lpstr>貳、計畫緣起(二)</vt:lpstr>
      <vt:lpstr>學校評鑑項目分析</vt:lpstr>
      <vt:lpstr>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新增修基本資料模組</vt:lpstr>
      <vt:lpstr>學習歷程建置情形</vt:lpstr>
      <vt:lpstr>學習歷程建置情形</vt:lpstr>
      <vt:lpstr>學習歷程建置情形</vt:lpstr>
      <vt:lpstr>學習歷程建置情形</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                         陸、結語</vt:lpstr>
      <vt:lpstr>簡報完畢   敬請指教</vt:lpstr>
    </vt:vector>
  </TitlesOfParts>
  <Company>wjHOME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99學年度花蓮私立四維高中 品德教育推廣與深耕期中報告</dc:title>
  <dc:creator>wjh</dc:creator>
  <cp:lastModifiedBy>tea34</cp:lastModifiedBy>
  <cp:revision>1005</cp:revision>
  <cp:lastPrinted>2016-04-14T23:41:35Z</cp:lastPrinted>
  <dcterms:created xsi:type="dcterms:W3CDTF">2011-03-21T21:20:49Z</dcterms:created>
  <dcterms:modified xsi:type="dcterms:W3CDTF">2016-04-14T23:57:28Z</dcterms:modified>
</cp:coreProperties>
</file>