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1.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4"/>
  </p:notesMasterIdLst>
  <p:sldIdLst>
    <p:sldId id="256" r:id="rId2"/>
    <p:sldId id="349"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34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27" r:id="rId35"/>
    <p:sldId id="291" r:id="rId36"/>
    <p:sldId id="292" r:id="rId37"/>
    <p:sldId id="293" r:id="rId38"/>
    <p:sldId id="294" r:id="rId39"/>
    <p:sldId id="295" r:id="rId40"/>
    <p:sldId id="296" r:id="rId41"/>
    <p:sldId id="297" r:id="rId42"/>
    <p:sldId id="298" r:id="rId43"/>
    <p:sldId id="334" r:id="rId44"/>
    <p:sldId id="299" r:id="rId45"/>
    <p:sldId id="300" r:id="rId46"/>
    <p:sldId id="301" r:id="rId47"/>
    <p:sldId id="302" r:id="rId48"/>
    <p:sldId id="303" r:id="rId49"/>
    <p:sldId id="304" r:id="rId50"/>
    <p:sldId id="305" r:id="rId51"/>
    <p:sldId id="34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2" r:id="rId67"/>
    <p:sldId id="323" r:id="rId68"/>
    <p:sldId id="328" r:id="rId69"/>
    <p:sldId id="350" r:id="rId70"/>
    <p:sldId id="329" r:id="rId71"/>
    <p:sldId id="330" r:id="rId72"/>
    <p:sldId id="331" r:id="rId73"/>
  </p:sldIdLst>
  <p:sldSz cx="9144000" cy="5143500" type="screen16x9"/>
  <p:notesSz cx="6858000" cy="9144000"/>
  <p:embeddedFontLst>
    <p:embeddedFont>
      <p:font typeface="Gabarito" panose="02020500000000000000" charset="0"/>
      <p:regular r:id="rId75"/>
      <p:bold r:id="rId76"/>
    </p:embeddedFont>
    <p:embeddedFont>
      <p:font typeface="Lexend" panose="02020500000000000000" charset="0"/>
      <p:regular r:id="rId77"/>
      <p:bold r:id="rId78"/>
    </p:embeddedFont>
    <p:embeddedFont>
      <p:font typeface="Montserrat" panose="00000500000000000000" pitchFamily="2" charset="0"/>
      <p:regular r:id="rId79"/>
      <p:bold r:id="rId80"/>
      <p:italic r:id="rId81"/>
      <p:boldItalic r:id="rId82"/>
    </p:embeddedFont>
    <p:embeddedFont>
      <p:font typeface="Nunito Sans" pitchFamily="2" charset="0"/>
      <p:regular r:id="rId83"/>
      <p:bold r:id="rId84"/>
      <p:italic r:id="rId85"/>
      <p:boldItalic r:id="rId86"/>
    </p:embeddedFont>
    <p:embeddedFont>
      <p:font typeface="微軟正黑體" panose="020B0604030504040204" pitchFamily="34" charset="-120"/>
      <p:regular r:id="rId87"/>
      <p:bold r:id="rId88"/>
    </p:embeddedFont>
    <p:embeddedFont>
      <p:font typeface="微軟正黑體" panose="020B0604030504040204" pitchFamily="34" charset="-120"/>
      <p:regular r:id="rId87"/>
      <p:bold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gc40r5CywKgqbWIWPotZU7TBWL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程柔慈" initials="程柔慈" lastIdx="1" clrIdx="0">
    <p:extLst>
      <p:ext uri="{19B8F6BF-5375-455C-9EA6-DF929625EA0E}">
        <p15:presenceInfo xmlns:p15="http://schemas.microsoft.com/office/powerpoint/2012/main" userId="S::scarlet09@ntub.edu.tw::49c017db-8abe-485e-b9e7-e29bbff25b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466CEA-B04C-47B6-9776-963CE0AF1A39}">
  <a:tblStyle styleId="{2C466CEA-B04C-47B6-9776-963CE0AF1A3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3C64555-56F4-475A-972B-32B3DA5240CE}"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5F5"/>
          </a:solidFill>
        </a:fill>
      </a:tcStyle>
    </a:wholeTbl>
    <a:band1H>
      <a:tcTxStyle/>
      <a:tcStyle>
        <a:tcBdr/>
        <a:fill>
          <a:solidFill>
            <a:srgbClr val="EDECEC"/>
          </a:solidFill>
        </a:fill>
      </a:tcStyle>
    </a:band1H>
    <a:band2H>
      <a:tcTxStyle/>
      <a:tcStyle>
        <a:tcBdr/>
      </a:tcStyle>
    </a:band2H>
    <a:band1V>
      <a:tcTxStyle/>
      <a:tcStyle>
        <a:tcBdr/>
        <a:fill>
          <a:solidFill>
            <a:srgbClr val="EDECEC"/>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 Id="rId10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32032;&#26448;\2024\&#35519;&#26597;&#32080;&#26524;-20241008T071659Z-001\&#35519;&#26597;&#32080;&#26524;\&#32317;&#24409;&#25972;&#34920;20241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r>
              <a:rPr lang="zh-TW" dirty="0"/>
              <a:t>針對高中不符合項目前</a:t>
            </a:r>
            <a:r>
              <a:rPr lang="en-US" dirty="0"/>
              <a:t>10</a:t>
            </a:r>
            <a:r>
              <a:rPr lang="zh-TW" dirty="0"/>
              <a:t>項</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工作表2!$A$2:$A$11</c:f>
              <c:strCache>
                <c:ptCount val="10"/>
                <c:pt idx="0">
                  <c:v>4.2 風險分析及管控措施 </c:v>
                </c:pt>
                <c:pt idx="1">
                  <c:v>4.1 定期盤點所保有個人資料並確認應遵守之法令 </c:v>
                </c:pt>
                <c:pt idx="2">
                  <c:v>3.3 依稽核人員評核結果檢討改進，並向管理人與稽核人員提出書面報告 </c:v>
                </c:pt>
                <c:pt idx="3">
                  <c:v>4.12 留存所有個資使用紀錄、機關設備軌跡紀錄、相關證據紀錄至少五年以上 </c:v>
                </c:pt>
                <c:pt idx="4">
                  <c:v>8.4研議預防機制 </c:v>
                </c:pt>
                <c:pt idx="5">
                  <c:v>3.2 定期向管理人暨代表人或其他代表權人報告</c:v>
                </c:pt>
                <c:pt idx="6">
                  <c:v>8.3 訂定查明事故後以適當方式通知當事人之程序並告知已採取因應措施 </c:v>
                </c:pt>
                <c:pt idx="7">
                  <c:v>8.1 訂定個資洩漏等事故發生或知悉起72小時內通報流程 </c:v>
                </c:pt>
                <c:pt idx="8">
                  <c:v>4.5 檢視蒐集、處理個人資料是否符合個人資料保護法第十九條規定之目的及要件 </c:v>
                </c:pt>
                <c:pt idx="9">
                  <c:v>4.9 針對所屬人員設定不同管理權限，並要求負保密義務 </c:v>
                </c:pt>
              </c:strCache>
            </c:strRef>
          </c:cat>
          <c:val>
            <c:numRef>
              <c:f>工作表2!$B$2:$B$11</c:f>
              <c:numCache>
                <c:formatCode>0%</c:formatCode>
                <c:ptCount val="10"/>
                <c:pt idx="0">
                  <c:v>0.66</c:v>
                </c:pt>
                <c:pt idx="1">
                  <c:v>0.64</c:v>
                </c:pt>
                <c:pt idx="2">
                  <c:v>0.57999999999999996</c:v>
                </c:pt>
                <c:pt idx="3">
                  <c:v>0.56999999999999995</c:v>
                </c:pt>
                <c:pt idx="4">
                  <c:v>0.56999999999999995</c:v>
                </c:pt>
                <c:pt idx="5">
                  <c:v>0.5</c:v>
                </c:pt>
                <c:pt idx="6">
                  <c:v>0.5</c:v>
                </c:pt>
                <c:pt idx="7">
                  <c:v>0.48</c:v>
                </c:pt>
                <c:pt idx="8">
                  <c:v>0.44</c:v>
                </c:pt>
                <c:pt idx="9">
                  <c:v>0.42</c:v>
                </c:pt>
              </c:numCache>
            </c:numRef>
          </c:val>
          <c:extLst>
            <c:ext xmlns:c16="http://schemas.microsoft.com/office/drawing/2014/chart" uri="{C3380CC4-5D6E-409C-BE32-E72D297353CC}">
              <c16:uniqueId val="{00000000-53BA-444F-96F4-D003AEFEB1F8}"/>
            </c:ext>
          </c:extLst>
        </c:ser>
        <c:dLbls>
          <c:dLblPos val="outEnd"/>
          <c:showLegendKey val="0"/>
          <c:showVal val="1"/>
          <c:showCatName val="0"/>
          <c:showSerName val="0"/>
          <c:showPercent val="0"/>
          <c:showBubbleSize val="0"/>
        </c:dLbls>
        <c:gapWidth val="219"/>
        <c:overlap val="-27"/>
        <c:axId val="1666103824"/>
        <c:axId val="1666106736"/>
      </c:barChart>
      <c:catAx>
        <c:axId val="166610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666106736"/>
        <c:crosses val="autoZero"/>
        <c:auto val="1"/>
        <c:lblAlgn val="ctr"/>
        <c:lblOffset val="100"/>
        <c:noMultiLvlLbl val="0"/>
      </c:catAx>
      <c:valAx>
        <c:axId val="166610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666103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b="1">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21T18:18:57.902" idx="1">
    <p:pos x="5353" y="1533"/>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zh-TW"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
        <p:nvSpPr>
          <p:cNvPr id="6" name="Google Shape;6;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289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829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2" name="Google Shape;8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Google Shape;8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3" name="Google Shape;9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7" name="Google Shape;9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4" name="Google Shape;9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4" name="Google Shape;99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ltLang="en-US" dirty="0"/>
              <a:t>範例要按一下</a:t>
            </a:r>
            <a:endParaRPr lang="en-US" altLang="zh-TW"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1" name="Google Shape;10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lnSpc>
                <a:spcPct val="115000"/>
              </a:lnSpc>
            </a:pPr>
            <a:r>
              <a:rPr lang="zh-TW" altLang="en-US" sz="1100" b="1" dirty="0">
                <a:solidFill>
                  <a:schemeClr val="dk1"/>
                </a:solidFill>
                <a:latin typeface="Microsoft JhengHei"/>
                <a:ea typeface="Microsoft JhengHei"/>
                <a:cs typeface="Microsoft JhengHei"/>
                <a:sym typeface="Microsoft JhengHei"/>
              </a:rPr>
              <a:t>個資法第</a:t>
            </a:r>
            <a:r>
              <a:rPr lang="en-US" altLang="zh-TW" sz="1100" b="1" dirty="0">
                <a:solidFill>
                  <a:schemeClr val="dk1"/>
                </a:solidFill>
                <a:latin typeface="Microsoft JhengHei"/>
                <a:ea typeface="Microsoft JhengHei"/>
                <a:cs typeface="Microsoft JhengHei"/>
                <a:sym typeface="Microsoft JhengHei"/>
              </a:rPr>
              <a:t>6</a:t>
            </a:r>
            <a:r>
              <a:rPr lang="zh-TW" altLang="en-US" sz="1100" b="1" dirty="0">
                <a:solidFill>
                  <a:schemeClr val="dk1"/>
                </a:solidFill>
                <a:latin typeface="Microsoft JhengHei"/>
                <a:ea typeface="Microsoft JhengHei"/>
                <a:cs typeface="Microsoft JhengHei"/>
                <a:sym typeface="Microsoft JhengHei"/>
              </a:rPr>
              <a:t>條第</a:t>
            </a:r>
            <a:r>
              <a:rPr lang="en-US" altLang="zh-TW" sz="1100" b="1" dirty="0">
                <a:solidFill>
                  <a:schemeClr val="dk1"/>
                </a:solidFill>
                <a:latin typeface="Microsoft JhengHei"/>
                <a:ea typeface="Microsoft JhengHei"/>
                <a:cs typeface="Microsoft JhengHei"/>
                <a:sym typeface="Microsoft JhengHei"/>
              </a:rPr>
              <a:t>1</a:t>
            </a:r>
            <a:r>
              <a:rPr lang="zh-TW" altLang="en-US" sz="1100" b="1" dirty="0">
                <a:solidFill>
                  <a:schemeClr val="dk1"/>
                </a:solidFill>
                <a:latin typeface="Microsoft JhengHei"/>
                <a:ea typeface="Microsoft JhengHei"/>
                <a:cs typeface="Microsoft JhengHei"/>
                <a:sym typeface="Microsoft JhengHei"/>
              </a:rPr>
              <a:t>項</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有關病歷、醫療、基因、性生活、健康檢查及犯罪前科之個人資料，不得蒐集、處理或利用。但有下列情形之一者，不在此限：</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一、法律明文規定。</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二、公務機關執行法定職務或非公務機關履行法定義務必要範圍內，且事前或事後有適當安全維護措施。</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三、當事人自行公開或其他已合法公開之個人資料。</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四、公務機關或學術研究機構基於醫療、衛生或犯罪預防之目的，為統計或學術研究而有必要，且資料經過提供者處理後或經蒐集者依其揭露方式無從識別特定之當事人。</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五、為協助公務機關執行法定職務或非公務機關履行法定義務必要範圍內，且事前或事後有適當安全維護措施。</a:t>
            </a:r>
          </a:p>
          <a:p>
            <a:pPr lvl="0">
              <a:lnSpc>
                <a:spcPct val="115000"/>
              </a:lnSpc>
            </a:pPr>
            <a:r>
              <a:rPr lang="zh-TW" altLang="en-US" sz="1100" b="1" dirty="0">
                <a:solidFill>
                  <a:schemeClr val="dk1"/>
                </a:solidFill>
                <a:latin typeface="Microsoft JhengHei"/>
                <a:ea typeface="Microsoft JhengHei"/>
                <a:cs typeface="Microsoft JhengHei"/>
                <a:sym typeface="Microsoft JhengHei"/>
              </a:rPr>
              <a:t>六、經當事人書面同意。但逾越特定目的之必要範圍或其他法律另有限制不得僅依當事人書面同意蒐集、處理或利用，或其同意違反其意願者，不在此限。</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efe2fae2e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efe2fae2e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範例要按一下</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22940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2" name="Google Shape;106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lnSpc>
                <a:spcPct val="115000"/>
              </a:lnSpc>
            </a:pPr>
            <a:r>
              <a:rPr lang="zh-TW" altLang="en-US" b="1" dirty="0">
                <a:solidFill>
                  <a:srgbClr val="C00000"/>
                </a:solidFill>
                <a:latin typeface="Microsoft JhengHei"/>
                <a:ea typeface="Microsoft JhengHei"/>
                <a:cs typeface="Microsoft JhengHei"/>
                <a:sym typeface="Microsoft JhengHei"/>
              </a:rPr>
              <a:t>個資法施行細則第</a:t>
            </a:r>
            <a:r>
              <a:rPr lang="en-US" altLang="zh-TW" b="1" dirty="0">
                <a:solidFill>
                  <a:srgbClr val="C00000"/>
                </a:solidFill>
                <a:latin typeface="Microsoft JhengHei"/>
                <a:ea typeface="Microsoft JhengHei"/>
                <a:cs typeface="Microsoft JhengHei"/>
                <a:sym typeface="Microsoft JhengHei"/>
              </a:rPr>
              <a:t>8</a:t>
            </a:r>
            <a:r>
              <a:rPr lang="zh-TW" altLang="en-US" b="1" dirty="0">
                <a:solidFill>
                  <a:srgbClr val="C00000"/>
                </a:solidFill>
                <a:latin typeface="Microsoft JhengHei"/>
                <a:ea typeface="Microsoft JhengHei"/>
                <a:cs typeface="Microsoft JhengHei"/>
                <a:sym typeface="Microsoft JhengHei"/>
              </a:rPr>
              <a:t>條規定</a:t>
            </a:r>
          </a:p>
          <a:p>
            <a:pPr lvl="0">
              <a:lnSpc>
                <a:spcPct val="115000"/>
              </a:lnSpc>
            </a:pPr>
            <a:r>
              <a:rPr lang="en-US" altLang="zh-TW" b="1" dirty="0">
                <a:solidFill>
                  <a:srgbClr val="C00000"/>
                </a:solidFill>
                <a:latin typeface="Microsoft JhengHei"/>
                <a:ea typeface="Microsoft JhengHei"/>
                <a:cs typeface="Microsoft JhengHei"/>
                <a:sym typeface="Microsoft JhengHei"/>
              </a:rPr>
              <a:t>1.</a:t>
            </a:r>
            <a:r>
              <a:rPr lang="zh-TW" altLang="en-US" b="1" dirty="0">
                <a:solidFill>
                  <a:srgbClr val="C00000"/>
                </a:solidFill>
                <a:latin typeface="Microsoft JhengHei"/>
                <a:ea typeface="Microsoft JhengHei"/>
                <a:cs typeface="Microsoft JhengHei"/>
                <a:sym typeface="Microsoft JhengHei"/>
              </a:rPr>
              <a:t>委託他人蒐集、處理或利用個人資料時，委託機關應對受託者為適當之監督。</a:t>
            </a:r>
          </a:p>
          <a:p>
            <a:pPr lvl="0">
              <a:lnSpc>
                <a:spcPct val="115000"/>
              </a:lnSpc>
            </a:pPr>
            <a:r>
              <a:rPr lang="en-US" altLang="zh-TW" b="1" dirty="0">
                <a:solidFill>
                  <a:srgbClr val="C00000"/>
                </a:solidFill>
                <a:latin typeface="Microsoft JhengHei"/>
                <a:ea typeface="Microsoft JhengHei"/>
                <a:cs typeface="Microsoft JhengHei"/>
                <a:sym typeface="Microsoft JhengHei"/>
              </a:rPr>
              <a:t>2.</a:t>
            </a:r>
            <a:r>
              <a:rPr lang="zh-TW" altLang="en-US" b="1" dirty="0">
                <a:solidFill>
                  <a:srgbClr val="C00000"/>
                </a:solidFill>
                <a:latin typeface="Microsoft JhengHei"/>
                <a:ea typeface="Microsoft JhengHei"/>
                <a:cs typeface="Microsoft JhengHei"/>
                <a:sym typeface="Microsoft JhengHei"/>
              </a:rPr>
              <a:t>前項監督至少應包含下列事項：</a:t>
            </a:r>
          </a:p>
          <a:p>
            <a:pPr lvl="0">
              <a:lnSpc>
                <a:spcPct val="115000"/>
              </a:lnSpc>
            </a:pPr>
            <a:r>
              <a:rPr lang="zh-TW" altLang="en-US" b="1" dirty="0">
                <a:solidFill>
                  <a:srgbClr val="C00000"/>
                </a:solidFill>
                <a:latin typeface="Microsoft JhengHei"/>
                <a:ea typeface="Microsoft JhengHei"/>
                <a:cs typeface="Microsoft JhengHei"/>
                <a:sym typeface="Microsoft JhengHei"/>
              </a:rPr>
              <a:t>一、預定蒐集、處理或利用個人資料之範圍、類別、特定目的及其期間。</a:t>
            </a:r>
          </a:p>
          <a:p>
            <a:pPr lvl="0">
              <a:lnSpc>
                <a:spcPct val="115000"/>
              </a:lnSpc>
            </a:pPr>
            <a:r>
              <a:rPr lang="zh-TW" altLang="en-US" b="1" dirty="0">
                <a:solidFill>
                  <a:srgbClr val="C00000"/>
                </a:solidFill>
                <a:latin typeface="Microsoft JhengHei"/>
                <a:ea typeface="Microsoft JhengHei"/>
                <a:cs typeface="Microsoft JhengHei"/>
                <a:sym typeface="Microsoft JhengHei"/>
              </a:rPr>
              <a:t>二、受託者就第十二條第二項採取之措施。</a:t>
            </a:r>
          </a:p>
          <a:p>
            <a:pPr lvl="0">
              <a:lnSpc>
                <a:spcPct val="115000"/>
              </a:lnSpc>
            </a:pPr>
            <a:r>
              <a:rPr lang="zh-TW" altLang="en-US" b="1" dirty="0">
                <a:solidFill>
                  <a:srgbClr val="C00000"/>
                </a:solidFill>
                <a:latin typeface="Microsoft JhengHei"/>
                <a:ea typeface="Microsoft JhengHei"/>
                <a:cs typeface="Microsoft JhengHei"/>
                <a:sym typeface="Microsoft JhengHei"/>
              </a:rPr>
              <a:t>三、有複委託者，其約定之受託者。</a:t>
            </a:r>
          </a:p>
          <a:p>
            <a:pPr lvl="0">
              <a:lnSpc>
                <a:spcPct val="115000"/>
              </a:lnSpc>
            </a:pPr>
            <a:r>
              <a:rPr lang="zh-TW" altLang="en-US" b="1" dirty="0">
                <a:solidFill>
                  <a:srgbClr val="C00000"/>
                </a:solidFill>
                <a:latin typeface="Microsoft JhengHei"/>
                <a:ea typeface="Microsoft JhengHei"/>
                <a:cs typeface="Microsoft JhengHei"/>
                <a:sym typeface="Microsoft JhengHei"/>
              </a:rPr>
              <a:t>四、受託者或其受僱人違反本法、其他個人資料保護法律或其法規命令時，應向委託機關通知之事項及採行之補救措施。</a:t>
            </a:r>
          </a:p>
          <a:p>
            <a:pPr lvl="0">
              <a:lnSpc>
                <a:spcPct val="115000"/>
              </a:lnSpc>
            </a:pPr>
            <a:r>
              <a:rPr lang="zh-TW" altLang="en-US" b="1" dirty="0">
                <a:solidFill>
                  <a:srgbClr val="C00000"/>
                </a:solidFill>
                <a:latin typeface="Microsoft JhengHei"/>
                <a:ea typeface="Microsoft JhengHei"/>
                <a:cs typeface="Microsoft JhengHei"/>
                <a:sym typeface="Microsoft JhengHei"/>
              </a:rPr>
              <a:t>五、委託機關如對受託者有保留指示者，其保留指示之事項。</a:t>
            </a:r>
          </a:p>
          <a:p>
            <a:pPr lvl="0">
              <a:lnSpc>
                <a:spcPct val="115000"/>
              </a:lnSpc>
            </a:pPr>
            <a:r>
              <a:rPr lang="zh-TW" altLang="en-US" b="1" dirty="0">
                <a:solidFill>
                  <a:srgbClr val="C00000"/>
                </a:solidFill>
                <a:latin typeface="Microsoft JhengHei"/>
                <a:ea typeface="Microsoft JhengHei"/>
                <a:cs typeface="Microsoft JhengHei"/>
                <a:sym typeface="Microsoft JhengHei"/>
              </a:rPr>
              <a:t>六、委託關係終止或解除時，個人資料載體之返還，及受託者履行委託契約以儲存方式而持有之個人資料之刪除。</a:t>
            </a:r>
          </a:p>
          <a:p>
            <a:pPr lvl="0">
              <a:lnSpc>
                <a:spcPct val="115000"/>
              </a:lnSpc>
            </a:pPr>
            <a:r>
              <a:rPr lang="en-US" altLang="zh-TW" b="1" dirty="0">
                <a:solidFill>
                  <a:srgbClr val="C00000"/>
                </a:solidFill>
                <a:latin typeface="Microsoft JhengHei"/>
                <a:ea typeface="Microsoft JhengHei"/>
                <a:cs typeface="Microsoft JhengHei"/>
                <a:sym typeface="Microsoft JhengHei"/>
              </a:rPr>
              <a:t>3.</a:t>
            </a:r>
            <a:r>
              <a:rPr lang="zh-TW" altLang="en-US" b="1" dirty="0">
                <a:solidFill>
                  <a:srgbClr val="C00000"/>
                </a:solidFill>
                <a:latin typeface="Microsoft JhengHei"/>
                <a:ea typeface="Microsoft JhengHei"/>
                <a:cs typeface="Microsoft JhengHei"/>
                <a:sym typeface="Microsoft JhengHei"/>
              </a:rPr>
              <a:t>第一項之監督，委託機關應定期確認受託者執行之狀況，並將確認結果記錄之。</a:t>
            </a:r>
          </a:p>
          <a:p>
            <a:pPr lvl="0">
              <a:lnSpc>
                <a:spcPct val="115000"/>
              </a:lnSpc>
            </a:pPr>
            <a:r>
              <a:rPr lang="en-US" altLang="zh-TW" b="1" dirty="0">
                <a:solidFill>
                  <a:srgbClr val="C00000"/>
                </a:solidFill>
                <a:latin typeface="Microsoft JhengHei"/>
                <a:ea typeface="Microsoft JhengHei"/>
                <a:cs typeface="Microsoft JhengHei"/>
                <a:sym typeface="Microsoft JhengHei"/>
              </a:rPr>
              <a:t>4.</a:t>
            </a:r>
            <a:r>
              <a:rPr lang="zh-TW" altLang="en-US" b="1" dirty="0">
                <a:solidFill>
                  <a:srgbClr val="C00000"/>
                </a:solidFill>
                <a:latin typeface="Microsoft JhengHei"/>
                <a:ea typeface="Microsoft JhengHei"/>
                <a:cs typeface="Microsoft JhengHei"/>
                <a:sym typeface="Microsoft JhengHei"/>
              </a:rPr>
              <a:t>受託者僅得於委託機關指示之範圍內，蒐集、處理或利用個人資料。受託者認委託機關之指示有違反本法、其他個人資料保護法律或其法規命令者，應立即通知委託機關。</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9" name="Google Shape;10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範例要按一下</a:t>
            </a:r>
            <a:endParaRPr lang="en-US" altLang="zh-TW"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6" name="Google Shape;109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3" name="Google Shape;11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0" name="Google Shape;113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7" name="Google Shape;114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4" name="Google Shape;11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1" name="Google Shape;118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5718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3" name="Google Shape;121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範例要按一下</a:t>
            </a:r>
            <a:endParaRPr lang="en-US" altLang="zh-TW"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0" name="Google Shape;12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7" name="Google Shape;124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4" name="Google Shape;12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8" name="Google Shape;129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範例要按一下</a:t>
            </a:r>
            <a:endParaRPr lang="en-US" altLang="zh-TW"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87722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2" name="Google Shape;133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5" name="Google Shape;134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2" name="Google Shape;136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5" name="Google Shape;137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2" name="Google Shape;139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9" name="Google Shape;140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2" name="Google Shape;1422;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9" name="Google Shape;143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範例要按一下</a:t>
            </a:r>
            <a:endParaRPr lang="en-US" altLang="zh-TW"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6" name="Google Shape;145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3" name="Google Shape;147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0" name="Google Shape;149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3" name="Google Shape;150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0" name="Google Shape;152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4" name="Google Shape;155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1" name="Google Shape;157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8" name="Google Shape;1588;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3" name="Google Shape;1733;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0" name="Google Shape;1750;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6" name="Google Shape;1786;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3" name="Google Shape;179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78"/>
          <p:cNvSpPr txBox="1">
            <a:spLocks noGrp="1"/>
          </p:cNvSpPr>
          <p:nvPr>
            <p:ph type="ctrTitle"/>
          </p:nvPr>
        </p:nvSpPr>
        <p:spPr>
          <a:xfrm>
            <a:off x="1004600" y="1191313"/>
            <a:ext cx="5379600" cy="2312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78"/>
          <p:cNvSpPr txBox="1">
            <a:spLocks noGrp="1"/>
          </p:cNvSpPr>
          <p:nvPr>
            <p:ph type="subTitle" idx="1"/>
          </p:nvPr>
        </p:nvSpPr>
        <p:spPr>
          <a:xfrm>
            <a:off x="1004600" y="3503688"/>
            <a:ext cx="5379600" cy="448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7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8"/>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3" name="圖片 2">
            <a:extLst>
              <a:ext uri="{FF2B5EF4-FFF2-40B4-BE49-F238E27FC236}">
                <a16:creationId xmlns:a16="http://schemas.microsoft.com/office/drawing/2014/main" id="{0A86F375-7960-4785-A58F-C10F9D44ADBA}"/>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6"/>
        <p:cNvGrpSpPr/>
        <p:nvPr/>
      </p:nvGrpSpPr>
      <p:grpSpPr>
        <a:xfrm>
          <a:off x="0" y="0"/>
          <a:ext cx="0" cy="0"/>
          <a:chOff x="0" y="0"/>
          <a:chExt cx="0" cy="0"/>
        </a:xfrm>
      </p:grpSpPr>
      <p:sp>
        <p:nvSpPr>
          <p:cNvPr id="127" name="Google Shape;127;p8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grpSp>
        <p:nvGrpSpPr>
          <p:cNvPr id="128" name="Google Shape;128;p87"/>
          <p:cNvGrpSpPr/>
          <p:nvPr/>
        </p:nvGrpSpPr>
        <p:grpSpPr>
          <a:xfrm>
            <a:off x="-291466" y="50728"/>
            <a:ext cx="10250808" cy="4995733"/>
            <a:chOff x="-291466" y="50728"/>
            <a:chExt cx="10250808" cy="4995733"/>
          </a:xfrm>
        </p:grpSpPr>
        <p:sp>
          <p:nvSpPr>
            <p:cNvPr id="129" name="Google Shape;129;p87"/>
            <p:cNvSpPr/>
            <p:nvPr/>
          </p:nvSpPr>
          <p:spPr>
            <a:xfrm>
              <a:off x="-83675" y="1097317"/>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30" name="Google Shape;130;p87"/>
            <p:cNvGrpSpPr/>
            <p:nvPr/>
          </p:nvGrpSpPr>
          <p:grpSpPr>
            <a:xfrm>
              <a:off x="8546852" y="4263961"/>
              <a:ext cx="782500" cy="782500"/>
              <a:chOff x="189602" y="4465986"/>
              <a:chExt cx="782500" cy="782500"/>
            </a:xfrm>
          </p:grpSpPr>
          <p:sp>
            <p:nvSpPr>
              <p:cNvPr id="131" name="Google Shape;131;p87"/>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2" name="Google Shape;132;p87"/>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3" name="Google Shape;133;p87"/>
            <p:cNvGrpSpPr/>
            <p:nvPr/>
          </p:nvGrpSpPr>
          <p:grpSpPr>
            <a:xfrm>
              <a:off x="8265855" y="3353265"/>
              <a:ext cx="1693487" cy="1526222"/>
              <a:chOff x="6711840" y="214920"/>
              <a:chExt cx="1053360" cy="949320"/>
            </a:xfrm>
          </p:grpSpPr>
          <p:sp>
            <p:nvSpPr>
              <p:cNvPr id="134" name="Google Shape;134;p87"/>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87"/>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36" name="Google Shape;136;p87"/>
            <p:cNvSpPr/>
            <p:nvPr/>
          </p:nvSpPr>
          <p:spPr>
            <a:xfrm>
              <a:off x="-291466" y="5072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7" name="Google Shape;137;p8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8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8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5" name="圖片 14">
            <a:extLst>
              <a:ext uri="{FF2B5EF4-FFF2-40B4-BE49-F238E27FC236}">
                <a16:creationId xmlns:a16="http://schemas.microsoft.com/office/drawing/2014/main" id="{2F492F6E-2824-41FA-B293-896FEA9FFA8A}"/>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8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2" name="Google Shape;142;p8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3" name="Google Shape;143;p88"/>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1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44" name="Google Shape;144;p88"/>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88"/>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8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8" name="圖片 7">
            <a:extLst>
              <a:ext uri="{FF2B5EF4-FFF2-40B4-BE49-F238E27FC236}">
                <a16:creationId xmlns:a16="http://schemas.microsoft.com/office/drawing/2014/main" id="{A75FB66C-A9D2-474D-9F11-837F6455B671}"/>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7"/>
        <p:cNvGrpSpPr/>
        <p:nvPr/>
      </p:nvGrpSpPr>
      <p:grpSpPr>
        <a:xfrm>
          <a:off x="0" y="0"/>
          <a:ext cx="0" cy="0"/>
          <a:chOff x="0" y="0"/>
          <a:chExt cx="0" cy="0"/>
        </a:xfrm>
      </p:grpSpPr>
      <p:sp>
        <p:nvSpPr>
          <p:cNvPr id="148" name="Google Shape;148;p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149" name="Google Shape;149;p89"/>
          <p:cNvGrpSpPr/>
          <p:nvPr/>
        </p:nvGrpSpPr>
        <p:grpSpPr>
          <a:xfrm>
            <a:off x="-83675" y="3125065"/>
            <a:ext cx="9933867" cy="2244971"/>
            <a:chOff x="-83675" y="3125065"/>
            <a:chExt cx="9933867" cy="2244971"/>
          </a:xfrm>
        </p:grpSpPr>
        <p:sp>
          <p:nvSpPr>
            <p:cNvPr id="150" name="Google Shape;150;p89"/>
            <p:cNvSpPr/>
            <p:nvPr/>
          </p:nvSpPr>
          <p:spPr>
            <a:xfrm>
              <a:off x="-83675" y="4384642"/>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51" name="Google Shape;151;p89"/>
            <p:cNvGrpSpPr/>
            <p:nvPr/>
          </p:nvGrpSpPr>
          <p:grpSpPr>
            <a:xfrm>
              <a:off x="189602" y="4465986"/>
              <a:ext cx="782500" cy="782500"/>
              <a:chOff x="189602" y="4465986"/>
              <a:chExt cx="782500" cy="782500"/>
            </a:xfrm>
          </p:grpSpPr>
          <p:sp>
            <p:nvSpPr>
              <p:cNvPr id="152" name="Google Shape;152;p89"/>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3" name="Google Shape;153;p89"/>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54" name="Google Shape;154;p89"/>
            <p:cNvGrpSpPr/>
            <p:nvPr/>
          </p:nvGrpSpPr>
          <p:grpSpPr>
            <a:xfrm>
              <a:off x="8156705" y="3125065"/>
              <a:ext cx="1693487" cy="1526222"/>
              <a:chOff x="6711840" y="214920"/>
              <a:chExt cx="1053360" cy="949320"/>
            </a:xfrm>
          </p:grpSpPr>
          <p:sp>
            <p:nvSpPr>
              <p:cNvPr id="155" name="Google Shape;155;p89"/>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6" name="Google Shape;156;p89"/>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57" name="Google Shape;157;p89"/>
            <p:cNvSpPr/>
            <p:nvPr/>
          </p:nvSpPr>
          <p:spPr>
            <a:xfrm>
              <a:off x="8313297" y="446597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8" name="Google Shape;158;p8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8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8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5" name="圖片 14">
            <a:extLst>
              <a:ext uri="{FF2B5EF4-FFF2-40B4-BE49-F238E27FC236}">
                <a16:creationId xmlns:a16="http://schemas.microsoft.com/office/drawing/2014/main" id="{FF64DD8D-80CA-400D-B00A-6B095CD9E0AC}"/>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9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3" name="Google Shape;163;p9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64" name="Google Shape;164;p90"/>
          <p:cNvGrpSpPr/>
          <p:nvPr/>
        </p:nvGrpSpPr>
        <p:grpSpPr>
          <a:xfrm>
            <a:off x="-1339136" y="-739612"/>
            <a:ext cx="11084655" cy="6682135"/>
            <a:chOff x="-1339136" y="-739612"/>
            <a:chExt cx="11084655" cy="6682135"/>
          </a:xfrm>
        </p:grpSpPr>
        <p:grpSp>
          <p:nvGrpSpPr>
            <p:cNvPr id="165" name="Google Shape;165;p90"/>
            <p:cNvGrpSpPr/>
            <p:nvPr/>
          </p:nvGrpSpPr>
          <p:grpSpPr>
            <a:xfrm>
              <a:off x="-1339136" y="2979971"/>
              <a:ext cx="1961448" cy="1961448"/>
              <a:chOff x="3335760" y="960480"/>
              <a:chExt cx="1286280" cy="1286280"/>
            </a:xfrm>
          </p:grpSpPr>
          <p:sp>
            <p:nvSpPr>
              <p:cNvPr id="166" name="Google Shape;166;p90"/>
              <p:cNvSpPr/>
              <p:nvPr/>
            </p:nvSpPr>
            <p:spPr>
              <a:xfrm>
                <a:off x="3335760" y="960480"/>
                <a:ext cx="1286280" cy="1286280"/>
              </a:xfrm>
              <a:custGeom>
                <a:avLst/>
                <a:gdLst/>
                <a:ahLst/>
                <a:cxnLst/>
                <a:rect l="l" t="t" r="r" b="b"/>
                <a:pathLst>
                  <a:path w="3573" h="3573" extrusionOk="0">
                    <a:moveTo>
                      <a:pt x="1786" y="3573"/>
                    </a:moveTo>
                    <a:cubicBezTo>
                      <a:pt x="1771" y="3573"/>
                      <a:pt x="1759" y="3560"/>
                      <a:pt x="1759" y="3546"/>
                    </a:cubicBezTo>
                    <a:cubicBezTo>
                      <a:pt x="1759" y="3531"/>
                      <a:pt x="1771" y="3518"/>
                      <a:pt x="1786" y="3518"/>
                    </a:cubicBezTo>
                    <a:cubicBezTo>
                      <a:pt x="2741" y="3518"/>
                      <a:pt x="3518" y="2742"/>
                      <a:pt x="3518" y="1786"/>
                    </a:cubicBezTo>
                    <a:cubicBezTo>
                      <a:pt x="3518" y="831"/>
                      <a:pt x="2741" y="55"/>
                      <a:pt x="1786" y="55"/>
                    </a:cubicBezTo>
                    <a:cubicBezTo>
                      <a:pt x="831" y="55"/>
                      <a:pt x="54" y="831"/>
                      <a:pt x="54" y="1786"/>
                    </a:cubicBezTo>
                    <a:cubicBezTo>
                      <a:pt x="54" y="1802"/>
                      <a:pt x="42" y="1813"/>
                      <a:pt x="27" y="1813"/>
                    </a:cubicBezTo>
                    <a:cubicBezTo>
                      <a:pt x="12" y="1813"/>
                      <a:pt x="0" y="1802"/>
                      <a:pt x="0" y="1786"/>
                    </a:cubicBezTo>
                    <a:cubicBezTo>
                      <a:pt x="0" y="802"/>
                      <a:pt x="801" y="0"/>
                      <a:pt x="1786" y="0"/>
                    </a:cubicBezTo>
                    <a:cubicBezTo>
                      <a:pt x="2771" y="0"/>
                      <a:pt x="3573" y="802"/>
                      <a:pt x="3573" y="1786"/>
                    </a:cubicBezTo>
                    <a:cubicBezTo>
                      <a:pt x="3573" y="2771"/>
                      <a:pt x="2771" y="3573"/>
                      <a:pt x="1786" y="35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90"/>
              <p:cNvSpPr/>
              <p:nvPr/>
            </p:nvSpPr>
            <p:spPr>
              <a:xfrm>
                <a:off x="3453120" y="1077840"/>
                <a:ext cx="1051200" cy="1051560"/>
              </a:xfrm>
              <a:custGeom>
                <a:avLst/>
                <a:gdLst/>
                <a:ahLst/>
                <a:cxnLst/>
                <a:rect l="l" t="t" r="r" b="b"/>
                <a:pathLst>
                  <a:path w="2920" h="2921" extrusionOk="0">
                    <a:moveTo>
                      <a:pt x="1460" y="54"/>
                    </a:moveTo>
                    <a:cubicBezTo>
                      <a:pt x="685" y="54"/>
                      <a:pt x="54" y="685"/>
                      <a:pt x="54" y="1460"/>
                    </a:cubicBezTo>
                    <a:cubicBezTo>
                      <a:pt x="54" y="2236"/>
                      <a:pt x="685" y="2867"/>
                      <a:pt x="1460" y="2867"/>
                    </a:cubicBezTo>
                    <a:cubicBezTo>
                      <a:pt x="2235" y="2867"/>
                      <a:pt x="2867" y="2236"/>
                      <a:pt x="2867" y="1460"/>
                    </a:cubicBezTo>
                    <a:cubicBezTo>
                      <a:pt x="2867" y="685"/>
                      <a:pt x="2235" y="54"/>
                      <a:pt x="1460" y="54"/>
                    </a:cubicBezTo>
                    <a:moveTo>
                      <a:pt x="1460" y="2921"/>
                    </a:moveTo>
                    <a:cubicBezTo>
                      <a:pt x="655" y="2921"/>
                      <a:pt x="0" y="2266"/>
                      <a:pt x="0" y="1460"/>
                    </a:cubicBezTo>
                    <a:cubicBezTo>
                      <a:pt x="0" y="655"/>
                      <a:pt x="655" y="0"/>
                      <a:pt x="1460" y="0"/>
                    </a:cubicBezTo>
                    <a:cubicBezTo>
                      <a:pt x="2266" y="0"/>
                      <a:pt x="2920" y="655"/>
                      <a:pt x="2920" y="1460"/>
                    </a:cubicBezTo>
                    <a:cubicBezTo>
                      <a:pt x="2920" y="2266"/>
                      <a:pt x="2266" y="2921"/>
                      <a:pt x="1460" y="292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 name="Google Shape;168;p90"/>
              <p:cNvSpPr/>
              <p:nvPr/>
            </p:nvSpPr>
            <p:spPr>
              <a:xfrm>
                <a:off x="3570480" y="1195200"/>
                <a:ext cx="816480" cy="816840"/>
              </a:xfrm>
              <a:custGeom>
                <a:avLst/>
                <a:gdLst/>
                <a:ahLst/>
                <a:cxnLst/>
                <a:rect l="l" t="t" r="r" b="b"/>
                <a:pathLst>
                  <a:path w="2268" h="2269" extrusionOk="0">
                    <a:moveTo>
                      <a:pt x="1134" y="54"/>
                    </a:moveTo>
                    <a:cubicBezTo>
                      <a:pt x="539" y="54"/>
                      <a:pt x="54" y="539"/>
                      <a:pt x="54" y="1134"/>
                    </a:cubicBezTo>
                    <a:cubicBezTo>
                      <a:pt x="54" y="1730"/>
                      <a:pt x="539" y="2214"/>
                      <a:pt x="1134" y="2214"/>
                    </a:cubicBezTo>
                    <a:cubicBezTo>
                      <a:pt x="1730" y="2214"/>
                      <a:pt x="2214" y="1730"/>
                      <a:pt x="2214" y="1134"/>
                    </a:cubicBezTo>
                    <a:cubicBezTo>
                      <a:pt x="2214" y="539"/>
                      <a:pt x="1730" y="54"/>
                      <a:pt x="1134" y="54"/>
                    </a:cubicBezTo>
                    <a:moveTo>
                      <a:pt x="1134" y="2269"/>
                    </a:moveTo>
                    <a:cubicBezTo>
                      <a:pt x="509" y="2269"/>
                      <a:pt x="0" y="1760"/>
                      <a:pt x="0" y="1134"/>
                    </a:cubicBezTo>
                    <a:cubicBezTo>
                      <a:pt x="0" y="509"/>
                      <a:pt x="509" y="0"/>
                      <a:pt x="1134" y="0"/>
                    </a:cubicBezTo>
                    <a:cubicBezTo>
                      <a:pt x="1760" y="0"/>
                      <a:pt x="2268" y="509"/>
                      <a:pt x="2268" y="1134"/>
                    </a:cubicBezTo>
                    <a:cubicBezTo>
                      <a:pt x="2268" y="1760"/>
                      <a:pt x="1760" y="2269"/>
                      <a:pt x="1134" y="226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 name="Google Shape;169;p90"/>
              <p:cNvSpPr/>
              <p:nvPr/>
            </p:nvSpPr>
            <p:spPr>
              <a:xfrm>
                <a:off x="3687840" y="1312560"/>
                <a:ext cx="582120" cy="582120"/>
              </a:xfrm>
              <a:custGeom>
                <a:avLst/>
                <a:gdLst/>
                <a:ahLst/>
                <a:cxnLst/>
                <a:rect l="l" t="t" r="r" b="b"/>
                <a:pathLst>
                  <a:path w="1617" h="1617" extrusionOk="0">
                    <a:moveTo>
                      <a:pt x="808" y="54"/>
                    </a:moveTo>
                    <a:cubicBezTo>
                      <a:pt x="392" y="54"/>
                      <a:pt x="54" y="392"/>
                      <a:pt x="54" y="808"/>
                    </a:cubicBezTo>
                    <a:cubicBezTo>
                      <a:pt x="54" y="1225"/>
                      <a:pt x="392" y="1563"/>
                      <a:pt x="808" y="1563"/>
                    </a:cubicBezTo>
                    <a:cubicBezTo>
                      <a:pt x="1224" y="1563"/>
                      <a:pt x="1562" y="1225"/>
                      <a:pt x="1562" y="808"/>
                    </a:cubicBezTo>
                    <a:cubicBezTo>
                      <a:pt x="1562" y="392"/>
                      <a:pt x="1224" y="54"/>
                      <a:pt x="808" y="54"/>
                    </a:cubicBezTo>
                    <a:moveTo>
                      <a:pt x="808" y="1617"/>
                    </a:moveTo>
                    <a:cubicBezTo>
                      <a:pt x="363" y="1617"/>
                      <a:pt x="0" y="1254"/>
                      <a:pt x="0" y="808"/>
                    </a:cubicBezTo>
                    <a:cubicBezTo>
                      <a:pt x="0" y="363"/>
                      <a:pt x="363" y="0"/>
                      <a:pt x="808" y="0"/>
                    </a:cubicBezTo>
                    <a:cubicBezTo>
                      <a:pt x="1254" y="0"/>
                      <a:pt x="1617" y="363"/>
                      <a:pt x="1617" y="808"/>
                    </a:cubicBezTo>
                    <a:cubicBezTo>
                      <a:pt x="1617" y="1254"/>
                      <a:pt x="1254" y="1617"/>
                      <a:pt x="808" y="16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 name="Google Shape;170;p90"/>
              <p:cNvSpPr/>
              <p:nvPr/>
            </p:nvSpPr>
            <p:spPr>
              <a:xfrm>
                <a:off x="3805200" y="1429920"/>
                <a:ext cx="347040" cy="347400"/>
              </a:xfrm>
              <a:custGeom>
                <a:avLst/>
                <a:gdLst/>
                <a:ahLst/>
                <a:cxnLst/>
                <a:rect l="l" t="t" r="r" b="b"/>
                <a:pathLst>
                  <a:path w="964" h="965" extrusionOk="0">
                    <a:moveTo>
                      <a:pt x="482" y="54"/>
                    </a:moveTo>
                    <a:cubicBezTo>
                      <a:pt x="246" y="54"/>
                      <a:pt x="54" y="246"/>
                      <a:pt x="54" y="482"/>
                    </a:cubicBezTo>
                    <a:cubicBezTo>
                      <a:pt x="54" y="719"/>
                      <a:pt x="246" y="911"/>
                      <a:pt x="482" y="911"/>
                    </a:cubicBezTo>
                    <a:cubicBezTo>
                      <a:pt x="718" y="911"/>
                      <a:pt x="911" y="719"/>
                      <a:pt x="911" y="482"/>
                    </a:cubicBezTo>
                    <a:cubicBezTo>
                      <a:pt x="911" y="246"/>
                      <a:pt x="718" y="54"/>
                      <a:pt x="482" y="54"/>
                    </a:cubicBezTo>
                    <a:moveTo>
                      <a:pt x="482" y="965"/>
                    </a:moveTo>
                    <a:cubicBezTo>
                      <a:pt x="216" y="965"/>
                      <a:pt x="0" y="748"/>
                      <a:pt x="0" y="482"/>
                    </a:cubicBezTo>
                    <a:cubicBezTo>
                      <a:pt x="0" y="216"/>
                      <a:pt x="216" y="0"/>
                      <a:pt x="482" y="0"/>
                    </a:cubicBezTo>
                    <a:cubicBezTo>
                      <a:pt x="748" y="0"/>
                      <a:pt x="964" y="216"/>
                      <a:pt x="964" y="482"/>
                    </a:cubicBezTo>
                    <a:cubicBezTo>
                      <a:pt x="964" y="748"/>
                      <a:pt x="748" y="965"/>
                      <a:pt x="482" y="96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1" name="Google Shape;171;p90"/>
            <p:cNvGrpSpPr/>
            <p:nvPr/>
          </p:nvGrpSpPr>
          <p:grpSpPr>
            <a:xfrm>
              <a:off x="8424008" y="559481"/>
              <a:ext cx="799841" cy="799292"/>
              <a:chOff x="6807240" y="2796480"/>
              <a:chExt cx="524520" cy="524160"/>
            </a:xfrm>
          </p:grpSpPr>
          <p:sp>
            <p:nvSpPr>
              <p:cNvPr id="172" name="Google Shape;172;p90"/>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 name="Google Shape;173;p90"/>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4" name="Google Shape;174;p90"/>
            <p:cNvSpPr/>
            <p:nvPr/>
          </p:nvSpPr>
          <p:spPr>
            <a:xfrm>
              <a:off x="8517484" y="-739612"/>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 name="Google Shape;175;p90"/>
            <p:cNvSpPr/>
            <p:nvPr/>
          </p:nvSpPr>
          <p:spPr>
            <a:xfrm>
              <a:off x="-670166" y="4714488"/>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6" name="Google Shape;176;p9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9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9" name="圖片 18">
            <a:extLst>
              <a:ext uri="{FF2B5EF4-FFF2-40B4-BE49-F238E27FC236}">
                <a16:creationId xmlns:a16="http://schemas.microsoft.com/office/drawing/2014/main" id="{C4079CCC-18B2-448B-AA3A-A7EE5EC6C091}"/>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9"/>
        <p:cNvGrpSpPr/>
        <p:nvPr/>
      </p:nvGrpSpPr>
      <p:grpSpPr>
        <a:xfrm>
          <a:off x="0" y="0"/>
          <a:ext cx="0" cy="0"/>
          <a:chOff x="0" y="0"/>
          <a:chExt cx="0" cy="0"/>
        </a:xfrm>
      </p:grpSpPr>
      <p:sp>
        <p:nvSpPr>
          <p:cNvPr id="180" name="Google Shape;180;p91"/>
          <p:cNvSpPr>
            <a:spLocks noGrp="1"/>
          </p:cNvSpPr>
          <p:nvPr>
            <p:ph type="pic" idx="2"/>
          </p:nvPr>
        </p:nvSpPr>
        <p:spPr>
          <a:xfrm>
            <a:off x="0" y="150"/>
            <a:ext cx="9144000" cy="5143500"/>
          </a:xfrm>
          <a:prstGeom prst="rect">
            <a:avLst/>
          </a:prstGeom>
          <a:noFill/>
          <a:ln>
            <a:noFill/>
          </a:ln>
        </p:spPr>
      </p:sp>
      <p:sp>
        <p:nvSpPr>
          <p:cNvPr id="181" name="Google Shape;181;p91"/>
          <p:cNvSpPr txBox="1">
            <a:spLocks noGrp="1"/>
          </p:cNvSpPr>
          <p:nvPr>
            <p:ph type="title"/>
          </p:nvPr>
        </p:nvSpPr>
        <p:spPr>
          <a:xfrm>
            <a:off x="720000" y="488425"/>
            <a:ext cx="7704000" cy="572700"/>
          </a:xfrm>
          <a:prstGeom prst="rect">
            <a:avLst/>
          </a:prstGeom>
          <a:solidFill>
            <a:schemeClr val="lt1"/>
          </a:solid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800"/>
              <a:buNone/>
              <a:defRPr/>
            </a:lvl1pPr>
            <a:lvl2pPr lvl="1" algn="ctr">
              <a:lnSpc>
                <a:spcPct val="115000"/>
              </a:lnSpc>
              <a:spcBef>
                <a:spcPts val="0"/>
              </a:spcBef>
              <a:spcAft>
                <a:spcPts val="0"/>
              </a:spcAft>
              <a:buSzPts val="2400"/>
              <a:buNone/>
              <a:defRPr sz="2400"/>
            </a:lvl2pPr>
            <a:lvl3pPr lvl="2" algn="ctr">
              <a:lnSpc>
                <a:spcPct val="115000"/>
              </a:lnSpc>
              <a:spcBef>
                <a:spcPts val="0"/>
              </a:spcBef>
              <a:spcAft>
                <a:spcPts val="0"/>
              </a:spcAft>
              <a:buSzPts val="2400"/>
              <a:buNone/>
              <a:defRPr sz="2400"/>
            </a:lvl3pPr>
            <a:lvl4pPr lvl="3" algn="ctr">
              <a:lnSpc>
                <a:spcPct val="115000"/>
              </a:lnSpc>
              <a:spcBef>
                <a:spcPts val="0"/>
              </a:spcBef>
              <a:spcAft>
                <a:spcPts val="0"/>
              </a:spcAft>
              <a:buSzPts val="2400"/>
              <a:buNone/>
              <a:defRPr sz="2400"/>
            </a:lvl4pPr>
            <a:lvl5pPr lvl="4" algn="ctr">
              <a:lnSpc>
                <a:spcPct val="115000"/>
              </a:lnSpc>
              <a:spcBef>
                <a:spcPts val="0"/>
              </a:spcBef>
              <a:spcAft>
                <a:spcPts val="0"/>
              </a:spcAft>
              <a:buSzPts val="2400"/>
              <a:buNone/>
              <a:defRPr sz="2400"/>
            </a:lvl5pPr>
            <a:lvl6pPr lvl="5" algn="ctr">
              <a:lnSpc>
                <a:spcPct val="115000"/>
              </a:lnSpc>
              <a:spcBef>
                <a:spcPts val="0"/>
              </a:spcBef>
              <a:spcAft>
                <a:spcPts val="0"/>
              </a:spcAft>
              <a:buSzPts val="2400"/>
              <a:buNone/>
              <a:defRPr sz="2400"/>
            </a:lvl6pPr>
            <a:lvl7pPr lvl="6" algn="ctr">
              <a:lnSpc>
                <a:spcPct val="115000"/>
              </a:lnSpc>
              <a:spcBef>
                <a:spcPts val="0"/>
              </a:spcBef>
              <a:spcAft>
                <a:spcPts val="0"/>
              </a:spcAft>
              <a:buSzPts val="2400"/>
              <a:buNone/>
              <a:defRPr sz="2400"/>
            </a:lvl7pPr>
            <a:lvl8pPr lvl="7" algn="ctr">
              <a:lnSpc>
                <a:spcPct val="115000"/>
              </a:lnSpc>
              <a:spcBef>
                <a:spcPts val="0"/>
              </a:spcBef>
              <a:spcAft>
                <a:spcPts val="0"/>
              </a:spcAft>
              <a:buSzPts val="2400"/>
              <a:buNone/>
              <a:defRPr sz="2400"/>
            </a:lvl8pPr>
            <a:lvl9pPr lvl="8" algn="ctr">
              <a:lnSpc>
                <a:spcPct val="115000"/>
              </a:lnSpc>
              <a:spcBef>
                <a:spcPts val="0"/>
              </a:spcBef>
              <a:spcAft>
                <a:spcPts val="0"/>
              </a:spcAft>
              <a:buSzPts val="2400"/>
              <a:buNone/>
              <a:defRPr sz="2400"/>
            </a:lvl9pPr>
          </a:lstStyle>
          <a:p>
            <a:endParaRPr/>
          </a:p>
        </p:txBody>
      </p:sp>
      <p:sp>
        <p:nvSpPr>
          <p:cNvPr id="182" name="Google Shape;182;p9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9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9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7" name="圖片 6">
            <a:extLst>
              <a:ext uri="{FF2B5EF4-FFF2-40B4-BE49-F238E27FC236}">
                <a16:creationId xmlns:a16="http://schemas.microsoft.com/office/drawing/2014/main" id="{EAC95A9F-F9C0-41F6-9551-70F8C182C34A}"/>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p9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7" name="Google Shape;187;p9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grpSp>
        <p:nvGrpSpPr>
          <p:cNvPr id="188" name="Google Shape;188;p92"/>
          <p:cNvGrpSpPr/>
          <p:nvPr/>
        </p:nvGrpSpPr>
        <p:grpSpPr>
          <a:xfrm>
            <a:off x="-83675" y="3125065"/>
            <a:ext cx="9933867" cy="2244971"/>
            <a:chOff x="-83675" y="3125065"/>
            <a:chExt cx="9933867" cy="2244971"/>
          </a:xfrm>
        </p:grpSpPr>
        <p:sp>
          <p:nvSpPr>
            <p:cNvPr id="189" name="Google Shape;189;p92"/>
            <p:cNvSpPr/>
            <p:nvPr/>
          </p:nvSpPr>
          <p:spPr>
            <a:xfrm>
              <a:off x="-83675" y="4384642"/>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90" name="Google Shape;190;p92"/>
            <p:cNvGrpSpPr/>
            <p:nvPr/>
          </p:nvGrpSpPr>
          <p:grpSpPr>
            <a:xfrm>
              <a:off x="189602" y="4465986"/>
              <a:ext cx="782500" cy="782500"/>
              <a:chOff x="189602" y="4465986"/>
              <a:chExt cx="782500" cy="782500"/>
            </a:xfrm>
          </p:grpSpPr>
          <p:sp>
            <p:nvSpPr>
              <p:cNvPr id="191" name="Google Shape;191;p92"/>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 name="Google Shape;192;p92"/>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3" name="Google Shape;193;p92"/>
            <p:cNvGrpSpPr/>
            <p:nvPr/>
          </p:nvGrpSpPr>
          <p:grpSpPr>
            <a:xfrm>
              <a:off x="8156705" y="3125065"/>
              <a:ext cx="1693487" cy="1526222"/>
              <a:chOff x="6711840" y="214920"/>
              <a:chExt cx="1053360" cy="949320"/>
            </a:xfrm>
          </p:grpSpPr>
          <p:sp>
            <p:nvSpPr>
              <p:cNvPr id="194" name="Google Shape;194;p92"/>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5" name="Google Shape;195;p92"/>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96" name="Google Shape;196;p92"/>
            <p:cNvSpPr/>
            <p:nvPr/>
          </p:nvSpPr>
          <p:spPr>
            <a:xfrm>
              <a:off x="8313297" y="446597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7" name="Google Shape;197;p9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9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9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6" name="圖片 15">
            <a:extLst>
              <a:ext uri="{FF2B5EF4-FFF2-40B4-BE49-F238E27FC236}">
                <a16:creationId xmlns:a16="http://schemas.microsoft.com/office/drawing/2014/main" id="{4B88F56F-EDE3-4CF1-A18E-2398D1F0C9B3}"/>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00"/>
        <p:cNvGrpSpPr/>
        <p:nvPr/>
      </p:nvGrpSpPr>
      <p:grpSpPr>
        <a:xfrm>
          <a:off x="0" y="0"/>
          <a:ext cx="0" cy="0"/>
          <a:chOff x="0" y="0"/>
          <a:chExt cx="0" cy="0"/>
        </a:xfrm>
      </p:grpSpPr>
      <p:sp>
        <p:nvSpPr>
          <p:cNvPr id="201" name="Google Shape;201;p9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9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9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5" name="圖片 4">
            <a:extLst>
              <a:ext uri="{FF2B5EF4-FFF2-40B4-BE49-F238E27FC236}">
                <a16:creationId xmlns:a16="http://schemas.microsoft.com/office/drawing/2014/main" id="{F05CA1D0-3CAD-48E6-936A-733059BDF06A}"/>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79"/>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1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2" name="Google Shape;22;p79"/>
          <p:cNvSpPr txBox="1">
            <a:spLocks noGrp="1"/>
          </p:cNvSpPr>
          <p:nvPr>
            <p:ph type="body" idx="1"/>
          </p:nvPr>
        </p:nvSpPr>
        <p:spPr>
          <a:xfrm>
            <a:off x="720000" y="1112125"/>
            <a:ext cx="7704000" cy="35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grpSp>
        <p:nvGrpSpPr>
          <p:cNvPr id="23" name="Google Shape;23;p79"/>
          <p:cNvGrpSpPr/>
          <p:nvPr/>
        </p:nvGrpSpPr>
        <p:grpSpPr>
          <a:xfrm>
            <a:off x="-83675" y="3125065"/>
            <a:ext cx="9933867" cy="2244971"/>
            <a:chOff x="-83675" y="3125065"/>
            <a:chExt cx="9933867" cy="2244971"/>
          </a:xfrm>
        </p:grpSpPr>
        <p:sp>
          <p:nvSpPr>
            <p:cNvPr id="24" name="Google Shape;24;p79"/>
            <p:cNvSpPr/>
            <p:nvPr/>
          </p:nvSpPr>
          <p:spPr>
            <a:xfrm>
              <a:off x="-83675" y="4384642"/>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5" name="Google Shape;25;p79"/>
            <p:cNvGrpSpPr/>
            <p:nvPr/>
          </p:nvGrpSpPr>
          <p:grpSpPr>
            <a:xfrm>
              <a:off x="189602" y="4465986"/>
              <a:ext cx="782500" cy="782500"/>
              <a:chOff x="189602" y="4465986"/>
              <a:chExt cx="782500" cy="782500"/>
            </a:xfrm>
          </p:grpSpPr>
          <p:sp>
            <p:nvSpPr>
              <p:cNvPr id="26" name="Google Shape;26;p79"/>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 name="Google Shape;27;p79"/>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8" name="Google Shape;28;p79"/>
            <p:cNvGrpSpPr/>
            <p:nvPr/>
          </p:nvGrpSpPr>
          <p:grpSpPr>
            <a:xfrm>
              <a:off x="8156705" y="3125065"/>
              <a:ext cx="1693487" cy="1526222"/>
              <a:chOff x="6711840" y="214920"/>
              <a:chExt cx="1053360" cy="949320"/>
            </a:xfrm>
          </p:grpSpPr>
          <p:sp>
            <p:nvSpPr>
              <p:cNvPr id="29" name="Google Shape;29;p79"/>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 name="Google Shape;30;p79"/>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31" name="Google Shape;31;p79"/>
            <p:cNvSpPr/>
            <p:nvPr/>
          </p:nvSpPr>
          <p:spPr>
            <a:xfrm>
              <a:off x="8313297" y="446597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2" name="Google Shape;32;p79"/>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9"/>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6" name="圖片 15">
            <a:extLst>
              <a:ext uri="{FF2B5EF4-FFF2-40B4-BE49-F238E27FC236}">
                <a16:creationId xmlns:a16="http://schemas.microsoft.com/office/drawing/2014/main" id="{C59E7A88-CF79-493F-A758-79273F56465C}"/>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35"/>
        <p:cNvGrpSpPr/>
        <p:nvPr/>
      </p:nvGrpSpPr>
      <p:grpSpPr>
        <a:xfrm>
          <a:off x="0" y="0"/>
          <a:ext cx="0" cy="0"/>
          <a:chOff x="0" y="0"/>
          <a:chExt cx="0" cy="0"/>
        </a:xfrm>
      </p:grpSpPr>
      <p:sp>
        <p:nvSpPr>
          <p:cNvPr id="36" name="Google Shape;36;p8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37" name="Google Shape;37;p80"/>
          <p:cNvGrpSpPr/>
          <p:nvPr/>
        </p:nvGrpSpPr>
        <p:grpSpPr>
          <a:xfrm>
            <a:off x="-1876407" y="113384"/>
            <a:ext cx="11459585" cy="5239150"/>
            <a:chOff x="-1876407" y="113384"/>
            <a:chExt cx="11459585" cy="5239150"/>
          </a:xfrm>
        </p:grpSpPr>
        <p:grpSp>
          <p:nvGrpSpPr>
            <p:cNvPr id="38" name="Google Shape;38;p80"/>
            <p:cNvGrpSpPr/>
            <p:nvPr/>
          </p:nvGrpSpPr>
          <p:grpSpPr>
            <a:xfrm>
              <a:off x="-1876407" y="113384"/>
              <a:ext cx="2539507" cy="2759642"/>
              <a:chOff x="2760840" y="3659400"/>
              <a:chExt cx="1665360" cy="1809720"/>
            </a:xfrm>
          </p:grpSpPr>
          <p:sp>
            <p:nvSpPr>
              <p:cNvPr id="39" name="Google Shape;39;p80"/>
              <p:cNvSpPr/>
              <p:nvPr/>
            </p:nvSpPr>
            <p:spPr>
              <a:xfrm>
                <a:off x="2760840" y="3659400"/>
                <a:ext cx="1665360" cy="1809720"/>
              </a:xfrm>
              <a:custGeom>
                <a:avLst/>
                <a:gdLst/>
                <a:ahLst/>
                <a:cxnLst/>
                <a:rect l="l" t="t" r="r" b="b"/>
                <a:pathLst>
                  <a:path w="4626" h="5027" extrusionOk="0">
                    <a:moveTo>
                      <a:pt x="27" y="5027"/>
                    </a:moveTo>
                    <a:cubicBezTo>
                      <a:pt x="21" y="5027"/>
                      <a:pt x="14" y="5024"/>
                      <a:pt x="9" y="5019"/>
                    </a:cubicBezTo>
                    <a:cubicBezTo>
                      <a:pt x="-2" y="5008"/>
                      <a:pt x="-2" y="4991"/>
                      <a:pt x="9" y="4981"/>
                    </a:cubicBezTo>
                    <a:lnTo>
                      <a:pt x="4497" y="492"/>
                    </a:lnTo>
                    <a:cubicBezTo>
                      <a:pt x="4597" y="392"/>
                      <a:pt x="4597" y="229"/>
                      <a:pt x="4497" y="129"/>
                    </a:cubicBezTo>
                    <a:cubicBezTo>
                      <a:pt x="4397" y="29"/>
                      <a:pt x="4234" y="29"/>
                      <a:pt x="4134" y="129"/>
                    </a:cubicBezTo>
                    <a:lnTo>
                      <a:pt x="2842" y="1421"/>
                    </a:lnTo>
                    <a:cubicBezTo>
                      <a:pt x="2832" y="1431"/>
                      <a:pt x="2814" y="1431"/>
                      <a:pt x="2804" y="1421"/>
                    </a:cubicBezTo>
                    <a:cubicBezTo>
                      <a:pt x="2793" y="1410"/>
                      <a:pt x="2793" y="1394"/>
                      <a:pt x="2804" y="1383"/>
                    </a:cubicBezTo>
                    <a:lnTo>
                      <a:pt x="4096" y="91"/>
                    </a:lnTo>
                    <a:cubicBezTo>
                      <a:pt x="4217" y="-30"/>
                      <a:pt x="4414" y="-30"/>
                      <a:pt x="4535" y="91"/>
                    </a:cubicBezTo>
                    <a:cubicBezTo>
                      <a:pt x="4657" y="212"/>
                      <a:pt x="4657" y="409"/>
                      <a:pt x="4535" y="530"/>
                    </a:cubicBezTo>
                    <a:lnTo>
                      <a:pt x="47" y="5019"/>
                    </a:lnTo>
                    <a:cubicBezTo>
                      <a:pt x="42" y="5024"/>
                      <a:pt x="35" y="5027"/>
                      <a:pt x="27" y="502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80"/>
              <p:cNvSpPr/>
              <p:nvPr/>
            </p:nvSpPr>
            <p:spPr>
              <a:xfrm>
                <a:off x="3417066" y="3861974"/>
                <a:ext cx="805320" cy="805320"/>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1" name="Google Shape;41;p80"/>
            <p:cNvGrpSpPr/>
            <p:nvPr/>
          </p:nvGrpSpPr>
          <p:grpSpPr>
            <a:xfrm>
              <a:off x="8364478" y="4133834"/>
              <a:ext cx="1218700" cy="1218700"/>
              <a:chOff x="5033520" y="2269080"/>
              <a:chExt cx="799200" cy="799200"/>
            </a:xfrm>
          </p:grpSpPr>
          <p:sp>
            <p:nvSpPr>
              <p:cNvPr id="42" name="Google Shape;42;p80"/>
              <p:cNvSpPr/>
              <p:nvPr/>
            </p:nvSpPr>
            <p:spPr>
              <a:xfrm>
                <a:off x="5033520" y="2269080"/>
                <a:ext cx="799200" cy="799200"/>
              </a:xfrm>
              <a:custGeom>
                <a:avLst/>
                <a:gdLst/>
                <a:ahLst/>
                <a:cxnLst/>
                <a:rect l="l" t="t" r="r" b="b"/>
                <a:pathLst>
                  <a:path w="2220" h="2220" extrusionOk="0">
                    <a:moveTo>
                      <a:pt x="1110" y="2220"/>
                    </a:moveTo>
                    <a:cubicBezTo>
                      <a:pt x="498" y="2220"/>
                      <a:pt x="0" y="1722"/>
                      <a:pt x="0" y="1110"/>
                    </a:cubicBezTo>
                    <a:cubicBezTo>
                      <a:pt x="0" y="498"/>
                      <a:pt x="498" y="0"/>
                      <a:pt x="1110" y="0"/>
                    </a:cubicBezTo>
                    <a:lnTo>
                      <a:pt x="1110" y="54"/>
                    </a:lnTo>
                    <a:cubicBezTo>
                      <a:pt x="528" y="54"/>
                      <a:pt x="54" y="528"/>
                      <a:pt x="54" y="1110"/>
                    </a:cubicBezTo>
                    <a:cubicBezTo>
                      <a:pt x="54" y="1692"/>
                      <a:pt x="528" y="2166"/>
                      <a:pt x="1110" y="2166"/>
                    </a:cubicBezTo>
                    <a:cubicBezTo>
                      <a:pt x="1693" y="2166"/>
                      <a:pt x="2167" y="1692"/>
                      <a:pt x="2167" y="1110"/>
                    </a:cubicBezTo>
                    <a:lnTo>
                      <a:pt x="2220" y="1110"/>
                    </a:lnTo>
                    <a:cubicBezTo>
                      <a:pt x="2220" y="1722"/>
                      <a:pt x="1723" y="2220"/>
                      <a:pt x="1110" y="22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 name="Google Shape;43;p80"/>
              <p:cNvSpPr/>
              <p:nvPr/>
            </p:nvSpPr>
            <p:spPr>
              <a:xfrm>
                <a:off x="5148360" y="2383920"/>
                <a:ext cx="569880" cy="569520"/>
              </a:xfrm>
              <a:custGeom>
                <a:avLst/>
                <a:gdLst/>
                <a:ahLst/>
                <a:cxnLst/>
                <a:rect l="l" t="t" r="r" b="b"/>
                <a:pathLst>
                  <a:path w="1583" h="1582" extrusionOk="0">
                    <a:moveTo>
                      <a:pt x="791" y="54"/>
                    </a:moveTo>
                    <a:cubicBezTo>
                      <a:pt x="385" y="54"/>
                      <a:pt x="54" y="385"/>
                      <a:pt x="54" y="791"/>
                    </a:cubicBezTo>
                    <a:cubicBezTo>
                      <a:pt x="54" y="1197"/>
                      <a:pt x="385" y="1528"/>
                      <a:pt x="791" y="1528"/>
                    </a:cubicBezTo>
                    <a:cubicBezTo>
                      <a:pt x="1198" y="1528"/>
                      <a:pt x="1528" y="1197"/>
                      <a:pt x="1528" y="791"/>
                    </a:cubicBezTo>
                    <a:cubicBezTo>
                      <a:pt x="1528" y="385"/>
                      <a:pt x="1198" y="54"/>
                      <a:pt x="791" y="54"/>
                    </a:cubicBezTo>
                    <a:moveTo>
                      <a:pt x="791" y="1582"/>
                    </a:moveTo>
                    <a:cubicBezTo>
                      <a:pt x="355" y="1582"/>
                      <a:pt x="0" y="1227"/>
                      <a:pt x="0" y="791"/>
                    </a:cubicBezTo>
                    <a:cubicBezTo>
                      <a:pt x="0" y="355"/>
                      <a:pt x="355" y="0"/>
                      <a:pt x="791" y="0"/>
                    </a:cubicBezTo>
                    <a:cubicBezTo>
                      <a:pt x="1228" y="0"/>
                      <a:pt x="1583" y="355"/>
                      <a:pt x="1583" y="791"/>
                    </a:cubicBezTo>
                    <a:cubicBezTo>
                      <a:pt x="1583" y="1227"/>
                      <a:pt x="1228" y="1582"/>
                      <a:pt x="791" y="158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 name="Google Shape;44;p80"/>
              <p:cNvSpPr/>
              <p:nvPr/>
            </p:nvSpPr>
            <p:spPr>
              <a:xfrm>
                <a:off x="5263200" y="2498760"/>
                <a:ext cx="340200" cy="339840"/>
              </a:xfrm>
              <a:custGeom>
                <a:avLst/>
                <a:gdLst/>
                <a:ahLst/>
                <a:cxnLst/>
                <a:rect l="l" t="t" r="r" b="b"/>
                <a:pathLst>
                  <a:path w="945" h="944" extrusionOk="0">
                    <a:moveTo>
                      <a:pt x="472" y="54"/>
                    </a:moveTo>
                    <a:cubicBezTo>
                      <a:pt x="242" y="54"/>
                      <a:pt x="54" y="241"/>
                      <a:pt x="54" y="472"/>
                    </a:cubicBezTo>
                    <a:cubicBezTo>
                      <a:pt x="54" y="703"/>
                      <a:pt x="242" y="890"/>
                      <a:pt x="472" y="890"/>
                    </a:cubicBezTo>
                    <a:cubicBezTo>
                      <a:pt x="703" y="890"/>
                      <a:pt x="891" y="703"/>
                      <a:pt x="891" y="472"/>
                    </a:cubicBezTo>
                    <a:cubicBezTo>
                      <a:pt x="891" y="241"/>
                      <a:pt x="703" y="54"/>
                      <a:pt x="472" y="54"/>
                    </a:cubicBezTo>
                    <a:moveTo>
                      <a:pt x="472" y="944"/>
                    </a:moveTo>
                    <a:cubicBezTo>
                      <a:pt x="212" y="944"/>
                      <a:pt x="0" y="733"/>
                      <a:pt x="0" y="472"/>
                    </a:cubicBezTo>
                    <a:cubicBezTo>
                      <a:pt x="0" y="212"/>
                      <a:pt x="212" y="0"/>
                      <a:pt x="472" y="0"/>
                    </a:cubicBezTo>
                    <a:cubicBezTo>
                      <a:pt x="733" y="0"/>
                      <a:pt x="945" y="212"/>
                      <a:pt x="945" y="472"/>
                    </a:cubicBezTo>
                    <a:cubicBezTo>
                      <a:pt x="945" y="733"/>
                      <a:pt x="733" y="944"/>
                      <a:pt x="472" y="9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5" name="Google Shape;45;p80"/>
            <p:cNvSpPr/>
            <p:nvPr/>
          </p:nvSpPr>
          <p:spPr>
            <a:xfrm>
              <a:off x="64005" y="889398"/>
              <a:ext cx="447947" cy="448501"/>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6" name="Google Shape;46;p8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5" name="圖片 14">
            <a:extLst>
              <a:ext uri="{FF2B5EF4-FFF2-40B4-BE49-F238E27FC236}">
                <a16:creationId xmlns:a16="http://schemas.microsoft.com/office/drawing/2014/main" id="{45AB3EA7-1EE6-4526-B114-6A30D3870FA5}"/>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1"/>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51" name="Google Shape;51;p81"/>
          <p:cNvGrpSpPr/>
          <p:nvPr/>
        </p:nvGrpSpPr>
        <p:grpSpPr>
          <a:xfrm>
            <a:off x="-1339136" y="-739612"/>
            <a:ext cx="11084655" cy="6682135"/>
            <a:chOff x="-1339136" y="-739612"/>
            <a:chExt cx="11084655" cy="6682135"/>
          </a:xfrm>
        </p:grpSpPr>
        <p:grpSp>
          <p:nvGrpSpPr>
            <p:cNvPr id="52" name="Google Shape;52;p81"/>
            <p:cNvGrpSpPr/>
            <p:nvPr/>
          </p:nvGrpSpPr>
          <p:grpSpPr>
            <a:xfrm>
              <a:off x="-1339136" y="2979971"/>
              <a:ext cx="1961448" cy="1961448"/>
              <a:chOff x="3335760" y="960480"/>
              <a:chExt cx="1286280" cy="1286280"/>
            </a:xfrm>
          </p:grpSpPr>
          <p:sp>
            <p:nvSpPr>
              <p:cNvPr id="53" name="Google Shape;53;p81"/>
              <p:cNvSpPr/>
              <p:nvPr/>
            </p:nvSpPr>
            <p:spPr>
              <a:xfrm>
                <a:off x="3335760" y="960480"/>
                <a:ext cx="1286280" cy="1286280"/>
              </a:xfrm>
              <a:custGeom>
                <a:avLst/>
                <a:gdLst/>
                <a:ahLst/>
                <a:cxnLst/>
                <a:rect l="l" t="t" r="r" b="b"/>
                <a:pathLst>
                  <a:path w="3573" h="3573" extrusionOk="0">
                    <a:moveTo>
                      <a:pt x="1786" y="3573"/>
                    </a:moveTo>
                    <a:cubicBezTo>
                      <a:pt x="1771" y="3573"/>
                      <a:pt x="1759" y="3560"/>
                      <a:pt x="1759" y="3546"/>
                    </a:cubicBezTo>
                    <a:cubicBezTo>
                      <a:pt x="1759" y="3531"/>
                      <a:pt x="1771" y="3518"/>
                      <a:pt x="1786" y="3518"/>
                    </a:cubicBezTo>
                    <a:cubicBezTo>
                      <a:pt x="2741" y="3518"/>
                      <a:pt x="3518" y="2742"/>
                      <a:pt x="3518" y="1786"/>
                    </a:cubicBezTo>
                    <a:cubicBezTo>
                      <a:pt x="3518" y="831"/>
                      <a:pt x="2741" y="55"/>
                      <a:pt x="1786" y="55"/>
                    </a:cubicBezTo>
                    <a:cubicBezTo>
                      <a:pt x="831" y="55"/>
                      <a:pt x="54" y="831"/>
                      <a:pt x="54" y="1786"/>
                    </a:cubicBezTo>
                    <a:cubicBezTo>
                      <a:pt x="54" y="1802"/>
                      <a:pt x="42" y="1813"/>
                      <a:pt x="27" y="1813"/>
                    </a:cubicBezTo>
                    <a:cubicBezTo>
                      <a:pt x="12" y="1813"/>
                      <a:pt x="0" y="1802"/>
                      <a:pt x="0" y="1786"/>
                    </a:cubicBezTo>
                    <a:cubicBezTo>
                      <a:pt x="0" y="802"/>
                      <a:pt x="801" y="0"/>
                      <a:pt x="1786" y="0"/>
                    </a:cubicBezTo>
                    <a:cubicBezTo>
                      <a:pt x="2771" y="0"/>
                      <a:pt x="3573" y="802"/>
                      <a:pt x="3573" y="1786"/>
                    </a:cubicBezTo>
                    <a:cubicBezTo>
                      <a:pt x="3573" y="2771"/>
                      <a:pt x="2771" y="3573"/>
                      <a:pt x="1786" y="3573"/>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p81"/>
              <p:cNvSpPr/>
              <p:nvPr/>
            </p:nvSpPr>
            <p:spPr>
              <a:xfrm>
                <a:off x="3453120" y="1077840"/>
                <a:ext cx="1051200" cy="1051560"/>
              </a:xfrm>
              <a:custGeom>
                <a:avLst/>
                <a:gdLst/>
                <a:ahLst/>
                <a:cxnLst/>
                <a:rect l="l" t="t" r="r" b="b"/>
                <a:pathLst>
                  <a:path w="2920" h="2921" extrusionOk="0">
                    <a:moveTo>
                      <a:pt x="1460" y="54"/>
                    </a:moveTo>
                    <a:cubicBezTo>
                      <a:pt x="685" y="54"/>
                      <a:pt x="54" y="685"/>
                      <a:pt x="54" y="1460"/>
                    </a:cubicBezTo>
                    <a:cubicBezTo>
                      <a:pt x="54" y="2236"/>
                      <a:pt x="685" y="2867"/>
                      <a:pt x="1460" y="2867"/>
                    </a:cubicBezTo>
                    <a:cubicBezTo>
                      <a:pt x="2235" y="2867"/>
                      <a:pt x="2867" y="2236"/>
                      <a:pt x="2867" y="1460"/>
                    </a:cubicBezTo>
                    <a:cubicBezTo>
                      <a:pt x="2867" y="685"/>
                      <a:pt x="2235" y="54"/>
                      <a:pt x="1460" y="54"/>
                    </a:cubicBezTo>
                    <a:moveTo>
                      <a:pt x="1460" y="2921"/>
                    </a:moveTo>
                    <a:cubicBezTo>
                      <a:pt x="655" y="2921"/>
                      <a:pt x="0" y="2266"/>
                      <a:pt x="0" y="1460"/>
                    </a:cubicBezTo>
                    <a:cubicBezTo>
                      <a:pt x="0" y="655"/>
                      <a:pt x="655" y="0"/>
                      <a:pt x="1460" y="0"/>
                    </a:cubicBezTo>
                    <a:cubicBezTo>
                      <a:pt x="2266" y="0"/>
                      <a:pt x="2920" y="655"/>
                      <a:pt x="2920" y="1460"/>
                    </a:cubicBezTo>
                    <a:cubicBezTo>
                      <a:pt x="2920" y="2266"/>
                      <a:pt x="2266" y="2921"/>
                      <a:pt x="1460" y="292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55;p81"/>
              <p:cNvSpPr/>
              <p:nvPr/>
            </p:nvSpPr>
            <p:spPr>
              <a:xfrm>
                <a:off x="3570480" y="1195200"/>
                <a:ext cx="816480" cy="816840"/>
              </a:xfrm>
              <a:custGeom>
                <a:avLst/>
                <a:gdLst/>
                <a:ahLst/>
                <a:cxnLst/>
                <a:rect l="l" t="t" r="r" b="b"/>
                <a:pathLst>
                  <a:path w="2268" h="2269" extrusionOk="0">
                    <a:moveTo>
                      <a:pt x="1134" y="54"/>
                    </a:moveTo>
                    <a:cubicBezTo>
                      <a:pt x="539" y="54"/>
                      <a:pt x="54" y="539"/>
                      <a:pt x="54" y="1134"/>
                    </a:cubicBezTo>
                    <a:cubicBezTo>
                      <a:pt x="54" y="1730"/>
                      <a:pt x="539" y="2214"/>
                      <a:pt x="1134" y="2214"/>
                    </a:cubicBezTo>
                    <a:cubicBezTo>
                      <a:pt x="1730" y="2214"/>
                      <a:pt x="2214" y="1730"/>
                      <a:pt x="2214" y="1134"/>
                    </a:cubicBezTo>
                    <a:cubicBezTo>
                      <a:pt x="2214" y="539"/>
                      <a:pt x="1730" y="54"/>
                      <a:pt x="1134" y="54"/>
                    </a:cubicBezTo>
                    <a:moveTo>
                      <a:pt x="1134" y="2269"/>
                    </a:moveTo>
                    <a:cubicBezTo>
                      <a:pt x="509" y="2269"/>
                      <a:pt x="0" y="1760"/>
                      <a:pt x="0" y="1134"/>
                    </a:cubicBezTo>
                    <a:cubicBezTo>
                      <a:pt x="0" y="509"/>
                      <a:pt x="509" y="0"/>
                      <a:pt x="1134" y="0"/>
                    </a:cubicBezTo>
                    <a:cubicBezTo>
                      <a:pt x="1760" y="0"/>
                      <a:pt x="2268" y="509"/>
                      <a:pt x="2268" y="1134"/>
                    </a:cubicBezTo>
                    <a:cubicBezTo>
                      <a:pt x="2268" y="1760"/>
                      <a:pt x="1760" y="2269"/>
                      <a:pt x="1134" y="226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56;p81"/>
              <p:cNvSpPr/>
              <p:nvPr/>
            </p:nvSpPr>
            <p:spPr>
              <a:xfrm>
                <a:off x="3687840" y="1312560"/>
                <a:ext cx="582120" cy="582120"/>
              </a:xfrm>
              <a:custGeom>
                <a:avLst/>
                <a:gdLst/>
                <a:ahLst/>
                <a:cxnLst/>
                <a:rect l="l" t="t" r="r" b="b"/>
                <a:pathLst>
                  <a:path w="1617" h="1617" extrusionOk="0">
                    <a:moveTo>
                      <a:pt x="808" y="54"/>
                    </a:moveTo>
                    <a:cubicBezTo>
                      <a:pt x="392" y="54"/>
                      <a:pt x="54" y="392"/>
                      <a:pt x="54" y="808"/>
                    </a:cubicBezTo>
                    <a:cubicBezTo>
                      <a:pt x="54" y="1225"/>
                      <a:pt x="392" y="1563"/>
                      <a:pt x="808" y="1563"/>
                    </a:cubicBezTo>
                    <a:cubicBezTo>
                      <a:pt x="1224" y="1563"/>
                      <a:pt x="1562" y="1225"/>
                      <a:pt x="1562" y="808"/>
                    </a:cubicBezTo>
                    <a:cubicBezTo>
                      <a:pt x="1562" y="392"/>
                      <a:pt x="1224" y="54"/>
                      <a:pt x="808" y="54"/>
                    </a:cubicBezTo>
                    <a:moveTo>
                      <a:pt x="808" y="1617"/>
                    </a:moveTo>
                    <a:cubicBezTo>
                      <a:pt x="363" y="1617"/>
                      <a:pt x="0" y="1254"/>
                      <a:pt x="0" y="808"/>
                    </a:cubicBezTo>
                    <a:cubicBezTo>
                      <a:pt x="0" y="363"/>
                      <a:pt x="363" y="0"/>
                      <a:pt x="808" y="0"/>
                    </a:cubicBezTo>
                    <a:cubicBezTo>
                      <a:pt x="1254" y="0"/>
                      <a:pt x="1617" y="363"/>
                      <a:pt x="1617" y="808"/>
                    </a:cubicBezTo>
                    <a:cubicBezTo>
                      <a:pt x="1617" y="1254"/>
                      <a:pt x="1254" y="1617"/>
                      <a:pt x="808" y="16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81"/>
              <p:cNvSpPr/>
              <p:nvPr/>
            </p:nvSpPr>
            <p:spPr>
              <a:xfrm>
                <a:off x="3805200" y="1429920"/>
                <a:ext cx="347040" cy="347400"/>
              </a:xfrm>
              <a:custGeom>
                <a:avLst/>
                <a:gdLst/>
                <a:ahLst/>
                <a:cxnLst/>
                <a:rect l="l" t="t" r="r" b="b"/>
                <a:pathLst>
                  <a:path w="964" h="965" extrusionOk="0">
                    <a:moveTo>
                      <a:pt x="482" y="54"/>
                    </a:moveTo>
                    <a:cubicBezTo>
                      <a:pt x="246" y="54"/>
                      <a:pt x="54" y="246"/>
                      <a:pt x="54" y="482"/>
                    </a:cubicBezTo>
                    <a:cubicBezTo>
                      <a:pt x="54" y="719"/>
                      <a:pt x="246" y="911"/>
                      <a:pt x="482" y="911"/>
                    </a:cubicBezTo>
                    <a:cubicBezTo>
                      <a:pt x="718" y="911"/>
                      <a:pt x="911" y="719"/>
                      <a:pt x="911" y="482"/>
                    </a:cubicBezTo>
                    <a:cubicBezTo>
                      <a:pt x="911" y="246"/>
                      <a:pt x="718" y="54"/>
                      <a:pt x="482" y="54"/>
                    </a:cubicBezTo>
                    <a:moveTo>
                      <a:pt x="482" y="965"/>
                    </a:moveTo>
                    <a:cubicBezTo>
                      <a:pt x="216" y="965"/>
                      <a:pt x="0" y="748"/>
                      <a:pt x="0" y="482"/>
                    </a:cubicBezTo>
                    <a:cubicBezTo>
                      <a:pt x="0" y="216"/>
                      <a:pt x="216" y="0"/>
                      <a:pt x="482" y="0"/>
                    </a:cubicBezTo>
                    <a:cubicBezTo>
                      <a:pt x="748" y="0"/>
                      <a:pt x="964" y="216"/>
                      <a:pt x="964" y="482"/>
                    </a:cubicBezTo>
                    <a:cubicBezTo>
                      <a:pt x="964" y="748"/>
                      <a:pt x="748" y="965"/>
                      <a:pt x="482" y="965"/>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8" name="Google Shape;58;p81"/>
            <p:cNvGrpSpPr/>
            <p:nvPr/>
          </p:nvGrpSpPr>
          <p:grpSpPr>
            <a:xfrm>
              <a:off x="8424008" y="559481"/>
              <a:ext cx="799841" cy="799292"/>
              <a:chOff x="6807240" y="2796480"/>
              <a:chExt cx="524520" cy="524160"/>
            </a:xfrm>
          </p:grpSpPr>
          <p:sp>
            <p:nvSpPr>
              <p:cNvPr id="59" name="Google Shape;59;p81"/>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81"/>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1" name="Google Shape;61;p81"/>
            <p:cNvSpPr/>
            <p:nvPr/>
          </p:nvSpPr>
          <p:spPr>
            <a:xfrm>
              <a:off x="8517484" y="-739612"/>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62;p81"/>
            <p:cNvSpPr/>
            <p:nvPr/>
          </p:nvSpPr>
          <p:spPr>
            <a:xfrm>
              <a:off x="-670166" y="4714488"/>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3" name="Google Shape;63;p8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8" name="圖片 17">
            <a:extLst>
              <a:ext uri="{FF2B5EF4-FFF2-40B4-BE49-F238E27FC236}">
                <a16:creationId xmlns:a16="http://schemas.microsoft.com/office/drawing/2014/main" id="{22C3458A-2937-45BD-AB76-4AAAD0A965F5}"/>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66"/>
        <p:cNvGrpSpPr/>
        <p:nvPr/>
      </p:nvGrpSpPr>
      <p:grpSpPr>
        <a:xfrm>
          <a:off x="0" y="0"/>
          <a:ext cx="0" cy="0"/>
          <a:chOff x="0" y="0"/>
          <a:chExt cx="0" cy="0"/>
        </a:xfrm>
      </p:grpSpPr>
      <p:sp>
        <p:nvSpPr>
          <p:cNvPr id="67" name="Google Shape;67;p82"/>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68" name="Google Shape;68;p82"/>
          <p:cNvGrpSpPr/>
          <p:nvPr/>
        </p:nvGrpSpPr>
        <p:grpSpPr>
          <a:xfrm>
            <a:off x="-751747" y="165434"/>
            <a:ext cx="10982287" cy="4832295"/>
            <a:chOff x="-751747" y="165434"/>
            <a:chExt cx="10982287" cy="4832295"/>
          </a:xfrm>
        </p:grpSpPr>
        <p:grpSp>
          <p:nvGrpSpPr>
            <p:cNvPr id="69" name="Google Shape;69;p82"/>
            <p:cNvGrpSpPr/>
            <p:nvPr/>
          </p:nvGrpSpPr>
          <p:grpSpPr>
            <a:xfrm>
              <a:off x="8500205" y="2759483"/>
              <a:ext cx="1730335" cy="2238246"/>
              <a:chOff x="5046120" y="494640"/>
              <a:chExt cx="1134720" cy="1467798"/>
            </a:xfrm>
          </p:grpSpPr>
          <p:sp>
            <p:nvSpPr>
              <p:cNvPr id="70" name="Google Shape;70;p82"/>
              <p:cNvSpPr/>
              <p:nvPr/>
            </p:nvSpPr>
            <p:spPr>
              <a:xfrm>
                <a:off x="5046120" y="494640"/>
                <a:ext cx="1134720" cy="1134720"/>
              </a:xfrm>
              <a:custGeom>
                <a:avLst/>
                <a:gdLst/>
                <a:ahLst/>
                <a:cxnLst/>
                <a:rect l="l" t="t" r="r" b="b"/>
                <a:pathLst>
                  <a:path w="3152" h="3152" extrusionOk="0">
                    <a:moveTo>
                      <a:pt x="433" y="3152"/>
                    </a:moveTo>
                    <a:cubicBezTo>
                      <a:pt x="318" y="3152"/>
                      <a:pt x="209" y="3107"/>
                      <a:pt x="127" y="3026"/>
                    </a:cubicBezTo>
                    <a:cubicBezTo>
                      <a:pt x="45" y="2944"/>
                      <a:pt x="0" y="2835"/>
                      <a:pt x="0" y="2720"/>
                    </a:cubicBezTo>
                    <a:cubicBezTo>
                      <a:pt x="0" y="2604"/>
                      <a:pt x="45" y="2495"/>
                      <a:pt x="127" y="2414"/>
                    </a:cubicBezTo>
                    <a:lnTo>
                      <a:pt x="2533" y="8"/>
                    </a:lnTo>
                    <a:cubicBezTo>
                      <a:pt x="2543" y="-3"/>
                      <a:pt x="2560" y="-3"/>
                      <a:pt x="2571" y="8"/>
                    </a:cubicBezTo>
                    <a:cubicBezTo>
                      <a:pt x="2582" y="19"/>
                      <a:pt x="2582" y="36"/>
                      <a:pt x="2571" y="46"/>
                    </a:cubicBezTo>
                    <a:lnTo>
                      <a:pt x="165" y="2452"/>
                    </a:lnTo>
                    <a:cubicBezTo>
                      <a:pt x="94" y="2523"/>
                      <a:pt x="55" y="2618"/>
                      <a:pt x="55" y="2720"/>
                    </a:cubicBezTo>
                    <a:cubicBezTo>
                      <a:pt x="55" y="2821"/>
                      <a:pt x="94" y="2916"/>
                      <a:pt x="165" y="2987"/>
                    </a:cubicBezTo>
                    <a:cubicBezTo>
                      <a:pt x="237" y="3059"/>
                      <a:pt x="332" y="3098"/>
                      <a:pt x="433" y="3098"/>
                    </a:cubicBezTo>
                    <a:cubicBezTo>
                      <a:pt x="534" y="3098"/>
                      <a:pt x="629" y="3059"/>
                      <a:pt x="701" y="2987"/>
                    </a:cubicBezTo>
                    <a:lnTo>
                      <a:pt x="3106" y="582"/>
                    </a:lnTo>
                    <a:cubicBezTo>
                      <a:pt x="3117" y="571"/>
                      <a:pt x="3134" y="571"/>
                      <a:pt x="3145" y="582"/>
                    </a:cubicBezTo>
                    <a:cubicBezTo>
                      <a:pt x="3155" y="592"/>
                      <a:pt x="3155" y="609"/>
                      <a:pt x="3145" y="620"/>
                    </a:cubicBezTo>
                    <a:lnTo>
                      <a:pt x="739" y="3026"/>
                    </a:lnTo>
                    <a:cubicBezTo>
                      <a:pt x="657" y="3107"/>
                      <a:pt x="549" y="3152"/>
                      <a:pt x="433" y="315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82"/>
              <p:cNvSpPr/>
              <p:nvPr/>
            </p:nvSpPr>
            <p:spPr>
              <a:xfrm>
                <a:off x="5146058" y="1700718"/>
                <a:ext cx="261720" cy="261720"/>
              </a:xfrm>
              <a:custGeom>
                <a:avLst/>
                <a:gdLst/>
                <a:ahLst/>
                <a:cxnLst/>
                <a:rect l="l" t="t" r="r" b="b"/>
                <a:pathLst>
                  <a:path w="727" h="727" extrusionOk="0">
                    <a:moveTo>
                      <a:pt x="363" y="727"/>
                    </a:moveTo>
                    <a:cubicBezTo>
                      <a:pt x="163" y="727"/>
                      <a:pt x="0" y="564"/>
                      <a:pt x="0" y="363"/>
                    </a:cubicBezTo>
                    <a:cubicBezTo>
                      <a:pt x="0" y="163"/>
                      <a:pt x="163" y="0"/>
                      <a:pt x="363" y="0"/>
                    </a:cubicBezTo>
                    <a:cubicBezTo>
                      <a:pt x="378" y="0"/>
                      <a:pt x="390" y="12"/>
                      <a:pt x="390" y="27"/>
                    </a:cubicBezTo>
                    <a:cubicBezTo>
                      <a:pt x="390" y="42"/>
                      <a:pt x="378" y="54"/>
                      <a:pt x="363" y="54"/>
                    </a:cubicBezTo>
                    <a:cubicBezTo>
                      <a:pt x="193" y="54"/>
                      <a:pt x="54" y="193"/>
                      <a:pt x="54" y="363"/>
                    </a:cubicBezTo>
                    <a:cubicBezTo>
                      <a:pt x="54" y="534"/>
                      <a:pt x="193" y="673"/>
                      <a:pt x="363" y="673"/>
                    </a:cubicBezTo>
                    <a:cubicBezTo>
                      <a:pt x="534" y="673"/>
                      <a:pt x="672" y="534"/>
                      <a:pt x="672" y="363"/>
                    </a:cubicBezTo>
                    <a:cubicBezTo>
                      <a:pt x="672" y="348"/>
                      <a:pt x="684" y="337"/>
                      <a:pt x="699" y="337"/>
                    </a:cubicBezTo>
                    <a:cubicBezTo>
                      <a:pt x="714" y="337"/>
                      <a:pt x="727" y="348"/>
                      <a:pt x="727" y="363"/>
                    </a:cubicBezTo>
                    <a:cubicBezTo>
                      <a:pt x="727" y="564"/>
                      <a:pt x="563" y="727"/>
                      <a:pt x="363" y="72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72;p82"/>
              <p:cNvSpPr/>
              <p:nvPr/>
            </p:nvSpPr>
            <p:spPr>
              <a:xfrm>
                <a:off x="5195520" y="1364760"/>
                <a:ext cx="115200" cy="115200"/>
              </a:xfrm>
              <a:custGeom>
                <a:avLst/>
                <a:gdLst/>
                <a:ahLst/>
                <a:cxnLst/>
                <a:rect l="l" t="t" r="r" b="b"/>
                <a:pathLst>
                  <a:path w="320" h="320" extrusionOk="0">
                    <a:moveTo>
                      <a:pt x="160" y="54"/>
                    </a:moveTo>
                    <a:cubicBezTo>
                      <a:pt x="132" y="54"/>
                      <a:pt x="106" y="65"/>
                      <a:pt x="86" y="85"/>
                    </a:cubicBezTo>
                    <a:cubicBezTo>
                      <a:pt x="44" y="127"/>
                      <a:pt x="44" y="194"/>
                      <a:pt x="86" y="235"/>
                    </a:cubicBezTo>
                    <a:cubicBezTo>
                      <a:pt x="106" y="255"/>
                      <a:pt x="132" y="266"/>
                      <a:pt x="160" y="266"/>
                    </a:cubicBezTo>
                    <a:cubicBezTo>
                      <a:pt x="189" y="266"/>
                      <a:pt x="216" y="255"/>
                      <a:pt x="235" y="235"/>
                    </a:cubicBezTo>
                    <a:lnTo>
                      <a:pt x="235" y="235"/>
                    </a:lnTo>
                    <a:cubicBezTo>
                      <a:pt x="255" y="215"/>
                      <a:pt x="267" y="189"/>
                      <a:pt x="267" y="160"/>
                    </a:cubicBezTo>
                    <a:cubicBezTo>
                      <a:pt x="267" y="132"/>
                      <a:pt x="255" y="105"/>
                      <a:pt x="235" y="85"/>
                    </a:cubicBezTo>
                    <a:cubicBezTo>
                      <a:pt x="216" y="65"/>
                      <a:pt x="189" y="54"/>
                      <a:pt x="160" y="54"/>
                    </a:cubicBezTo>
                    <a:moveTo>
                      <a:pt x="160" y="320"/>
                    </a:moveTo>
                    <a:cubicBezTo>
                      <a:pt x="118" y="320"/>
                      <a:pt x="77" y="304"/>
                      <a:pt x="47" y="273"/>
                    </a:cubicBezTo>
                    <a:cubicBezTo>
                      <a:pt x="-15" y="211"/>
                      <a:pt x="-15" y="109"/>
                      <a:pt x="47" y="47"/>
                    </a:cubicBezTo>
                    <a:cubicBezTo>
                      <a:pt x="110" y="-15"/>
                      <a:pt x="211" y="-15"/>
                      <a:pt x="274" y="47"/>
                    </a:cubicBezTo>
                    <a:cubicBezTo>
                      <a:pt x="304" y="77"/>
                      <a:pt x="320" y="118"/>
                      <a:pt x="320" y="160"/>
                    </a:cubicBezTo>
                    <a:cubicBezTo>
                      <a:pt x="320" y="203"/>
                      <a:pt x="304" y="243"/>
                      <a:pt x="274" y="273"/>
                    </a:cubicBezTo>
                    <a:lnTo>
                      <a:pt x="274" y="274"/>
                    </a:lnTo>
                    <a:cubicBezTo>
                      <a:pt x="244" y="304"/>
                      <a:pt x="203" y="320"/>
                      <a:pt x="160" y="32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73;p82"/>
              <p:cNvSpPr/>
              <p:nvPr/>
            </p:nvSpPr>
            <p:spPr>
              <a:xfrm>
                <a:off x="5342400" y="1218240"/>
                <a:ext cx="115200" cy="114840"/>
              </a:xfrm>
              <a:custGeom>
                <a:avLst/>
                <a:gdLst/>
                <a:ahLst/>
                <a:cxnLst/>
                <a:rect l="l" t="t" r="r" b="b"/>
                <a:pathLst>
                  <a:path w="320" h="319" extrusionOk="0">
                    <a:moveTo>
                      <a:pt x="160" y="53"/>
                    </a:moveTo>
                    <a:cubicBezTo>
                      <a:pt x="132" y="53"/>
                      <a:pt x="105" y="65"/>
                      <a:pt x="85" y="85"/>
                    </a:cubicBezTo>
                    <a:cubicBezTo>
                      <a:pt x="65" y="105"/>
                      <a:pt x="54" y="131"/>
                      <a:pt x="54" y="159"/>
                    </a:cubicBezTo>
                    <a:cubicBezTo>
                      <a:pt x="54" y="188"/>
                      <a:pt x="65" y="215"/>
                      <a:pt x="85" y="235"/>
                    </a:cubicBezTo>
                    <a:cubicBezTo>
                      <a:pt x="105" y="254"/>
                      <a:pt x="132" y="265"/>
                      <a:pt x="160" y="265"/>
                    </a:cubicBezTo>
                    <a:cubicBezTo>
                      <a:pt x="189" y="265"/>
                      <a:pt x="215" y="254"/>
                      <a:pt x="235" y="235"/>
                    </a:cubicBezTo>
                    <a:cubicBezTo>
                      <a:pt x="255" y="215"/>
                      <a:pt x="266" y="188"/>
                      <a:pt x="266" y="159"/>
                    </a:cubicBezTo>
                    <a:cubicBezTo>
                      <a:pt x="266" y="131"/>
                      <a:pt x="255" y="105"/>
                      <a:pt x="235" y="85"/>
                    </a:cubicBezTo>
                    <a:cubicBezTo>
                      <a:pt x="215" y="65"/>
                      <a:pt x="189" y="53"/>
                      <a:pt x="160" y="53"/>
                    </a:cubicBezTo>
                    <a:moveTo>
                      <a:pt x="160" y="319"/>
                    </a:moveTo>
                    <a:cubicBezTo>
                      <a:pt x="119" y="319"/>
                      <a:pt x="78" y="304"/>
                      <a:pt x="47" y="272"/>
                    </a:cubicBezTo>
                    <a:cubicBezTo>
                      <a:pt x="-16" y="210"/>
                      <a:pt x="-16" y="109"/>
                      <a:pt x="47" y="46"/>
                    </a:cubicBezTo>
                    <a:cubicBezTo>
                      <a:pt x="109" y="-16"/>
                      <a:pt x="211" y="-16"/>
                      <a:pt x="273" y="46"/>
                    </a:cubicBezTo>
                    <a:cubicBezTo>
                      <a:pt x="336" y="109"/>
                      <a:pt x="336" y="210"/>
                      <a:pt x="273" y="272"/>
                    </a:cubicBezTo>
                    <a:cubicBezTo>
                      <a:pt x="242" y="304"/>
                      <a:pt x="201" y="319"/>
                      <a:pt x="160" y="3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74;p82"/>
              <p:cNvSpPr/>
              <p:nvPr/>
            </p:nvSpPr>
            <p:spPr>
              <a:xfrm>
                <a:off x="5489280" y="1071360"/>
                <a:ext cx="115200" cy="115200"/>
              </a:xfrm>
              <a:custGeom>
                <a:avLst/>
                <a:gdLst/>
                <a:ahLst/>
                <a:cxnLst/>
                <a:rect l="l" t="t" r="r" b="b"/>
                <a:pathLst>
                  <a:path w="320" h="320" extrusionOk="0">
                    <a:moveTo>
                      <a:pt x="160" y="54"/>
                    </a:moveTo>
                    <a:cubicBezTo>
                      <a:pt x="131" y="54"/>
                      <a:pt x="105" y="65"/>
                      <a:pt x="85" y="85"/>
                    </a:cubicBezTo>
                    <a:cubicBezTo>
                      <a:pt x="43" y="127"/>
                      <a:pt x="43" y="194"/>
                      <a:pt x="85" y="235"/>
                    </a:cubicBezTo>
                    <a:cubicBezTo>
                      <a:pt x="126" y="276"/>
                      <a:pt x="193" y="276"/>
                      <a:pt x="235" y="235"/>
                    </a:cubicBezTo>
                    <a:cubicBezTo>
                      <a:pt x="276" y="194"/>
                      <a:pt x="276" y="127"/>
                      <a:pt x="235" y="85"/>
                    </a:cubicBezTo>
                    <a:cubicBezTo>
                      <a:pt x="215" y="65"/>
                      <a:pt x="188" y="54"/>
                      <a:pt x="160" y="54"/>
                    </a:cubicBezTo>
                    <a:moveTo>
                      <a:pt x="160" y="320"/>
                    </a:moveTo>
                    <a:cubicBezTo>
                      <a:pt x="119" y="320"/>
                      <a:pt x="78" y="304"/>
                      <a:pt x="47" y="273"/>
                    </a:cubicBezTo>
                    <a:cubicBezTo>
                      <a:pt x="-16" y="210"/>
                      <a:pt x="-16" y="109"/>
                      <a:pt x="47" y="47"/>
                    </a:cubicBezTo>
                    <a:cubicBezTo>
                      <a:pt x="77" y="17"/>
                      <a:pt x="117" y="0"/>
                      <a:pt x="160" y="0"/>
                    </a:cubicBezTo>
                    <a:cubicBezTo>
                      <a:pt x="203" y="0"/>
                      <a:pt x="243" y="17"/>
                      <a:pt x="273" y="47"/>
                    </a:cubicBezTo>
                    <a:cubicBezTo>
                      <a:pt x="335" y="109"/>
                      <a:pt x="335" y="210"/>
                      <a:pt x="273" y="273"/>
                    </a:cubicBezTo>
                    <a:cubicBezTo>
                      <a:pt x="242" y="304"/>
                      <a:pt x="201" y="320"/>
                      <a:pt x="160" y="32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75;p82"/>
              <p:cNvSpPr/>
              <p:nvPr/>
            </p:nvSpPr>
            <p:spPr>
              <a:xfrm>
                <a:off x="5636160" y="924480"/>
                <a:ext cx="115200" cy="115200"/>
              </a:xfrm>
              <a:custGeom>
                <a:avLst/>
                <a:gdLst/>
                <a:ahLst/>
                <a:cxnLst/>
                <a:rect l="l" t="t" r="r" b="b"/>
                <a:pathLst>
                  <a:path w="320" h="320" extrusionOk="0">
                    <a:moveTo>
                      <a:pt x="159" y="54"/>
                    </a:moveTo>
                    <a:cubicBezTo>
                      <a:pt x="132" y="54"/>
                      <a:pt x="105" y="65"/>
                      <a:pt x="85" y="85"/>
                    </a:cubicBezTo>
                    <a:cubicBezTo>
                      <a:pt x="65" y="105"/>
                      <a:pt x="53" y="132"/>
                      <a:pt x="53" y="160"/>
                    </a:cubicBezTo>
                    <a:cubicBezTo>
                      <a:pt x="53" y="189"/>
                      <a:pt x="65" y="215"/>
                      <a:pt x="85" y="235"/>
                    </a:cubicBezTo>
                    <a:cubicBezTo>
                      <a:pt x="104" y="255"/>
                      <a:pt x="131" y="266"/>
                      <a:pt x="159" y="266"/>
                    </a:cubicBezTo>
                    <a:cubicBezTo>
                      <a:pt x="188" y="266"/>
                      <a:pt x="214" y="255"/>
                      <a:pt x="234" y="235"/>
                    </a:cubicBezTo>
                    <a:cubicBezTo>
                      <a:pt x="254" y="215"/>
                      <a:pt x="265" y="189"/>
                      <a:pt x="265" y="160"/>
                    </a:cubicBezTo>
                    <a:cubicBezTo>
                      <a:pt x="265" y="132"/>
                      <a:pt x="254" y="105"/>
                      <a:pt x="234" y="85"/>
                    </a:cubicBezTo>
                    <a:cubicBezTo>
                      <a:pt x="213" y="65"/>
                      <a:pt x="186" y="54"/>
                      <a:pt x="159" y="54"/>
                    </a:cubicBezTo>
                    <a:moveTo>
                      <a:pt x="159" y="320"/>
                    </a:moveTo>
                    <a:cubicBezTo>
                      <a:pt x="118" y="320"/>
                      <a:pt x="77" y="305"/>
                      <a:pt x="46" y="274"/>
                    </a:cubicBezTo>
                    <a:cubicBezTo>
                      <a:pt x="16" y="243"/>
                      <a:pt x="0" y="203"/>
                      <a:pt x="0" y="160"/>
                    </a:cubicBezTo>
                    <a:cubicBezTo>
                      <a:pt x="0" y="118"/>
                      <a:pt x="16" y="77"/>
                      <a:pt x="46" y="47"/>
                    </a:cubicBezTo>
                    <a:cubicBezTo>
                      <a:pt x="109" y="-15"/>
                      <a:pt x="210" y="-15"/>
                      <a:pt x="273" y="47"/>
                    </a:cubicBezTo>
                    <a:cubicBezTo>
                      <a:pt x="335" y="110"/>
                      <a:pt x="335" y="211"/>
                      <a:pt x="273" y="274"/>
                    </a:cubicBezTo>
                    <a:cubicBezTo>
                      <a:pt x="242" y="305"/>
                      <a:pt x="201" y="320"/>
                      <a:pt x="159" y="32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6" name="Google Shape;76;p82"/>
            <p:cNvGrpSpPr/>
            <p:nvPr/>
          </p:nvGrpSpPr>
          <p:grpSpPr>
            <a:xfrm rot="-5400000">
              <a:off x="-218492" y="1163331"/>
              <a:ext cx="799841" cy="799292"/>
              <a:chOff x="6807240" y="2796480"/>
              <a:chExt cx="524520" cy="524160"/>
            </a:xfrm>
          </p:grpSpPr>
          <p:sp>
            <p:nvSpPr>
              <p:cNvPr id="77" name="Google Shape;77;p82"/>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78;p82"/>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9" name="Google Shape;79;p82"/>
            <p:cNvGrpSpPr/>
            <p:nvPr/>
          </p:nvGrpSpPr>
          <p:grpSpPr>
            <a:xfrm rot="5400000">
              <a:off x="-751747" y="165434"/>
              <a:ext cx="1218700" cy="1218700"/>
              <a:chOff x="5033520" y="2269080"/>
              <a:chExt cx="799200" cy="799200"/>
            </a:xfrm>
          </p:grpSpPr>
          <p:sp>
            <p:nvSpPr>
              <p:cNvPr id="80" name="Google Shape;80;p82"/>
              <p:cNvSpPr/>
              <p:nvPr/>
            </p:nvSpPr>
            <p:spPr>
              <a:xfrm>
                <a:off x="5033520" y="2269080"/>
                <a:ext cx="799200" cy="799200"/>
              </a:xfrm>
              <a:custGeom>
                <a:avLst/>
                <a:gdLst/>
                <a:ahLst/>
                <a:cxnLst/>
                <a:rect l="l" t="t" r="r" b="b"/>
                <a:pathLst>
                  <a:path w="2220" h="2220" extrusionOk="0">
                    <a:moveTo>
                      <a:pt x="1110" y="2220"/>
                    </a:moveTo>
                    <a:cubicBezTo>
                      <a:pt x="498" y="2220"/>
                      <a:pt x="0" y="1722"/>
                      <a:pt x="0" y="1110"/>
                    </a:cubicBezTo>
                    <a:cubicBezTo>
                      <a:pt x="0" y="498"/>
                      <a:pt x="498" y="0"/>
                      <a:pt x="1110" y="0"/>
                    </a:cubicBezTo>
                    <a:lnTo>
                      <a:pt x="1110" y="54"/>
                    </a:lnTo>
                    <a:cubicBezTo>
                      <a:pt x="528" y="54"/>
                      <a:pt x="54" y="528"/>
                      <a:pt x="54" y="1110"/>
                    </a:cubicBezTo>
                    <a:cubicBezTo>
                      <a:pt x="54" y="1692"/>
                      <a:pt x="528" y="2166"/>
                      <a:pt x="1110" y="2166"/>
                    </a:cubicBezTo>
                    <a:cubicBezTo>
                      <a:pt x="1693" y="2166"/>
                      <a:pt x="2167" y="1692"/>
                      <a:pt x="2167" y="1110"/>
                    </a:cubicBezTo>
                    <a:lnTo>
                      <a:pt x="2220" y="1110"/>
                    </a:lnTo>
                    <a:cubicBezTo>
                      <a:pt x="2220" y="1722"/>
                      <a:pt x="1723" y="2220"/>
                      <a:pt x="1110" y="22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81;p82"/>
              <p:cNvSpPr/>
              <p:nvPr/>
            </p:nvSpPr>
            <p:spPr>
              <a:xfrm>
                <a:off x="5148360" y="2383920"/>
                <a:ext cx="569880" cy="569520"/>
              </a:xfrm>
              <a:custGeom>
                <a:avLst/>
                <a:gdLst/>
                <a:ahLst/>
                <a:cxnLst/>
                <a:rect l="l" t="t" r="r" b="b"/>
                <a:pathLst>
                  <a:path w="1583" h="1582" extrusionOk="0">
                    <a:moveTo>
                      <a:pt x="791" y="54"/>
                    </a:moveTo>
                    <a:cubicBezTo>
                      <a:pt x="385" y="54"/>
                      <a:pt x="54" y="385"/>
                      <a:pt x="54" y="791"/>
                    </a:cubicBezTo>
                    <a:cubicBezTo>
                      <a:pt x="54" y="1197"/>
                      <a:pt x="385" y="1528"/>
                      <a:pt x="791" y="1528"/>
                    </a:cubicBezTo>
                    <a:cubicBezTo>
                      <a:pt x="1198" y="1528"/>
                      <a:pt x="1528" y="1197"/>
                      <a:pt x="1528" y="791"/>
                    </a:cubicBezTo>
                    <a:cubicBezTo>
                      <a:pt x="1528" y="385"/>
                      <a:pt x="1198" y="54"/>
                      <a:pt x="791" y="54"/>
                    </a:cubicBezTo>
                    <a:moveTo>
                      <a:pt x="791" y="1582"/>
                    </a:moveTo>
                    <a:cubicBezTo>
                      <a:pt x="355" y="1582"/>
                      <a:pt x="0" y="1227"/>
                      <a:pt x="0" y="791"/>
                    </a:cubicBezTo>
                    <a:cubicBezTo>
                      <a:pt x="0" y="355"/>
                      <a:pt x="355" y="0"/>
                      <a:pt x="791" y="0"/>
                    </a:cubicBezTo>
                    <a:cubicBezTo>
                      <a:pt x="1228" y="0"/>
                      <a:pt x="1583" y="355"/>
                      <a:pt x="1583" y="791"/>
                    </a:cubicBezTo>
                    <a:cubicBezTo>
                      <a:pt x="1583" y="1227"/>
                      <a:pt x="1228" y="1582"/>
                      <a:pt x="791" y="158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 name="Google Shape;82;p82"/>
              <p:cNvSpPr/>
              <p:nvPr/>
            </p:nvSpPr>
            <p:spPr>
              <a:xfrm>
                <a:off x="5263200" y="2498760"/>
                <a:ext cx="340200" cy="339840"/>
              </a:xfrm>
              <a:custGeom>
                <a:avLst/>
                <a:gdLst/>
                <a:ahLst/>
                <a:cxnLst/>
                <a:rect l="l" t="t" r="r" b="b"/>
                <a:pathLst>
                  <a:path w="945" h="944" extrusionOk="0">
                    <a:moveTo>
                      <a:pt x="472" y="54"/>
                    </a:moveTo>
                    <a:cubicBezTo>
                      <a:pt x="242" y="54"/>
                      <a:pt x="54" y="241"/>
                      <a:pt x="54" y="472"/>
                    </a:cubicBezTo>
                    <a:cubicBezTo>
                      <a:pt x="54" y="703"/>
                      <a:pt x="242" y="890"/>
                      <a:pt x="472" y="890"/>
                    </a:cubicBezTo>
                    <a:cubicBezTo>
                      <a:pt x="703" y="890"/>
                      <a:pt x="891" y="703"/>
                      <a:pt x="891" y="472"/>
                    </a:cubicBezTo>
                    <a:cubicBezTo>
                      <a:pt x="891" y="241"/>
                      <a:pt x="703" y="54"/>
                      <a:pt x="472" y="54"/>
                    </a:cubicBezTo>
                    <a:moveTo>
                      <a:pt x="472" y="944"/>
                    </a:moveTo>
                    <a:cubicBezTo>
                      <a:pt x="212" y="944"/>
                      <a:pt x="0" y="733"/>
                      <a:pt x="0" y="472"/>
                    </a:cubicBezTo>
                    <a:cubicBezTo>
                      <a:pt x="0" y="212"/>
                      <a:pt x="212" y="0"/>
                      <a:pt x="472" y="0"/>
                    </a:cubicBezTo>
                    <a:cubicBezTo>
                      <a:pt x="733" y="0"/>
                      <a:pt x="945" y="212"/>
                      <a:pt x="945" y="472"/>
                    </a:cubicBezTo>
                    <a:cubicBezTo>
                      <a:pt x="945" y="733"/>
                      <a:pt x="733" y="944"/>
                      <a:pt x="472" y="944"/>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83" name="Google Shape;83;p82"/>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82"/>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21" name="圖片 20">
            <a:extLst>
              <a:ext uri="{FF2B5EF4-FFF2-40B4-BE49-F238E27FC236}">
                <a16:creationId xmlns:a16="http://schemas.microsoft.com/office/drawing/2014/main" id="{67DA0116-FCD1-412E-A1CB-B2ABECFBFADD}"/>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USTOM_1_1">
    <p:spTree>
      <p:nvGrpSpPr>
        <p:cNvPr id="1" name="Shape 86"/>
        <p:cNvGrpSpPr/>
        <p:nvPr/>
      </p:nvGrpSpPr>
      <p:grpSpPr>
        <a:xfrm>
          <a:off x="0" y="0"/>
          <a:ext cx="0" cy="0"/>
          <a:chOff x="0" y="0"/>
          <a:chExt cx="0" cy="0"/>
        </a:xfrm>
      </p:grpSpPr>
      <p:sp>
        <p:nvSpPr>
          <p:cNvPr id="87" name="Google Shape;87;p83"/>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88" name="Google Shape;88;p83"/>
          <p:cNvGrpSpPr/>
          <p:nvPr/>
        </p:nvGrpSpPr>
        <p:grpSpPr>
          <a:xfrm>
            <a:off x="-83675" y="3125065"/>
            <a:ext cx="9933867" cy="2244971"/>
            <a:chOff x="-83675" y="3125065"/>
            <a:chExt cx="9933867" cy="2244971"/>
          </a:xfrm>
        </p:grpSpPr>
        <p:sp>
          <p:nvSpPr>
            <p:cNvPr id="89" name="Google Shape;89;p83"/>
            <p:cNvSpPr/>
            <p:nvPr/>
          </p:nvSpPr>
          <p:spPr>
            <a:xfrm>
              <a:off x="-83675" y="4384642"/>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0" name="Google Shape;90;p83"/>
            <p:cNvGrpSpPr/>
            <p:nvPr/>
          </p:nvGrpSpPr>
          <p:grpSpPr>
            <a:xfrm>
              <a:off x="189602" y="4465986"/>
              <a:ext cx="782500" cy="782500"/>
              <a:chOff x="189602" y="4465986"/>
              <a:chExt cx="782500" cy="782500"/>
            </a:xfrm>
          </p:grpSpPr>
          <p:sp>
            <p:nvSpPr>
              <p:cNvPr id="91" name="Google Shape;91;p83"/>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 name="Google Shape;92;p83"/>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3" name="Google Shape;93;p83"/>
            <p:cNvGrpSpPr/>
            <p:nvPr/>
          </p:nvGrpSpPr>
          <p:grpSpPr>
            <a:xfrm>
              <a:off x="8156705" y="3125065"/>
              <a:ext cx="1693487" cy="1526222"/>
              <a:chOff x="6711840" y="214920"/>
              <a:chExt cx="1053360" cy="949320"/>
            </a:xfrm>
          </p:grpSpPr>
          <p:sp>
            <p:nvSpPr>
              <p:cNvPr id="94" name="Google Shape;94;p83"/>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5" name="Google Shape;95;p83"/>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96" name="Google Shape;96;p83"/>
            <p:cNvSpPr/>
            <p:nvPr/>
          </p:nvSpPr>
          <p:spPr>
            <a:xfrm>
              <a:off x="8313297" y="446597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7" name="Google Shape;97;p8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5" name="圖片 14">
            <a:extLst>
              <a:ext uri="{FF2B5EF4-FFF2-40B4-BE49-F238E27FC236}">
                <a16:creationId xmlns:a16="http://schemas.microsoft.com/office/drawing/2014/main" id="{93C4CECC-793B-4608-BB10-7E805DB8D8C7}"/>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0"/>
        <p:cNvGrpSpPr/>
        <p:nvPr/>
      </p:nvGrpSpPr>
      <p:grpSpPr>
        <a:xfrm>
          <a:off x="0" y="0"/>
          <a:ext cx="0" cy="0"/>
          <a:chOff x="0" y="0"/>
          <a:chExt cx="0" cy="0"/>
        </a:xfrm>
      </p:grpSpPr>
      <p:sp>
        <p:nvSpPr>
          <p:cNvPr id="101" name="Google Shape;101;p84"/>
          <p:cNvSpPr txBox="1">
            <a:spLocks noGrp="1"/>
          </p:cNvSpPr>
          <p:nvPr>
            <p:ph type="title"/>
          </p:nvPr>
        </p:nvSpPr>
        <p:spPr>
          <a:xfrm>
            <a:off x="1971750" y="908442"/>
            <a:ext cx="5200500" cy="918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60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2" name="Google Shape;102;p84"/>
          <p:cNvSpPr txBox="1">
            <a:spLocks noGrp="1"/>
          </p:cNvSpPr>
          <p:nvPr>
            <p:ph type="subTitle" idx="1"/>
          </p:nvPr>
        </p:nvSpPr>
        <p:spPr>
          <a:xfrm>
            <a:off x="1971750" y="1673842"/>
            <a:ext cx="5200500" cy="1222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103" name="Google Shape;103;p8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7" name="圖片 6">
            <a:extLst>
              <a:ext uri="{FF2B5EF4-FFF2-40B4-BE49-F238E27FC236}">
                <a16:creationId xmlns:a16="http://schemas.microsoft.com/office/drawing/2014/main" id="{96D5E999-8C55-4B2E-8AC0-F1B57185F6FA}"/>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sp>
        <p:nvSpPr>
          <p:cNvPr id="107" name="Google Shape;107;p85"/>
          <p:cNvSpPr txBox="1">
            <a:spLocks noGrp="1"/>
          </p:cNvSpPr>
          <p:nvPr>
            <p:ph type="title"/>
          </p:nvPr>
        </p:nvSpPr>
        <p:spPr>
          <a:xfrm>
            <a:off x="872400" y="640825"/>
            <a:ext cx="7704000" cy="505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08" name="Google Shape;108;p85"/>
          <p:cNvSpPr txBox="1">
            <a:spLocks noGrp="1"/>
          </p:cNvSpPr>
          <p:nvPr>
            <p:ph type="body" idx="1"/>
          </p:nvPr>
        </p:nvSpPr>
        <p:spPr>
          <a:xfrm>
            <a:off x="872400" y="1264525"/>
            <a:ext cx="7704000" cy="1783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39393B"/>
              </a:buClr>
              <a:buSzPts val="1400"/>
              <a:buFont typeface="Anaheim"/>
              <a:buChar char="●"/>
              <a:defRPr/>
            </a:lvl1pPr>
            <a:lvl2pPr marL="914400" lvl="1" indent="-317500" algn="l">
              <a:lnSpc>
                <a:spcPct val="115000"/>
              </a:lnSpc>
              <a:spcBef>
                <a:spcPts val="1600"/>
              </a:spcBef>
              <a:spcAft>
                <a:spcPts val="0"/>
              </a:spcAft>
              <a:buClr>
                <a:srgbClr val="39393B"/>
              </a:buClr>
              <a:buSzPts val="1400"/>
              <a:buFont typeface="Anaheim"/>
              <a:buChar char="○"/>
              <a:defRPr sz="1200"/>
            </a:lvl2pPr>
            <a:lvl3pPr marL="1371600" lvl="2" indent="-317500" algn="l">
              <a:lnSpc>
                <a:spcPct val="115000"/>
              </a:lnSpc>
              <a:spcBef>
                <a:spcPts val="1600"/>
              </a:spcBef>
              <a:spcAft>
                <a:spcPts val="0"/>
              </a:spcAft>
              <a:buClr>
                <a:srgbClr val="39393B"/>
              </a:buClr>
              <a:buSzPts val="1400"/>
              <a:buFont typeface="Anaheim"/>
              <a:buChar char="■"/>
              <a:defRPr sz="1200"/>
            </a:lvl3pPr>
            <a:lvl4pPr marL="1828800" lvl="3" indent="-317500" algn="l">
              <a:lnSpc>
                <a:spcPct val="115000"/>
              </a:lnSpc>
              <a:spcBef>
                <a:spcPts val="1600"/>
              </a:spcBef>
              <a:spcAft>
                <a:spcPts val="0"/>
              </a:spcAft>
              <a:buClr>
                <a:srgbClr val="39393B"/>
              </a:buClr>
              <a:buSzPts val="1400"/>
              <a:buFont typeface="Anaheim"/>
              <a:buChar char="●"/>
              <a:defRPr sz="1200"/>
            </a:lvl4pPr>
            <a:lvl5pPr marL="2286000" lvl="4" indent="-317500" algn="l">
              <a:lnSpc>
                <a:spcPct val="115000"/>
              </a:lnSpc>
              <a:spcBef>
                <a:spcPts val="1600"/>
              </a:spcBef>
              <a:spcAft>
                <a:spcPts val="0"/>
              </a:spcAft>
              <a:buClr>
                <a:srgbClr val="39393B"/>
              </a:buClr>
              <a:buSzPts val="1400"/>
              <a:buFont typeface="Anaheim"/>
              <a:buChar char="○"/>
              <a:defRPr sz="1200"/>
            </a:lvl5pPr>
            <a:lvl6pPr marL="2743200" lvl="5" indent="-317500" algn="l">
              <a:lnSpc>
                <a:spcPct val="115000"/>
              </a:lnSpc>
              <a:spcBef>
                <a:spcPts val="1600"/>
              </a:spcBef>
              <a:spcAft>
                <a:spcPts val="0"/>
              </a:spcAft>
              <a:buClr>
                <a:srgbClr val="39393B"/>
              </a:buClr>
              <a:buSzPts val="1400"/>
              <a:buFont typeface="Anaheim"/>
              <a:buChar char="■"/>
              <a:defRPr sz="1200"/>
            </a:lvl6pPr>
            <a:lvl7pPr marL="3200400" lvl="6" indent="-317500" algn="l">
              <a:lnSpc>
                <a:spcPct val="115000"/>
              </a:lnSpc>
              <a:spcBef>
                <a:spcPts val="1600"/>
              </a:spcBef>
              <a:spcAft>
                <a:spcPts val="0"/>
              </a:spcAft>
              <a:buClr>
                <a:srgbClr val="39393B"/>
              </a:buClr>
              <a:buSzPts val="1400"/>
              <a:buFont typeface="Anaheim"/>
              <a:buChar char="●"/>
              <a:defRPr sz="1200"/>
            </a:lvl7pPr>
            <a:lvl8pPr marL="3657600" lvl="7" indent="-317500" algn="l">
              <a:lnSpc>
                <a:spcPct val="115000"/>
              </a:lnSpc>
              <a:spcBef>
                <a:spcPts val="1600"/>
              </a:spcBef>
              <a:spcAft>
                <a:spcPts val="0"/>
              </a:spcAft>
              <a:buClr>
                <a:srgbClr val="39393B"/>
              </a:buClr>
              <a:buSzPts val="1400"/>
              <a:buFont typeface="Anaheim"/>
              <a:buChar char="○"/>
              <a:defRPr sz="1200"/>
            </a:lvl8pPr>
            <a:lvl9pPr marL="4114800" lvl="8" indent="-317500" algn="l">
              <a:lnSpc>
                <a:spcPct val="115000"/>
              </a:lnSpc>
              <a:spcBef>
                <a:spcPts val="1600"/>
              </a:spcBef>
              <a:spcAft>
                <a:spcPts val="1600"/>
              </a:spcAft>
              <a:buClr>
                <a:srgbClr val="39393B"/>
              </a:buClr>
              <a:buSzPts val="1400"/>
              <a:buFont typeface="Anaheim"/>
              <a:buChar char="■"/>
              <a:defRPr sz="1200"/>
            </a:lvl9pPr>
          </a:lstStyle>
          <a:p>
            <a:endParaRPr/>
          </a:p>
        </p:txBody>
      </p:sp>
      <p:grpSp>
        <p:nvGrpSpPr>
          <p:cNvPr id="109" name="Google Shape;109;p85"/>
          <p:cNvGrpSpPr/>
          <p:nvPr/>
        </p:nvGrpSpPr>
        <p:grpSpPr>
          <a:xfrm>
            <a:off x="-291466" y="50728"/>
            <a:ext cx="10250808" cy="4995733"/>
            <a:chOff x="-291466" y="50728"/>
            <a:chExt cx="10250808" cy="4995733"/>
          </a:xfrm>
        </p:grpSpPr>
        <p:sp>
          <p:nvSpPr>
            <p:cNvPr id="110" name="Google Shape;110;p85"/>
            <p:cNvSpPr/>
            <p:nvPr/>
          </p:nvSpPr>
          <p:spPr>
            <a:xfrm>
              <a:off x="-83675" y="1097317"/>
              <a:ext cx="488484" cy="489063"/>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1" name="Google Shape;111;p85"/>
            <p:cNvGrpSpPr/>
            <p:nvPr/>
          </p:nvGrpSpPr>
          <p:grpSpPr>
            <a:xfrm>
              <a:off x="8546852" y="4263961"/>
              <a:ext cx="782500" cy="782500"/>
              <a:chOff x="189602" y="4465986"/>
              <a:chExt cx="782500" cy="782500"/>
            </a:xfrm>
          </p:grpSpPr>
          <p:sp>
            <p:nvSpPr>
              <p:cNvPr id="112" name="Google Shape;112;p85"/>
              <p:cNvSpPr/>
              <p:nvPr/>
            </p:nvSpPr>
            <p:spPr>
              <a:xfrm>
                <a:off x="286835" y="4816143"/>
                <a:ext cx="335109" cy="335109"/>
              </a:xfrm>
              <a:custGeom>
                <a:avLst/>
                <a:gdLst/>
                <a:ahLst/>
                <a:cxnLst/>
                <a:rect l="l" t="t" r="r" b="b"/>
                <a:pathLst>
                  <a:path w="579" h="579" extrusionOk="0">
                    <a:moveTo>
                      <a:pt x="289" y="54"/>
                    </a:moveTo>
                    <a:cubicBezTo>
                      <a:pt x="160" y="54"/>
                      <a:pt x="54" y="160"/>
                      <a:pt x="54" y="290"/>
                    </a:cubicBezTo>
                    <a:cubicBezTo>
                      <a:pt x="54" y="420"/>
                      <a:pt x="160" y="525"/>
                      <a:pt x="289" y="525"/>
                    </a:cubicBezTo>
                    <a:cubicBezTo>
                      <a:pt x="419" y="525"/>
                      <a:pt x="525" y="420"/>
                      <a:pt x="525" y="290"/>
                    </a:cubicBezTo>
                    <a:cubicBezTo>
                      <a:pt x="525" y="160"/>
                      <a:pt x="419" y="54"/>
                      <a:pt x="289" y="54"/>
                    </a:cubicBezTo>
                    <a:moveTo>
                      <a:pt x="289" y="579"/>
                    </a:moveTo>
                    <a:cubicBezTo>
                      <a:pt x="130" y="579"/>
                      <a:pt x="0" y="449"/>
                      <a:pt x="0" y="290"/>
                    </a:cubicBezTo>
                    <a:cubicBezTo>
                      <a:pt x="0" y="130"/>
                      <a:pt x="130" y="0"/>
                      <a:pt x="289" y="0"/>
                    </a:cubicBezTo>
                    <a:cubicBezTo>
                      <a:pt x="449" y="0"/>
                      <a:pt x="579" y="130"/>
                      <a:pt x="579" y="290"/>
                    </a:cubicBezTo>
                    <a:cubicBezTo>
                      <a:pt x="579" y="449"/>
                      <a:pt x="449" y="579"/>
                      <a:pt x="289" y="57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3" name="Google Shape;113;p85"/>
              <p:cNvSpPr/>
              <p:nvPr/>
            </p:nvSpPr>
            <p:spPr>
              <a:xfrm>
                <a:off x="189602" y="4465986"/>
                <a:ext cx="782500" cy="782500"/>
              </a:xfrm>
              <a:custGeom>
                <a:avLst/>
                <a:gdLst/>
                <a:ahLst/>
                <a:cxnLst/>
                <a:rect l="l" t="t" r="r" b="b"/>
                <a:pathLst>
                  <a:path w="1352" h="1352" extrusionOk="0">
                    <a:moveTo>
                      <a:pt x="27" y="1352"/>
                    </a:moveTo>
                    <a:cubicBezTo>
                      <a:pt x="20" y="1352"/>
                      <a:pt x="13" y="1350"/>
                      <a:pt x="8" y="1344"/>
                    </a:cubicBezTo>
                    <a:cubicBezTo>
                      <a:pt x="-3" y="1334"/>
                      <a:pt x="-3" y="1317"/>
                      <a:pt x="8" y="1306"/>
                    </a:cubicBezTo>
                    <a:lnTo>
                      <a:pt x="1306" y="7"/>
                    </a:lnTo>
                    <a:cubicBezTo>
                      <a:pt x="1317" y="-3"/>
                      <a:pt x="1334" y="-3"/>
                      <a:pt x="1345" y="7"/>
                    </a:cubicBezTo>
                    <a:cubicBezTo>
                      <a:pt x="1355" y="18"/>
                      <a:pt x="1355" y="35"/>
                      <a:pt x="1345" y="46"/>
                    </a:cubicBezTo>
                    <a:lnTo>
                      <a:pt x="46" y="1344"/>
                    </a:lnTo>
                    <a:cubicBezTo>
                      <a:pt x="41" y="1350"/>
                      <a:pt x="34" y="1352"/>
                      <a:pt x="27" y="135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4" name="Google Shape;114;p85"/>
            <p:cNvGrpSpPr/>
            <p:nvPr/>
          </p:nvGrpSpPr>
          <p:grpSpPr>
            <a:xfrm>
              <a:off x="8265855" y="3353265"/>
              <a:ext cx="1693487" cy="1526222"/>
              <a:chOff x="6711840" y="214920"/>
              <a:chExt cx="1053360" cy="949320"/>
            </a:xfrm>
          </p:grpSpPr>
          <p:sp>
            <p:nvSpPr>
              <p:cNvPr id="115" name="Google Shape;115;p85"/>
              <p:cNvSpPr/>
              <p:nvPr/>
            </p:nvSpPr>
            <p:spPr>
              <a:xfrm>
                <a:off x="6711840" y="455760"/>
                <a:ext cx="708480" cy="708480"/>
              </a:xfrm>
              <a:custGeom>
                <a:avLst/>
                <a:gdLst/>
                <a:ahLst/>
                <a:cxnLst/>
                <a:rect l="l" t="t" r="r" b="b"/>
                <a:pathLst>
                  <a:path w="1968" h="1968" extrusionOk="0">
                    <a:moveTo>
                      <a:pt x="27" y="1968"/>
                    </a:moveTo>
                    <a:cubicBezTo>
                      <a:pt x="20" y="1968"/>
                      <a:pt x="13" y="1966"/>
                      <a:pt x="8" y="1961"/>
                    </a:cubicBezTo>
                    <a:cubicBezTo>
                      <a:pt x="-3" y="1950"/>
                      <a:pt x="-3" y="1933"/>
                      <a:pt x="8" y="1922"/>
                    </a:cubicBezTo>
                    <a:lnTo>
                      <a:pt x="1922" y="8"/>
                    </a:lnTo>
                    <a:cubicBezTo>
                      <a:pt x="1933" y="-3"/>
                      <a:pt x="1950" y="-3"/>
                      <a:pt x="1960" y="8"/>
                    </a:cubicBezTo>
                    <a:cubicBezTo>
                      <a:pt x="1971" y="18"/>
                      <a:pt x="1971" y="36"/>
                      <a:pt x="1960" y="46"/>
                    </a:cubicBezTo>
                    <a:lnTo>
                      <a:pt x="46" y="1961"/>
                    </a:lnTo>
                    <a:cubicBezTo>
                      <a:pt x="41" y="1966"/>
                      <a:pt x="34" y="1968"/>
                      <a:pt x="27" y="196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85"/>
              <p:cNvSpPr/>
              <p:nvPr/>
            </p:nvSpPr>
            <p:spPr>
              <a:xfrm>
                <a:off x="7056360" y="214920"/>
                <a:ext cx="708840" cy="708840"/>
              </a:xfrm>
              <a:custGeom>
                <a:avLst/>
                <a:gdLst/>
                <a:ahLst/>
                <a:cxnLst/>
                <a:rect l="l" t="t" r="r" b="b"/>
                <a:pathLst>
                  <a:path w="1969" h="1969" extrusionOk="0">
                    <a:moveTo>
                      <a:pt x="27" y="1969"/>
                    </a:moveTo>
                    <a:cubicBezTo>
                      <a:pt x="20" y="1969"/>
                      <a:pt x="13" y="1965"/>
                      <a:pt x="8" y="1960"/>
                    </a:cubicBezTo>
                    <a:cubicBezTo>
                      <a:pt x="-3" y="1950"/>
                      <a:pt x="-3" y="1933"/>
                      <a:pt x="8" y="1922"/>
                    </a:cubicBezTo>
                    <a:lnTo>
                      <a:pt x="1922" y="8"/>
                    </a:lnTo>
                    <a:cubicBezTo>
                      <a:pt x="1933" y="-3"/>
                      <a:pt x="1950" y="-3"/>
                      <a:pt x="1961" y="8"/>
                    </a:cubicBezTo>
                    <a:cubicBezTo>
                      <a:pt x="1972" y="18"/>
                      <a:pt x="1972" y="35"/>
                      <a:pt x="1961" y="46"/>
                    </a:cubicBezTo>
                    <a:lnTo>
                      <a:pt x="46" y="1960"/>
                    </a:lnTo>
                    <a:cubicBezTo>
                      <a:pt x="41" y="1965"/>
                      <a:pt x="34" y="1969"/>
                      <a:pt x="27" y="196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17" name="Google Shape;117;p85"/>
            <p:cNvSpPr/>
            <p:nvPr/>
          </p:nvSpPr>
          <p:spPr>
            <a:xfrm>
              <a:off x="-291466" y="50728"/>
              <a:ext cx="904062" cy="904058"/>
            </a:xfrm>
            <a:custGeom>
              <a:avLst/>
              <a:gdLst/>
              <a:ahLst/>
              <a:cxnLst/>
              <a:rect l="l" t="t" r="r" b="b"/>
              <a:pathLst>
                <a:path w="1562" h="1562" extrusionOk="0">
                  <a:moveTo>
                    <a:pt x="1521" y="530"/>
                  </a:moveTo>
                  <a:lnTo>
                    <a:pt x="529" y="1521"/>
                  </a:lnTo>
                  <a:cubicBezTo>
                    <a:pt x="552" y="1529"/>
                    <a:pt x="575" y="1536"/>
                    <a:pt x="598" y="1541"/>
                  </a:cubicBezTo>
                  <a:lnTo>
                    <a:pt x="1541" y="598"/>
                  </a:lnTo>
                  <a:cubicBezTo>
                    <a:pt x="1535" y="575"/>
                    <a:pt x="1529" y="552"/>
                    <a:pt x="1521" y="530"/>
                  </a:cubicBezTo>
                  <a:moveTo>
                    <a:pt x="1467" y="407"/>
                  </a:moveTo>
                  <a:lnTo>
                    <a:pt x="406" y="1467"/>
                  </a:lnTo>
                  <a:cubicBezTo>
                    <a:pt x="426" y="1478"/>
                    <a:pt x="446" y="1488"/>
                    <a:pt x="465" y="1496"/>
                  </a:cubicBezTo>
                  <a:lnTo>
                    <a:pt x="1496" y="466"/>
                  </a:lnTo>
                  <a:cubicBezTo>
                    <a:pt x="1487" y="446"/>
                    <a:pt x="1478" y="426"/>
                    <a:pt x="1467" y="407"/>
                  </a:cubicBezTo>
                  <a:moveTo>
                    <a:pt x="1334" y="1334"/>
                  </a:moveTo>
                  <a:cubicBezTo>
                    <a:pt x="1409" y="1259"/>
                    <a:pt x="1466" y="1172"/>
                    <a:pt x="1504" y="1080"/>
                  </a:cubicBezTo>
                  <a:lnTo>
                    <a:pt x="1079" y="1504"/>
                  </a:lnTo>
                  <a:cubicBezTo>
                    <a:pt x="1172" y="1466"/>
                    <a:pt x="1259" y="1409"/>
                    <a:pt x="1334" y="1334"/>
                  </a:cubicBezTo>
                  <a:moveTo>
                    <a:pt x="1396" y="300"/>
                  </a:moveTo>
                  <a:lnTo>
                    <a:pt x="299" y="1397"/>
                  </a:lnTo>
                  <a:cubicBezTo>
                    <a:pt x="316" y="1410"/>
                    <a:pt x="333" y="1422"/>
                    <a:pt x="350" y="1434"/>
                  </a:cubicBezTo>
                  <a:lnTo>
                    <a:pt x="1434" y="351"/>
                  </a:lnTo>
                  <a:cubicBezTo>
                    <a:pt x="1422" y="333"/>
                    <a:pt x="1410" y="316"/>
                    <a:pt x="1396" y="300"/>
                  </a:cubicBezTo>
                  <a:moveTo>
                    <a:pt x="950" y="1545"/>
                  </a:moveTo>
                  <a:lnTo>
                    <a:pt x="1544" y="951"/>
                  </a:lnTo>
                  <a:cubicBezTo>
                    <a:pt x="1552" y="916"/>
                    <a:pt x="1557" y="881"/>
                    <a:pt x="1560" y="846"/>
                  </a:cubicBezTo>
                  <a:lnTo>
                    <a:pt x="845" y="1560"/>
                  </a:lnTo>
                  <a:cubicBezTo>
                    <a:pt x="881" y="1557"/>
                    <a:pt x="916" y="1552"/>
                    <a:pt x="950" y="1545"/>
                  </a:cubicBezTo>
                  <a:moveTo>
                    <a:pt x="1555" y="673"/>
                  </a:moveTo>
                  <a:lnTo>
                    <a:pt x="673" y="1556"/>
                  </a:lnTo>
                  <a:cubicBezTo>
                    <a:pt x="700" y="1559"/>
                    <a:pt x="727" y="1561"/>
                    <a:pt x="755" y="1562"/>
                  </a:cubicBezTo>
                  <a:lnTo>
                    <a:pt x="1562" y="755"/>
                  </a:lnTo>
                  <a:cubicBezTo>
                    <a:pt x="1562" y="728"/>
                    <a:pt x="1559" y="700"/>
                    <a:pt x="1555" y="673"/>
                  </a:cubicBezTo>
                  <a:moveTo>
                    <a:pt x="1212" y="129"/>
                  </a:moveTo>
                  <a:lnTo>
                    <a:pt x="128" y="1212"/>
                  </a:lnTo>
                  <a:cubicBezTo>
                    <a:pt x="140" y="1229"/>
                    <a:pt x="153" y="1247"/>
                    <a:pt x="166" y="1264"/>
                  </a:cubicBezTo>
                  <a:lnTo>
                    <a:pt x="1263" y="166"/>
                  </a:lnTo>
                  <a:cubicBezTo>
                    <a:pt x="1246" y="153"/>
                    <a:pt x="1230" y="141"/>
                    <a:pt x="1212" y="129"/>
                  </a:cubicBezTo>
                  <a:moveTo>
                    <a:pt x="229" y="229"/>
                  </a:moveTo>
                  <a:cubicBezTo>
                    <a:pt x="153" y="304"/>
                    <a:pt x="97" y="391"/>
                    <a:pt x="58" y="483"/>
                  </a:cubicBezTo>
                  <a:lnTo>
                    <a:pt x="483" y="59"/>
                  </a:lnTo>
                  <a:cubicBezTo>
                    <a:pt x="390" y="97"/>
                    <a:pt x="304" y="153"/>
                    <a:pt x="229" y="229"/>
                  </a:cubicBezTo>
                  <a:moveTo>
                    <a:pt x="612" y="18"/>
                  </a:moveTo>
                  <a:lnTo>
                    <a:pt x="18" y="612"/>
                  </a:lnTo>
                  <a:cubicBezTo>
                    <a:pt x="10" y="647"/>
                    <a:pt x="5" y="682"/>
                    <a:pt x="2" y="717"/>
                  </a:cubicBezTo>
                  <a:lnTo>
                    <a:pt x="717" y="3"/>
                  </a:lnTo>
                  <a:cubicBezTo>
                    <a:pt x="681" y="6"/>
                    <a:pt x="647" y="11"/>
                    <a:pt x="612" y="18"/>
                  </a:cubicBezTo>
                  <a:moveTo>
                    <a:pt x="1334" y="229"/>
                  </a:moveTo>
                  <a:cubicBezTo>
                    <a:pt x="1326" y="221"/>
                    <a:pt x="1319" y="214"/>
                    <a:pt x="1311" y="207"/>
                  </a:cubicBezTo>
                  <a:lnTo>
                    <a:pt x="207" y="1311"/>
                  </a:lnTo>
                  <a:cubicBezTo>
                    <a:pt x="214" y="1319"/>
                    <a:pt x="221" y="1327"/>
                    <a:pt x="229" y="1334"/>
                  </a:cubicBezTo>
                  <a:cubicBezTo>
                    <a:pt x="236" y="1341"/>
                    <a:pt x="244" y="1349"/>
                    <a:pt x="251" y="1356"/>
                  </a:cubicBezTo>
                  <a:lnTo>
                    <a:pt x="1355" y="252"/>
                  </a:lnTo>
                  <a:cubicBezTo>
                    <a:pt x="1348" y="244"/>
                    <a:pt x="1342" y="236"/>
                    <a:pt x="1334" y="229"/>
                  </a:cubicBezTo>
                  <a:moveTo>
                    <a:pt x="808" y="0"/>
                  </a:moveTo>
                  <a:lnTo>
                    <a:pt x="0" y="808"/>
                  </a:lnTo>
                  <a:cubicBezTo>
                    <a:pt x="1" y="835"/>
                    <a:pt x="3" y="863"/>
                    <a:pt x="7" y="890"/>
                  </a:cubicBezTo>
                  <a:lnTo>
                    <a:pt x="889" y="8"/>
                  </a:lnTo>
                  <a:cubicBezTo>
                    <a:pt x="862" y="4"/>
                    <a:pt x="835" y="2"/>
                    <a:pt x="808" y="0"/>
                  </a:cubicBezTo>
                  <a:moveTo>
                    <a:pt x="1097" y="66"/>
                  </a:moveTo>
                  <a:lnTo>
                    <a:pt x="66" y="1097"/>
                  </a:lnTo>
                  <a:cubicBezTo>
                    <a:pt x="75" y="1117"/>
                    <a:pt x="85" y="1137"/>
                    <a:pt x="95" y="1156"/>
                  </a:cubicBezTo>
                  <a:lnTo>
                    <a:pt x="1156" y="96"/>
                  </a:lnTo>
                  <a:cubicBezTo>
                    <a:pt x="1137" y="85"/>
                    <a:pt x="1117" y="75"/>
                    <a:pt x="1097" y="66"/>
                  </a:cubicBezTo>
                  <a:moveTo>
                    <a:pt x="1033" y="41"/>
                  </a:moveTo>
                  <a:lnTo>
                    <a:pt x="41" y="1033"/>
                  </a:lnTo>
                  <a:cubicBezTo>
                    <a:pt x="33" y="1011"/>
                    <a:pt x="27" y="988"/>
                    <a:pt x="21" y="965"/>
                  </a:cubicBezTo>
                  <a:lnTo>
                    <a:pt x="964" y="21"/>
                  </a:lnTo>
                  <a:cubicBezTo>
                    <a:pt x="987" y="27"/>
                    <a:pt x="1010" y="34"/>
                    <a:pt x="1033" y="4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8" name="Google Shape;118;p8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16" name="圖片 15">
            <a:extLst>
              <a:ext uri="{FF2B5EF4-FFF2-40B4-BE49-F238E27FC236}">
                <a16:creationId xmlns:a16="http://schemas.microsoft.com/office/drawing/2014/main" id="{E0781B60-EBBE-4C3F-8628-5AAB11A4F9B6}"/>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121"/>
        <p:cNvGrpSpPr/>
        <p:nvPr/>
      </p:nvGrpSpPr>
      <p:grpSpPr>
        <a:xfrm>
          <a:off x="0" y="0"/>
          <a:ext cx="0" cy="0"/>
          <a:chOff x="0" y="0"/>
          <a:chExt cx="0" cy="0"/>
        </a:xfrm>
      </p:grpSpPr>
      <p:sp>
        <p:nvSpPr>
          <p:cNvPr id="122" name="Google Shape;122;p86"/>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23" name="Google Shape;123;p86"/>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8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pic>
        <p:nvPicPr>
          <p:cNvPr id="6" name="圖片 5">
            <a:extLst>
              <a:ext uri="{FF2B5EF4-FFF2-40B4-BE49-F238E27FC236}">
                <a16:creationId xmlns:a16="http://schemas.microsoft.com/office/drawing/2014/main" id="{7AD7AAA9-6BDF-48FE-9E17-C8A265EBF682}"/>
              </a:ext>
            </a:extLst>
          </p:cNvPr>
          <p:cNvPicPr>
            <a:picLocks noChangeAspect="1"/>
          </p:cNvPicPr>
          <p:nvPr userDrawn="1"/>
        </p:nvPicPr>
        <p:blipFill>
          <a:blip r:embed="rId2"/>
          <a:stretch>
            <a:fillRect/>
          </a:stretch>
        </p:blipFill>
        <p:spPr>
          <a:xfrm>
            <a:off x="8229600" y="152049"/>
            <a:ext cx="720214" cy="32573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
        <p:cNvGrpSpPr/>
        <p:nvPr/>
      </p:nvGrpSpPr>
      <p:grpSpPr>
        <a:xfrm>
          <a:off x="0" y="0"/>
          <a:ext cx="0" cy="0"/>
          <a:chOff x="0" y="0"/>
          <a:chExt cx="0" cy="0"/>
        </a:xfrm>
      </p:grpSpPr>
      <p:sp>
        <p:nvSpPr>
          <p:cNvPr id="8" name="Google Shape;8;p77"/>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1pPr>
            <a:lvl2pPr marR="0" lvl="1"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2pPr>
            <a:lvl3pPr marR="0" lvl="2"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3pPr>
            <a:lvl4pPr marR="0" lvl="3"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4pPr>
            <a:lvl5pPr marR="0" lvl="4"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5pPr>
            <a:lvl6pPr marR="0" lvl="5"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6pPr>
            <a:lvl7pPr marR="0" lvl="6"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7pPr>
            <a:lvl8pPr marR="0" lvl="7"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8pPr>
            <a:lvl9pPr marR="0" lvl="8" algn="ctr" rtl="0">
              <a:lnSpc>
                <a:spcPct val="100000"/>
              </a:lnSpc>
              <a:spcBef>
                <a:spcPts val="0"/>
              </a:spcBef>
              <a:spcAft>
                <a:spcPts val="0"/>
              </a:spcAft>
              <a:buClr>
                <a:schemeClr val="dk1"/>
              </a:buClr>
              <a:buSzPts val="2800"/>
              <a:buFont typeface="Lexend"/>
              <a:buNone/>
              <a:defRPr sz="2800" b="1" i="0" u="none" strike="noStrike" cap="none">
                <a:solidFill>
                  <a:schemeClr val="dk1"/>
                </a:solidFill>
                <a:latin typeface="Lexend"/>
                <a:ea typeface="Lexend"/>
                <a:cs typeface="Lexend"/>
                <a:sym typeface="Lexend"/>
              </a:defRPr>
            </a:lvl9pPr>
          </a:lstStyle>
          <a:p>
            <a:endParaRPr/>
          </a:p>
        </p:txBody>
      </p:sp>
      <p:sp>
        <p:nvSpPr>
          <p:cNvPr id="9" name="Google Shape;9;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1pPr>
            <a:lvl2pPr marL="914400" marR="0" lvl="1"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2pPr>
            <a:lvl3pPr marL="1371600" marR="0" lvl="2"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3pPr>
            <a:lvl4pPr marL="1828800" marR="0" lvl="3"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4pPr>
            <a:lvl5pPr marL="2286000" marR="0" lvl="4"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5pPr>
            <a:lvl6pPr marL="2743200" marR="0" lvl="5"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6pPr>
            <a:lvl7pPr marL="3200400" marR="0" lvl="6"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7pPr>
            <a:lvl8pPr marL="3657600" marR="0" lvl="7" indent="-317500" algn="l" rtl="0">
              <a:lnSpc>
                <a:spcPct val="115000"/>
              </a:lnSpc>
              <a:spcBef>
                <a:spcPts val="1600"/>
              </a:spcBef>
              <a:spcAft>
                <a:spcPts val="0"/>
              </a:spcAft>
              <a:buClr>
                <a:schemeClr val="dk1"/>
              </a:buClr>
              <a:buSzPts val="1400"/>
              <a:buFont typeface="Lexend"/>
              <a:buChar char="○"/>
              <a:defRPr sz="1400" b="0" i="0" u="none" strike="noStrike" cap="none">
                <a:solidFill>
                  <a:schemeClr val="dk1"/>
                </a:solidFill>
                <a:latin typeface="Lexend"/>
                <a:ea typeface="Lexend"/>
                <a:cs typeface="Lexend"/>
                <a:sym typeface="Lexend"/>
              </a:defRPr>
            </a:lvl8pPr>
            <a:lvl9pPr marL="4114800" marR="0" lvl="8" indent="-317500" algn="l" rtl="0">
              <a:lnSpc>
                <a:spcPct val="115000"/>
              </a:lnSpc>
              <a:spcBef>
                <a:spcPts val="1600"/>
              </a:spcBef>
              <a:spcAft>
                <a:spcPts val="1600"/>
              </a:spcAft>
              <a:buClr>
                <a:schemeClr val="dk1"/>
              </a:buClr>
              <a:buSzPts val="1400"/>
              <a:buFont typeface="Lexend"/>
              <a:buChar char="■"/>
              <a:defRPr sz="1400" b="0" i="0" u="none" strike="noStrike" cap="none">
                <a:solidFill>
                  <a:schemeClr val="dk1"/>
                </a:solidFill>
                <a:latin typeface="Lexend"/>
                <a:ea typeface="Lexend"/>
                <a:cs typeface="Lexend"/>
                <a:sym typeface="Lexend"/>
              </a:defRPr>
            </a:lvl9pPr>
          </a:lstStyle>
          <a:p>
            <a:endParaRPr/>
          </a:p>
        </p:txBody>
      </p:sp>
      <p:sp>
        <p:nvSpPr>
          <p:cNvPr id="10" name="Google Shape;10;p7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E8F8E"/>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7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E8F8E"/>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7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E8F8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13" name="Google Shape;13;p77"/>
          <p:cNvSpPr txBox="1"/>
          <p:nvPr/>
        </p:nvSpPr>
        <p:spPr>
          <a:xfrm>
            <a:off x="6567144" y="4958545"/>
            <a:ext cx="26404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zh-TW" sz="1000" b="0" i="0" u="none" strike="noStrike" cap="none">
                <a:solidFill>
                  <a:srgbClr val="002060"/>
                </a:solidFill>
                <a:latin typeface="Microsoft JhengHei"/>
                <a:ea typeface="Microsoft JhengHei"/>
                <a:cs typeface="Microsoft JhengHei"/>
                <a:sym typeface="Microsoft JhengHei"/>
              </a:rPr>
              <a:t>教育部個資行政檢查計畫服務辦公室 </a:t>
            </a:r>
            <a:r>
              <a:rPr lang="zh-TW" sz="1000" b="0" i="0" u="none" strike="noStrike" cap="none">
                <a:solidFill>
                  <a:srgbClr val="0070C0"/>
                </a:solidFill>
                <a:latin typeface="Microsoft JhengHei"/>
                <a:ea typeface="Microsoft JhengHei"/>
                <a:cs typeface="Microsoft JhengHei"/>
                <a:sym typeface="Microsoft JhengHei"/>
              </a:rPr>
              <a:t>PDSAI</a:t>
            </a:r>
            <a:endParaRPr sz="1000" b="0" i="0" u="none" strike="noStrike" cap="none">
              <a:solidFill>
                <a:srgbClr val="0070C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hyperlink" Target="mailto:emmychen@ntub.edu.tw" TargetMode="External"/><Relationship Id="rId5" Type="http://schemas.openxmlformats.org/officeDocument/2006/relationships/hyperlink" Target="mailto:scarlet09@ntub.edu.tw" TargetMode="External"/><Relationship Id="rId4" Type="http://schemas.openxmlformats.org/officeDocument/2006/relationships/hyperlink" Target="https://reurl.cc/xaovQL"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
          <p:cNvSpPr txBox="1">
            <a:spLocks noGrp="1"/>
          </p:cNvSpPr>
          <p:nvPr>
            <p:ph type="ctrTitle"/>
          </p:nvPr>
        </p:nvSpPr>
        <p:spPr>
          <a:xfrm>
            <a:off x="1004599" y="734112"/>
            <a:ext cx="6003601" cy="2312100"/>
          </a:xfrm>
          <a:prstGeom prst="rect">
            <a:avLst/>
          </a:prstGeom>
          <a:noFill/>
          <a:ln>
            <a:noFill/>
          </a:ln>
        </p:spPr>
        <p:txBody>
          <a:bodyPr spcFirstLastPara="1" wrap="square" lIns="91425" tIns="91425" rIns="91425" bIns="91425" anchor="b" anchorCtr="0">
            <a:noAutofit/>
          </a:bodyPr>
          <a:lstStyle/>
          <a:p>
            <a:pPr lvl="0"/>
            <a:r>
              <a:rPr lang="zh-TW" altLang="en-US" sz="3200" dirty="0">
                <a:latin typeface="Microsoft JhengHei"/>
                <a:ea typeface="Microsoft JhengHei"/>
                <a:cs typeface="Microsoft JhengHei"/>
                <a:sym typeface="Microsoft JhengHei"/>
              </a:rPr>
              <a:t>主管機關對私校的個資保護之查核與應對</a:t>
            </a:r>
            <a:endParaRPr sz="3200" dirty="0"/>
          </a:p>
        </p:txBody>
      </p:sp>
      <p:sp>
        <p:nvSpPr>
          <p:cNvPr id="284" name="Google Shape;284;p1"/>
          <p:cNvSpPr txBox="1">
            <a:spLocks noGrp="1"/>
          </p:cNvSpPr>
          <p:nvPr>
            <p:ph type="subTitle" idx="1"/>
          </p:nvPr>
        </p:nvSpPr>
        <p:spPr>
          <a:xfrm>
            <a:off x="861104" y="3046212"/>
            <a:ext cx="5379600" cy="4485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2800"/>
              <a:buNone/>
            </a:pPr>
            <a:r>
              <a:rPr lang="zh-TW" sz="1600" b="1">
                <a:latin typeface="Microsoft JhengHei"/>
                <a:ea typeface="Microsoft JhengHei"/>
                <a:cs typeface="Microsoft JhengHei"/>
                <a:sym typeface="Microsoft JhengHei"/>
              </a:rPr>
              <a:t>教育部個資行政檢查計畫服務辦公室</a:t>
            </a:r>
            <a:endParaRPr sz="1600" b="1">
              <a:latin typeface="Microsoft JhengHei"/>
              <a:ea typeface="Microsoft JhengHei"/>
              <a:cs typeface="Microsoft JhengHei"/>
              <a:sym typeface="Microsoft JhengHei"/>
            </a:endParaRPr>
          </a:p>
          <a:p>
            <a:pPr marL="457200" lvl="0" indent="-317500" algn="l" rtl="0">
              <a:lnSpc>
                <a:spcPct val="115000"/>
              </a:lnSpc>
              <a:spcBef>
                <a:spcPts val="0"/>
              </a:spcBef>
              <a:spcAft>
                <a:spcPts val="0"/>
              </a:spcAft>
              <a:buSzPts val="2800"/>
              <a:buNone/>
            </a:pPr>
            <a:r>
              <a:rPr lang="zh-TW" sz="1600" b="1">
                <a:latin typeface="Microsoft JhengHei"/>
                <a:ea typeface="Microsoft JhengHei"/>
                <a:cs typeface="Microsoft JhengHei"/>
                <a:sym typeface="Microsoft JhengHei"/>
              </a:rPr>
              <a:t>國立臺北商業大學 資網中心 徐國鈞主任 </a:t>
            </a:r>
            <a:endParaRPr/>
          </a:p>
        </p:txBody>
      </p:sp>
      <p:grpSp>
        <p:nvGrpSpPr>
          <p:cNvPr id="285" name="Google Shape;285;p1"/>
          <p:cNvGrpSpPr/>
          <p:nvPr/>
        </p:nvGrpSpPr>
        <p:grpSpPr>
          <a:xfrm>
            <a:off x="6745693" y="-514637"/>
            <a:ext cx="3125847" cy="7384413"/>
            <a:chOff x="6745693" y="-514637"/>
            <a:chExt cx="3125847" cy="7384413"/>
          </a:xfrm>
        </p:grpSpPr>
        <p:grpSp>
          <p:nvGrpSpPr>
            <p:cNvPr id="286" name="Google Shape;286;p1"/>
            <p:cNvGrpSpPr/>
            <p:nvPr/>
          </p:nvGrpSpPr>
          <p:grpSpPr>
            <a:xfrm>
              <a:off x="7453739" y="1762646"/>
              <a:ext cx="1961448" cy="1961448"/>
              <a:chOff x="3335760" y="960480"/>
              <a:chExt cx="1286280" cy="1286280"/>
            </a:xfrm>
          </p:grpSpPr>
          <p:sp>
            <p:nvSpPr>
              <p:cNvPr id="287" name="Google Shape;287;p1"/>
              <p:cNvSpPr/>
              <p:nvPr/>
            </p:nvSpPr>
            <p:spPr>
              <a:xfrm>
                <a:off x="3335760" y="960480"/>
                <a:ext cx="1286280" cy="1286280"/>
              </a:xfrm>
              <a:custGeom>
                <a:avLst/>
                <a:gdLst/>
                <a:ahLst/>
                <a:cxnLst/>
                <a:rect l="l" t="t" r="r" b="b"/>
                <a:pathLst>
                  <a:path w="3573" h="3573" extrusionOk="0">
                    <a:moveTo>
                      <a:pt x="1786" y="3573"/>
                    </a:moveTo>
                    <a:cubicBezTo>
                      <a:pt x="1771" y="3573"/>
                      <a:pt x="1759" y="3560"/>
                      <a:pt x="1759" y="3546"/>
                    </a:cubicBezTo>
                    <a:cubicBezTo>
                      <a:pt x="1759" y="3531"/>
                      <a:pt x="1771" y="3518"/>
                      <a:pt x="1786" y="3518"/>
                    </a:cubicBezTo>
                    <a:cubicBezTo>
                      <a:pt x="2741" y="3518"/>
                      <a:pt x="3518" y="2742"/>
                      <a:pt x="3518" y="1786"/>
                    </a:cubicBezTo>
                    <a:cubicBezTo>
                      <a:pt x="3518" y="831"/>
                      <a:pt x="2741" y="55"/>
                      <a:pt x="1786" y="55"/>
                    </a:cubicBezTo>
                    <a:cubicBezTo>
                      <a:pt x="831" y="55"/>
                      <a:pt x="54" y="831"/>
                      <a:pt x="54" y="1786"/>
                    </a:cubicBezTo>
                    <a:cubicBezTo>
                      <a:pt x="54" y="1802"/>
                      <a:pt x="42" y="1813"/>
                      <a:pt x="27" y="1813"/>
                    </a:cubicBezTo>
                    <a:cubicBezTo>
                      <a:pt x="12" y="1813"/>
                      <a:pt x="0" y="1802"/>
                      <a:pt x="0" y="1786"/>
                    </a:cubicBezTo>
                    <a:cubicBezTo>
                      <a:pt x="0" y="802"/>
                      <a:pt x="801" y="0"/>
                      <a:pt x="1786" y="0"/>
                    </a:cubicBezTo>
                    <a:cubicBezTo>
                      <a:pt x="2771" y="0"/>
                      <a:pt x="3573" y="802"/>
                      <a:pt x="3573" y="1786"/>
                    </a:cubicBezTo>
                    <a:cubicBezTo>
                      <a:pt x="3573" y="2771"/>
                      <a:pt x="2771" y="3573"/>
                      <a:pt x="1786" y="357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8" name="Google Shape;288;p1"/>
              <p:cNvSpPr/>
              <p:nvPr/>
            </p:nvSpPr>
            <p:spPr>
              <a:xfrm>
                <a:off x="3453120" y="1077840"/>
                <a:ext cx="1051200" cy="1051560"/>
              </a:xfrm>
              <a:custGeom>
                <a:avLst/>
                <a:gdLst/>
                <a:ahLst/>
                <a:cxnLst/>
                <a:rect l="l" t="t" r="r" b="b"/>
                <a:pathLst>
                  <a:path w="2920" h="2921" extrusionOk="0">
                    <a:moveTo>
                      <a:pt x="1460" y="54"/>
                    </a:moveTo>
                    <a:cubicBezTo>
                      <a:pt x="685" y="54"/>
                      <a:pt x="54" y="685"/>
                      <a:pt x="54" y="1460"/>
                    </a:cubicBezTo>
                    <a:cubicBezTo>
                      <a:pt x="54" y="2236"/>
                      <a:pt x="685" y="2867"/>
                      <a:pt x="1460" y="2867"/>
                    </a:cubicBezTo>
                    <a:cubicBezTo>
                      <a:pt x="2235" y="2867"/>
                      <a:pt x="2867" y="2236"/>
                      <a:pt x="2867" y="1460"/>
                    </a:cubicBezTo>
                    <a:cubicBezTo>
                      <a:pt x="2867" y="685"/>
                      <a:pt x="2235" y="54"/>
                      <a:pt x="1460" y="54"/>
                    </a:cubicBezTo>
                    <a:moveTo>
                      <a:pt x="1460" y="2921"/>
                    </a:moveTo>
                    <a:cubicBezTo>
                      <a:pt x="655" y="2921"/>
                      <a:pt x="0" y="2266"/>
                      <a:pt x="0" y="1460"/>
                    </a:cubicBezTo>
                    <a:cubicBezTo>
                      <a:pt x="0" y="655"/>
                      <a:pt x="655" y="0"/>
                      <a:pt x="1460" y="0"/>
                    </a:cubicBezTo>
                    <a:cubicBezTo>
                      <a:pt x="2266" y="0"/>
                      <a:pt x="2920" y="655"/>
                      <a:pt x="2920" y="1460"/>
                    </a:cubicBezTo>
                    <a:cubicBezTo>
                      <a:pt x="2920" y="2266"/>
                      <a:pt x="2266" y="2921"/>
                      <a:pt x="1460" y="2921"/>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9" name="Google Shape;289;p1"/>
              <p:cNvSpPr/>
              <p:nvPr/>
            </p:nvSpPr>
            <p:spPr>
              <a:xfrm>
                <a:off x="3570480" y="1195200"/>
                <a:ext cx="816480" cy="816840"/>
              </a:xfrm>
              <a:custGeom>
                <a:avLst/>
                <a:gdLst/>
                <a:ahLst/>
                <a:cxnLst/>
                <a:rect l="l" t="t" r="r" b="b"/>
                <a:pathLst>
                  <a:path w="2268" h="2269" extrusionOk="0">
                    <a:moveTo>
                      <a:pt x="1134" y="54"/>
                    </a:moveTo>
                    <a:cubicBezTo>
                      <a:pt x="539" y="54"/>
                      <a:pt x="54" y="539"/>
                      <a:pt x="54" y="1134"/>
                    </a:cubicBezTo>
                    <a:cubicBezTo>
                      <a:pt x="54" y="1730"/>
                      <a:pt x="539" y="2214"/>
                      <a:pt x="1134" y="2214"/>
                    </a:cubicBezTo>
                    <a:cubicBezTo>
                      <a:pt x="1730" y="2214"/>
                      <a:pt x="2214" y="1730"/>
                      <a:pt x="2214" y="1134"/>
                    </a:cubicBezTo>
                    <a:cubicBezTo>
                      <a:pt x="2214" y="539"/>
                      <a:pt x="1730" y="54"/>
                      <a:pt x="1134" y="54"/>
                    </a:cubicBezTo>
                    <a:moveTo>
                      <a:pt x="1134" y="2269"/>
                    </a:moveTo>
                    <a:cubicBezTo>
                      <a:pt x="509" y="2269"/>
                      <a:pt x="0" y="1760"/>
                      <a:pt x="0" y="1134"/>
                    </a:cubicBezTo>
                    <a:cubicBezTo>
                      <a:pt x="0" y="509"/>
                      <a:pt x="509" y="0"/>
                      <a:pt x="1134" y="0"/>
                    </a:cubicBezTo>
                    <a:cubicBezTo>
                      <a:pt x="1760" y="0"/>
                      <a:pt x="2268" y="509"/>
                      <a:pt x="2268" y="1134"/>
                    </a:cubicBezTo>
                    <a:cubicBezTo>
                      <a:pt x="2268" y="1760"/>
                      <a:pt x="1760" y="2269"/>
                      <a:pt x="1134" y="22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0" name="Google Shape;290;p1"/>
              <p:cNvSpPr/>
              <p:nvPr/>
            </p:nvSpPr>
            <p:spPr>
              <a:xfrm>
                <a:off x="3687840" y="1312560"/>
                <a:ext cx="582120" cy="582120"/>
              </a:xfrm>
              <a:custGeom>
                <a:avLst/>
                <a:gdLst/>
                <a:ahLst/>
                <a:cxnLst/>
                <a:rect l="l" t="t" r="r" b="b"/>
                <a:pathLst>
                  <a:path w="1617" h="1617" extrusionOk="0">
                    <a:moveTo>
                      <a:pt x="808" y="54"/>
                    </a:moveTo>
                    <a:cubicBezTo>
                      <a:pt x="392" y="54"/>
                      <a:pt x="54" y="392"/>
                      <a:pt x="54" y="808"/>
                    </a:cubicBezTo>
                    <a:cubicBezTo>
                      <a:pt x="54" y="1225"/>
                      <a:pt x="392" y="1563"/>
                      <a:pt x="808" y="1563"/>
                    </a:cubicBezTo>
                    <a:cubicBezTo>
                      <a:pt x="1224" y="1563"/>
                      <a:pt x="1562" y="1225"/>
                      <a:pt x="1562" y="808"/>
                    </a:cubicBezTo>
                    <a:cubicBezTo>
                      <a:pt x="1562" y="392"/>
                      <a:pt x="1224" y="54"/>
                      <a:pt x="808" y="54"/>
                    </a:cubicBezTo>
                    <a:moveTo>
                      <a:pt x="808" y="1617"/>
                    </a:moveTo>
                    <a:cubicBezTo>
                      <a:pt x="363" y="1617"/>
                      <a:pt x="0" y="1254"/>
                      <a:pt x="0" y="808"/>
                    </a:cubicBezTo>
                    <a:cubicBezTo>
                      <a:pt x="0" y="363"/>
                      <a:pt x="363" y="0"/>
                      <a:pt x="808" y="0"/>
                    </a:cubicBezTo>
                    <a:cubicBezTo>
                      <a:pt x="1254" y="0"/>
                      <a:pt x="1617" y="363"/>
                      <a:pt x="1617" y="808"/>
                    </a:cubicBezTo>
                    <a:cubicBezTo>
                      <a:pt x="1617" y="1254"/>
                      <a:pt x="1254" y="1617"/>
                      <a:pt x="808" y="16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1" name="Google Shape;291;p1"/>
              <p:cNvSpPr/>
              <p:nvPr/>
            </p:nvSpPr>
            <p:spPr>
              <a:xfrm>
                <a:off x="3805200" y="1429920"/>
                <a:ext cx="347040" cy="347400"/>
              </a:xfrm>
              <a:custGeom>
                <a:avLst/>
                <a:gdLst/>
                <a:ahLst/>
                <a:cxnLst/>
                <a:rect l="l" t="t" r="r" b="b"/>
                <a:pathLst>
                  <a:path w="964" h="965" extrusionOk="0">
                    <a:moveTo>
                      <a:pt x="482" y="54"/>
                    </a:moveTo>
                    <a:cubicBezTo>
                      <a:pt x="246" y="54"/>
                      <a:pt x="54" y="246"/>
                      <a:pt x="54" y="482"/>
                    </a:cubicBezTo>
                    <a:cubicBezTo>
                      <a:pt x="54" y="719"/>
                      <a:pt x="246" y="911"/>
                      <a:pt x="482" y="911"/>
                    </a:cubicBezTo>
                    <a:cubicBezTo>
                      <a:pt x="718" y="911"/>
                      <a:pt x="911" y="719"/>
                      <a:pt x="911" y="482"/>
                    </a:cubicBezTo>
                    <a:cubicBezTo>
                      <a:pt x="911" y="246"/>
                      <a:pt x="718" y="54"/>
                      <a:pt x="482" y="54"/>
                    </a:cubicBezTo>
                    <a:moveTo>
                      <a:pt x="482" y="965"/>
                    </a:moveTo>
                    <a:cubicBezTo>
                      <a:pt x="216" y="965"/>
                      <a:pt x="0" y="748"/>
                      <a:pt x="0" y="482"/>
                    </a:cubicBezTo>
                    <a:cubicBezTo>
                      <a:pt x="0" y="216"/>
                      <a:pt x="216" y="0"/>
                      <a:pt x="482" y="0"/>
                    </a:cubicBezTo>
                    <a:cubicBezTo>
                      <a:pt x="748" y="0"/>
                      <a:pt x="964" y="216"/>
                      <a:pt x="964" y="482"/>
                    </a:cubicBezTo>
                    <a:cubicBezTo>
                      <a:pt x="964" y="748"/>
                      <a:pt x="748" y="965"/>
                      <a:pt x="482" y="96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92" name="Google Shape;292;p1"/>
            <p:cNvGrpSpPr/>
            <p:nvPr/>
          </p:nvGrpSpPr>
          <p:grpSpPr>
            <a:xfrm>
              <a:off x="6745693" y="4110134"/>
              <a:ext cx="2539507" cy="2759642"/>
              <a:chOff x="2760840" y="3659400"/>
              <a:chExt cx="1665360" cy="1809720"/>
            </a:xfrm>
          </p:grpSpPr>
          <p:sp>
            <p:nvSpPr>
              <p:cNvPr id="293" name="Google Shape;293;p1"/>
              <p:cNvSpPr/>
              <p:nvPr/>
            </p:nvSpPr>
            <p:spPr>
              <a:xfrm>
                <a:off x="2760840" y="3659400"/>
                <a:ext cx="1665360" cy="1809720"/>
              </a:xfrm>
              <a:custGeom>
                <a:avLst/>
                <a:gdLst/>
                <a:ahLst/>
                <a:cxnLst/>
                <a:rect l="l" t="t" r="r" b="b"/>
                <a:pathLst>
                  <a:path w="4626" h="5027" extrusionOk="0">
                    <a:moveTo>
                      <a:pt x="27" y="5027"/>
                    </a:moveTo>
                    <a:cubicBezTo>
                      <a:pt x="21" y="5027"/>
                      <a:pt x="14" y="5024"/>
                      <a:pt x="9" y="5019"/>
                    </a:cubicBezTo>
                    <a:cubicBezTo>
                      <a:pt x="-2" y="5008"/>
                      <a:pt x="-2" y="4991"/>
                      <a:pt x="9" y="4981"/>
                    </a:cubicBezTo>
                    <a:lnTo>
                      <a:pt x="4497" y="492"/>
                    </a:lnTo>
                    <a:cubicBezTo>
                      <a:pt x="4597" y="392"/>
                      <a:pt x="4597" y="229"/>
                      <a:pt x="4497" y="129"/>
                    </a:cubicBezTo>
                    <a:cubicBezTo>
                      <a:pt x="4397" y="29"/>
                      <a:pt x="4234" y="29"/>
                      <a:pt x="4134" y="129"/>
                    </a:cubicBezTo>
                    <a:lnTo>
                      <a:pt x="2842" y="1421"/>
                    </a:lnTo>
                    <a:cubicBezTo>
                      <a:pt x="2832" y="1431"/>
                      <a:pt x="2814" y="1431"/>
                      <a:pt x="2804" y="1421"/>
                    </a:cubicBezTo>
                    <a:cubicBezTo>
                      <a:pt x="2793" y="1410"/>
                      <a:pt x="2793" y="1394"/>
                      <a:pt x="2804" y="1383"/>
                    </a:cubicBezTo>
                    <a:lnTo>
                      <a:pt x="4096" y="91"/>
                    </a:lnTo>
                    <a:cubicBezTo>
                      <a:pt x="4217" y="-30"/>
                      <a:pt x="4414" y="-30"/>
                      <a:pt x="4535" y="91"/>
                    </a:cubicBezTo>
                    <a:cubicBezTo>
                      <a:pt x="4657" y="212"/>
                      <a:pt x="4657" y="409"/>
                      <a:pt x="4535" y="530"/>
                    </a:cubicBezTo>
                    <a:lnTo>
                      <a:pt x="47" y="5019"/>
                    </a:lnTo>
                    <a:cubicBezTo>
                      <a:pt x="42" y="5024"/>
                      <a:pt x="35" y="5027"/>
                      <a:pt x="27" y="502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4" name="Google Shape;294;p1"/>
              <p:cNvSpPr/>
              <p:nvPr/>
            </p:nvSpPr>
            <p:spPr>
              <a:xfrm>
                <a:off x="3417066" y="3861974"/>
                <a:ext cx="805320" cy="805320"/>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95" name="Google Shape;295;p1"/>
            <p:cNvGrpSpPr/>
            <p:nvPr/>
          </p:nvGrpSpPr>
          <p:grpSpPr>
            <a:xfrm>
              <a:off x="8065000" y="-188373"/>
              <a:ext cx="1806540" cy="1730335"/>
              <a:chOff x="4996146" y="494640"/>
              <a:chExt cx="1184694" cy="1134720"/>
            </a:xfrm>
          </p:grpSpPr>
          <p:sp>
            <p:nvSpPr>
              <p:cNvPr id="296" name="Google Shape;296;p1"/>
              <p:cNvSpPr/>
              <p:nvPr/>
            </p:nvSpPr>
            <p:spPr>
              <a:xfrm>
                <a:off x="5046120" y="494640"/>
                <a:ext cx="1134720" cy="1134720"/>
              </a:xfrm>
              <a:custGeom>
                <a:avLst/>
                <a:gdLst/>
                <a:ahLst/>
                <a:cxnLst/>
                <a:rect l="l" t="t" r="r" b="b"/>
                <a:pathLst>
                  <a:path w="3152" h="3152" extrusionOk="0">
                    <a:moveTo>
                      <a:pt x="433" y="3152"/>
                    </a:moveTo>
                    <a:cubicBezTo>
                      <a:pt x="318" y="3152"/>
                      <a:pt x="209" y="3107"/>
                      <a:pt x="127" y="3026"/>
                    </a:cubicBezTo>
                    <a:cubicBezTo>
                      <a:pt x="45" y="2944"/>
                      <a:pt x="0" y="2835"/>
                      <a:pt x="0" y="2720"/>
                    </a:cubicBezTo>
                    <a:cubicBezTo>
                      <a:pt x="0" y="2604"/>
                      <a:pt x="45" y="2495"/>
                      <a:pt x="127" y="2414"/>
                    </a:cubicBezTo>
                    <a:lnTo>
                      <a:pt x="2533" y="8"/>
                    </a:lnTo>
                    <a:cubicBezTo>
                      <a:pt x="2543" y="-3"/>
                      <a:pt x="2560" y="-3"/>
                      <a:pt x="2571" y="8"/>
                    </a:cubicBezTo>
                    <a:cubicBezTo>
                      <a:pt x="2582" y="19"/>
                      <a:pt x="2582" y="36"/>
                      <a:pt x="2571" y="46"/>
                    </a:cubicBezTo>
                    <a:lnTo>
                      <a:pt x="165" y="2452"/>
                    </a:lnTo>
                    <a:cubicBezTo>
                      <a:pt x="94" y="2523"/>
                      <a:pt x="55" y="2618"/>
                      <a:pt x="55" y="2720"/>
                    </a:cubicBezTo>
                    <a:cubicBezTo>
                      <a:pt x="55" y="2821"/>
                      <a:pt x="94" y="2916"/>
                      <a:pt x="165" y="2987"/>
                    </a:cubicBezTo>
                    <a:cubicBezTo>
                      <a:pt x="237" y="3059"/>
                      <a:pt x="332" y="3098"/>
                      <a:pt x="433" y="3098"/>
                    </a:cubicBezTo>
                    <a:cubicBezTo>
                      <a:pt x="534" y="3098"/>
                      <a:pt x="629" y="3059"/>
                      <a:pt x="701" y="2987"/>
                    </a:cubicBezTo>
                    <a:lnTo>
                      <a:pt x="3106" y="582"/>
                    </a:lnTo>
                    <a:cubicBezTo>
                      <a:pt x="3117" y="571"/>
                      <a:pt x="3134" y="571"/>
                      <a:pt x="3145" y="582"/>
                    </a:cubicBezTo>
                    <a:cubicBezTo>
                      <a:pt x="3155" y="592"/>
                      <a:pt x="3155" y="609"/>
                      <a:pt x="3145" y="620"/>
                    </a:cubicBezTo>
                    <a:lnTo>
                      <a:pt x="739" y="3026"/>
                    </a:lnTo>
                    <a:cubicBezTo>
                      <a:pt x="657" y="3107"/>
                      <a:pt x="549" y="3152"/>
                      <a:pt x="433" y="315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7" name="Google Shape;297;p1"/>
              <p:cNvSpPr/>
              <p:nvPr/>
            </p:nvSpPr>
            <p:spPr>
              <a:xfrm>
                <a:off x="4996146" y="851220"/>
                <a:ext cx="261720" cy="261720"/>
              </a:xfrm>
              <a:custGeom>
                <a:avLst/>
                <a:gdLst/>
                <a:ahLst/>
                <a:cxnLst/>
                <a:rect l="l" t="t" r="r" b="b"/>
                <a:pathLst>
                  <a:path w="727" h="727" extrusionOk="0">
                    <a:moveTo>
                      <a:pt x="363" y="727"/>
                    </a:moveTo>
                    <a:cubicBezTo>
                      <a:pt x="163" y="727"/>
                      <a:pt x="0" y="564"/>
                      <a:pt x="0" y="363"/>
                    </a:cubicBezTo>
                    <a:cubicBezTo>
                      <a:pt x="0" y="163"/>
                      <a:pt x="163" y="0"/>
                      <a:pt x="363" y="0"/>
                    </a:cubicBezTo>
                    <a:cubicBezTo>
                      <a:pt x="378" y="0"/>
                      <a:pt x="390" y="12"/>
                      <a:pt x="390" y="27"/>
                    </a:cubicBezTo>
                    <a:cubicBezTo>
                      <a:pt x="390" y="42"/>
                      <a:pt x="378" y="54"/>
                      <a:pt x="363" y="54"/>
                    </a:cubicBezTo>
                    <a:cubicBezTo>
                      <a:pt x="193" y="54"/>
                      <a:pt x="54" y="193"/>
                      <a:pt x="54" y="363"/>
                    </a:cubicBezTo>
                    <a:cubicBezTo>
                      <a:pt x="54" y="534"/>
                      <a:pt x="193" y="673"/>
                      <a:pt x="363" y="673"/>
                    </a:cubicBezTo>
                    <a:cubicBezTo>
                      <a:pt x="534" y="673"/>
                      <a:pt x="672" y="534"/>
                      <a:pt x="672" y="363"/>
                    </a:cubicBezTo>
                    <a:cubicBezTo>
                      <a:pt x="672" y="348"/>
                      <a:pt x="684" y="337"/>
                      <a:pt x="699" y="337"/>
                    </a:cubicBezTo>
                    <a:cubicBezTo>
                      <a:pt x="714" y="337"/>
                      <a:pt x="727" y="348"/>
                      <a:pt x="727" y="363"/>
                    </a:cubicBezTo>
                    <a:cubicBezTo>
                      <a:pt x="727" y="564"/>
                      <a:pt x="563" y="727"/>
                      <a:pt x="363" y="72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8" name="Google Shape;298;p1"/>
              <p:cNvSpPr/>
              <p:nvPr/>
            </p:nvSpPr>
            <p:spPr>
              <a:xfrm>
                <a:off x="5195520" y="1364760"/>
                <a:ext cx="115200" cy="115200"/>
              </a:xfrm>
              <a:custGeom>
                <a:avLst/>
                <a:gdLst/>
                <a:ahLst/>
                <a:cxnLst/>
                <a:rect l="l" t="t" r="r" b="b"/>
                <a:pathLst>
                  <a:path w="320" h="320" extrusionOk="0">
                    <a:moveTo>
                      <a:pt x="160" y="54"/>
                    </a:moveTo>
                    <a:cubicBezTo>
                      <a:pt x="132" y="54"/>
                      <a:pt x="106" y="65"/>
                      <a:pt x="86" y="85"/>
                    </a:cubicBezTo>
                    <a:cubicBezTo>
                      <a:pt x="44" y="127"/>
                      <a:pt x="44" y="194"/>
                      <a:pt x="86" y="235"/>
                    </a:cubicBezTo>
                    <a:cubicBezTo>
                      <a:pt x="106" y="255"/>
                      <a:pt x="132" y="266"/>
                      <a:pt x="160" y="266"/>
                    </a:cubicBezTo>
                    <a:cubicBezTo>
                      <a:pt x="189" y="266"/>
                      <a:pt x="216" y="255"/>
                      <a:pt x="235" y="235"/>
                    </a:cubicBezTo>
                    <a:lnTo>
                      <a:pt x="235" y="235"/>
                    </a:lnTo>
                    <a:cubicBezTo>
                      <a:pt x="255" y="215"/>
                      <a:pt x="267" y="189"/>
                      <a:pt x="267" y="160"/>
                    </a:cubicBezTo>
                    <a:cubicBezTo>
                      <a:pt x="267" y="132"/>
                      <a:pt x="255" y="105"/>
                      <a:pt x="235" y="85"/>
                    </a:cubicBezTo>
                    <a:cubicBezTo>
                      <a:pt x="216" y="65"/>
                      <a:pt x="189" y="54"/>
                      <a:pt x="160" y="54"/>
                    </a:cubicBezTo>
                    <a:moveTo>
                      <a:pt x="160" y="320"/>
                    </a:moveTo>
                    <a:cubicBezTo>
                      <a:pt x="118" y="320"/>
                      <a:pt x="77" y="304"/>
                      <a:pt x="47" y="273"/>
                    </a:cubicBezTo>
                    <a:cubicBezTo>
                      <a:pt x="-15" y="211"/>
                      <a:pt x="-15" y="109"/>
                      <a:pt x="47" y="47"/>
                    </a:cubicBezTo>
                    <a:cubicBezTo>
                      <a:pt x="110" y="-15"/>
                      <a:pt x="211" y="-15"/>
                      <a:pt x="274" y="47"/>
                    </a:cubicBezTo>
                    <a:cubicBezTo>
                      <a:pt x="304" y="77"/>
                      <a:pt x="320" y="118"/>
                      <a:pt x="320" y="160"/>
                    </a:cubicBezTo>
                    <a:cubicBezTo>
                      <a:pt x="320" y="203"/>
                      <a:pt x="304" y="243"/>
                      <a:pt x="274" y="273"/>
                    </a:cubicBezTo>
                    <a:lnTo>
                      <a:pt x="274" y="274"/>
                    </a:lnTo>
                    <a:cubicBezTo>
                      <a:pt x="244" y="304"/>
                      <a:pt x="203"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9" name="Google Shape;299;p1"/>
              <p:cNvSpPr/>
              <p:nvPr/>
            </p:nvSpPr>
            <p:spPr>
              <a:xfrm>
                <a:off x="5342400" y="1218240"/>
                <a:ext cx="115200" cy="114840"/>
              </a:xfrm>
              <a:custGeom>
                <a:avLst/>
                <a:gdLst/>
                <a:ahLst/>
                <a:cxnLst/>
                <a:rect l="l" t="t" r="r" b="b"/>
                <a:pathLst>
                  <a:path w="320" h="319" extrusionOk="0">
                    <a:moveTo>
                      <a:pt x="160" y="53"/>
                    </a:moveTo>
                    <a:cubicBezTo>
                      <a:pt x="132" y="53"/>
                      <a:pt x="105" y="65"/>
                      <a:pt x="85" y="85"/>
                    </a:cubicBezTo>
                    <a:cubicBezTo>
                      <a:pt x="65" y="105"/>
                      <a:pt x="54" y="131"/>
                      <a:pt x="54" y="159"/>
                    </a:cubicBezTo>
                    <a:cubicBezTo>
                      <a:pt x="54" y="188"/>
                      <a:pt x="65" y="215"/>
                      <a:pt x="85" y="235"/>
                    </a:cubicBezTo>
                    <a:cubicBezTo>
                      <a:pt x="105" y="254"/>
                      <a:pt x="132" y="265"/>
                      <a:pt x="160" y="265"/>
                    </a:cubicBezTo>
                    <a:cubicBezTo>
                      <a:pt x="189" y="265"/>
                      <a:pt x="215" y="254"/>
                      <a:pt x="235" y="235"/>
                    </a:cubicBezTo>
                    <a:cubicBezTo>
                      <a:pt x="255" y="215"/>
                      <a:pt x="266" y="188"/>
                      <a:pt x="266" y="159"/>
                    </a:cubicBezTo>
                    <a:cubicBezTo>
                      <a:pt x="266" y="131"/>
                      <a:pt x="255" y="105"/>
                      <a:pt x="235" y="85"/>
                    </a:cubicBezTo>
                    <a:cubicBezTo>
                      <a:pt x="215" y="65"/>
                      <a:pt x="189" y="53"/>
                      <a:pt x="160" y="53"/>
                    </a:cubicBezTo>
                    <a:moveTo>
                      <a:pt x="160" y="319"/>
                    </a:moveTo>
                    <a:cubicBezTo>
                      <a:pt x="119" y="319"/>
                      <a:pt x="78" y="304"/>
                      <a:pt x="47" y="272"/>
                    </a:cubicBezTo>
                    <a:cubicBezTo>
                      <a:pt x="-16" y="210"/>
                      <a:pt x="-16" y="109"/>
                      <a:pt x="47" y="46"/>
                    </a:cubicBezTo>
                    <a:cubicBezTo>
                      <a:pt x="109" y="-16"/>
                      <a:pt x="211" y="-16"/>
                      <a:pt x="273" y="46"/>
                    </a:cubicBezTo>
                    <a:cubicBezTo>
                      <a:pt x="336" y="109"/>
                      <a:pt x="336" y="210"/>
                      <a:pt x="273" y="272"/>
                    </a:cubicBezTo>
                    <a:cubicBezTo>
                      <a:pt x="242" y="304"/>
                      <a:pt x="201" y="319"/>
                      <a:pt x="160" y="31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0" name="Google Shape;300;p1"/>
              <p:cNvSpPr/>
              <p:nvPr/>
            </p:nvSpPr>
            <p:spPr>
              <a:xfrm>
                <a:off x="5489280" y="1071360"/>
                <a:ext cx="115200" cy="115200"/>
              </a:xfrm>
              <a:custGeom>
                <a:avLst/>
                <a:gdLst/>
                <a:ahLst/>
                <a:cxnLst/>
                <a:rect l="l" t="t" r="r" b="b"/>
                <a:pathLst>
                  <a:path w="320" h="320" extrusionOk="0">
                    <a:moveTo>
                      <a:pt x="160" y="54"/>
                    </a:moveTo>
                    <a:cubicBezTo>
                      <a:pt x="131" y="54"/>
                      <a:pt x="105" y="65"/>
                      <a:pt x="85" y="85"/>
                    </a:cubicBezTo>
                    <a:cubicBezTo>
                      <a:pt x="43" y="127"/>
                      <a:pt x="43" y="194"/>
                      <a:pt x="85" y="235"/>
                    </a:cubicBezTo>
                    <a:cubicBezTo>
                      <a:pt x="126" y="276"/>
                      <a:pt x="193" y="276"/>
                      <a:pt x="235" y="235"/>
                    </a:cubicBezTo>
                    <a:cubicBezTo>
                      <a:pt x="276" y="194"/>
                      <a:pt x="276" y="127"/>
                      <a:pt x="235" y="85"/>
                    </a:cubicBezTo>
                    <a:cubicBezTo>
                      <a:pt x="215" y="65"/>
                      <a:pt x="188" y="54"/>
                      <a:pt x="160" y="54"/>
                    </a:cubicBezTo>
                    <a:moveTo>
                      <a:pt x="160" y="320"/>
                    </a:moveTo>
                    <a:cubicBezTo>
                      <a:pt x="119" y="320"/>
                      <a:pt x="78" y="304"/>
                      <a:pt x="47" y="273"/>
                    </a:cubicBezTo>
                    <a:cubicBezTo>
                      <a:pt x="-16" y="210"/>
                      <a:pt x="-16" y="109"/>
                      <a:pt x="47" y="47"/>
                    </a:cubicBezTo>
                    <a:cubicBezTo>
                      <a:pt x="77" y="17"/>
                      <a:pt x="117" y="0"/>
                      <a:pt x="160" y="0"/>
                    </a:cubicBezTo>
                    <a:cubicBezTo>
                      <a:pt x="203" y="0"/>
                      <a:pt x="243" y="17"/>
                      <a:pt x="273" y="47"/>
                    </a:cubicBezTo>
                    <a:cubicBezTo>
                      <a:pt x="335" y="109"/>
                      <a:pt x="335" y="210"/>
                      <a:pt x="273" y="273"/>
                    </a:cubicBezTo>
                    <a:cubicBezTo>
                      <a:pt x="242" y="304"/>
                      <a:pt x="201"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1" name="Google Shape;301;p1"/>
              <p:cNvSpPr/>
              <p:nvPr/>
            </p:nvSpPr>
            <p:spPr>
              <a:xfrm>
                <a:off x="5636160" y="924480"/>
                <a:ext cx="115200" cy="115200"/>
              </a:xfrm>
              <a:custGeom>
                <a:avLst/>
                <a:gdLst/>
                <a:ahLst/>
                <a:cxnLst/>
                <a:rect l="l" t="t" r="r" b="b"/>
                <a:pathLst>
                  <a:path w="320" h="320" extrusionOk="0">
                    <a:moveTo>
                      <a:pt x="159" y="54"/>
                    </a:moveTo>
                    <a:cubicBezTo>
                      <a:pt x="132" y="54"/>
                      <a:pt x="105" y="65"/>
                      <a:pt x="85" y="85"/>
                    </a:cubicBezTo>
                    <a:cubicBezTo>
                      <a:pt x="65" y="105"/>
                      <a:pt x="53" y="132"/>
                      <a:pt x="53" y="160"/>
                    </a:cubicBezTo>
                    <a:cubicBezTo>
                      <a:pt x="53" y="189"/>
                      <a:pt x="65" y="215"/>
                      <a:pt x="85" y="235"/>
                    </a:cubicBezTo>
                    <a:cubicBezTo>
                      <a:pt x="104" y="255"/>
                      <a:pt x="131" y="266"/>
                      <a:pt x="159" y="266"/>
                    </a:cubicBezTo>
                    <a:cubicBezTo>
                      <a:pt x="188" y="266"/>
                      <a:pt x="214" y="255"/>
                      <a:pt x="234" y="235"/>
                    </a:cubicBezTo>
                    <a:cubicBezTo>
                      <a:pt x="254" y="215"/>
                      <a:pt x="265" y="189"/>
                      <a:pt x="265" y="160"/>
                    </a:cubicBezTo>
                    <a:cubicBezTo>
                      <a:pt x="265" y="132"/>
                      <a:pt x="254" y="105"/>
                      <a:pt x="234" y="85"/>
                    </a:cubicBezTo>
                    <a:cubicBezTo>
                      <a:pt x="213" y="65"/>
                      <a:pt x="186" y="54"/>
                      <a:pt x="159" y="54"/>
                    </a:cubicBezTo>
                    <a:moveTo>
                      <a:pt x="159" y="320"/>
                    </a:moveTo>
                    <a:cubicBezTo>
                      <a:pt x="118" y="320"/>
                      <a:pt x="77" y="305"/>
                      <a:pt x="46" y="274"/>
                    </a:cubicBezTo>
                    <a:cubicBezTo>
                      <a:pt x="16" y="243"/>
                      <a:pt x="0" y="203"/>
                      <a:pt x="0" y="160"/>
                    </a:cubicBezTo>
                    <a:cubicBezTo>
                      <a:pt x="0" y="118"/>
                      <a:pt x="16" y="77"/>
                      <a:pt x="46" y="47"/>
                    </a:cubicBezTo>
                    <a:cubicBezTo>
                      <a:pt x="109" y="-15"/>
                      <a:pt x="210" y="-15"/>
                      <a:pt x="273" y="47"/>
                    </a:cubicBezTo>
                    <a:cubicBezTo>
                      <a:pt x="335" y="110"/>
                      <a:pt x="335" y="211"/>
                      <a:pt x="273" y="274"/>
                    </a:cubicBezTo>
                    <a:cubicBezTo>
                      <a:pt x="242" y="305"/>
                      <a:pt x="201" y="320"/>
                      <a:pt x="159"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02" name="Google Shape;302;p1"/>
            <p:cNvGrpSpPr/>
            <p:nvPr/>
          </p:nvGrpSpPr>
          <p:grpSpPr>
            <a:xfrm>
              <a:off x="7265158" y="886006"/>
              <a:ext cx="799841" cy="799292"/>
              <a:chOff x="6807240" y="2796480"/>
              <a:chExt cx="524520" cy="524160"/>
            </a:xfrm>
          </p:grpSpPr>
          <p:sp>
            <p:nvSpPr>
              <p:cNvPr id="303" name="Google Shape;303;p1"/>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4" name="Google Shape;304;p1"/>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05" name="Google Shape;305;p1"/>
            <p:cNvGrpSpPr/>
            <p:nvPr/>
          </p:nvGrpSpPr>
          <p:grpSpPr>
            <a:xfrm>
              <a:off x="7265153" y="3590184"/>
              <a:ext cx="1218700" cy="1218700"/>
              <a:chOff x="5033520" y="2269080"/>
              <a:chExt cx="799200" cy="799200"/>
            </a:xfrm>
          </p:grpSpPr>
          <p:sp>
            <p:nvSpPr>
              <p:cNvPr id="306" name="Google Shape;306;p1"/>
              <p:cNvSpPr/>
              <p:nvPr/>
            </p:nvSpPr>
            <p:spPr>
              <a:xfrm>
                <a:off x="5033520" y="2269080"/>
                <a:ext cx="799200" cy="799200"/>
              </a:xfrm>
              <a:custGeom>
                <a:avLst/>
                <a:gdLst/>
                <a:ahLst/>
                <a:cxnLst/>
                <a:rect l="l" t="t" r="r" b="b"/>
                <a:pathLst>
                  <a:path w="2220" h="2220" extrusionOk="0">
                    <a:moveTo>
                      <a:pt x="1110" y="2220"/>
                    </a:moveTo>
                    <a:cubicBezTo>
                      <a:pt x="498" y="2220"/>
                      <a:pt x="0" y="1722"/>
                      <a:pt x="0" y="1110"/>
                    </a:cubicBezTo>
                    <a:cubicBezTo>
                      <a:pt x="0" y="498"/>
                      <a:pt x="498" y="0"/>
                      <a:pt x="1110" y="0"/>
                    </a:cubicBezTo>
                    <a:lnTo>
                      <a:pt x="1110" y="54"/>
                    </a:lnTo>
                    <a:cubicBezTo>
                      <a:pt x="528" y="54"/>
                      <a:pt x="54" y="528"/>
                      <a:pt x="54" y="1110"/>
                    </a:cubicBezTo>
                    <a:cubicBezTo>
                      <a:pt x="54" y="1692"/>
                      <a:pt x="528" y="2166"/>
                      <a:pt x="1110" y="2166"/>
                    </a:cubicBezTo>
                    <a:cubicBezTo>
                      <a:pt x="1693" y="2166"/>
                      <a:pt x="2167" y="1692"/>
                      <a:pt x="2167" y="1110"/>
                    </a:cubicBezTo>
                    <a:lnTo>
                      <a:pt x="2220" y="1110"/>
                    </a:lnTo>
                    <a:cubicBezTo>
                      <a:pt x="2220" y="1722"/>
                      <a:pt x="1723" y="2220"/>
                      <a:pt x="1110" y="222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7" name="Google Shape;307;p1"/>
              <p:cNvSpPr/>
              <p:nvPr/>
            </p:nvSpPr>
            <p:spPr>
              <a:xfrm>
                <a:off x="5148360" y="2383920"/>
                <a:ext cx="569880" cy="569520"/>
              </a:xfrm>
              <a:custGeom>
                <a:avLst/>
                <a:gdLst/>
                <a:ahLst/>
                <a:cxnLst/>
                <a:rect l="l" t="t" r="r" b="b"/>
                <a:pathLst>
                  <a:path w="1583" h="1582" extrusionOk="0">
                    <a:moveTo>
                      <a:pt x="791" y="54"/>
                    </a:moveTo>
                    <a:cubicBezTo>
                      <a:pt x="385" y="54"/>
                      <a:pt x="54" y="385"/>
                      <a:pt x="54" y="791"/>
                    </a:cubicBezTo>
                    <a:cubicBezTo>
                      <a:pt x="54" y="1197"/>
                      <a:pt x="385" y="1528"/>
                      <a:pt x="791" y="1528"/>
                    </a:cubicBezTo>
                    <a:cubicBezTo>
                      <a:pt x="1198" y="1528"/>
                      <a:pt x="1528" y="1197"/>
                      <a:pt x="1528" y="791"/>
                    </a:cubicBezTo>
                    <a:cubicBezTo>
                      <a:pt x="1528" y="385"/>
                      <a:pt x="1198" y="54"/>
                      <a:pt x="791" y="54"/>
                    </a:cubicBezTo>
                    <a:moveTo>
                      <a:pt x="791" y="1582"/>
                    </a:moveTo>
                    <a:cubicBezTo>
                      <a:pt x="355" y="1582"/>
                      <a:pt x="0" y="1227"/>
                      <a:pt x="0" y="791"/>
                    </a:cubicBezTo>
                    <a:cubicBezTo>
                      <a:pt x="0" y="355"/>
                      <a:pt x="355" y="0"/>
                      <a:pt x="791" y="0"/>
                    </a:cubicBezTo>
                    <a:cubicBezTo>
                      <a:pt x="1228" y="0"/>
                      <a:pt x="1583" y="355"/>
                      <a:pt x="1583" y="791"/>
                    </a:cubicBezTo>
                    <a:cubicBezTo>
                      <a:pt x="1583" y="1227"/>
                      <a:pt x="1228" y="1582"/>
                      <a:pt x="791" y="158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8" name="Google Shape;308;p1"/>
              <p:cNvSpPr/>
              <p:nvPr/>
            </p:nvSpPr>
            <p:spPr>
              <a:xfrm>
                <a:off x="5263200" y="2498760"/>
                <a:ext cx="340200" cy="339840"/>
              </a:xfrm>
              <a:custGeom>
                <a:avLst/>
                <a:gdLst/>
                <a:ahLst/>
                <a:cxnLst/>
                <a:rect l="l" t="t" r="r" b="b"/>
                <a:pathLst>
                  <a:path w="945" h="944" extrusionOk="0">
                    <a:moveTo>
                      <a:pt x="472" y="54"/>
                    </a:moveTo>
                    <a:cubicBezTo>
                      <a:pt x="242" y="54"/>
                      <a:pt x="54" y="241"/>
                      <a:pt x="54" y="472"/>
                    </a:cubicBezTo>
                    <a:cubicBezTo>
                      <a:pt x="54" y="703"/>
                      <a:pt x="242" y="890"/>
                      <a:pt x="472" y="890"/>
                    </a:cubicBezTo>
                    <a:cubicBezTo>
                      <a:pt x="703" y="890"/>
                      <a:pt x="891" y="703"/>
                      <a:pt x="891" y="472"/>
                    </a:cubicBezTo>
                    <a:cubicBezTo>
                      <a:pt x="891" y="241"/>
                      <a:pt x="703" y="54"/>
                      <a:pt x="472" y="54"/>
                    </a:cubicBezTo>
                    <a:moveTo>
                      <a:pt x="472" y="944"/>
                    </a:moveTo>
                    <a:cubicBezTo>
                      <a:pt x="212" y="944"/>
                      <a:pt x="0" y="733"/>
                      <a:pt x="0" y="472"/>
                    </a:cubicBezTo>
                    <a:cubicBezTo>
                      <a:pt x="0" y="212"/>
                      <a:pt x="212" y="0"/>
                      <a:pt x="472" y="0"/>
                    </a:cubicBezTo>
                    <a:cubicBezTo>
                      <a:pt x="733" y="0"/>
                      <a:pt x="945" y="212"/>
                      <a:pt x="945" y="472"/>
                    </a:cubicBezTo>
                    <a:cubicBezTo>
                      <a:pt x="945" y="733"/>
                      <a:pt x="733" y="944"/>
                      <a:pt x="472" y="9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09" name="Google Shape;309;p1"/>
            <p:cNvSpPr/>
            <p:nvPr/>
          </p:nvSpPr>
          <p:spPr>
            <a:xfrm>
              <a:off x="7138305" y="3141673"/>
              <a:ext cx="447947" cy="448501"/>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0" name="Google Shape;310;p1"/>
            <p:cNvSpPr/>
            <p:nvPr/>
          </p:nvSpPr>
          <p:spPr>
            <a:xfrm>
              <a:off x="7401434" y="-514637"/>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11" name="Google Shape;311;p1"/>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4">
                                            <p:txEl>
                                              <p:pRg st="0" end="0"/>
                                            </p:txEl>
                                          </p:spTgt>
                                        </p:tgtEl>
                                        <p:attrNameLst>
                                          <p:attrName>style.visibility</p:attrName>
                                        </p:attrNameLst>
                                      </p:cBhvr>
                                      <p:to>
                                        <p:strVal val="visible"/>
                                      </p:to>
                                    </p:set>
                                    <p:animEffect transition="in" filter="fade">
                                      <p:cBhvr>
                                        <p:cTn id="11" dur="500"/>
                                        <p:tgtEl>
                                          <p:spTgt spid="28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4">
                                            <p:txEl>
                                              <p:pRg st="1" end="1"/>
                                            </p:txEl>
                                          </p:spTgt>
                                        </p:tgtEl>
                                        <p:attrNameLst>
                                          <p:attrName>style.visibility</p:attrName>
                                        </p:attrNameLst>
                                      </p:cBhvr>
                                      <p:to>
                                        <p:strVal val="visible"/>
                                      </p:to>
                                    </p:set>
                                    <p:animEffect transition="in" filter="fade">
                                      <p:cBhvr>
                                        <p:cTn id="15" dur="500"/>
                                        <p:tgtEl>
                                          <p:spTgt spid="2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2"/>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10</a:t>
            </a:fld>
            <a:endParaRPr/>
          </a:p>
        </p:txBody>
      </p:sp>
      <p:grpSp>
        <p:nvGrpSpPr>
          <p:cNvPr id="596" name="Google Shape;596;p12"/>
          <p:cNvGrpSpPr/>
          <p:nvPr/>
        </p:nvGrpSpPr>
        <p:grpSpPr>
          <a:xfrm>
            <a:off x="2286898" y="3100760"/>
            <a:ext cx="950040" cy="944280"/>
            <a:chOff x="1627920" y="2549880"/>
            <a:chExt cx="950040" cy="944280"/>
          </a:xfrm>
        </p:grpSpPr>
        <p:sp>
          <p:nvSpPr>
            <p:cNvPr id="597" name="Google Shape;597;p12"/>
            <p:cNvSpPr/>
            <p:nvPr/>
          </p:nvSpPr>
          <p:spPr>
            <a:xfrm>
              <a:off x="1627920" y="2899800"/>
              <a:ext cx="594360" cy="594360"/>
            </a:xfrm>
            <a:custGeom>
              <a:avLst/>
              <a:gdLst/>
              <a:ahLst/>
              <a:cxnLst/>
              <a:rect l="l" t="t" r="r" b="b"/>
              <a:pathLst>
                <a:path w="1651" h="1651" extrusionOk="0">
                  <a:moveTo>
                    <a:pt x="595" y="1651"/>
                  </a:moveTo>
                  <a:cubicBezTo>
                    <a:pt x="436" y="1651"/>
                    <a:pt x="286" y="1589"/>
                    <a:pt x="174" y="1477"/>
                  </a:cubicBezTo>
                  <a:cubicBezTo>
                    <a:pt x="-58" y="1244"/>
                    <a:pt x="-58" y="866"/>
                    <a:pt x="174" y="634"/>
                  </a:cubicBezTo>
                  <a:lnTo>
                    <a:pt x="793" y="15"/>
                  </a:lnTo>
                  <a:cubicBezTo>
                    <a:pt x="813" y="-6"/>
                    <a:pt x="847" y="-6"/>
                    <a:pt x="867" y="15"/>
                  </a:cubicBezTo>
                  <a:cubicBezTo>
                    <a:pt x="888" y="36"/>
                    <a:pt x="888" y="69"/>
                    <a:pt x="867" y="90"/>
                  </a:cubicBezTo>
                  <a:lnTo>
                    <a:pt x="249" y="709"/>
                  </a:lnTo>
                  <a:cubicBezTo>
                    <a:pt x="58" y="900"/>
                    <a:pt x="58" y="1211"/>
                    <a:pt x="249" y="1402"/>
                  </a:cubicBezTo>
                  <a:cubicBezTo>
                    <a:pt x="341" y="1494"/>
                    <a:pt x="464" y="1545"/>
                    <a:pt x="595" y="1545"/>
                  </a:cubicBezTo>
                  <a:cubicBezTo>
                    <a:pt x="726" y="1545"/>
                    <a:pt x="849" y="1494"/>
                    <a:pt x="942" y="1402"/>
                  </a:cubicBezTo>
                  <a:lnTo>
                    <a:pt x="1561" y="783"/>
                  </a:lnTo>
                  <a:cubicBezTo>
                    <a:pt x="1581" y="762"/>
                    <a:pt x="1615" y="762"/>
                    <a:pt x="1635" y="783"/>
                  </a:cubicBezTo>
                  <a:cubicBezTo>
                    <a:pt x="1656" y="804"/>
                    <a:pt x="1656" y="837"/>
                    <a:pt x="1635" y="858"/>
                  </a:cubicBezTo>
                  <a:lnTo>
                    <a:pt x="1017" y="1477"/>
                  </a:lnTo>
                  <a:cubicBezTo>
                    <a:pt x="904" y="1589"/>
                    <a:pt x="754" y="1651"/>
                    <a:pt x="595" y="1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8" name="Google Shape;598;p12"/>
            <p:cNvSpPr/>
            <p:nvPr/>
          </p:nvSpPr>
          <p:spPr>
            <a:xfrm>
              <a:off x="2095200" y="2549880"/>
              <a:ext cx="482760" cy="482400"/>
            </a:xfrm>
            <a:custGeom>
              <a:avLst/>
              <a:gdLst/>
              <a:ahLst/>
              <a:cxnLst/>
              <a:rect l="l" t="t" r="r" b="b"/>
              <a:pathLst>
                <a:path w="1341" h="1340" extrusionOk="0">
                  <a:moveTo>
                    <a:pt x="671" y="494"/>
                  </a:moveTo>
                  <a:cubicBezTo>
                    <a:pt x="573" y="494"/>
                    <a:pt x="494" y="573"/>
                    <a:pt x="494" y="670"/>
                  </a:cubicBezTo>
                  <a:cubicBezTo>
                    <a:pt x="494" y="767"/>
                    <a:pt x="573" y="846"/>
                    <a:pt x="671" y="846"/>
                  </a:cubicBezTo>
                  <a:cubicBezTo>
                    <a:pt x="768" y="846"/>
                    <a:pt x="847" y="767"/>
                    <a:pt x="847" y="670"/>
                  </a:cubicBezTo>
                  <a:cubicBezTo>
                    <a:pt x="847" y="573"/>
                    <a:pt x="768" y="494"/>
                    <a:pt x="671" y="494"/>
                  </a:cubicBezTo>
                  <a:moveTo>
                    <a:pt x="671" y="1340"/>
                  </a:moveTo>
                  <a:cubicBezTo>
                    <a:pt x="301" y="1340"/>
                    <a:pt x="0" y="1039"/>
                    <a:pt x="0" y="670"/>
                  </a:cubicBezTo>
                  <a:cubicBezTo>
                    <a:pt x="0" y="301"/>
                    <a:pt x="301" y="0"/>
                    <a:pt x="671" y="0"/>
                  </a:cubicBezTo>
                  <a:cubicBezTo>
                    <a:pt x="1040" y="0"/>
                    <a:pt x="1341" y="301"/>
                    <a:pt x="1341" y="670"/>
                  </a:cubicBezTo>
                  <a:cubicBezTo>
                    <a:pt x="1341" y="1039"/>
                    <a:pt x="1040" y="1340"/>
                    <a:pt x="671" y="134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99" name="Google Shape;599;p12"/>
          <p:cNvSpPr/>
          <p:nvPr/>
        </p:nvSpPr>
        <p:spPr>
          <a:xfrm>
            <a:off x="6118023" y="3203180"/>
            <a:ext cx="739080" cy="739440"/>
          </a:xfrm>
          <a:custGeom>
            <a:avLst/>
            <a:gdLst/>
            <a:ahLst/>
            <a:cxnLst/>
            <a:rect l="l" t="t" r="r" b="b"/>
            <a:pathLst>
              <a:path w="2053" h="2054" extrusionOk="0">
                <a:moveTo>
                  <a:pt x="1363" y="1040"/>
                </a:moveTo>
                <a:cubicBezTo>
                  <a:pt x="1170" y="1040"/>
                  <a:pt x="1013" y="883"/>
                  <a:pt x="1013" y="690"/>
                </a:cubicBezTo>
                <a:cubicBezTo>
                  <a:pt x="1013" y="497"/>
                  <a:pt x="1170" y="341"/>
                  <a:pt x="1363" y="341"/>
                </a:cubicBezTo>
                <a:cubicBezTo>
                  <a:pt x="1556" y="341"/>
                  <a:pt x="1713" y="497"/>
                  <a:pt x="1713" y="690"/>
                </a:cubicBezTo>
                <a:cubicBezTo>
                  <a:pt x="1713" y="883"/>
                  <a:pt x="1556" y="1040"/>
                  <a:pt x="1363" y="1040"/>
                </a:cubicBezTo>
                <a:moveTo>
                  <a:pt x="1026" y="0"/>
                </a:moveTo>
                <a:cubicBezTo>
                  <a:pt x="459" y="0"/>
                  <a:pt x="0" y="460"/>
                  <a:pt x="0" y="1027"/>
                </a:cubicBezTo>
                <a:cubicBezTo>
                  <a:pt x="0" y="1594"/>
                  <a:pt x="459" y="2054"/>
                  <a:pt x="1026" y="2054"/>
                </a:cubicBezTo>
                <a:cubicBezTo>
                  <a:pt x="1593" y="2054"/>
                  <a:pt x="2053" y="1594"/>
                  <a:pt x="2053" y="1027"/>
                </a:cubicBezTo>
                <a:cubicBezTo>
                  <a:pt x="2053" y="460"/>
                  <a:pt x="1593" y="0"/>
                  <a:pt x="1026"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00" name="Google Shape;600;p12"/>
          <p:cNvGrpSpPr/>
          <p:nvPr/>
        </p:nvGrpSpPr>
        <p:grpSpPr>
          <a:xfrm>
            <a:off x="3632940" y="2703500"/>
            <a:ext cx="2089080" cy="1738800"/>
            <a:chOff x="3114000" y="1895400"/>
            <a:chExt cx="2089080" cy="1738800"/>
          </a:xfrm>
        </p:grpSpPr>
        <p:sp>
          <p:nvSpPr>
            <p:cNvPr id="601" name="Google Shape;601;p12"/>
            <p:cNvSpPr/>
            <p:nvPr/>
          </p:nvSpPr>
          <p:spPr>
            <a:xfrm>
              <a:off x="4331160" y="2801160"/>
              <a:ext cx="156600" cy="156240"/>
            </a:xfrm>
            <a:custGeom>
              <a:avLst/>
              <a:gdLst/>
              <a:ahLst/>
              <a:cxnLst/>
              <a:rect l="l" t="t" r="r" b="b"/>
              <a:pathLst>
                <a:path w="435" h="434" extrusionOk="0">
                  <a:moveTo>
                    <a:pt x="0" y="216"/>
                  </a:moveTo>
                  <a:cubicBezTo>
                    <a:pt x="0" y="96"/>
                    <a:pt x="97" y="0"/>
                    <a:pt x="217" y="0"/>
                  </a:cubicBezTo>
                  <a:cubicBezTo>
                    <a:pt x="338" y="0"/>
                    <a:pt x="435" y="96"/>
                    <a:pt x="435" y="216"/>
                  </a:cubicBezTo>
                  <a:cubicBezTo>
                    <a:pt x="435" y="336"/>
                    <a:pt x="338" y="434"/>
                    <a:pt x="217" y="434"/>
                  </a:cubicBezTo>
                  <a:cubicBezTo>
                    <a:pt x="97" y="434"/>
                    <a:pt x="0" y="336"/>
                    <a:pt x="0" y="21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2" name="Google Shape;602;p12"/>
            <p:cNvSpPr/>
            <p:nvPr/>
          </p:nvSpPr>
          <p:spPr>
            <a:xfrm>
              <a:off x="4079880" y="3051720"/>
              <a:ext cx="156960" cy="156600"/>
            </a:xfrm>
            <a:custGeom>
              <a:avLst/>
              <a:gdLst/>
              <a:ahLst/>
              <a:cxnLst/>
              <a:rect l="l" t="t" r="r" b="b"/>
              <a:pathLst>
                <a:path w="436" h="435" extrusionOk="0">
                  <a:moveTo>
                    <a:pt x="0" y="218"/>
                  </a:moveTo>
                  <a:cubicBezTo>
                    <a:pt x="0" y="97"/>
                    <a:pt x="98" y="0"/>
                    <a:pt x="218" y="0"/>
                  </a:cubicBezTo>
                  <a:cubicBezTo>
                    <a:pt x="338" y="0"/>
                    <a:pt x="436" y="97"/>
                    <a:pt x="436" y="218"/>
                  </a:cubicBezTo>
                  <a:cubicBezTo>
                    <a:pt x="436"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3" name="Google Shape;603;p12"/>
            <p:cNvSpPr/>
            <p:nvPr/>
          </p:nvSpPr>
          <p:spPr>
            <a:xfrm>
              <a:off x="3828960" y="3302640"/>
              <a:ext cx="156600" cy="156600"/>
            </a:xfrm>
            <a:custGeom>
              <a:avLst/>
              <a:gdLst/>
              <a:ahLst/>
              <a:cxnLst/>
              <a:rect l="l" t="t" r="r" b="b"/>
              <a:pathLst>
                <a:path w="435" h="435" extrusionOk="0">
                  <a:moveTo>
                    <a:pt x="0" y="218"/>
                  </a:moveTo>
                  <a:cubicBezTo>
                    <a:pt x="0" y="98"/>
                    <a:pt x="98" y="0"/>
                    <a:pt x="218" y="0"/>
                  </a:cubicBezTo>
                  <a:cubicBezTo>
                    <a:pt x="338" y="0"/>
                    <a:pt x="435" y="98"/>
                    <a:pt x="435" y="218"/>
                  </a:cubicBezTo>
                  <a:cubicBezTo>
                    <a:pt x="435"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4" name="Google Shape;604;p12"/>
            <p:cNvSpPr/>
            <p:nvPr/>
          </p:nvSpPr>
          <p:spPr>
            <a:xfrm>
              <a:off x="3114000" y="1895400"/>
              <a:ext cx="2089080" cy="1738800"/>
            </a:xfrm>
            <a:custGeom>
              <a:avLst/>
              <a:gdLst/>
              <a:ahLst/>
              <a:cxnLst/>
              <a:rect l="l" t="t" r="r" b="b"/>
              <a:pathLst>
                <a:path w="5803" h="4830" extrusionOk="0">
                  <a:moveTo>
                    <a:pt x="397" y="4830"/>
                  </a:moveTo>
                  <a:cubicBezTo>
                    <a:pt x="295" y="4830"/>
                    <a:pt x="193" y="4791"/>
                    <a:pt x="116" y="4714"/>
                  </a:cubicBezTo>
                  <a:cubicBezTo>
                    <a:pt x="41" y="4639"/>
                    <a:pt x="0" y="4539"/>
                    <a:pt x="0" y="4433"/>
                  </a:cubicBezTo>
                  <a:cubicBezTo>
                    <a:pt x="0" y="4327"/>
                    <a:pt x="41" y="4228"/>
                    <a:pt x="116" y="4153"/>
                  </a:cubicBezTo>
                  <a:lnTo>
                    <a:pt x="620" y="3648"/>
                  </a:lnTo>
                  <a:lnTo>
                    <a:pt x="695" y="3723"/>
                  </a:lnTo>
                  <a:lnTo>
                    <a:pt x="191" y="4227"/>
                  </a:lnTo>
                  <a:cubicBezTo>
                    <a:pt x="136" y="4282"/>
                    <a:pt x="106" y="4355"/>
                    <a:pt x="106" y="4433"/>
                  </a:cubicBezTo>
                  <a:cubicBezTo>
                    <a:pt x="106" y="4511"/>
                    <a:pt x="136" y="4584"/>
                    <a:pt x="191" y="4639"/>
                  </a:cubicBezTo>
                  <a:cubicBezTo>
                    <a:pt x="304" y="4752"/>
                    <a:pt x="489" y="4752"/>
                    <a:pt x="602" y="4639"/>
                  </a:cubicBezTo>
                  <a:lnTo>
                    <a:pt x="5126" y="116"/>
                  </a:lnTo>
                  <a:cubicBezTo>
                    <a:pt x="5281" y="-38"/>
                    <a:pt x="5532" y="-38"/>
                    <a:pt x="5687" y="116"/>
                  </a:cubicBezTo>
                  <a:cubicBezTo>
                    <a:pt x="5842" y="270"/>
                    <a:pt x="5842" y="522"/>
                    <a:pt x="5687" y="677"/>
                  </a:cubicBezTo>
                  <a:lnTo>
                    <a:pt x="4067" y="2296"/>
                  </a:lnTo>
                  <a:lnTo>
                    <a:pt x="3993" y="2222"/>
                  </a:lnTo>
                  <a:lnTo>
                    <a:pt x="5612" y="602"/>
                  </a:lnTo>
                  <a:cubicBezTo>
                    <a:pt x="5726" y="489"/>
                    <a:pt x="5726" y="304"/>
                    <a:pt x="5612" y="190"/>
                  </a:cubicBezTo>
                  <a:cubicBezTo>
                    <a:pt x="5499" y="77"/>
                    <a:pt x="5314" y="77"/>
                    <a:pt x="5201" y="190"/>
                  </a:cubicBezTo>
                  <a:lnTo>
                    <a:pt x="677" y="4714"/>
                  </a:lnTo>
                  <a:cubicBezTo>
                    <a:pt x="600" y="4791"/>
                    <a:pt x="498" y="4830"/>
                    <a:pt x="397" y="483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06" name="Google Shape;606;p12"/>
          <p:cNvSpPr txBox="1"/>
          <p:nvPr/>
        </p:nvSpPr>
        <p:spPr>
          <a:xfrm>
            <a:off x="1106582" y="1859617"/>
            <a:ext cx="1263823" cy="4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zh-TW" sz="5400" b="1" i="0" u="none" strike="noStrike" cap="none">
                <a:solidFill>
                  <a:schemeClr val="dk1"/>
                </a:solidFill>
                <a:latin typeface="Lexend"/>
                <a:ea typeface="Lexend"/>
                <a:cs typeface="Lexend"/>
                <a:sym typeface="Lexend"/>
              </a:rPr>
              <a:t>03</a:t>
            </a:r>
            <a:endParaRPr sz="3600" b="1" i="0" u="none" strike="noStrike" cap="none">
              <a:solidFill>
                <a:schemeClr val="dk1"/>
              </a:solidFill>
              <a:latin typeface="Lexend"/>
              <a:ea typeface="Lexend"/>
              <a:cs typeface="Lexend"/>
              <a:sym typeface="Lexend"/>
            </a:endParaRPr>
          </a:p>
        </p:txBody>
      </p:sp>
      <p:sp>
        <p:nvSpPr>
          <p:cNvPr id="607" name="Google Shape;607;p12"/>
          <p:cNvSpPr txBox="1">
            <a:spLocks noGrp="1"/>
          </p:cNvSpPr>
          <p:nvPr>
            <p:ph type="ctrTitle"/>
          </p:nvPr>
        </p:nvSpPr>
        <p:spPr>
          <a:xfrm>
            <a:off x="1004600" y="2378537"/>
            <a:ext cx="6608774" cy="81508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zh-TW">
                <a:latin typeface="Microsoft JhengHei"/>
                <a:ea typeface="Microsoft JhengHei"/>
                <a:cs typeface="Microsoft JhengHei"/>
                <a:sym typeface="Microsoft JhengHei"/>
              </a:rPr>
              <a:t>自我檢查表、法規依據</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7"/>
                                        </p:tgtEl>
                                        <p:attrNameLst>
                                          <p:attrName>style.visibility</p:attrName>
                                        </p:attrNameLst>
                                      </p:cBhvr>
                                      <p:to>
                                        <p:strVal val="visible"/>
                                      </p:to>
                                    </p:set>
                                    <p:animEffect transition="in" filter="fade">
                                      <p:cBhvr>
                                        <p:cTn id="11" dur="500"/>
                                        <p:tgtEl>
                                          <p:spTgt spid="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3"/>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法令規章</a:t>
            </a:r>
            <a:endParaRPr>
              <a:latin typeface="Microsoft JhengHei"/>
              <a:ea typeface="Microsoft JhengHei"/>
              <a:cs typeface="Microsoft JhengHei"/>
              <a:sym typeface="Microsoft JhengHei"/>
            </a:endParaRPr>
          </a:p>
        </p:txBody>
      </p:sp>
      <p:grpSp>
        <p:nvGrpSpPr>
          <p:cNvPr id="613" name="Google Shape;613;p13"/>
          <p:cNvGrpSpPr/>
          <p:nvPr/>
        </p:nvGrpSpPr>
        <p:grpSpPr>
          <a:xfrm>
            <a:off x="525439" y="2365525"/>
            <a:ext cx="2707054" cy="2142458"/>
            <a:chOff x="525439" y="2365525"/>
            <a:chExt cx="2707054" cy="2142458"/>
          </a:xfrm>
        </p:grpSpPr>
        <p:sp>
          <p:nvSpPr>
            <p:cNvPr id="614" name="Google Shape;614;p13"/>
            <p:cNvSpPr txBox="1"/>
            <p:nvPr/>
          </p:nvSpPr>
          <p:spPr>
            <a:xfrm>
              <a:off x="525439" y="2365525"/>
              <a:ext cx="2408078" cy="4473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0"/>
                </a:spcAft>
                <a:buNone/>
              </a:pPr>
              <a:r>
                <a:rPr lang="zh-TW" sz="2200" b="1" i="0" u="none" strike="noStrike" cap="none">
                  <a:solidFill>
                    <a:schemeClr val="dk1"/>
                  </a:solidFill>
                  <a:latin typeface="Microsoft JhengHei"/>
                  <a:ea typeface="Microsoft JhengHei"/>
                  <a:cs typeface="Microsoft JhengHei"/>
                  <a:sym typeface="Microsoft JhengHei"/>
                </a:rPr>
                <a:t>個人資料保護法 </a:t>
              </a:r>
              <a:endParaRPr sz="2200" b="1" i="0" u="none" strike="noStrike" cap="none">
                <a:solidFill>
                  <a:schemeClr val="dk1"/>
                </a:solidFill>
                <a:latin typeface="Microsoft JhengHei"/>
                <a:ea typeface="Microsoft JhengHei"/>
                <a:cs typeface="Microsoft JhengHei"/>
                <a:sym typeface="Microsoft JhengHei"/>
              </a:endParaRPr>
            </a:p>
          </p:txBody>
        </p:sp>
        <p:sp>
          <p:nvSpPr>
            <p:cNvPr id="615" name="Google Shape;615;p13"/>
            <p:cNvSpPr txBox="1"/>
            <p:nvPr/>
          </p:nvSpPr>
          <p:spPr>
            <a:xfrm>
              <a:off x="858358" y="2842683"/>
              <a:ext cx="2108100" cy="166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zh-TW" sz="1200" b="1" i="0" u="none" strike="noStrike" cap="none">
                  <a:solidFill>
                    <a:schemeClr val="dk1"/>
                  </a:solidFill>
                  <a:latin typeface="Microsoft JhengHei"/>
                  <a:ea typeface="Microsoft JhengHei"/>
                  <a:cs typeface="Microsoft JhengHei"/>
                  <a:sym typeface="Microsoft JhengHei"/>
                </a:rPr>
                <a:t>遵循個資法</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第8、9條</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第11條 第1項</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第12條</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第19條</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第20條 第2、3項</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第27條 第2項</a:t>
              </a:r>
              <a:endParaRPr sz="1200" b="1" i="0" u="none" strike="noStrike" cap="none">
                <a:solidFill>
                  <a:schemeClr val="dk1"/>
                </a:solidFill>
                <a:latin typeface="Microsoft JhengHei"/>
                <a:ea typeface="Microsoft JhengHei"/>
                <a:cs typeface="Microsoft JhengHei"/>
                <a:sym typeface="Microsoft JhengHei"/>
              </a:endParaRPr>
            </a:p>
          </p:txBody>
        </p:sp>
        <p:cxnSp>
          <p:nvCxnSpPr>
            <p:cNvPr id="616" name="Google Shape;616;p13"/>
            <p:cNvCxnSpPr>
              <a:stCxn id="617" idx="2"/>
              <a:endCxn id="614" idx="3"/>
            </p:cNvCxnSpPr>
            <p:nvPr/>
          </p:nvCxnSpPr>
          <p:spPr>
            <a:xfrm rot="10800000">
              <a:off x="2933393" y="2589130"/>
              <a:ext cx="299100" cy="207000"/>
            </a:xfrm>
            <a:prstGeom prst="bentConnector3">
              <a:avLst>
                <a:gd name="adj1" fmla="val 50000"/>
              </a:avLst>
            </a:prstGeom>
            <a:noFill/>
            <a:ln w="9525" cap="flat" cmpd="sng">
              <a:solidFill>
                <a:schemeClr val="dk1"/>
              </a:solidFill>
              <a:prstDash val="solid"/>
              <a:round/>
              <a:headEnd type="none" w="sm" len="sm"/>
              <a:tailEnd type="none" w="sm" len="sm"/>
            </a:ln>
          </p:spPr>
        </p:cxnSp>
      </p:grpSp>
      <p:sp>
        <p:nvSpPr>
          <p:cNvPr id="618" name="Google Shape;618;p1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11</a:t>
            </a:fld>
            <a:endParaRPr/>
          </a:p>
        </p:txBody>
      </p:sp>
      <p:grpSp>
        <p:nvGrpSpPr>
          <p:cNvPr id="620" name="Google Shape;620;p13"/>
          <p:cNvGrpSpPr/>
          <p:nvPr/>
        </p:nvGrpSpPr>
        <p:grpSpPr>
          <a:xfrm>
            <a:off x="3232493" y="1521280"/>
            <a:ext cx="2681414" cy="2549700"/>
            <a:chOff x="3232493" y="1521280"/>
            <a:chExt cx="2681414" cy="2549700"/>
          </a:xfrm>
        </p:grpSpPr>
        <p:sp>
          <p:nvSpPr>
            <p:cNvPr id="617" name="Google Shape;617;p13"/>
            <p:cNvSpPr/>
            <p:nvPr/>
          </p:nvSpPr>
          <p:spPr>
            <a:xfrm>
              <a:off x="3232493" y="1521280"/>
              <a:ext cx="2549700" cy="2549700"/>
            </a:xfrm>
            <a:prstGeom prst="pie">
              <a:avLst>
                <a:gd name="adj1" fmla="val 5403005"/>
                <a:gd name="adj2" fmla="val 1620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grpSp>
          <p:nvGrpSpPr>
            <p:cNvPr id="621" name="Google Shape;621;p13"/>
            <p:cNvGrpSpPr/>
            <p:nvPr/>
          </p:nvGrpSpPr>
          <p:grpSpPr>
            <a:xfrm>
              <a:off x="3364207" y="1521280"/>
              <a:ext cx="2549700" cy="2549700"/>
              <a:chOff x="3364207" y="1521280"/>
              <a:chExt cx="2549700" cy="2549700"/>
            </a:xfrm>
          </p:grpSpPr>
          <p:sp>
            <p:nvSpPr>
              <p:cNvPr id="622" name="Google Shape;622;p13"/>
              <p:cNvSpPr/>
              <p:nvPr/>
            </p:nvSpPr>
            <p:spPr>
              <a:xfrm flipH="1">
                <a:off x="3364207" y="1521280"/>
                <a:ext cx="2549700" cy="2549700"/>
              </a:xfrm>
              <a:prstGeom prst="pie">
                <a:avLst>
                  <a:gd name="adj1" fmla="val 5403005"/>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23" name="Google Shape;623;p13"/>
              <p:cNvSpPr/>
              <p:nvPr/>
            </p:nvSpPr>
            <p:spPr>
              <a:xfrm>
                <a:off x="3802542" y="2026566"/>
                <a:ext cx="1539000" cy="1539000"/>
              </a:xfrm>
              <a:prstGeom prst="ellipse">
                <a:avLst/>
              </a:prstGeom>
              <a:solidFill>
                <a:schemeClr val="dk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grpSp>
            <p:nvGrpSpPr>
              <p:cNvPr id="624" name="Google Shape;624;p13"/>
              <p:cNvGrpSpPr/>
              <p:nvPr/>
            </p:nvGrpSpPr>
            <p:grpSpPr>
              <a:xfrm>
                <a:off x="4173818" y="2535687"/>
                <a:ext cx="783848" cy="520758"/>
                <a:chOff x="7043725" y="1636975"/>
                <a:chExt cx="346800" cy="230400"/>
              </a:xfrm>
            </p:grpSpPr>
            <p:sp>
              <p:nvSpPr>
                <p:cNvPr id="625" name="Google Shape;625;p13"/>
                <p:cNvSpPr/>
                <p:nvPr/>
              </p:nvSpPr>
              <p:spPr>
                <a:xfrm>
                  <a:off x="7043725" y="1636975"/>
                  <a:ext cx="346800" cy="230400"/>
                </a:xfrm>
                <a:custGeom>
                  <a:avLst/>
                  <a:gdLst/>
                  <a:ahLst/>
                  <a:cxnLst/>
                  <a:rect l="l" t="t" r="r" b="b"/>
                  <a:pathLst>
                    <a:path w="13872" h="9216" extrusionOk="0">
                      <a:moveTo>
                        <a:pt x="12773" y="1648"/>
                      </a:moveTo>
                      <a:lnTo>
                        <a:pt x="12773" y="2166"/>
                      </a:lnTo>
                      <a:lnTo>
                        <a:pt x="3040" y="2166"/>
                      </a:lnTo>
                      <a:lnTo>
                        <a:pt x="3040" y="1907"/>
                      </a:lnTo>
                      <a:cubicBezTo>
                        <a:pt x="3040" y="1747"/>
                        <a:pt x="3170" y="1648"/>
                        <a:pt x="3299" y="1648"/>
                      </a:cubicBezTo>
                      <a:close/>
                      <a:moveTo>
                        <a:pt x="4818" y="2717"/>
                      </a:moveTo>
                      <a:lnTo>
                        <a:pt x="4818" y="3265"/>
                      </a:lnTo>
                      <a:lnTo>
                        <a:pt x="3299" y="3265"/>
                      </a:lnTo>
                      <a:cubicBezTo>
                        <a:pt x="3170" y="3265"/>
                        <a:pt x="3040" y="3136"/>
                        <a:pt x="3040" y="2976"/>
                      </a:cubicBezTo>
                      <a:lnTo>
                        <a:pt x="3040" y="2717"/>
                      </a:lnTo>
                      <a:close/>
                      <a:moveTo>
                        <a:pt x="12773" y="2717"/>
                      </a:moveTo>
                      <a:lnTo>
                        <a:pt x="12773" y="3265"/>
                      </a:lnTo>
                      <a:lnTo>
                        <a:pt x="6564" y="3265"/>
                      </a:lnTo>
                      <a:lnTo>
                        <a:pt x="6564" y="2717"/>
                      </a:lnTo>
                      <a:close/>
                      <a:moveTo>
                        <a:pt x="6046" y="2717"/>
                      </a:moveTo>
                      <a:lnTo>
                        <a:pt x="6046" y="3912"/>
                      </a:lnTo>
                      <a:lnTo>
                        <a:pt x="5821" y="3816"/>
                      </a:lnTo>
                      <a:cubicBezTo>
                        <a:pt x="5772" y="3799"/>
                        <a:pt x="5732" y="3791"/>
                        <a:pt x="5695" y="3791"/>
                      </a:cubicBezTo>
                      <a:cubicBezTo>
                        <a:pt x="5658" y="3791"/>
                        <a:pt x="5626" y="3799"/>
                        <a:pt x="5594" y="3816"/>
                      </a:cubicBezTo>
                      <a:lnTo>
                        <a:pt x="5369" y="3912"/>
                      </a:lnTo>
                      <a:lnTo>
                        <a:pt x="5369" y="2717"/>
                      </a:lnTo>
                      <a:close/>
                      <a:moveTo>
                        <a:pt x="13065" y="549"/>
                      </a:moveTo>
                      <a:cubicBezTo>
                        <a:pt x="13194" y="549"/>
                        <a:pt x="13324" y="678"/>
                        <a:pt x="13324" y="808"/>
                      </a:cubicBezTo>
                      <a:cubicBezTo>
                        <a:pt x="13324" y="971"/>
                        <a:pt x="13194" y="1100"/>
                        <a:pt x="13065" y="1100"/>
                      </a:cubicBezTo>
                      <a:lnTo>
                        <a:pt x="3299" y="1100"/>
                      </a:lnTo>
                      <a:cubicBezTo>
                        <a:pt x="2877" y="1100"/>
                        <a:pt x="2489" y="1454"/>
                        <a:pt x="2489" y="1907"/>
                      </a:cubicBezTo>
                      <a:lnTo>
                        <a:pt x="2489" y="2976"/>
                      </a:lnTo>
                      <a:cubicBezTo>
                        <a:pt x="2489" y="3428"/>
                        <a:pt x="2877" y="3783"/>
                        <a:pt x="3299" y="3783"/>
                      </a:cubicBezTo>
                      <a:lnTo>
                        <a:pt x="4818" y="3783"/>
                      </a:lnTo>
                      <a:lnTo>
                        <a:pt x="4818" y="4334"/>
                      </a:lnTo>
                      <a:lnTo>
                        <a:pt x="3299" y="4334"/>
                      </a:lnTo>
                      <a:cubicBezTo>
                        <a:pt x="2554" y="4334"/>
                        <a:pt x="1972" y="3718"/>
                        <a:pt x="1972" y="2976"/>
                      </a:cubicBezTo>
                      <a:lnTo>
                        <a:pt x="1972" y="1907"/>
                      </a:lnTo>
                      <a:cubicBezTo>
                        <a:pt x="1972" y="1165"/>
                        <a:pt x="2554" y="549"/>
                        <a:pt x="3299" y="549"/>
                      </a:cubicBezTo>
                      <a:close/>
                      <a:moveTo>
                        <a:pt x="13065" y="3783"/>
                      </a:moveTo>
                      <a:cubicBezTo>
                        <a:pt x="13194" y="3783"/>
                        <a:pt x="13324" y="3912"/>
                        <a:pt x="13324" y="4075"/>
                      </a:cubicBezTo>
                      <a:cubicBezTo>
                        <a:pt x="13324" y="4204"/>
                        <a:pt x="13194" y="4334"/>
                        <a:pt x="13065" y="4334"/>
                      </a:cubicBezTo>
                      <a:lnTo>
                        <a:pt x="6564" y="4334"/>
                      </a:lnTo>
                      <a:lnTo>
                        <a:pt x="6564" y="3783"/>
                      </a:lnTo>
                      <a:close/>
                      <a:moveTo>
                        <a:pt x="3395" y="7050"/>
                      </a:moveTo>
                      <a:lnTo>
                        <a:pt x="3395" y="7598"/>
                      </a:lnTo>
                      <a:lnTo>
                        <a:pt x="1907" y="7598"/>
                      </a:lnTo>
                      <a:cubicBezTo>
                        <a:pt x="1747" y="7598"/>
                        <a:pt x="1649" y="7469"/>
                        <a:pt x="1649" y="7309"/>
                      </a:cubicBezTo>
                      <a:lnTo>
                        <a:pt x="1649" y="7050"/>
                      </a:lnTo>
                      <a:close/>
                      <a:moveTo>
                        <a:pt x="11383" y="7050"/>
                      </a:moveTo>
                      <a:lnTo>
                        <a:pt x="11383" y="7598"/>
                      </a:lnTo>
                      <a:lnTo>
                        <a:pt x="5175" y="7598"/>
                      </a:lnTo>
                      <a:lnTo>
                        <a:pt x="5175" y="7050"/>
                      </a:lnTo>
                      <a:close/>
                      <a:moveTo>
                        <a:pt x="4624" y="7050"/>
                      </a:moveTo>
                      <a:lnTo>
                        <a:pt x="4624" y="8245"/>
                      </a:lnTo>
                      <a:lnTo>
                        <a:pt x="4399" y="8149"/>
                      </a:lnTo>
                      <a:cubicBezTo>
                        <a:pt x="4366" y="8133"/>
                        <a:pt x="4326" y="8124"/>
                        <a:pt x="4285" y="8124"/>
                      </a:cubicBezTo>
                      <a:cubicBezTo>
                        <a:pt x="4244" y="8124"/>
                        <a:pt x="4203" y="8133"/>
                        <a:pt x="4171" y="8149"/>
                      </a:cubicBezTo>
                      <a:lnTo>
                        <a:pt x="3946" y="8245"/>
                      </a:lnTo>
                      <a:lnTo>
                        <a:pt x="3946" y="7050"/>
                      </a:lnTo>
                      <a:close/>
                      <a:moveTo>
                        <a:pt x="11642" y="4882"/>
                      </a:moveTo>
                      <a:cubicBezTo>
                        <a:pt x="11802" y="4882"/>
                        <a:pt x="11901" y="5011"/>
                        <a:pt x="11901" y="5141"/>
                      </a:cubicBezTo>
                      <a:cubicBezTo>
                        <a:pt x="11901" y="5304"/>
                        <a:pt x="11802" y="5433"/>
                        <a:pt x="11642" y="5433"/>
                      </a:cubicBezTo>
                      <a:lnTo>
                        <a:pt x="7987" y="5433"/>
                      </a:lnTo>
                      <a:cubicBezTo>
                        <a:pt x="7857" y="5433"/>
                        <a:pt x="7728" y="5529"/>
                        <a:pt x="7728" y="5692"/>
                      </a:cubicBezTo>
                      <a:cubicBezTo>
                        <a:pt x="7728" y="5852"/>
                        <a:pt x="7857" y="5951"/>
                        <a:pt x="7987" y="5951"/>
                      </a:cubicBezTo>
                      <a:lnTo>
                        <a:pt x="11383" y="5951"/>
                      </a:lnTo>
                      <a:lnTo>
                        <a:pt x="11383" y="6499"/>
                      </a:lnTo>
                      <a:lnTo>
                        <a:pt x="1649" y="6499"/>
                      </a:lnTo>
                      <a:lnTo>
                        <a:pt x="1649" y="6240"/>
                      </a:lnTo>
                      <a:cubicBezTo>
                        <a:pt x="1649" y="6080"/>
                        <a:pt x="1747" y="5951"/>
                        <a:pt x="1907" y="5951"/>
                      </a:cubicBezTo>
                      <a:lnTo>
                        <a:pt x="5563" y="5951"/>
                      </a:lnTo>
                      <a:cubicBezTo>
                        <a:pt x="5723" y="5951"/>
                        <a:pt x="5821" y="5852"/>
                        <a:pt x="5821" y="5692"/>
                      </a:cubicBezTo>
                      <a:cubicBezTo>
                        <a:pt x="5821" y="5529"/>
                        <a:pt x="5723" y="5433"/>
                        <a:pt x="5563" y="5433"/>
                      </a:cubicBezTo>
                      <a:lnTo>
                        <a:pt x="1907" y="5433"/>
                      </a:lnTo>
                      <a:cubicBezTo>
                        <a:pt x="1455" y="5433"/>
                        <a:pt x="1100" y="5788"/>
                        <a:pt x="1100" y="6240"/>
                      </a:cubicBezTo>
                      <a:lnTo>
                        <a:pt x="1100" y="7309"/>
                      </a:lnTo>
                      <a:cubicBezTo>
                        <a:pt x="1100" y="7761"/>
                        <a:pt x="1455" y="8116"/>
                        <a:pt x="1907" y="8116"/>
                      </a:cubicBezTo>
                      <a:lnTo>
                        <a:pt x="3395" y="8116"/>
                      </a:lnTo>
                      <a:lnTo>
                        <a:pt x="3395" y="8667"/>
                      </a:lnTo>
                      <a:lnTo>
                        <a:pt x="1907" y="8667"/>
                      </a:lnTo>
                      <a:cubicBezTo>
                        <a:pt x="1165" y="8667"/>
                        <a:pt x="549" y="8051"/>
                        <a:pt x="549" y="7309"/>
                      </a:cubicBezTo>
                      <a:lnTo>
                        <a:pt x="549" y="6240"/>
                      </a:lnTo>
                      <a:cubicBezTo>
                        <a:pt x="549" y="5498"/>
                        <a:pt x="1165" y="4882"/>
                        <a:pt x="1907" y="4882"/>
                      </a:cubicBezTo>
                      <a:close/>
                      <a:moveTo>
                        <a:pt x="11642" y="8116"/>
                      </a:moveTo>
                      <a:cubicBezTo>
                        <a:pt x="11802" y="8116"/>
                        <a:pt x="11901" y="8245"/>
                        <a:pt x="11901" y="8408"/>
                      </a:cubicBezTo>
                      <a:cubicBezTo>
                        <a:pt x="11901" y="8537"/>
                        <a:pt x="11802" y="8667"/>
                        <a:pt x="11642" y="8667"/>
                      </a:cubicBezTo>
                      <a:lnTo>
                        <a:pt x="5175" y="8667"/>
                      </a:lnTo>
                      <a:lnTo>
                        <a:pt x="5175" y="8116"/>
                      </a:lnTo>
                      <a:close/>
                      <a:moveTo>
                        <a:pt x="3299" y="1"/>
                      </a:moveTo>
                      <a:cubicBezTo>
                        <a:pt x="2264" y="1"/>
                        <a:pt x="1424" y="872"/>
                        <a:pt x="1424" y="1907"/>
                      </a:cubicBezTo>
                      <a:lnTo>
                        <a:pt x="1424" y="2976"/>
                      </a:lnTo>
                      <a:cubicBezTo>
                        <a:pt x="1424" y="3524"/>
                        <a:pt x="1649" y="4010"/>
                        <a:pt x="2006" y="4334"/>
                      </a:cubicBezTo>
                      <a:lnTo>
                        <a:pt x="1907" y="4334"/>
                      </a:lnTo>
                      <a:cubicBezTo>
                        <a:pt x="873" y="4334"/>
                        <a:pt x="1" y="5174"/>
                        <a:pt x="1" y="6240"/>
                      </a:cubicBezTo>
                      <a:lnTo>
                        <a:pt x="1" y="7309"/>
                      </a:lnTo>
                      <a:cubicBezTo>
                        <a:pt x="1" y="8374"/>
                        <a:pt x="873" y="9215"/>
                        <a:pt x="1907" y="9215"/>
                      </a:cubicBezTo>
                      <a:lnTo>
                        <a:pt x="11642" y="9215"/>
                      </a:lnTo>
                      <a:cubicBezTo>
                        <a:pt x="12095" y="9215"/>
                        <a:pt x="12449" y="8861"/>
                        <a:pt x="12449" y="8408"/>
                      </a:cubicBezTo>
                      <a:cubicBezTo>
                        <a:pt x="12449" y="8051"/>
                        <a:pt x="12224" y="7728"/>
                        <a:pt x="11901" y="7632"/>
                      </a:cubicBezTo>
                      <a:lnTo>
                        <a:pt x="11901" y="5917"/>
                      </a:lnTo>
                      <a:cubicBezTo>
                        <a:pt x="12224" y="5821"/>
                        <a:pt x="12449" y="5498"/>
                        <a:pt x="12449" y="5141"/>
                      </a:cubicBezTo>
                      <a:cubicBezTo>
                        <a:pt x="12449" y="5045"/>
                        <a:pt x="12449" y="4980"/>
                        <a:pt x="12418" y="4882"/>
                      </a:cubicBezTo>
                      <a:lnTo>
                        <a:pt x="13065" y="4882"/>
                      </a:lnTo>
                      <a:cubicBezTo>
                        <a:pt x="13484" y="4882"/>
                        <a:pt x="13872" y="4528"/>
                        <a:pt x="13872" y="4075"/>
                      </a:cubicBezTo>
                      <a:cubicBezTo>
                        <a:pt x="13872" y="3718"/>
                        <a:pt x="13647" y="3428"/>
                        <a:pt x="13324" y="3299"/>
                      </a:cubicBezTo>
                      <a:lnTo>
                        <a:pt x="13324" y="1584"/>
                      </a:lnTo>
                      <a:cubicBezTo>
                        <a:pt x="13647" y="1488"/>
                        <a:pt x="13872" y="1165"/>
                        <a:pt x="13872" y="808"/>
                      </a:cubicBezTo>
                      <a:cubicBezTo>
                        <a:pt x="13872" y="389"/>
                        <a:pt x="13484" y="1"/>
                        <a:pt x="130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3"/>
                <p:cNvSpPr/>
                <p:nvPr/>
              </p:nvSpPr>
              <p:spPr>
                <a:xfrm>
                  <a:off x="7206200" y="1772800"/>
                  <a:ext cx="13800" cy="12950"/>
                </a:xfrm>
                <a:custGeom>
                  <a:avLst/>
                  <a:gdLst/>
                  <a:ahLst/>
                  <a:cxnLst/>
                  <a:rect l="l" t="t" r="r" b="b"/>
                  <a:pathLst>
                    <a:path w="552" h="518" extrusionOk="0">
                      <a:moveTo>
                        <a:pt x="293" y="0"/>
                      </a:moveTo>
                      <a:cubicBezTo>
                        <a:pt x="130" y="0"/>
                        <a:pt x="0" y="96"/>
                        <a:pt x="0" y="259"/>
                      </a:cubicBezTo>
                      <a:cubicBezTo>
                        <a:pt x="0" y="419"/>
                        <a:pt x="130" y="518"/>
                        <a:pt x="293" y="518"/>
                      </a:cubicBezTo>
                      <a:cubicBezTo>
                        <a:pt x="422" y="518"/>
                        <a:pt x="551" y="419"/>
                        <a:pt x="551" y="259"/>
                      </a:cubicBezTo>
                      <a:cubicBezTo>
                        <a:pt x="551" y="96"/>
                        <a:pt x="422" y="0"/>
                        <a:pt x="2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627" name="Google Shape;627;p13"/>
          <p:cNvGrpSpPr/>
          <p:nvPr/>
        </p:nvGrpSpPr>
        <p:grpSpPr>
          <a:xfrm>
            <a:off x="155172" y="146662"/>
            <a:ext cx="1826461" cy="289172"/>
            <a:chOff x="4411970" y="2726085"/>
            <a:chExt cx="826954" cy="193659"/>
          </a:xfrm>
        </p:grpSpPr>
        <p:sp>
          <p:nvSpPr>
            <p:cNvPr id="628" name="Google Shape;628;p1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29" name="Google Shape;629;p1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30" name="Google Shape;630;p1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631" name="Google Shape;631;p13"/>
          <p:cNvGrpSpPr/>
          <p:nvPr/>
        </p:nvGrpSpPr>
        <p:grpSpPr>
          <a:xfrm>
            <a:off x="5913907" y="2365525"/>
            <a:ext cx="2601443" cy="2142458"/>
            <a:chOff x="5913907" y="2365525"/>
            <a:chExt cx="2601443" cy="2142458"/>
          </a:xfrm>
        </p:grpSpPr>
        <p:sp>
          <p:nvSpPr>
            <p:cNvPr id="632" name="Google Shape;632;p13"/>
            <p:cNvSpPr txBox="1"/>
            <p:nvPr/>
          </p:nvSpPr>
          <p:spPr>
            <a:xfrm>
              <a:off x="6212912" y="2365525"/>
              <a:ext cx="2302438" cy="4473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None/>
              </a:pPr>
              <a:r>
                <a:rPr lang="zh-TW" sz="2200" b="1" i="0" u="none" strike="noStrike" cap="none">
                  <a:solidFill>
                    <a:schemeClr val="dk1"/>
                  </a:solidFill>
                  <a:latin typeface="Microsoft JhengHei"/>
                  <a:ea typeface="Microsoft JhengHei"/>
                  <a:cs typeface="Microsoft JhengHei"/>
                  <a:sym typeface="Microsoft JhengHei"/>
                </a:rPr>
                <a:t>個人資料保護法施行細則</a:t>
              </a:r>
              <a:endParaRPr sz="2200" b="1" i="0" u="none" strike="noStrike" cap="none">
                <a:solidFill>
                  <a:schemeClr val="dk1"/>
                </a:solidFill>
                <a:latin typeface="Microsoft JhengHei"/>
                <a:ea typeface="Microsoft JhengHei"/>
                <a:cs typeface="Microsoft JhengHei"/>
                <a:sym typeface="Microsoft JhengHei"/>
              </a:endParaRPr>
            </a:p>
          </p:txBody>
        </p:sp>
        <p:cxnSp>
          <p:nvCxnSpPr>
            <p:cNvPr id="633" name="Google Shape;633;p13"/>
            <p:cNvCxnSpPr>
              <a:stCxn id="622" idx="2"/>
              <a:endCxn id="632" idx="1"/>
            </p:cNvCxnSpPr>
            <p:nvPr/>
          </p:nvCxnSpPr>
          <p:spPr>
            <a:xfrm rot="10800000" flipH="1">
              <a:off x="5913907" y="2589130"/>
              <a:ext cx="299100" cy="207000"/>
            </a:xfrm>
            <a:prstGeom prst="bentConnector3">
              <a:avLst>
                <a:gd name="adj1" fmla="val 50000"/>
              </a:avLst>
            </a:prstGeom>
            <a:noFill/>
            <a:ln w="9525" cap="flat" cmpd="sng">
              <a:solidFill>
                <a:schemeClr val="dk1"/>
              </a:solidFill>
              <a:prstDash val="solid"/>
              <a:round/>
              <a:headEnd type="none" w="sm" len="sm"/>
              <a:tailEnd type="none" w="sm" len="sm"/>
            </a:ln>
          </p:spPr>
        </p:cxnSp>
        <p:sp>
          <p:nvSpPr>
            <p:cNvPr id="634" name="Google Shape;634;p13"/>
            <p:cNvSpPr txBox="1"/>
            <p:nvPr/>
          </p:nvSpPr>
          <p:spPr>
            <a:xfrm>
              <a:off x="6352242" y="2842683"/>
              <a:ext cx="2108100" cy="166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zh-TW" sz="1200" b="1" i="0" u="none" strike="noStrike" cap="none">
                  <a:solidFill>
                    <a:schemeClr val="dk1"/>
                  </a:solidFill>
                  <a:latin typeface="Microsoft JhengHei"/>
                  <a:ea typeface="Microsoft JhengHei"/>
                  <a:cs typeface="Microsoft JhengHei"/>
                  <a:sym typeface="Microsoft JhengHei"/>
                </a:rPr>
                <a:t>遵循個資法個資法施行細則</a:t>
              </a:r>
              <a:endParaRPr sz="1200" b="1" i="0" u="none" strike="noStrike" cap="none">
                <a:solidFill>
                  <a:schemeClr val="dk1"/>
                </a:solidFill>
                <a:latin typeface="Microsoft JhengHei"/>
                <a:ea typeface="Microsoft JhengHei"/>
                <a:cs typeface="Microsoft JhengHei"/>
                <a:sym typeface="Microsoft JhengHei"/>
              </a:endParaRPr>
            </a:p>
            <a:p>
              <a:pPr marL="171450" marR="0" lvl="0" indent="-171450" algn="l" rtl="0">
                <a:lnSpc>
                  <a:spcPct val="115000"/>
                </a:lnSpc>
                <a:spcBef>
                  <a:spcPts val="0"/>
                </a:spcBef>
                <a:spcAft>
                  <a:spcPts val="0"/>
                </a:spcAft>
                <a:buClr>
                  <a:srgbClr val="000000"/>
                </a:buClr>
                <a:buSzPts val="1200"/>
                <a:buFont typeface="Noto Sans Symbols"/>
                <a:buChar char="◆"/>
              </a:pPr>
              <a:r>
                <a:rPr lang="zh-TW" sz="1200" b="1" i="0" u="none" strike="noStrike" cap="none">
                  <a:solidFill>
                    <a:schemeClr val="dk1"/>
                  </a:solidFill>
                  <a:latin typeface="Microsoft JhengHei"/>
                  <a:ea typeface="Microsoft JhengHei"/>
                  <a:cs typeface="Microsoft JhengHei"/>
                  <a:sym typeface="Microsoft JhengHei"/>
                </a:rPr>
                <a:t>第8條</a:t>
              </a:r>
              <a:endParaRPr sz="1200" b="1" i="0" u="none" strike="noStrike" cap="none">
                <a:solidFill>
                  <a:schemeClr val="dk1"/>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500"/>
                                        <p:tgtEl>
                                          <p:spTgt spid="6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0"/>
                                        </p:tgtEl>
                                        <p:attrNameLst>
                                          <p:attrName>style.visibility</p:attrName>
                                        </p:attrNameLst>
                                      </p:cBhvr>
                                      <p:to>
                                        <p:strVal val="visible"/>
                                      </p:to>
                                    </p:set>
                                    <p:animEffect transition="in" filter="fade">
                                      <p:cBhvr>
                                        <p:cTn id="11" dur="750"/>
                                        <p:tgtEl>
                                          <p:spTgt spid="620"/>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613"/>
                                        </p:tgtEl>
                                        <p:attrNameLst>
                                          <p:attrName>style.visibility</p:attrName>
                                        </p:attrNameLst>
                                      </p:cBhvr>
                                      <p:to>
                                        <p:strVal val="visible"/>
                                      </p:to>
                                    </p:set>
                                    <p:animEffect transition="in" filter="fade">
                                      <p:cBhvr>
                                        <p:cTn id="15" dur="250"/>
                                        <p:tgtEl>
                                          <p:spTgt spid="6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31"/>
                                        </p:tgtEl>
                                        <p:attrNameLst>
                                          <p:attrName>style.visibility</p:attrName>
                                        </p:attrNameLst>
                                      </p:cBhvr>
                                      <p:to>
                                        <p:strVal val="visible"/>
                                      </p:to>
                                    </p:set>
                                    <p:animEffect transition="in" filter="fade">
                                      <p:cBhvr>
                                        <p:cTn id="19" dur="25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4"/>
          <p:cNvSpPr txBox="1">
            <a:spLocks noGrp="1"/>
          </p:cNvSpPr>
          <p:nvPr>
            <p:ph type="title"/>
          </p:nvPr>
        </p:nvSpPr>
        <p:spPr>
          <a:xfrm>
            <a:off x="811350" y="230006"/>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dirty="0">
                <a:latin typeface="Microsoft JhengHei"/>
                <a:ea typeface="Microsoft JhengHei"/>
                <a:cs typeface="Microsoft JhengHei"/>
                <a:sym typeface="Microsoft JhengHei"/>
              </a:rPr>
              <a:t>教育體系各事業別個人資料檔案</a:t>
            </a:r>
            <a:br>
              <a:rPr lang="zh-TW" dirty="0">
                <a:latin typeface="Microsoft JhengHei"/>
                <a:ea typeface="Microsoft JhengHei"/>
                <a:cs typeface="Microsoft JhengHei"/>
                <a:sym typeface="Microsoft JhengHei"/>
              </a:rPr>
            </a:br>
            <a:r>
              <a:rPr lang="zh-TW" dirty="0">
                <a:latin typeface="Microsoft JhengHei"/>
                <a:ea typeface="Microsoft JhengHei"/>
                <a:cs typeface="Microsoft JhengHei"/>
                <a:sym typeface="Microsoft JhengHei"/>
              </a:rPr>
              <a:t>安全維護計畫實施辦法</a:t>
            </a:r>
            <a:endParaRPr dirty="0">
              <a:latin typeface="Microsoft JhengHei"/>
              <a:ea typeface="Microsoft JhengHei"/>
              <a:cs typeface="Microsoft JhengHei"/>
              <a:sym typeface="Microsoft JhengHei"/>
            </a:endParaRPr>
          </a:p>
        </p:txBody>
      </p:sp>
      <p:grpSp>
        <p:nvGrpSpPr>
          <p:cNvPr id="640" name="Google Shape;640;p14"/>
          <p:cNvGrpSpPr/>
          <p:nvPr/>
        </p:nvGrpSpPr>
        <p:grpSpPr>
          <a:xfrm>
            <a:off x="375189" y="1612153"/>
            <a:ext cx="2774013" cy="2656169"/>
            <a:chOff x="375189" y="1612153"/>
            <a:chExt cx="2774013" cy="2656169"/>
          </a:xfrm>
        </p:grpSpPr>
        <p:grpSp>
          <p:nvGrpSpPr>
            <p:cNvPr id="641" name="Google Shape;641;p14"/>
            <p:cNvGrpSpPr/>
            <p:nvPr/>
          </p:nvGrpSpPr>
          <p:grpSpPr>
            <a:xfrm>
              <a:off x="375189" y="1612153"/>
              <a:ext cx="2774013" cy="2656169"/>
              <a:chOff x="3179914" y="2889488"/>
              <a:chExt cx="422876" cy="404911"/>
            </a:xfrm>
          </p:grpSpPr>
          <p:sp>
            <p:nvSpPr>
              <p:cNvPr id="642" name="Google Shape;642;p14"/>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sp>
            <p:nvSpPr>
              <p:cNvPr id="643" name="Google Shape;643;p14"/>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sp>
            <p:nvSpPr>
              <p:cNvPr id="644" name="Google Shape;644;p14"/>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sp>
            <p:nvSpPr>
              <p:cNvPr id="645" name="Google Shape;645;p14"/>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sp>
            <p:nvSpPr>
              <p:cNvPr id="646" name="Google Shape;646;p14"/>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sp>
            <p:nvSpPr>
              <p:cNvPr id="647" name="Google Shape;647;p14"/>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baseline="-25000">
                  <a:solidFill>
                    <a:srgbClr val="000000"/>
                  </a:solidFill>
                  <a:latin typeface="Arial"/>
                  <a:ea typeface="Arial"/>
                  <a:cs typeface="Arial"/>
                  <a:sym typeface="Arial"/>
                </a:endParaRPr>
              </a:p>
            </p:txBody>
          </p:sp>
        </p:grpSp>
        <p:grpSp>
          <p:nvGrpSpPr>
            <p:cNvPr id="648" name="Google Shape;648;p14"/>
            <p:cNvGrpSpPr/>
            <p:nvPr/>
          </p:nvGrpSpPr>
          <p:grpSpPr>
            <a:xfrm>
              <a:off x="1454578" y="2556904"/>
              <a:ext cx="673794" cy="748175"/>
              <a:chOff x="5577275" y="3796225"/>
              <a:chExt cx="308000" cy="342000"/>
            </a:xfrm>
          </p:grpSpPr>
          <p:sp>
            <p:nvSpPr>
              <p:cNvPr id="649" name="Google Shape;649;p14"/>
              <p:cNvSpPr/>
              <p:nvPr/>
            </p:nvSpPr>
            <p:spPr>
              <a:xfrm>
                <a:off x="5577275" y="3796225"/>
                <a:ext cx="308000" cy="342000"/>
              </a:xfrm>
              <a:custGeom>
                <a:avLst/>
                <a:gdLst/>
                <a:ahLst/>
                <a:cxnLst/>
                <a:rect l="l" t="t" r="r" b="b"/>
                <a:pathLst>
                  <a:path w="12320" h="13680" extrusionOk="0">
                    <a:moveTo>
                      <a:pt x="11771" y="1004"/>
                    </a:moveTo>
                    <a:lnTo>
                      <a:pt x="11771" y="2070"/>
                    </a:lnTo>
                    <a:lnTo>
                      <a:pt x="11253" y="2070"/>
                    </a:lnTo>
                    <a:lnTo>
                      <a:pt x="11253" y="1004"/>
                    </a:lnTo>
                    <a:close/>
                    <a:moveTo>
                      <a:pt x="11771" y="3687"/>
                    </a:moveTo>
                    <a:lnTo>
                      <a:pt x="11771" y="4755"/>
                    </a:lnTo>
                    <a:lnTo>
                      <a:pt x="11253" y="4755"/>
                    </a:lnTo>
                    <a:lnTo>
                      <a:pt x="11253" y="3687"/>
                    </a:lnTo>
                    <a:close/>
                    <a:moveTo>
                      <a:pt x="11771" y="6338"/>
                    </a:moveTo>
                    <a:lnTo>
                      <a:pt x="11771" y="7407"/>
                    </a:lnTo>
                    <a:lnTo>
                      <a:pt x="11253" y="7407"/>
                    </a:lnTo>
                    <a:lnTo>
                      <a:pt x="11253" y="6338"/>
                    </a:lnTo>
                    <a:close/>
                    <a:moveTo>
                      <a:pt x="11771" y="9023"/>
                    </a:moveTo>
                    <a:lnTo>
                      <a:pt x="11771" y="10089"/>
                    </a:lnTo>
                    <a:lnTo>
                      <a:pt x="11253" y="10089"/>
                    </a:lnTo>
                    <a:lnTo>
                      <a:pt x="11253" y="9023"/>
                    </a:lnTo>
                    <a:close/>
                    <a:moveTo>
                      <a:pt x="10508" y="518"/>
                    </a:moveTo>
                    <a:cubicBezTo>
                      <a:pt x="10607" y="518"/>
                      <a:pt x="10702" y="616"/>
                      <a:pt x="10702" y="745"/>
                    </a:cubicBezTo>
                    <a:lnTo>
                      <a:pt x="10702" y="11028"/>
                    </a:lnTo>
                    <a:cubicBezTo>
                      <a:pt x="10702" y="11124"/>
                      <a:pt x="10607" y="11222"/>
                      <a:pt x="10508" y="11222"/>
                    </a:cubicBezTo>
                    <a:lnTo>
                      <a:pt x="1617" y="11222"/>
                    </a:lnTo>
                    <a:lnTo>
                      <a:pt x="1617" y="7083"/>
                    </a:lnTo>
                    <a:cubicBezTo>
                      <a:pt x="1617" y="6920"/>
                      <a:pt x="1488" y="6825"/>
                      <a:pt x="1358" y="6825"/>
                    </a:cubicBezTo>
                    <a:cubicBezTo>
                      <a:pt x="1195" y="6825"/>
                      <a:pt x="1100" y="6920"/>
                      <a:pt x="1100" y="7083"/>
                    </a:cubicBezTo>
                    <a:lnTo>
                      <a:pt x="1100" y="11253"/>
                    </a:lnTo>
                    <a:cubicBezTo>
                      <a:pt x="872" y="11253"/>
                      <a:pt x="712" y="11352"/>
                      <a:pt x="549" y="11447"/>
                    </a:cubicBezTo>
                    <a:lnTo>
                      <a:pt x="549" y="1229"/>
                    </a:lnTo>
                    <a:cubicBezTo>
                      <a:pt x="549" y="875"/>
                      <a:pt x="776" y="616"/>
                      <a:pt x="1100" y="551"/>
                    </a:cubicBezTo>
                    <a:lnTo>
                      <a:pt x="1100" y="4690"/>
                    </a:lnTo>
                    <a:cubicBezTo>
                      <a:pt x="1100" y="4820"/>
                      <a:pt x="1195" y="4949"/>
                      <a:pt x="1358" y="4949"/>
                    </a:cubicBezTo>
                    <a:cubicBezTo>
                      <a:pt x="1488" y="4949"/>
                      <a:pt x="1617" y="4820"/>
                      <a:pt x="1617" y="4690"/>
                    </a:cubicBezTo>
                    <a:lnTo>
                      <a:pt x="1617" y="518"/>
                    </a:lnTo>
                    <a:close/>
                    <a:moveTo>
                      <a:pt x="9636" y="11771"/>
                    </a:moveTo>
                    <a:lnTo>
                      <a:pt x="9636" y="13162"/>
                    </a:lnTo>
                    <a:lnTo>
                      <a:pt x="1229" y="13162"/>
                    </a:lnTo>
                    <a:cubicBezTo>
                      <a:pt x="872" y="13162"/>
                      <a:pt x="549" y="12839"/>
                      <a:pt x="549" y="12451"/>
                    </a:cubicBezTo>
                    <a:cubicBezTo>
                      <a:pt x="549" y="12063"/>
                      <a:pt x="872" y="11771"/>
                      <a:pt x="1229" y="11771"/>
                    </a:cubicBezTo>
                    <a:close/>
                    <a:moveTo>
                      <a:pt x="10702" y="11740"/>
                    </a:moveTo>
                    <a:lnTo>
                      <a:pt x="10702" y="12935"/>
                    </a:lnTo>
                    <a:cubicBezTo>
                      <a:pt x="10702" y="13064"/>
                      <a:pt x="10607" y="13162"/>
                      <a:pt x="10508" y="13162"/>
                    </a:cubicBezTo>
                    <a:lnTo>
                      <a:pt x="10185" y="13162"/>
                    </a:lnTo>
                    <a:lnTo>
                      <a:pt x="10185" y="11771"/>
                    </a:lnTo>
                    <a:lnTo>
                      <a:pt x="10508" y="11771"/>
                    </a:lnTo>
                    <a:cubicBezTo>
                      <a:pt x="10573" y="11771"/>
                      <a:pt x="10638" y="11771"/>
                      <a:pt x="10702" y="11740"/>
                    </a:cubicBezTo>
                    <a:close/>
                    <a:moveTo>
                      <a:pt x="1229" y="0"/>
                    </a:moveTo>
                    <a:cubicBezTo>
                      <a:pt x="549" y="0"/>
                      <a:pt x="0" y="551"/>
                      <a:pt x="0" y="1229"/>
                    </a:cubicBezTo>
                    <a:lnTo>
                      <a:pt x="0" y="12451"/>
                    </a:lnTo>
                    <a:cubicBezTo>
                      <a:pt x="0" y="13129"/>
                      <a:pt x="549" y="13680"/>
                      <a:pt x="1229" y="13680"/>
                    </a:cubicBezTo>
                    <a:lnTo>
                      <a:pt x="10508" y="13680"/>
                    </a:lnTo>
                    <a:cubicBezTo>
                      <a:pt x="10896" y="13680"/>
                      <a:pt x="11253" y="13356"/>
                      <a:pt x="11253" y="12935"/>
                    </a:cubicBezTo>
                    <a:lnTo>
                      <a:pt x="11253" y="10640"/>
                    </a:lnTo>
                    <a:lnTo>
                      <a:pt x="11771" y="10640"/>
                    </a:lnTo>
                    <a:cubicBezTo>
                      <a:pt x="12060" y="10640"/>
                      <a:pt x="12319" y="10382"/>
                      <a:pt x="12319" y="10089"/>
                    </a:cubicBezTo>
                    <a:lnTo>
                      <a:pt x="12319" y="9023"/>
                    </a:lnTo>
                    <a:cubicBezTo>
                      <a:pt x="12319" y="8731"/>
                      <a:pt x="12060" y="8506"/>
                      <a:pt x="11771" y="8506"/>
                    </a:cubicBezTo>
                    <a:lnTo>
                      <a:pt x="11253" y="8506"/>
                    </a:lnTo>
                    <a:lnTo>
                      <a:pt x="11253" y="7955"/>
                    </a:lnTo>
                    <a:lnTo>
                      <a:pt x="11771" y="7955"/>
                    </a:lnTo>
                    <a:cubicBezTo>
                      <a:pt x="12060" y="7955"/>
                      <a:pt x="12319" y="7730"/>
                      <a:pt x="12319" y="7407"/>
                    </a:cubicBezTo>
                    <a:lnTo>
                      <a:pt x="12319" y="6338"/>
                    </a:lnTo>
                    <a:cubicBezTo>
                      <a:pt x="12319" y="6048"/>
                      <a:pt x="12060" y="5821"/>
                      <a:pt x="11771" y="5821"/>
                    </a:cubicBezTo>
                    <a:lnTo>
                      <a:pt x="11253" y="5821"/>
                    </a:lnTo>
                    <a:lnTo>
                      <a:pt x="11253" y="5272"/>
                    </a:lnTo>
                    <a:lnTo>
                      <a:pt x="11771" y="5272"/>
                    </a:lnTo>
                    <a:cubicBezTo>
                      <a:pt x="12060" y="5272"/>
                      <a:pt x="12319" y="5045"/>
                      <a:pt x="12319" y="4755"/>
                    </a:cubicBezTo>
                    <a:lnTo>
                      <a:pt x="12319" y="3687"/>
                    </a:lnTo>
                    <a:cubicBezTo>
                      <a:pt x="12319" y="3397"/>
                      <a:pt x="12060" y="3138"/>
                      <a:pt x="11771" y="3138"/>
                    </a:cubicBezTo>
                    <a:lnTo>
                      <a:pt x="11253" y="3138"/>
                    </a:lnTo>
                    <a:lnTo>
                      <a:pt x="11253" y="2621"/>
                    </a:lnTo>
                    <a:lnTo>
                      <a:pt x="11771" y="2621"/>
                    </a:lnTo>
                    <a:cubicBezTo>
                      <a:pt x="12060" y="2621"/>
                      <a:pt x="12319" y="2362"/>
                      <a:pt x="12319" y="2070"/>
                    </a:cubicBezTo>
                    <a:lnTo>
                      <a:pt x="12319" y="1004"/>
                    </a:lnTo>
                    <a:cubicBezTo>
                      <a:pt x="12319" y="712"/>
                      <a:pt x="12060" y="453"/>
                      <a:pt x="11771" y="453"/>
                    </a:cubicBezTo>
                    <a:lnTo>
                      <a:pt x="11189" y="453"/>
                    </a:lnTo>
                    <a:cubicBezTo>
                      <a:pt x="11090" y="194"/>
                      <a:pt x="10801" y="0"/>
                      <a:pt x="10508" y="0"/>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4"/>
              <p:cNvSpPr/>
              <p:nvPr/>
            </p:nvSpPr>
            <p:spPr>
              <a:xfrm>
                <a:off x="5644325" y="3835850"/>
                <a:ext cx="173875" cy="214225"/>
              </a:xfrm>
              <a:custGeom>
                <a:avLst/>
                <a:gdLst/>
                <a:ahLst/>
                <a:cxnLst/>
                <a:rect l="l" t="t" r="r" b="b"/>
                <a:pathLst>
                  <a:path w="6955" h="8569" extrusionOk="0">
                    <a:moveTo>
                      <a:pt x="6437" y="549"/>
                    </a:moveTo>
                    <a:lnTo>
                      <a:pt x="6437" y="8051"/>
                    </a:lnTo>
                    <a:lnTo>
                      <a:pt x="552" y="8051"/>
                    </a:lnTo>
                    <a:lnTo>
                      <a:pt x="552" y="549"/>
                    </a:lnTo>
                    <a:close/>
                    <a:moveTo>
                      <a:pt x="259" y="1"/>
                    </a:moveTo>
                    <a:cubicBezTo>
                      <a:pt x="130" y="1"/>
                      <a:pt x="1" y="130"/>
                      <a:pt x="1" y="291"/>
                    </a:cubicBezTo>
                    <a:lnTo>
                      <a:pt x="1" y="8310"/>
                    </a:lnTo>
                    <a:cubicBezTo>
                      <a:pt x="1" y="8473"/>
                      <a:pt x="130" y="8569"/>
                      <a:pt x="259" y="8569"/>
                    </a:cubicBezTo>
                    <a:lnTo>
                      <a:pt x="6696" y="8569"/>
                    </a:lnTo>
                    <a:cubicBezTo>
                      <a:pt x="6825" y="8569"/>
                      <a:pt x="6954" y="8473"/>
                      <a:pt x="6954" y="8310"/>
                    </a:cubicBezTo>
                    <a:lnTo>
                      <a:pt x="6954" y="291"/>
                    </a:lnTo>
                    <a:cubicBezTo>
                      <a:pt x="6954" y="130"/>
                      <a:pt x="6825" y="1"/>
                      <a:pt x="6696" y="1"/>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4"/>
              <p:cNvSpPr/>
              <p:nvPr/>
            </p:nvSpPr>
            <p:spPr>
              <a:xfrm>
                <a:off x="5677500" y="3869825"/>
                <a:ext cx="107525" cy="66300"/>
              </a:xfrm>
              <a:custGeom>
                <a:avLst/>
                <a:gdLst/>
                <a:ahLst/>
                <a:cxnLst/>
                <a:rect l="l" t="t" r="r" b="b"/>
                <a:pathLst>
                  <a:path w="4301" h="2652" extrusionOk="0">
                    <a:moveTo>
                      <a:pt x="3493" y="518"/>
                    </a:moveTo>
                    <a:cubicBezTo>
                      <a:pt x="3654" y="518"/>
                      <a:pt x="3752" y="647"/>
                      <a:pt x="3752" y="776"/>
                    </a:cubicBezTo>
                    <a:lnTo>
                      <a:pt x="3752" y="1876"/>
                    </a:lnTo>
                    <a:cubicBezTo>
                      <a:pt x="3752" y="2005"/>
                      <a:pt x="3654" y="2134"/>
                      <a:pt x="3493" y="2134"/>
                    </a:cubicBezTo>
                    <a:lnTo>
                      <a:pt x="808" y="2134"/>
                    </a:lnTo>
                    <a:cubicBezTo>
                      <a:pt x="679" y="2134"/>
                      <a:pt x="549" y="2005"/>
                      <a:pt x="549" y="1876"/>
                    </a:cubicBezTo>
                    <a:lnTo>
                      <a:pt x="549" y="776"/>
                    </a:lnTo>
                    <a:cubicBezTo>
                      <a:pt x="549" y="647"/>
                      <a:pt x="679" y="518"/>
                      <a:pt x="808" y="518"/>
                    </a:cubicBezTo>
                    <a:close/>
                    <a:moveTo>
                      <a:pt x="808" y="0"/>
                    </a:moveTo>
                    <a:cubicBezTo>
                      <a:pt x="389" y="0"/>
                      <a:pt x="1" y="355"/>
                      <a:pt x="1" y="776"/>
                    </a:cubicBezTo>
                    <a:lnTo>
                      <a:pt x="1" y="1876"/>
                    </a:lnTo>
                    <a:cubicBezTo>
                      <a:pt x="1" y="2295"/>
                      <a:pt x="389" y="2652"/>
                      <a:pt x="808" y="2652"/>
                    </a:cubicBezTo>
                    <a:lnTo>
                      <a:pt x="3493" y="2652"/>
                    </a:lnTo>
                    <a:cubicBezTo>
                      <a:pt x="3946" y="2652"/>
                      <a:pt x="4300" y="2295"/>
                      <a:pt x="4300" y="1876"/>
                    </a:cubicBezTo>
                    <a:lnTo>
                      <a:pt x="4300" y="776"/>
                    </a:lnTo>
                    <a:cubicBezTo>
                      <a:pt x="4300" y="355"/>
                      <a:pt x="3946" y="0"/>
                      <a:pt x="3493" y="0"/>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4"/>
              <p:cNvSpPr/>
              <p:nvPr/>
            </p:nvSpPr>
            <p:spPr>
              <a:xfrm>
                <a:off x="5677500" y="4003175"/>
                <a:ext cx="107525" cy="13800"/>
              </a:xfrm>
              <a:custGeom>
                <a:avLst/>
                <a:gdLst/>
                <a:ahLst/>
                <a:cxnLst/>
                <a:rect l="l" t="t" r="r" b="b"/>
                <a:pathLst>
                  <a:path w="4301" h="552" extrusionOk="0">
                    <a:moveTo>
                      <a:pt x="291" y="0"/>
                    </a:moveTo>
                    <a:cubicBezTo>
                      <a:pt x="130" y="0"/>
                      <a:pt x="1" y="130"/>
                      <a:pt x="1" y="293"/>
                    </a:cubicBezTo>
                    <a:cubicBezTo>
                      <a:pt x="1" y="422"/>
                      <a:pt x="130" y="551"/>
                      <a:pt x="291" y="551"/>
                    </a:cubicBezTo>
                    <a:lnTo>
                      <a:pt x="4042" y="551"/>
                    </a:lnTo>
                    <a:cubicBezTo>
                      <a:pt x="4171" y="551"/>
                      <a:pt x="4300" y="422"/>
                      <a:pt x="4300" y="293"/>
                    </a:cubicBezTo>
                    <a:cubicBezTo>
                      <a:pt x="4300" y="130"/>
                      <a:pt x="4171" y="0"/>
                      <a:pt x="4042" y="0"/>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4"/>
              <p:cNvSpPr/>
              <p:nvPr/>
            </p:nvSpPr>
            <p:spPr>
              <a:xfrm>
                <a:off x="5677500" y="3976525"/>
                <a:ext cx="107525" cy="13725"/>
              </a:xfrm>
              <a:custGeom>
                <a:avLst/>
                <a:gdLst/>
                <a:ahLst/>
                <a:cxnLst/>
                <a:rect l="l" t="t" r="r" b="b"/>
                <a:pathLst>
                  <a:path w="4301" h="549" extrusionOk="0">
                    <a:moveTo>
                      <a:pt x="291" y="1"/>
                    </a:moveTo>
                    <a:cubicBezTo>
                      <a:pt x="130" y="1"/>
                      <a:pt x="1" y="130"/>
                      <a:pt x="1" y="290"/>
                    </a:cubicBezTo>
                    <a:cubicBezTo>
                      <a:pt x="1" y="420"/>
                      <a:pt x="130" y="549"/>
                      <a:pt x="291" y="549"/>
                    </a:cubicBezTo>
                    <a:lnTo>
                      <a:pt x="4042" y="549"/>
                    </a:lnTo>
                    <a:cubicBezTo>
                      <a:pt x="4171" y="549"/>
                      <a:pt x="4300" y="420"/>
                      <a:pt x="4300" y="290"/>
                    </a:cubicBezTo>
                    <a:cubicBezTo>
                      <a:pt x="4300" y="130"/>
                      <a:pt x="4171" y="1"/>
                      <a:pt x="4042" y="1"/>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4"/>
              <p:cNvSpPr/>
              <p:nvPr/>
            </p:nvSpPr>
            <p:spPr>
              <a:xfrm>
                <a:off x="5604750" y="3936875"/>
                <a:ext cx="12950" cy="12975"/>
              </a:xfrm>
              <a:custGeom>
                <a:avLst/>
                <a:gdLst/>
                <a:ahLst/>
                <a:cxnLst/>
                <a:rect l="l" t="t" r="r" b="b"/>
                <a:pathLst>
                  <a:path w="518" h="519" extrusionOk="0">
                    <a:moveTo>
                      <a:pt x="259" y="1"/>
                    </a:moveTo>
                    <a:cubicBezTo>
                      <a:pt x="96" y="1"/>
                      <a:pt x="1" y="99"/>
                      <a:pt x="1" y="259"/>
                    </a:cubicBezTo>
                    <a:cubicBezTo>
                      <a:pt x="1" y="389"/>
                      <a:pt x="96" y="518"/>
                      <a:pt x="259" y="518"/>
                    </a:cubicBezTo>
                    <a:cubicBezTo>
                      <a:pt x="389" y="518"/>
                      <a:pt x="518" y="389"/>
                      <a:pt x="518" y="259"/>
                    </a:cubicBezTo>
                    <a:cubicBezTo>
                      <a:pt x="518" y="99"/>
                      <a:pt x="389" y="1"/>
                      <a:pt x="259" y="1"/>
                    </a:cubicBezTo>
                    <a:close/>
                  </a:path>
                </a:pathLst>
              </a:custGeom>
              <a:solidFill>
                <a:srgbClr val="1513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55" name="Google Shape;655;p1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12</a:t>
            </a:fld>
            <a:endParaRPr/>
          </a:p>
        </p:txBody>
      </p:sp>
      <p:grpSp>
        <p:nvGrpSpPr>
          <p:cNvPr id="660" name="Google Shape;660;p14"/>
          <p:cNvGrpSpPr/>
          <p:nvPr/>
        </p:nvGrpSpPr>
        <p:grpSpPr>
          <a:xfrm>
            <a:off x="3455634" y="2079904"/>
            <a:ext cx="5419951" cy="429600"/>
            <a:chOff x="3455634" y="1877672"/>
            <a:chExt cx="5419951" cy="429600"/>
          </a:xfrm>
        </p:grpSpPr>
        <p:sp>
          <p:nvSpPr>
            <p:cNvPr id="661" name="Google Shape;661;p14"/>
            <p:cNvSpPr/>
            <p:nvPr/>
          </p:nvSpPr>
          <p:spPr>
            <a:xfrm>
              <a:off x="3455634" y="1940973"/>
              <a:ext cx="257100" cy="257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62" name="Google Shape;662;p14"/>
            <p:cNvSpPr txBox="1"/>
            <p:nvPr/>
          </p:nvSpPr>
          <p:spPr>
            <a:xfrm>
              <a:off x="3811565" y="1877672"/>
              <a:ext cx="5064020" cy="429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dirty="0">
                  <a:solidFill>
                    <a:schemeClr val="dk1"/>
                  </a:solidFill>
                  <a:latin typeface="Microsoft JhengHei"/>
                  <a:ea typeface="Microsoft JhengHei"/>
                  <a:cs typeface="Microsoft JhengHei"/>
                  <a:sym typeface="Microsoft JhengHei"/>
                </a:rPr>
                <a:t>私立高級中等以下學校及幼兒園(106年施行)</a:t>
              </a:r>
              <a:endParaRPr sz="1600" b="1" i="0" u="none" strike="noStrike" cap="none" dirty="0">
                <a:solidFill>
                  <a:schemeClr val="dk1"/>
                </a:solidFill>
                <a:latin typeface="Microsoft JhengHei"/>
                <a:ea typeface="Microsoft JhengHei"/>
                <a:cs typeface="Microsoft JhengHei"/>
                <a:sym typeface="Microsoft JhengHei"/>
              </a:endParaRPr>
            </a:p>
          </p:txBody>
        </p:sp>
      </p:grpSp>
      <p:grpSp>
        <p:nvGrpSpPr>
          <p:cNvPr id="663" name="Google Shape;663;p14"/>
          <p:cNvGrpSpPr/>
          <p:nvPr/>
        </p:nvGrpSpPr>
        <p:grpSpPr>
          <a:xfrm>
            <a:off x="3455634" y="3047897"/>
            <a:ext cx="5419951" cy="429600"/>
            <a:chOff x="3455634" y="2489116"/>
            <a:chExt cx="5419951" cy="429600"/>
          </a:xfrm>
        </p:grpSpPr>
        <p:sp>
          <p:nvSpPr>
            <p:cNvPr id="664" name="Google Shape;664;p14"/>
            <p:cNvSpPr/>
            <p:nvPr/>
          </p:nvSpPr>
          <p:spPr>
            <a:xfrm>
              <a:off x="3455634" y="2552417"/>
              <a:ext cx="257100" cy="257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65" name="Google Shape;665;p14"/>
            <p:cNvSpPr txBox="1"/>
            <p:nvPr/>
          </p:nvSpPr>
          <p:spPr>
            <a:xfrm>
              <a:off x="3811565" y="2489116"/>
              <a:ext cx="5064020" cy="429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dirty="0">
                  <a:solidFill>
                    <a:schemeClr val="dk1"/>
                  </a:solidFill>
                  <a:latin typeface="Microsoft JhengHei"/>
                  <a:ea typeface="Microsoft JhengHei"/>
                  <a:cs typeface="Microsoft JhengHei"/>
                  <a:sym typeface="Microsoft JhengHei"/>
                </a:rPr>
                <a:t>海外臺灣學校及大陸地區臺商學校(105年施行)</a:t>
              </a:r>
              <a:endParaRPr sz="1600" b="1" i="0" u="none" strike="noStrike" cap="none" dirty="0">
                <a:solidFill>
                  <a:schemeClr val="dk1"/>
                </a:solidFill>
                <a:latin typeface="Microsoft JhengHei"/>
                <a:ea typeface="Microsoft JhengHei"/>
                <a:cs typeface="Microsoft JhengHei"/>
                <a:sym typeface="Microsoft JhengHei"/>
              </a:endParaRPr>
            </a:p>
          </p:txBody>
        </p:sp>
      </p:grpSp>
      <p:grpSp>
        <p:nvGrpSpPr>
          <p:cNvPr id="675" name="Google Shape;675;p14"/>
          <p:cNvGrpSpPr/>
          <p:nvPr/>
        </p:nvGrpSpPr>
        <p:grpSpPr>
          <a:xfrm>
            <a:off x="155172" y="146662"/>
            <a:ext cx="1826461" cy="289172"/>
            <a:chOff x="4411970" y="2726085"/>
            <a:chExt cx="826954" cy="193659"/>
          </a:xfrm>
        </p:grpSpPr>
        <p:sp>
          <p:nvSpPr>
            <p:cNvPr id="676" name="Google Shape;676;p1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77" name="Google Shape;677;p1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78" name="Google Shape;678;p1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9"/>
                                        </p:tgtEl>
                                        <p:attrNameLst>
                                          <p:attrName>style.visibility</p:attrName>
                                        </p:attrNameLst>
                                      </p:cBhvr>
                                      <p:to>
                                        <p:strVal val="visible"/>
                                      </p:to>
                                    </p:set>
                                    <p:animEffect transition="in" filter="fade">
                                      <p:cBhvr>
                                        <p:cTn id="7" dur="500"/>
                                        <p:tgtEl>
                                          <p:spTgt spid="6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0"/>
                                        </p:tgtEl>
                                        <p:attrNameLst>
                                          <p:attrName>style.visibility</p:attrName>
                                        </p:attrNameLst>
                                      </p:cBhvr>
                                      <p:to>
                                        <p:strVal val="visible"/>
                                      </p:to>
                                    </p:set>
                                    <p:animEffect transition="in" filter="fade">
                                      <p:cBhvr>
                                        <p:cTn id="11" dur="500"/>
                                        <p:tgtEl>
                                          <p:spTgt spid="6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0"/>
                                        </p:tgtEl>
                                        <p:attrNameLst>
                                          <p:attrName>style.visibility</p:attrName>
                                        </p:attrNameLst>
                                      </p:cBhvr>
                                      <p:to>
                                        <p:strVal val="visible"/>
                                      </p:to>
                                    </p:set>
                                    <p:animEffect transition="in" filter="fade">
                                      <p:cBhvr>
                                        <p:cTn id="15" dur="250"/>
                                        <p:tgtEl>
                                          <p:spTgt spid="660"/>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663"/>
                                        </p:tgtEl>
                                        <p:attrNameLst>
                                          <p:attrName>style.visibility</p:attrName>
                                        </p:attrNameLst>
                                      </p:cBhvr>
                                      <p:to>
                                        <p:strVal val="visible"/>
                                      </p:to>
                                    </p:set>
                                    <p:animEffect transition="in" filter="fade">
                                      <p:cBhvr>
                                        <p:cTn id="19" dur="25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5"/>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自我檢查表說明</a:t>
            </a:r>
            <a:endParaRPr>
              <a:latin typeface="Microsoft JhengHei"/>
              <a:ea typeface="Microsoft JhengHei"/>
              <a:cs typeface="Microsoft JhengHei"/>
              <a:sym typeface="Microsoft JhengHei"/>
            </a:endParaRPr>
          </a:p>
        </p:txBody>
      </p:sp>
      <p:sp>
        <p:nvSpPr>
          <p:cNvPr id="684" name="Google Shape;684;p1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13</a:t>
            </a:fld>
            <a:endParaRPr/>
          </a:p>
        </p:txBody>
      </p:sp>
      <p:grpSp>
        <p:nvGrpSpPr>
          <p:cNvPr id="686" name="Google Shape;686;p15"/>
          <p:cNvGrpSpPr/>
          <p:nvPr/>
        </p:nvGrpSpPr>
        <p:grpSpPr>
          <a:xfrm>
            <a:off x="865890" y="1243353"/>
            <a:ext cx="7558110" cy="567468"/>
            <a:chOff x="3455634" y="1174345"/>
            <a:chExt cx="7558110" cy="567468"/>
          </a:xfrm>
        </p:grpSpPr>
        <p:sp>
          <p:nvSpPr>
            <p:cNvPr id="687" name="Google Shape;687;p15"/>
            <p:cNvSpPr/>
            <p:nvPr/>
          </p:nvSpPr>
          <p:spPr>
            <a:xfrm>
              <a:off x="3455634" y="1329529"/>
              <a:ext cx="257100" cy="257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88" name="Google Shape;688;p15"/>
            <p:cNvSpPr txBox="1"/>
            <p:nvPr/>
          </p:nvSpPr>
          <p:spPr>
            <a:xfrm>
              <a:off x="3832036" y="1174345"/>
              <a:ext cx="7181708" cy="567468"/>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檢查項設置</a:t>
              </a:r>
              <a:r>
                <a:rPr lang="zh-TW" sz="1600" b="1" i="0" u="none" strike="noStrike" cap="none">
                  <a:solidFill>
                    <a:schemeClr val="dk1"/>
                  </a:solidFill>
                  <a:highlight>
                    <a:srgbClr val="F5FC9A"/>
                  </a:highlight>
                  <a:latin typeface="Microsoft JhengHei"/>
                  <a:ea typeface="Microsoft JhengHei"/>
                  <a:cs typeface="Microsoft JhengHei"/>
                  <a:sym typeface="Microsoft JhengHei"/>
                </a:rPr>
                <a:t>個資保護要求強度等級</a:t>
              </a:r>
              <a:r>
                <a:rPr lang="zh-TW" sz="1600" b="1" i="0" u="none" strike="noStrike" cap="none">
                  <a:solidFill>
                    <a:schemeClr val="dk1"/>
                  </a:solidFill>
                  <a:latin typeface="Microsoft JhengHei"/>
                  <a:ea typeface="Microsoft JhengHei"/>
                  <a:cs typeface="Microsoft JhengHei"/>
                  <a:sym typeface="Microsoft JhengHei"/>
                </a:rPr>
                <a:t>來區分受檢單位的規模及風險。</a:t>
              </a:r>
              <a:endParaRPr sz="1600" b="1" i="0" u="none" strike="noStrike" cap="none">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受檢單位依</a:t>
              </a:r>
              <a:r>
                <a:rPr lang="zh-TW" sz="1600" b="1" i="0" u="none" strike="noStrike" cap="none">
                  <a:solidFill>
                    <a:schemeClr val="dk1"/>
                  </a:solidFill>
                  <a:highlight>
                    <a:srgbClr val="F5FC9A"/>
                  </a:highlight>
                  <a:latin typeface="Microsoft JhengHei"/>
                  <a:ea typeface="Microsoft JhengHei"/>
                  <a:cs typeface="Microsoft JhengHei"/>
                  <a:sym typeface="Microsoft JhengHei"/>
                </a:rPr>
                <a:t>強度等度來填寫</a:t>
              </a:r>
              <a:r>
                <a:rPr lang="zh-TW" sz="1600" b="1" i="0" u="none" strike="noStrike" cap="none">
                  <a:solidFill>
                    <a:schemeClr val="dk1"/>
                  </a:solidFill>
                  <a:latin typeface="Microsoft JhengHei"/>
                  <a:ea typeface="Microsoft JhengHei"/>
                  <a:cs typeface="Microsoft JhengHei"/>
                  <a:sym typeface="Microsoft JhengHei"/>
                </a:rPr>
                <a:t>，並</a:t>
              </a:r>
              <a:r>
                <a:rPr lang="zh-TW" sz="1600" b="1" i="0" u="none" strike="noStrike" cap="none">
                  <a:solidFill>
                    <a:schemeClr val="dk1"/>
                  </a:solidFill>
                  <a:highlight>
                    <a:srgbClr val="F5FC9A"/>
                  </a:highlight>
                  <a:latin typeface="Microsoft JhengHei"/>
                  <a:ea typeface="Microsoft JhengHei"/>
                  <a:cs typeface="Microsoft JhengHei"/>
                  <a:sym typeface="Microsoft JhengHei"/>
                </a:rPr>
                <a:t>依強度等級而提供建議交付的佐證資料</a:t>
              </a:r>
              <a:r>
                <a:rPr lang="zh-TW" sz="1600" b="1" i="0" u="none" strike="noStrike" cap="none">
                  <a:solidFill>
                    <a:schemeClr val="dk1"/>
                  </a:solidFill>
                  <a:latin typeface="Microsoft JhengHei"/>
                  <a:ea typeface="Microsoft JhengHei"/>
                  <a:cs typeface="Microsoft JhengHei"/>
                  <a:sym typeface="Microsoft JhengHei"/>
                </a:rPr>
                <a:t>。</a:t>
              </a:r>
              <a:endParaRPr/>
            </a:p>
          </p:txBody>
        </p:sp>
      </p:grpSp>
      <p:grpSp>
        <p:nvGrpSpPr>
          <p:cNvPr id="689" name="Google Shape;689;p15"/>
          <p:cNvGrpSpPr/>
          <p:nvPr/>
        </p:nvGrpSpPr>
        <p:grpSpPr>
          <a:xfrm>
            <a:off x="155172" y="146662"/>
            <a:ext cx="1826461" cy="289172"/>
            <a:chOff x="4411970" y="2726085"/>
            <a:chExt cx="826954" cy="193659"/>
          </a:xfrm>
        </p:grpSpPr>
        <p:sp>
          <p:nvSpPr>
            <p:cNvPr id="690" name="Google Shape;690;p15"/>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91" name="Google Shape;691;p15"/>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692" name="Google Shape;692;p15"/>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693" name="Google Shape;693;p15"/>
          <p:cNvGrpSpPr/>
          <p:nvPr/>
        </p:nvGrpSpPr>
        <p:grpSpPr>
          <a:xfrm>
            <a:off x="865890" y="2759266"/>
            <a:ext cx="7793614" cy="429600"/>
            <a:chOff x="3455634" y="1940794"/>
            <a:chExt cx="7793614" cy="429600"/>
          </a:xfrm>
        </p:grpSpPr>
        <p:sp>
          <p:nvSpPr>
            <p:cNvPr id="694" name="Google Shape;694;p15"/>
            <p:cNvSpPr/>
            <p:nvPr/>
          </p:nvSpPr>
          <p:spPr>
            <a:xfrm>
              <a:off x="3455634" y="1940973"/>
              <a:ext cx="257100" cy="257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95" name="Google Shape;695;p15"/>
            <p:cNvSpPr txBox="1"/>
            <p:nvPr/>
          </p:nvSpPr>
          <p:spPr>
            <a:xfrm>
              <a:off x="3784269" y="1940794"/>
              <a:ext cx="7464979" cy="429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「○」選項代表單選，「</a:t>
              </a:r>
              <a:r>
                <a:rPr lang="zh-TW" sz="1600" b="0" i="0" u="none" strike="noStrike" cap="none">
                  <a:solidFill>
                    <a:srgbClr val="000000"/>
                  </a:solidFill>
                  <a:latin typeface="Arial"/>
                  <a:ea typeface="Arial"/>
                  <a:cs typeface="Arial"/>
                  <a:sym typeface="Arial"/>
                </a:rPr>
                <a:t></a:t>
              </a:r>
              <a:r>
                <a:rPr lang="zh-TW" sz="1600" b="1" i="0" u="none" strike="noStrike" cap="none">
                  <a:solidFill>
                    <a:schemeClr val="dk1"/>
                  </a:solidFill>
                  <a:latin typeface="Microsoft JhengHei"/>
                  <a:ea typeface="Microsoft JhengHei"/>
                  <a:cs typeface="Microsoft JhengHei"/>
                  <a:sym typeface="Microsoft JhengHei"/>
                </a:rPr>
                <a:t>」選項代表複選，</a:t>
              </a:r>
              <a:r>
                <a:rPr lang="zh-TW" sz="1600" b="1" i="0" u="none" strike="noStrike" cap="none">
                  <a:solidFill>
                    <a:schemeClr val="dk1"/>
                  </a:solidFill>
                  <a:highlight>
                    <a:srgbClr val="F5FC9A"/>
                  </a:highlight>
                  <a:latin typeface="Microsoft JhengHei"/>
                  <a:ea typeface="Microsoft JhengHei"/>
                  <a:cs typeface="Microsoft JhengHei"/>
                  <a:sym typeface="Microsoft JhengHei"/>
                </a:rPr>
                <a:t>「*」選項代表必須繳交之佐證資料</a:t>
              </a:r>
              <a:r>
                <a:rPr lang="zh-TW" sz="1600" b="1" i="0" u="none" strike="noStrike" cap="none">
                  <a:solidFill>
                    <a:schemeClr val="dk1"/>
                  </a:solidFill>
                  <a:latin typeface="Microsoft JhengHei"/>
                  <a:ea typeface="Microsoft JhengHei"/>
                  <a:cs typeface="Microsoft JhengHei"/>
                  <a:sym typeface="Microsoft JhengHei"/>
                </a:rPr>
                <a:t>。</a:t>
              </a:r>
              <a:endParaRPr/>
            </a:p>
          </p:txBody>
        </p:sp>
      </p:grpSp>
      <p:grpSp>
        <p:nvGrpSpPr>
          <p:cNvPr id="696" name="Google Shape;696;p15"/>
          <p:cNvGrpSpPr/>
          <p:nvPr/>
        </p:nvGrpSpPr>
        <p:grpSpPr>
          <a:xfrm>
            <a:off x="865890" y="2008608"/>
            <a:ext cx="7450031" cy="640692"/>
            <a:chOff x="3455634" y="2510956"/>
            <a:chExt cx="7450031" cy="640692"/>
          </a:xfrm>
        </p:grpSpPr>
        <p:sp>
          <p:nvSpPr>
            <p:cNvPr id="697" name="Google Shape;697;p15"/>
            <p:cNvSpPr/>
            <p:nvPr/>
          </p:nvSpPr>
          <p:spPr>
            <a:xfrm>
              <a:off x="3455634" y="2552417"/>
              <a:ext cx="257100" cy="257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98" name="Google Shape;698;p15"/>
            <p:cNvSpPr txBox="1"/>
            <p:nvPr/>
          </p:nvSpPr>
          <p:spPr>
            <a:xfrm>
              <a:off x="3832036" y="2510956"/>
              <a:ext cx="7073629" cy="640692"/>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dirty="0">
                  <a:solidFill>
                    <a:schemeClr val="dk1"/>
                  </a:solidFill>
                  <a:latin typeface="Microsoft JhengHei"/>
                  <a:ea typeface="Microsoft JhengHei"/>
                  <a:cs typeface="Microsoft JhengHei"/>
                  <a:sym typeface="Microsoft JhengHei"/>
                </a:rPr>
                <a:t>自我檢查項目之相關佐證文件</a:t>
              </a:r>
              <a:r>
                <a:rPr lang="zh-TW" sz="1600" b="1" i="0" u="none" strike="noStrike" cap="none" dirty="0">
                  <a:solidFill>
                    <a:schemeClr val="dk1"/>
                  </a:solidFill>
                  <a:highlight>
                    <a:srgbClr val="F5FC9A"/>
                  </a:highlight>
                  <a:latin typeface="Microsoft JhengHei"/>
                  <a:ea typeface="Microsoft JhengHei"/>
                  <a:cs typeface="Microsoft JhengHei"/>
                  <a:sym typeface="Microsoft JhengHei"/>
                </a:rPr>
                <a:t>以 11</a:t>
              </a:r>
              <a:r>
                <a:rPr lang="en-US" altLang="zh-TW" sz="1600" b="1" i="0" u="none" strike="noStrike" cap="none" dirty="0">
                  <a:solidFill>
                    <a:schemeClr val="dk1"/>
                  </a:solidFill>
                  <a:highlight>
                    <a:srgbClr val="F5FC9A"/>
                  </a:highlight>
                  <a:latin typeface="Microsoft JhengHei"/>
                  <a:ea typeface="Microsoft JhengHei"/>
                  <a:cs typeface="Microsoft JhengHei"/>
                  <a:sym typeface="Microsoft JhengHei"/>
                </a:rPr>
                <a:t>3</a:t>
              </a:r>
              <a:r>
                <a:rPr lang="zh-TW" sz="1600" b="1" i="0" u="none" strike="noStrike" cap="none" dirty="0">
                  <a:solidFill>
                    <a:schemeClr val="dk1"/>
                  </a:solidFill>
                  <a:highlight>
                    <a:srgbClr val="F5FC9A"/>
                  </a:highlight>
                  <a:latin typeface="Microsoft JhengHei"/>
                  <a:ea typeface="Microsoft JhengHei"/>
                  <a:cs typeface="Microsoft JhengHei"/>
                  <a:sym typeface="Microsoft JhengHei"/>
                </a:rPr>
                <a:t>年度成果為主</a:t>
              </a:r>
              <a:r>
                <a:rPr lang="zh-TW" sz="1600" b="1" i="0" u="none" strike="noStrike" cap="none" dirty="0">
                  <a:solidFill>
                    <a:schemeClr val="dk1"/>
                  </a:solidFill>
                  <a:latin typeface="Microsoft JhengHei"/>
                  <a:ea typeface="Microsoft JhengHei"/>
                  <a:cs typeface="Microsoft JhengHei"/>
                  <a:sym typeface="Microsoft JhengHei"/>
                </a:rPr>
                <a:t>，若 11</a:t>
              </a:r>
              <a:r>
                <a:rPr lang="en-US" altLang="zh-TW" sz="1600" b="1" i="0" u="none" strike="noStrike" cap="none" dirty="0">
                  <a:solidFill>
                    <a:schemeClr val="dk1"/>
                  </a:solidFill>
                  <a:latin typeface="Microsoft JhengHei"/>
                  <a:ea typeface="Microsoft JhengHei"/>
                  <a:cs typeface="Microsoft JhengHei"/>
                  <a:sym typeface="Microsoft JhengHei"/>
                </a:rPr>
                <a:t>3</a:t>
              </a:r>
              <a:r>
                <a:rPr lang="zh-TW" sz="1600" b="1" i="0" u="none" strike="noStrike" cap="none" dirty="0">
                  <a:solidFill>
                    <a:schemeClr val="dk1"/>
                  </a:solidFill>
                  <a:latin typeface="Microsoft JhengHei"/>
                  <a:ea typeface="Microsoft JhengHei"/>
                  <a:cs typeface="Microsoft JhengHei"/>
                  <a:sym typeface="Microsoft JhengHei"/>
                </a:rPr>
                <a:t>年度尚未完整執行，亦可提供本 (11</a:t>
              </a:r>
              <a:r>
                <a:rPr lang="en-US" altLang="zh-TW" sz="1600" b="1" i="0" u="none" strike="noStrike" cap="none" dirty="0">
                  <a:solidFill>
                    <a:schemeClr val="dk1"/>
                  </a:solidFill>
                  <a:latin typeface="Microsoft JhengHei"/>
                  <a:ea typeface="Microsoft JhengHei"/>
                  <a:cs typeface="Microsoft JhengHei"/>
                  <a:sym typeface="Microsoft JhengHei"/>
                </a:rPr>
                <a:t>4</a:t>
              </a:r>
              <a:r>
                <a:rPr lang="zh-TW" sz="1600" b="1" i="0" u="none" strike="noStrike" cap="none" dirty="0">
                  <a:solidFill>
                    <a:schemeClr val="dk1"/>
                  </a:solidFill>
                  <a:latin typeface="Microsoft JhengHei"/>
                  <a:ea typeface="Microsoft JhengHei"/>
                  <a:cs typeface="Microsoft JhengHei"/>
                  <a:sym typeface="Microsoft JhengHei"/>
                </a:rPr>
                <a:t>)年度之成果資料加強說明。</a:t>
              </a:r>
              <a:endParaRPr sz="1600" b="1" i="0" u="none" strike="noStrike" cap="none" dirty="0">
                <a:solidFill>
                  <a:schemeClr val="dk1"/>
                </a:solidFill>
                <a:latin typeface="Microsoft JhengHei"/>
                <a:ea typeface="Microsoft JhengHei"/>
                <a:cs typeface="Microsoft JhengHei"/>
                <a:sym typeface="Microsoft JhengHei"/>
              </a:endParaRPr>
            </a:p>
          </p:txBody>
        </p:sp>
      </p:grpSp>
      <p:grpSp>
        <p:nvGrpSpPr>
          <p:cNvPr id="699" name="Google Shape;699;p15"/>
          <p:cNvGrpSpPr/>
          <p:nvPr/>
        </p:nvGrpSpPr>
        <p:grpSpPr>
          <a:xfrm>
            <a:off x="865890" y="3298833"/>
            <a:ext cx="5440422" cy="429600"/>
            <a:chOff x="3455634" y="3093630"/>
            <a:chExt cx="5440422" cy="429600"/>
          </a:xfrm>
        </p:grpSpPr>
        <p:sp>
          <p:nvSpPr>
            <p:cNvPr id="700" name="Google Shape;700;p15"/>
            <p:cNvSpPr/>
            <p:nvPr/>
          </p:nvSpPr>
          <p:spPr>
            <a:xfrm>
              <a:off x="3455634" y="3163860"/>
              <a:ext cx="257100" cy="257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701" name="Google Shape;701;p15"/>
            <p:cNvSpPr txBox="1"/>
            <p:nvPr/>
          </p:nvSpPr>
          <p:spPr>
            <a:xfrm>
              <a:off x="3832036" y="3093630"/>
              <a:ext cx="5064020" cy="429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提供的佐證檔案</a:t>
              </a:r>
              <a:r>
                <a:rPr lang="zh-TW" sz="1600" b="1" i="0" u="none" strike="noStrike" cap="none">
                  <a:solidFill>
                    <a:schemeClr val="dk1"/>
                  </a:solidFill>
                  <a:highlight>
                    <a:srgbClr val="F5FC9A"/>
                  </a:highlight>
                  <a:latin typeface="Microsoft JhengHei"/>
                  <a:ea typeface="Microsoft JhengHei"/>
                  <a:cs typeface="Microsoft JhengHei"/>
                  <a:sym typeface="Microsoft JhengHei"/>
                </a:rPr>
                <a:t>請適當去識別化</a:t>
              </a:r>
              <a:r>
                <a:rPr lang="zh-TW" sz="1600" b="1" i="0" u="none" strike="noStrike" cap="none">
                  <a:solidFill>
                    <a:schemeClr val="dk1"/>
                  </a:solidFill>
                  <a:latin typeface="Microsoft JhengHei"/>
                  <a:ea typeface="Microsoft JhengHei"/>
                  <a:cs typeface="Microsoft JhengHei"/>
                  <a:sym typeface="Microsoft JhengHei"/>
                </a:rPr>
                <a:t>，避免衍生個資爭議。</a:t>
              </a:r>
              <a:endParaRPr sz="1600" b="1" i="0" u="none" strike="noStrike" cap="none">
                <a:solidFill>
                  <a:schemeClr val="dk1"/>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500"/>
                                        <p:tgtEl>
                                          <p:spTgt spid="6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6"/>
                                        </p:tgtEl>
                                        <p:attrNameLst>
                                          <p:attrName>style.visibility</p:attrName>
                                        </p:attrNameLst>
                                      </p:cBhvr>
                                      <p:to>
                                        <p:strVal val="visible"/>
                                      </p:to>
                                    </p:set>
                                    <p:animEffect transition="in" filter="fade">
                                      <p:cBhvr>
                                        <p:cTn id="11" dur="250"/>
                                        <p:tgtEl>
                                          <p:spTgt spid="686"/>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696"/>
                                        </p:tgtEl>
                                        <p:attrNameLst>
                                          <p:attrName>style.visibility</p:attrName>
                                        </p:attrNameLst>
                                      </p:cBhvr>
                                      <p:to>
                                        <p:strVal val="visible"/>
                                      </p:to>
                                    </p:set>
                                    <p:animEffect transition="in" filter="fade">
                                      <p:cBhvr>
                                        <p:cTn id="15" dur="250"/>
                                        <p:tgtEl>
                                          <p:spTgt spid="69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93"/>
                                        </p:tgtEl>
                                        <p:attrNameLst>
                                          <p:attrName>style.visibility</p:attrName>
                                        </p:attrNameLst>
                                      </p:cBhvr>
                                      <p:to>
                                        <p:strVal val="visible"/>
                                      </p:to>
                                    </p:set>
                                    <p:animEffect transition="in" filter="fade">
                                      <p:cBhvr>
                                        <p:cTn id="19" dur="250"/>
                                        <p:tgtEl>
                                          <p:spTgt spid="693"/>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699"/>
                                        </p:tgtEl>
                                        <p:attrNameLst>
                                          <p:attrName>style.visibility</p:attrName>
                                        </p:attrNameLst>
                                      </p:cBhvr>
                                      <p:to>
                                        <p:strVal val="visible"/>
                                      </p:to>
                                    </p:set>
                                    <p:animEffect transition="in" filter="fade">
                                      <p:cBhvr>
                                        <p:cTn id="23" dur="250"/>
                                        <p:tgtEl>
                                          <p:spTgt spid="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6"/>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自我檢查表 </a:t>
            </a:r>
            <a:r>
              <a:rPr lang="zh-TW"/>
              <a:t>9</a:t>
            </a:r>
            <a:r>
              <a:rPr lang="zh-TW">
                <a:latin typeface="Microsoft JhengHei"/>
                <a:ea typeface="Microsoft JhengHei"/>
                <a:cs typeface="Microsoft JhengHei"/>
                <a:sym typeface="Microsoft JhengHei"/>
              </a:rPr>
              <a:t>大項</a:t>
            </a:r>
            <a:endParaRPr>
              <a:latin typeface="Microsoft JhengHei"/>
              <a:ea typeface="Microsoft JhengHei"/>
              <a:cs typeface="Microsoft JhengHei"/>
              <a:sym typeface="Microsoft JhengHei"/>
            </a:endParaRPr>
          </a:p>
        </p:txBody>
      </p:sp>
      <p:sp>
        <p:nvSpPr>
          <p:cNvPr id="707" name="Google Shape;707;p1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14</a:t>
            </a:fld>
            <a:endParaRPr/>
          </a:p>
        </p:txBody>
      </p:sp>
      <p:grpSp>
        <p:nvGrpSpPr>
          <p:cNvPr id="709" name="Google Shape;709;p16"/>
          <p:cNvGrpSpPr/>
          <p:nvPr/>
        </p:nvGrpSpPr>
        <p:grpSpPr>
          <a:xfrm>
            <a:off x="51775" y="1557280"/>
            <a:ext cx="1948500" cy="1879243"/>
            <a:chOff x="51775" y="1557280"/>
            <a:chExt cx="1948500" cy="1879243"/>
          </a:xfrm>
        </p:grpSpPr>
        <p:sp>
          <p:nvSpPr>
            <p:cNvPr id="710" name="Google Shape;710;p16"/>
            <p:cNvSpPr txBox="1"/>
            <p:nvPr/>
          </p:nvSpPr>
          <p:spPr>
            <a:xfrm>
              <a:off x="51775" y="1557280"/>
              <a:ext cx="1948500" cy="579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zh-TW" sz="1200" b="1" i="0" u="none" strike="noStrike" cap="none">
                  <a:solidFill>
                    <a:schemeClr val="dk1"/>
                  </a:solidFill>
                  <a:latin typeface="Microsoft JhengHei"/>
                  <a:ea typeface="Microsoft JhengHei"/>
                  <a:cs typeface="Microsoft JhengHei"/>
                  <a:sym typeface="Microsoft JhengHei"/>
                </a:rPr>
                <a:t>1、個人資料檔案安全維護計畫</a:t>
              </a:r>
              <a:endParaRPr sz="1200" b="1" i="0" u="none" strike="noStrike" cap="none">
                <a:solidFill>
                  <a:schemeClr val="dk1"/>
                </a:solidFill>
                <a:latin typeface="Microsoft JhengHei"/>
                <a:ea typeface="Microsoft JhengHei"/>
                <a:cs typeface="Microsoft JhengHei"/>
                <a:sym typeface="Microsoft JhengHei"/>
              </a:endParaRPr>
            </a:p>
          </p:txBody>
        </p:sp>
        <p:sp>
          <p:nvSpPr>
            <p:cNvPr id="711" name="Google Shape;711;p16"/>
            <p:cNvSpPr/>
            <p:nvPr/>
          </p:nvSpPr>
          <p:spPr>
            <a:xfrm>
              <a:off x="749905" y="2256023"/>
              <a:ext cx="1150800" cy="1180500"/>
            </a:xfrm>
            <a:prstGeom prst="blockArc">
              <a:avLst>
                <a:gd name="adj1" fmla="val 10800000"/>
                <a:gd name="adj2" fmla="val 21555166"/>
                <a:gd name="adj3" fmla="val 29317"/>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cxnSp>
          <p:nvCxnSpPr>
            <p:cNvPr id="712" name="Google Shape;712;p16"/>
            <p:cNvCxnSpPr/>
            <p:nvPr/>
          </p:nvCxnSpPr>
          <p:spPr>
            <a:xfrm rot="10800000">
              <a:off x="859357" y="2070271"/>
              <a:ext cx="256800" cy="252062"/>
            </a:xfrm>
            <a:prstGeom prst="bentConnector2">
              <a:avLst/>
            </a:prstGeom>
            <a:noFill/>
            <a:ln w="9525" cap="flat" cmpd="sng">
              <a:solidFill>
                <a:schemeClr val="dk1"/>
              </a:solidFill>
              <a:prstDash val="solid"/>
              <a:round/>
              <a:headEnd type="none" w="sm" len="sm"/>
              <a:tailEnd type="none" w="sm" len="sm"/>
            </a:ln>
          </p:spPr>
        </p:cxnSp>
      </p:grpSp>
      <p:grpSp>
        <p:nvGrpSpPr>
          <p:cNvPr id="713" name="Google Shape;713;p16"/>
          <p:cNvGrpSpPr/>
          <p:nvPr/>
        </p:nvGrpSpPr>
        <p:grpSpPr>
          <a:xfrm>
            <a:off x="1740698" y="1185011"/>
            <a:ext cx="1948500" cy="2251512"/>
            <a:chOff x="1740698" y="1185011"/>
            <a:chExt cx="1948500" cy="2251512"/>
          </a:xfrm>
        </p:grpSpPr>
        <p:sp>
          <p:nvSpPr>
            <p:cNvPr id="714" name="Google Shape;714;p16"/>
            <p:cNvSpPr txBox="1"/>
            <p:nvPr/>
          </p:nvSpPr>
          <p:spPr>
            <a:xfrm>
              <a:off x="1740698" y="1185011"/>
              <a:ext cx="1948500" cy="39566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2、組織及運作管理情形</a:t>
              </a:r>
              <a:endParaRPr sz="1200" b="1" i="0" u="none" strike="noStrike" cap="none">
                <a:solidFill>
                  <a:schemeClr val="dk1"/>
                </a:solidFill>
                <a:latin typeface="Microsoft JhengHei"/>
                <a:ea typeface="Microsoft JhengHei"/>
                <a:cs typeface="Microsoft JhengHei"/>
                <a:sym typeface="Microsoft JhengHei"/>
              </a:endParaRPr>
            </a:p>
          </p:txBody>
        </p:sp>
        <p:sp>
          <p:nvSpPr>
            <p:cNvPr id="715" name="Google Shape;715;p16"/>
            <p:cNvSpPr/>
            <p:nvPr/>
          </p:nvSpPr>
          <p:spPr>
            <a:xfrm>
              <a:off x="2401105" y="2256023"/>
              <a:ext cx="1150800" cy="1180500"/>
            </a:xfrm>
            <a:prstGeom prst="blockArc">
              <a:avLst>
                <a:gd name="adj1" fmla="val 10800000"/>
                <a:gd name="adj2" fmla="val 21555166"/>
                <a:gd name="adj3" fmla="val 2931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cxnSp>
          <p:nvCxnSpPr>
            <p:cNvPr id="716" name="Google Shape;716;p16"/>
            <p:cNvCxnSpPr/>
            <p:nvPr/>
          </p:nvCxnSpPr>
          <p:spPr>
            <a:xfrm rot="5400000" flipH="1">
              <a:off x="2528814" y="1819309"/>
              <a:ext cx="628558" cy="256290"/>
            </a:xfrm>
            <a:prstGeom prst="bentConnector3">
              <a:avLst>
                <a:gd name="adj1" fmla="val 50000"/>
              </a:avLst>
            </a:prstGeom>
            <a:noFill/>
            <a:ln w="9525" cap="flat" cmpd="sng">
              <a:solidFill>
                <a:schemeClr val="dk1"/>
              </a:solidFill>
              <a:prstDash val="solid"/>
              <a:round/>
              <a:headEnd type="none" w="sm" len="sm"/>
              <a:tailEnd type="none" w="sm" len="sm"/>
            </a:ln>
          </p:spPr>
        </p:cxnSp>
      </p:grpSp>
      <p:grpSp>
        <p:nvGrpSpPr>
          <p:cNvPr id="717" name="Google Shape;717;p16"/>
          <p:cNvGrpSpPr/>
          <p:nvPr/>
        </p:nvGrpSpPr>
        <p:grpSpPr>
          <a:xfrm>
            <a:off x="3621367" y="1587480"/>
            <a:ext cx="1948500" cy="1853788"/>
            <a:chOff x="3621367" y="1587480"/>
            <a:chExt cx="1948500" cy="1853788"/>
          </a:xfrm>
        </p:grpSpPr>
        <p:cxnSp>
          <p:nvCxnSpPr>
            <p:cNvPr id="718" name="Google Shape;718;p16"/>
            <p:cNvCxnSpPr/>
            <p:nvPr/>
          </p:nvCxnSpPr>
          <p:spPr>
            <a:xfrm rot="-5400000" flipH="1">
              <a:off x="4563196" y="2201802"/>
              <a:ext cx="159600" cy="600"/>
            </a:xfrm>
            <a:prstGeom prst="bentConnector3">
              <a:avLst>
                <a:gd name="adj1" fmla="val 6679"/>
              </a:avLst>
            </a:prstGeom>
            <a:noFill/>
            <a:ln w="9525" cap="flat" cmpd="sng">
              <a:solidFill>
                <a:schemeClr val="dk1"/>
              </a:solidFill>
              <a:prstDash val="solid"/>
              <a:round/>
              <a:headEnd type="none" w="sm" len="sm"/>
              <a:tailEnd type="none" w="sm" len="sm"/>
            </a:ln>
          </p:spPr>
        </p:cxnSp>
        <p:sp>
          <p:nvSpPr>
            <p:cNvPr id="719" name="Google Shape;719;p16"/>
            <p:cNvSpPr txBox="1"/>
            <p:nvPr/>
          </p:nvSpPr>
          <p:spPr>
            <a:xfrm>
              <a:off x="3621367" y="1587480"/>
              <a:ext cx="1948500" cy="579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3、專責人員或專責組織任務</a:t>
              </a:r>
              <a:endParaRPr sz="1200" b="1" i="0" u="none" strike="noStrike" cap="none">
                <a:solidFill>
                  <a:schemeClr val="dk1"/>
                </a:solidFill>
                <a:latin typeface="Microsoft JhengHei"/>
                <a:ea typeface="Microsoft JhengHei"/>
                <a:cs typeface="Microsoft JhengHei"/>
                <a:sym typeface="Microsoft JhengHei"/>
              </a:endParaRPr>
            </a:p>
          </p:txBody>
        </p:sp>
        <p:sp>
          <p:nvSpPr>
            <p:cNvPr id="720" name="Google Shape;720;p16"/>
            <p:cNvSpPr/>
            <p:nvPr/>
          </p:nvSpPr>
          <p:spPr>
            <a:xfrm>
              <a:off x="4050433" y="2260768"/>
              <a:ext cx="1150800" cy="1180500"/>
            </a:xfrm>
            <a:prstGeom prst="blockArc">
              <a:avLst>
                <a:gd name="adj1" fmla="val 10800000"/>
                <a:gd name="adj2" fmla="val 21555166"/>
                <a:gd name="adj3" fmla="val 2931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grpSp>
      <p:grpSp>
        <p:nvGrpSpPr>
          <p:cNvPr id="721" name="Google Shape;721;p16"/>
          <p:cNvGrpSpPr/>
          <p:nvPr/>
        </p:nvGrpSpPr>
        <p:grpSpPr>
          <a:xfrm>
            <a:off x="2492185" y="2467498"/>
            <a:ext cx="1948500" cy="2429489"/>
            <a:chOff x="2492185" y="2467498"/>
            <a:chExt cx="1948500" cy="2429489"/>
          </a:xfrm>
        </p:grpSpPr>
        <p:sp>
          <p:nvSpPr>
            <p:cNvPr id="722" name="Google Shape;722;p16"/>
            <p:cNvSpPr/>
            <p:nvPr/>
          </p:nvSpPr>
          <p:spPr>
            <a:xfrm rot="10800000">
              <a:off x="3226930" y="2467498"/>
              <a:ext cx="1150800" cy="1180500"/>
            </a:xfrm>
            <a:prstGeom prst="blockArc">
              <a:avLst>
                <a:gd name="adj1" fmla="val 10800000"/>
                <a:gd name="adj2" fmla="val 21555166"/>
                <a:gd name="adj3" fmla="val 2931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cxnSp>
          <p:nvCxnSpPr>
            <p:cNvPr id="723" name="Google Shape;723;p16"/>
            <p:cNvCxnSpPr/>
            <p:nvPr/>
          </p:nvCxnSpPr>
          <p:spPr>
            <a:xfrm rot="5400000">
              <a:off x="3420763" y="3857645"/>
              <a:ext cx="539752" cy="116434"/>
            </a:xfrm>
            <a:prstGeom prst="bentConnector3">
              <a:avLst>
                <a:gd name="adj1" fmla="val 50000"/>
              </a:avLst>
            </a:prstGeom>
            <a:noFill/>
            <a:ln w="9525" cap="flat" cmpd="sng">
              <a:solidFill>
                <a:schemeClr val="dk1"/>
              </a:solidFill>
              <a:prstDash val="solid"/>
              <a:round/>
              <a:headEnd type="none" w="sm" len="sm"/>
              <a:tailEnd type="none" w="sm" len="sm"/>
            </a:ln>
          </p:spPr>
        </p:cxnSp>
        <p:sp>
          <p:nvSpPr>
            <p:cNvPr id="724" name="Google Shape;724;p16"/>
            <p:cNvSpPr txBox="1"/>
            <p:nvPr/>
          </p:nvSpPr>
          <p:spPr>
            <a:xfrm>
              <a:off x="2492185" y="4317687"/>
              <a:ext cx="1948500" cy="57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7、業務終止之個資管理</a:t>
              </a:r>
              <a:endParaRPr sz="1200" b="1" i="0" u="none" strike="noStrike" cap="none">
                <a:solidFill>
                  <a:schemeClr val="dk1"/>
                </a:solidFill>
                <a:latin typeface="Microsoft JhengHei"/>
                <a:ea typeface="Microsoft JhengHei"/>
                <a:cs typeface="Microsoft JhengHei"/>
                <a:sym typeface="Microsoft JhengHei"/>
              </a:endParaRPr>
            </a:p>
          </p:txBody>
        </p:sp>
      </p:grpSp>
      <p:grpSp>
        <p:nvGrpSpPr>
          <p:cNvPr id="725" name="Google Shape;725;p16"/>
          <p:cNvGrpSpPr/>
          <p:nvPr/>
        </p:nvGrpSpPr>
        <p:grpSpPr>
          <a:xfrm>
            <a:off x="601479" y="2467498"/>
            <a:ext cx="2125051" cy="2143653"/>
            <a:chOff x="601479" y="2467498"/>
            <a:chExt cx="2125051" cy="2143653"/>
          </a:xfrm>
        </p:grpSpPr>
        <p:sp>
          <p:nvSpPr>
            <p:cNvPr id="726" name="Google Shape;726;p16"/>
            <p:cNvSpPr/>
            <p:nvPr/>
          </p:nvSpPr>
          <p:spPr>
            <a:xfrm rot="10800000">
              <a:off x="1575730" y="2467498"/>
              <a:ext cx="1150800" cy="1180500"/>
            </a:xfrm>
            <a:prstGeom prst="blockArc">
              <a:avLst>
                <a:gd name="adj1" fmla="val 10800000"/>
                <a:gd name="adj2" fmla="val 21555166"/>
                <a:gd name="adj3" fmla="val 2931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cxnSp>
          <p:nvCxnSpPr>
            <p:cNvPr id="727" name="Google Shape;727;p16"/>
            <p:cNvCxnSpPr/>
            <p:nvPr/>
          </p:nvCxnSpPr>
          <p:spPr>
            <a:xfrm rot="5400000">
              <a:off x="1918250" y="3787398"/>
              <a:ext cx="370310" cy="83462"/>
            </a:xfrm>
            <a:prstGeom prst="bentConnector3">
              <a:avLst>
                <a:gd name="adj1" fmla="val 50000"/>
              </a:avLst>
            </a:prstGeom>
            <a:noFill/>
            <a:ln w="9525" cap="flat" cmpd="sng">
              <a:solidFill>
                <a:schemeClr val="dk1"/>
              </a:solidFill>
              <a:prstDash val="solid"/>
              <a:round/>
              <a:headEnd type="none" w="sm" len="sm"/>
              <a:tailEnd type="none" w="sm" len="sm"/>
            </a:ln>
          </p:spPr>
        </p:cxnSp>
        <p:sp>
          <p:nvSpPr>
            <p:cNvPr id="728" name="Google Shape;728;p16"/>
            <p:cNvSpPr txBox="1"/>
            <p:nvPr/>
          </p:nvSpPr>
          <p:spPr>
            <a:xfrm>
              <a:off x="601479" y="4031851"/>
              <a:ext cx="1948500" cy="57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6、環境管理措施 </a:t>
              </a:r>
              <a:endParaRPr sz="1200" b="1" i="0" u="none" strike="noStrike" cap="none">
                <a:solidFill>
                  <a:schemeClr val="dk1"/>
                </a:solidFill>
                <a:latin typeface="Microsoft JhengHei"/>
                <a:ea typeface="Microsoft JhengHei"/>
                <a:cs typeface="Microsoft JhengHei"/>
                <a:sym typeface="Microsoft JhengHei"/>
              </a:endParaRPr>
            </a:p>
          </p:txBody>
        </p:sp>
      </p:grpSp>
      <p:grpSp>
        <p:nvGrpSpPr>
          <p:cNvPr id="729" name="Google Shape;729;p16"/>
          <p:cNvGrpSpPr/>
          <p:nvPr/>
        </p:nvGrpSpPr>
        <p:grpSpPr>
          <a:xfrm>
            <a:off x="4551907" y="2472243"/>
            <a:ext cx="1948500" cy="2065264"/>
            <a:chOff x="4551907" y="2472243"/>
            <a:chExt cx="1948500" cy="2065264"/>
          </a:xfrm>
        </p:grpSpPr>
        <p:sp>
          <p:nvSpPr>
            <p:cNvPr id="730" name="Google Shape;730;p16"/>
            <p:cNvSpPr/>
            <p:nvPr/>
          </p:nvSpPr>
          <p:spPr>
            <a:xfrm rot="10800000">
              <a:off x="4876258" y="2472243"/>
              <a:ext cx="1150800" cy="1180500"/>
            </a:xfrm>
            <a:prstGeom prst="blockArc">
              <a:avLst>
                <a:gd name="adj1" fmla="val 10800000"/>
                <a:gd name="adj2" fmla="val 21555166"/>
                <a:gd name="adj3" fmla="val 2931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731" name="Google Shape;731;p16"/>
            <p:cNvSpPr txBox="1"/>
            <p:nvPr/>
          </p:nvSpPr>
          <p:spPr>
            <a:xfrm>
              <a:off x="4551907" y="3958207"/>
              <a:ext cx="1948500" cy="57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8、事故通報與應變程序</a:t>
              </a:r>
              <a:endParaRPr sz="1200" b="1" i="0" u="none" strike="noStrike" cap="none">
                <a:solidFill>
                  <a:schemeClr val="dk1"/>
                </a:solidFill>
                <a:latin typeface="Microsoft JhengHei"/>
                <a:ea typeface="Microsoft JhengHei"/>
                <a:cs typeface="Microsoft JhengHei"/>
                <a:sym typeface="Microsoft JhengHei"/>
              </a:endParaRPr>
            </a:p>
          </p:txBody>
        </p:sp>
        <p:cxnSp>
          <p:nvCxnSpPr>
            <p:cNvPr id="732" name="Google Shape;732;p16"/>
            <p:cNvCxnSpPr>
              <a:endCxn id="731" idx="0"/>
            </p:cNvCxnSpPr>
            <p:nvPr/>
          </p:nvCxnSpPr>
          <p:spPr>
            <a:xfrm rot="-5400000" flipH="1">
              <a:off x="5333557" y="3765607"/>
              <a:ext cx="310800" cy="74400"/>
            </a:xfrm>
            <a:prstGeom prst="bentConnector3">
              <a:avLst>
                <a:gd name="adj1" fmla="val 50000"/>
              </a:avLst>
            </a:prstGeom>
            <a:noFill/>
            <a:ln w="9525" cap="flat" cmpd="sng">
              <a:solidFill>
                <a:schemeClr val="dk1"/>
              </a:solidFill>
              <a:prstDash val="solid"/>
              <a:round/>
              <a:headEnd type="none" w="sm" len="sm"/>
              <a:tailEnd type="none" w="sm" len="sm"/>
            </a:ln>
          </p:spPr>
        </p:cxnSp>
      </p:grpSp>
      <p:grpSp>
        <p:nvGrpSpPr>
          <p:cNvPr id="733" name="Google Shape;733;p16"/>
          <p:cNvGrpSpPr/>
          <p:nvPr/>
        </p:nvGrpSpPr>
        <p:grpSpPr>
          <a:xfrm>
            <a:off x="5140800" y="1124208"/>
            <a:ext cx="1948500" cy="2317060"/>
            <a:chOff x="5140800" y="1124208"/>
            <a:chExt cx="1948500" cy="2317060"/>
          </a:xfrm>
        </p:grpSpPr>
        <p:sp>
          <p:nvSpPr>
            <p:cNvPr id="734" name="Google Shape;734;p16"/>
            <p:cNvSpPr txBox="1"/>
            <p:nvPr/>
          </p:nvSpPr>
          <p:spPr>
            <a:xfrm>
              <a:off x="5140800" y="1124208"/>
              <a:ext cx="1948500" cy="57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4、個人資料盤點、管理與紀錄</a:t>
              </a:r>
              <a:endParaRPr sz="1200" b="1" i="0" u="none" strike="noStrike" cap="none">
                <a:solidFill>
                  <a:schemeClr val="dk1"/>
                </a:solidFill>
                <a:latin typeface="Microsoft JhengHei"/>
                <a:ea typeface="Microsoft JhengHei"/>
                <a:cs typeface="Microsoft JhengHei"/>
                <a:sym typeface="Microsoft JhengHei"/>
              </a:endParaRPr>
            </a:p>
          </p:txBody>
        </p:sp>
        <p:sp>
          <p:nvSpPr>
            <p:cNvPr id="735" name="Google Shape;735;p16"/>
            <p:cNvSpPr/>
            <p:nvPr/>
          </p:nvSpPr>
          <p:spPr>
            <a:xfrm>
              <a:off x="5701633" y="2260768"/>
              <a:ext cx="1150800" cy="1180500"/>
            </a:xfrm>
            <a:prstGeom prst="blockArc">
              <a:avLst>
                <a:gd name="adj1" fmla="val 10800000"/>
                <a:gd name="adj2" fmla="val 21555166"/>
                <a:gd name="adj3" fmla="val 29317"/>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cxnSp>
          <p:nvCxnSpPr>
            <p:cNvPr id="736" name="Google Shape;736;p16"/>
            <p:cNvCxnSpPr/>
            <p:nvPr/>
          </p:nvCxnSpPr>
          <p:spPr>
            <a:xfrm rot="-5400000">
              <a:off x="5976227" y="1869483"/>
              <a:ext cx="729346" cy="104940"/>
            </a:xfrm>
            <a:prstGeom prst="bentConnector3">
              <a:avLst>
                <a:gd name="adj1" fmla="val 50000"/>
              </a:avLst>
            </a:prstGeom>
            <a:noFill/>
            <a:ln w="9525" cap="flat" cmpd="sng">
              <a:solidFill>
                <a:schemeClr val="dk1"/>
              </a:solidFill>
              <a:prstDash val="solid"/>
              <a:round/>
              <a:headEnd type="none" w="sm" len="sm"/>
              <a:tailEnd type="none" w="sm" len="sm"/>
            </a:ln>
          </p:spPr>
        </p:cxnSp>
      </p:grpSp>
      <p:grpSp>
        <p:nvGrpSpPr>
          <p:cNvPr id="737" name="Google Shape;737;p16"/>
          <p:cNvGrpSpPr/>
          <p:nvPr/>
        </p:nvGrpSpPr>
        <p:grpSpPr>
          <a:xfrm>
            <a:off x="6527458" y="2472243"/>
            <a:ext cx="1500073" cy="2083870"/>
            <a:chOff x="6527458" y="2472243"/>
            <a:chExt cx="1500073" cy="2083870"/>
          </a:xfrm>
        </p:grpSpPr>
        <p:sp>
          <p:nvSpPr>
            <p:cNvPr id="738" name="Google Shape;738;p16"/>
            <p:cNvSpPr/>
            <p:nvPr/>
          </p:nvSpPr>
          <p:spPr>
            <a:xfrm rot="10800000">
              <a:off x="6527458" y="2472243"/>
              <a:ext cx="1150800" cy="1180500"/>
            </a:xfrm>
            <a:prstGeom prst="blockArc">
              <a:avLst>
                <a:gd name="adj1" fmla="val 10800000"/>
                <a:gd name="adj2" fmla="val 21555166"/>
                <a:gd name="adj3" fmla="val 29317"/>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739" name="Google Shape;739;p16"/>
            <p:cNvSpPr txBox="1"/>
            <p:nvPr/>
          </p:nvSpPr>
          <p:spPr>
            <a:xfrm>
              <a:off x="6945768" y="4188851"/>
              <a:ext cx="1081763" cy="3672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zh-TW" sz="1200" b="1" i="0" u="none" strike="noStrike" cap="none">
                  <a:solidFill>
                    <a:srgbClr val="000000"/>
                  </a:solidFill>
                  <a:latin typeface="Microsoft JhengHei"/>
                  <a:ea typeface="Microsoft JhengHei"/>
                  <a:cs typeface="Microsoft JhengHei"/>
                  <a:sym typeface="Microsoft JhengHei"/>
                </a:rPr>
                <a:t>9、資安檢測</a:t>
              </a:r>
              <a:endParaRPr/>
            </a:p>
          </p:txBody>
        </p:sp>
        <p:cxnSp>
          <p:nvCxnSpPr>
            <p:cNvPr id="740" name="Google Shape;740;p16"/>
            <p:cNvCxnSpPr/>
            <p:nvPr/>
          </p:nvCxnSpPr>
          <p:spPr>
            <a:xfrm rot="5400000" flipH="1">
              <a:off x="6935457" y="3825450"/>
              <a:ext cx="485774" cy="137685"/>
            </a:xfrm>
            <a:prstGeom prst="bentConnector3">
              <a:avLst>
                <a:gd name="adj1" fmla="val 50000"/>
              </a:avLst>
            </a:prstGeom>
            <a:noFill/>
            <a:ln w="9525" cap="flat" cmpd="sng">
              <a:solidFill>
                <a:schemeClr val="dk1"/>
              </a:solidFill>
              <a:prstDash val="solid"/>
              <a:round/>
              <a:headEnd type="none" w="sm" len="sm"/>
              <a:tailEnd type="none" w="sm" len="sm"/>
            </a:ln>
          </p:spPr>
        </p:cxnSp>
      </p:grpSp>
      <p:grpSp>
        <p:nvGrpSpPr>
          <p:cNvPr id="741" name="Google Shape;741;p16"/>
          <p:cNvGrpSpPr/>
          <p:nvPr/>
        </p:nvGrpSpPr>
        <p:grpSpPr>
          <a:xfrm>
            <a:off x="7247186" y="1111908"/>
            <a:ext cx="1948500" cy="2329685"/>
            <a:chOff x="7247186" y="1111908"/>
            <a:chExt cx="1948500" cy="2329685"/>
          </a:xfrm>
        </p:grpSpPr>
        <p:sp>
          <p:nvSpPr>
            <p:cNvPr id="742" name="Google Shape;742;p16"/>
            <p:cNvSpPr/>
            <p:nvPr/>
          </p:nvSpPr>
          <p:spPr>
            <a:xfrm>
              <a:off x="7352833" y="2261093"/>
              <a:ext cx="1150800" cy="1180500"/>
            </a:xfrm>
            <a:prstGeom prst="blockArc">
              <a:avLst>
                <a:gd name="adj1" fmla="val 10800000"/>
                <a:gd name="adj2" fmla="val 21555166"/>
                <a:gd name="adj3" fmla="val 2931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743" name="Google Shape;743;p16"/>
            <p:cNvSpPr txBox="1"/>
            <p:nvPr/>
          </p:nvSpPr>
          <p:spPr>
            <a:xfrm>
              <a:off x="7247186" y="1111908"/>
              <a:ext cx="1948500" cy="579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zh-TW" sz="1200" b="1" i="0" u="none" strike="noStrike" cap="none" dirty="0">
                  <a:solidFill>
                    <a:srgbClr val="000000"/>
                  </a:solidFill>
                  <a:latin typeface="Microsoft JhengHei"/>
                  <a:ea typeface="Microsoft JhengHei"/>
                  <a:cs typeface="Microsoft JhengHei"/>
                  <a:sym typeface="Microsoft JhengHei"/>
                </a:rPr>
                <a:t>5、</a:t>
              </a:r>
              <a:r>
                <a:rPr lang="en-US" altLang="zh-TW" sz="1200" b="1" i="0" u="none" strike="noStrike" cap="none" dirty="0">
                  <a:solidFill>
                    <a:srgbClr val="000000"/>
                  </a:solidFill>
                  <a:latin typeface="Microsoft JhengHei"/>
                  <a:ea typeface="Microsoft JhengHei"/>
                  <a:cs typeface="Microsoft JhengHei"/>
                  <a:sym typeface="Microsoft JhengHei"/>
                </a:rPr>
                <a:t>5.	</a:t>
              </a:r>
              <a:r>
                <a:rPr lang="zh-TW" altLang="en-US" sz="1200" b="1" i="0" u="none" strike="noStrike" cap="none" dirty="0">
                  <a:solidFill>
                    <a:srgbClr val="000000"/>
                  </a:solidFill>
                  <a:latin typeface="Microsoft JhengHei"/>
                  <a:ea typeface="Microsoft JhengHei"/>
                  <a:cs typeface="Microsoft JhengHei"/>
                  <a:sym typeface="Microsoft JhengHei"/>
                </a:rPr>
                <a:t>保有個資達一百筆之對外電子商務服務系統，或具有特種個資之資通系統之安全管理</a:t>
              </a:r>
              <a:endParaRPr sz="1200" b="1" i="0" u="none" strike="noStrike" cap="none" dirty="0">
                <a:solidFill>
                  <a:schemeClr val="dk1"/>
                </a:solidFill>
                <a:latin typeface="Microsoft JhengHei"/>
                <a:ea typeface="Microsoft JhengHei"/>
                <a:cs typeface="Microsoft JhengHei"/>
                <a:sym typeface="Microsoft JhengHei"/>
              </a:endParaRPr>
            </a:p>
          </p:txBody>
        </p:sp>
        <p:cxnSp>
          <p:nvCxnSpPr>
            <p:cNvPr id="744" name="Google Shape;744;p16"/>
            <p:cNvCxnSpPr/>
            <p:nvPr/>
          </p:nvCxnSpPr>
          <p:spPr>
            <a:xfrm rot="-5400000" flipH="1">
              <a:off x="7842385" y="2170174"/>
              <a:ext cx="171097" cy="600"/>
            </a:xfrm>
            <a:prstGeom prst="bentConnector3">
              <a:avLst>
                <a:gd name="adj1" fmla="val 50000"/>
              </a:avLst>
            </a:prstGeom>
            <a:noFill/>
            <a:ln w="9525" cap="flat" cmpd="sng">
              <a:solidFill>
                <a:schemeClr val="dk1"/>
              </a:solidFill>
              <a:prstDash val="solid"/>
              <a:round/>
              <a:headEnd type="none" w="sm" len="sm"/>
              <a:tailEnd type="none" w="sm" len="sm"/>
            </a:ln>
          </p:spPr>
        </p:cxnSp>
      </p:grpSp>
      <p:grpSp>
        <p:nvGrpSpPr>
          <p:cNvPr id="745" name="Google Shape;745;p16"/>
          <p:cNvGrpSpPr/>
          <p:nvPr/>
        </p:nvGrpSpPr>
        <p:grpSpPr>
          <a:xfrm>
            <a:off x="155172" y="146662"/>
            <a:ext cx="1826461" cy="289172"/>
            <a:chOff x="4411970" y="2726085"/>
            <a:chExt cx="826954" cy="193659"/>
          </a:xfrm>
        </p:grpSpPr>
        <p:sp>
          <p:nvSpPr>
            <p:cNvPr id="746" name="Google Shape;746;p1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47" name="Google Shape;747;p1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48" name="Google Shape;748;p1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500"/>
                                        <p:tgtEl>
                                          <p:spTgt spid="7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9"/>
                                        </p:tgtEl>
                                        <p:attrNameLst>
                                          <p:attrName>style.visibility</p:attrName>
                                        </p:attrNameLst>
                                      </p:cBhvr>
                                      <p:to>
                                        <p:strVal val="visible"/>
                                      </p:to>
                                    </p:set>
                                    <p:animEffect transition="in" filter="fade">
                                      <p:cBhvr>
                                        <p:cTn id="11" dur="250"/>
                                        <p:tgtEl>
                                          <p:spTgt spid="70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13"/>
                                        </p:tgtEl>
                                        <p:attrNameLst>
                                          <p:attrName>style.visibility</p:attrName>
                                        </p:attrNameLst>
                                      </p:cBhvr>
                                      <p:to>
                                        <p:strVal val="visible"/>
                                      </p:to>
                                    </p:set>
                                    <p:animEffect transition="in" filter="fade">
                                      <p:cBhvr>
                                        <p:cTn id="15" dur="250"/>
                                        <p:tgtEl>
                                          <p:spTgt spid="71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17"/>
                                        </p:tgtEl>
                                        <p:attrNameLst>
                                          <p:attrName>style.visibility</p:attrName>
                                        </p:attrNameLst>
                                      </p:cBhvr>
                                      <p:to>
                                        <p:strVal val="visible"/>
                                      </p:to>
                                    </p:set>
                                    <p:animEffect transition="in" filter="fade">
                                      <p:cBhvr>
                                        <p:cTn id="19" dur="250"/>
                                        <p:tgtEl>
                                          <p:spTgt spid="717"/>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733"/>
                                        </p:tgtEl>
                                        <p:attrNameLst>
                                          <p:attrName>style.visibility</p:attrName>
                                        </p:attrNameLst>
                                      </p:cBhvr>
                                      <p:to>
                                        <p:strVal val="visible"/>
                                      </p:to>
                                    </p:set>
                                    <p:animEffect transition="in" filter="fade">
                                      <p:cBhvr>
                                        <p:cTn id="23" dur="250"/>
                                        <p:tgtEl>
                                          <p:spTgt spid="73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741"/>
                                        </p:tgtEl>
                                        <p:attrNameLst>
                                          <p:attrName>style.visibility</p:attrName>
                                        </p:attrNameLst>
                                      </p:cBhvr>
                                      <p:to>
                                        <p:strVal val="visible"/>
                                      </p:to>
                                    </p:set>
                                    <p:animEffect transition="in" filter="fade">
                                      <p:cBhvr>
                                        <p:cTn id="27" dur="250"/>
                                        <p:tgtEl>
                                          <p:spTgt spid="74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725"/>
                                        </p:tgtEl>
                                        <p:attrNameLst>
                                          <p:attrName>style.visibility</p:attrName>
                                        </p:attrNameLst>
                                      </p:cBhvr>
                                      <p:to>
                                        <p:strVal val="visible"/>
                                      </p:to>
                                    </p:set>
                                    <p:animEffect transition="in" filter="fade">
                                      <p:cBhvr>
                                        <p:cTn id="31" dur="250"/>
                                        <p:tgtEl>
                                          <p:spTgt spid="72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721"/>
                                        </p:tgtEl>
                                        <p:attrNameLst>
                                          <p:attrName>style.visibility</p:attrName>
                                        </p:attrNameLst>
                                      </p:cBhvr>
                                      <p:to>
                                        <p:strVal val="visible"/>
                                      </p:to>
                                    </p:set>
                                    <p:animEffect transition="in" filter="fade">
                                      <p:cBhvr>
                                        <p:cTn id="35" dur="250"/>
                                        <p:tgtEl>
                                          <p:spTgt spid="721"/>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729"/>
                                        </p:tgtEl>
                                        <p:attrNameLst>
                                          <p:attrName>style.visibility</p:attrName>
                                        </p:attrNameLst>
                                      </p:cBhvr>
                                      <p:to>
                                        <p:strVal val="visible"/>
                                      </p:to>
                                    </p:set>
                                    <p:animEffect transition="in" filter="fade">
                                      <p:cBhvr>
                                        <p:cTn id="39" dur="250"/>
                                        <p:tgtEl>
                                          <p:spTgt spid="729"/>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737"/>
                                        </p:tgtEl>
                                        <p:attrNameLst>
                                          <p:attrName>style.visibility</p:attrName>
                                        </p:attrNameLst>
                                      </p:cBhvr>
                                      <p:to>
                                        <p:strVal val="visible"/>
                                      </p:to>
                                    </p:set>
                                    <p:animEffect transition="in" filter="fade">
                                      <p:cBhvr>
                                        <p:cTn id="43" dur="25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7"/>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dirty="0">
                <a:latin typeface="微軟正黑體" panose="020B0604030504040204" pitchFamily="34" charset="-120"/>
                <a:ea typeface="微軟正黑體" panose="020B0604030504040204" pitchFamily="34" charset="-120"/>
              </a:rPr>
              <a:t>檢查表與法規之對應</a:t>
            </a:r>
            <a:endParaRPr dirty="0">
              <a:latin typeface="微軟正黑體" panose="020B0604030504040204" pitchFamily="34" charset="-120"/>
              <a:ea typeface="微軟正黑體" panose="020B0604030504040204" pitchFamily="34" charset="-120"/>
            </a:endParaRPr>
          </a:p>
        </p:txBody>
      </p:sp>
      <p:sp>
        <p:nvSpPr>
          <p:cNvPr id="754" name="Google Shape;754;p1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15</a:t>
            </a:fld>
            <a:endParaRPr/>
          </a:p>
        </p:txBody>
      </p:sp>
      <p:sp>
        <p:nvSpPr>
          <p:cNvPr id="755" name="Google Shape;755;p17"/>
          <p:cNvSpPr txBox="1"/>
          <p:nvPr/>
        </p:nvSpPr>
        <p:spPr>
          <a:xfrm>
            <a:off x="395536" y="1218420"/>
            <a:ext cx="8208912"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1400" b="1" i="0" u="none" strike="noStrike" cap="none" dirty="0">
                <a:solidFill>
                  <a:srgbClr val="000000"/>
                </a:solidFill>
                <a:latin typeface="微軟正黑體" panose="020B0604030504040204" pitchFamily="34" charset="-120"/>
                <a:ea typeface="微軟正黑體" panose="020B0604030504040204" pitchFamily="34" charset="-120"/>
                <a:cs typeface="DFKai-SB"/>
                <a:sym typeface="DFKai-SB"/>
              </a:rPr>
              <a:t>各事業別所適用之檢查項係依</a:t>
            </a:r>
            <a:r>
              <a:rPr lang="zh-TW" sz="1400" b="0" i="0" u="none" strike="noStrike" cap="none" dirty="0">
                <a:solidFill>
                  <a:srgbClr val="000000"/>
                </a:solidFill>
                <a:latin typeface="微軟正黑體" panose="020B0604030504040204" pitchFamily="34" charset="-120"/>
                <a:ea typeface="微軟正黑體" panose="020B0604030504040204" pitchFamily="34" charset="-120"/>
                <a:cs typeface="DFKai-SB"/>
                <a:sym typeface="DFKai-SB"/>
              </a:rPr>
              <a:t>各事業別所制定之個人資料檔案安全維護計畫及個人資料保護法及其施行細則，</a:t>
            </a:r>
            <a:r>
              <a:rPr lang="zh-TW" sz="1400" b="0" i="0" u="sng" strike="noStrike" cap="none" dirty="0">
                <a:solidFill>
                  <a:srgbClr val="000000"/>
                </a:solidFill>
                <a:latin typeface="微軟正黑體" panose="020B0604030504040204" pitchFamily="34" charset="-120"/>
                <a:ea typeface="微軟正黑體" panose="020B0604030504040204" pitchFamily="34" charset="-120"/>
                <a:cs typeface="DFKai-SB"/>
                <a:sym typeface="DFKai-SB"/>
              </a:rPr>
              <a:t>請參照</a:t>
            </a:r>
            <a:endParaRPr lang="en-US" altLang="zh-TW" sz="1400" b="0" i="0" u="sng" strike="noStrike" cap="none" dirty="0">
              <a:solidFill>
                <a:srgbClr val="000000"/>
              </a:solidFill>
              <a:latin typeface="微軟正黑體" panose="020B0604030504040204" pitchFamily="34" charset="-120"/>
              <a:ea typeface="微軟正黑體" panose="020B0604030504040204" pitchFamily="34" charset="-120"/>
              <a:cs typeface="DFKai-SB"/>
              <a:sym typeface="DFKai-SB"/>
            </a:endParaRPr>
          </a:p>
          <a:p>
            <a:pPr marL="0" marR="0" lvl="0" indent="0" algn="l" rtl="0">
              <a:lnSpc>
                <a:spcPct val="100000"/>
              </a:lnSpc>
              <a:spcBef>
                <a:spcPts val="0"/>
              </a:spcBef>
              <a:spcAft>
                <a:spcPts val="0"/>
              </a:spcAft>
              <a:buNone/>
            </a:pPr>
            <a:br>
              <a:rPr lang="zh-TW" sz="1400" b="0" i="0" u="sng" strike="noStrike" cap="none" dirty="0">
                <a:solidFill>
                  <a:srgbClr val="000000"/>
                </a:solidFill>
                <a:latin typeface="微軟正黑體" panose="020B0604030504040204" pitchFamily="34" charset="-120"/>
                <a:ea typeface="微軟正黑體" panose="020B0604030504040204" pitchFamily="34" charset="-120"/>
                <a:cs typeface="DFKai-SB"/>
                <a:sym typeface="DFKai-SB"/>
              </a:rPr>
            </a:br>
            <a:r>
              <a:rPr lang="zh-TW" sz="2000" b="0" i="0" u="sng" strike="noStrike" cap="none" dirty="0">
                <a:solidFill>
                  <a:srgbClr val="FF0000"/>
                </a:solidFill>
                <a:latin typeface="微軟正黑體" panose="020B0604030504040204" pitchFamily="34" charset="-120"/>
                <a:ea typeface="微軟正黑體" panose="020B0604030504040204" pitchFamily="34" charset="-120"/>
                <a:cs typeface="DFKai-SB"/>
                <a:sym typeface="DFKai-SB"/>
              </a:rPr>
              <a:t>檢查表對照本部各事業別安維辦法、個資法暨子法關連表</a:t>
            </a:r>
            <a:r>
              <a:rPr lang="zh-TW" sz="1800" b="0" i="0" u="sng" strike="noStrike" cap="none" dirty="0">
                <a:solidFill>
                  <a:srgbClr val="FF0000"/>
                </a:solidFill>
                <a:latin typeface="微軟正黑體" panose="020B0604030504040204" pitchFamily="34" charset="-120"/>
                <a:ea typeface="微軟正黑體" panose="020B0604030504040204" pitchFamily="34" charset="-120"/>
                <a:cs typeface="DFKai-SB"/>
                <a:sym typeface="DFKai-SB"/>
              </a:rPr>
              <a:t>(參見官網)</a:t>
            </a:r>
            <a:endParaRPr sz="1400" b="0" i="0" u="none" strike="noStrike" cap="none" dirty="0">
              <a:solidFill>
                <a:srgbClr val="FF0000"/>
              </a:solidFill>
              <a:latin typeface="微軟正黑體" panose="020B0604030504040204" pitchFamily="34" charset="-120"/>
              <a:ea typeface="微軟正黑體" panose="020B0604030504040204" pitchFamily="34" charset="-120"/>
              <a:cs typeface="DFKai-SB"/>
              <a:sym typeface="DFKai-SB"/>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微軟正黑體" panose="020B0604030504040204" pitchFamily="34" charset="-120"/>
              <a:ea typeface="微軟正黑體" panose="020B0604030504040204" pitchFamily="34" charset="-120"/>
              <a:cs typeface="DFKai-SB"/>
              <a:sym typeface="DFKai-SB"/>
            </a:endParaRPr>
          </a:p>
        </p:txBody>
      </p:sp>
      <p:pic>
        <p:nvPicPr>
          <p:cNvPr id="756" name="Google Shape;756;p17"/>
          <p:cNvPicPr preferRelativeResize="0"/>
          <p:nvPr/>
        </p:nvPicPr>
        <p:blipFill rotWithShape="1">
          <a:blip r:embed="rId3">
            <a:alphaModFix/>
          </a:blip>
          <a:srcRect/>
          <a:stretch/>
        </p:blipFill>
        <p:spPr>
          <a:xfrm>
            <a:off x="55281" y="2518038"/>
            <a:ext cx="9033438" cy="18219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Effect transition="in" filter="fade">
                                      <p:cBhvr>
                                        <p:cTn id="7" dur="500"/>
                                        <p:tgtEl>
                                          <p:spTgt spid="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6"/>
                                        </p:tgtEl>
                                        <p:attrNameLst>
                                          <p:attrName>style.visibility</p:attrName>
                                        </p:attrNameLst>
                                      </p:cBhvr>
                                      <p:to>
                                        <p:strVal val="visible"/>
                                      </p:to>
                                    </p:set>
                                    <p:animEffect transition="in" filter="fade">
                                      <p:cBhvr>
                                        <p:cTn id="12" dur="5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8"/>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個資保護要求強度等級說明</a:t>
            </a:r>
            <a:endParaRPr>
              <a:latin typeface="Microsoft JhengHei"/>
              <a:ea typeface="Microsoft JhengHei"/>
              <a:cs typeface="Microsoft JhengHei"/>
              <a:sym typeface="Microsoft JhengHei"/>
            </a:endParaRPr>
          </a:p>
        </p:txBody>
      </p:sp>
      <p:sp>
        <p:nvSpPr>
          <p:cNvPr id="762" name="Google Shape;762;p1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16</a:t>
            </a:fld>
            <a:endParaRPr/>
          </a:p>
        </p:txBody>
      </p:sp>
      <p:grpSp>
        <p:nvGrpSpPr>
          <p:cNvPr id="764" name="Google Shape;764;p18"/>
          <p:cNvGrpSpPr/>
          <p:nvPr/>
        </p:nvGrpSpPr>
        <p:grpSpPr>
          <a:xfrm>
            <a:off x="155172" y="146662"/>
            <a:ext cx="1826461" cy="289172"/>
            <a:chOff x="4411970" y="2726085"/>
            <a:chExt cx="826954" cy="193659"/>
          </a:xfrm>
        </p:grpSpPr>
        <p:sp>
          <p:nvSpPr>
            <p:cNvPr id="765" name="Google Shape;765;p1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66" name="Google Shape;766;p1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67" name="Google Shape;767;p1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
        <p:nvSpPr>
          <p:cNvPr id="768" name="Google Shape;768;p18"/>
          <p:cNvSpPr txBox="1"/>
          <p:nvPr/>
        </p:nvSpPr>
        <p:spPr>
          <a:xfrm>
            <a:off x="1117917" y="1219214"/>
            <a:ext cx="7132987" cy="179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rgbClr val="000000"/>
                </a:solidFill>
                <a:latin typeface="Microsoft JhengHei"/>
                <a:ea typeface="Microsoft JhengHei"/>
                <a:cs typeface="Microsoft JhengHei"/>
                <a:sym typeface="Microsoft JhengHei"/>
              </a:rPr>
              <a:t>各評估構面與構面權重，計算出各評估構面的要求強度分數並加總各構面分數。</a:t>
            </a:r>
            <a:endParaRPr sz="1400" b="1" i="0" u="none" strike="noStrike" cap="none">
              <a:solidFill>
                <a:srgbClr val="00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None/>
            </a:pPr>
            <a:r>
              <a:rPr lang="zh-TW" sz="1400" b="1" i="0" u="none" strike="noStrike" cap="none">
                <a:solidFill>
                  <a:srgbClr val="000000"/>
                </a:solidFill>
                <a:latin typeface="Microsoft JhengHei"/>
                <a:ea typeface="Microsoft JhengHei"/>
                <a:cs typeface="Microsoft JhengHei"/>
                <a:sym typeface="Microsoft JhengHei"/>
              </a:rPr>
              <a:t>要求強度總分=∑評估構面分數 x 構面權重。</a:t>
            </a:r>
            <a:endParaRPr/>
          </a:p>
        </p:txBody>
      </p:sp>
      <p:graphicFrame>
        <p:nvGraphicFramePr>
          <p:cNvPr id="769" name="Google Shape;769;p18"/>
          <p:cNvGraphicFramePr/>
          <p:nvPr/>
        </p:nvGraphicFramePr>
        <p:xfrm>
          <a:off x="461872" y="1855897"/>
          <a:ext cx="8220250" cy="2799193"/>
        </p:xfrm>
        <a:graphic>
          <a:graphicData uri="http://schemas.openxmlformats.org/drawingml/2006/table">
            <a:tbl>
              <a:tblPr firstRow="1" firstCol="1" bandRow="1">
                <a:noFill/>
                <a:tableStyleId>{43C64555-56F4-475A-972B-32B3DA5240CE}</a:tableStyleId>
              </a:tblPr>
              <a:tblGrid>
                <a:gridCol w="748500">
                  <a:extLst>
                    <a:ext uri="{9D8B030D-6E8A-4147-A177-3AD203B41FA5}">
                      <a16:colId xmlns:a16="http://schemas.microsoft.com/office/drawing/2014/main" val="20000"/>
                    </a:ext>
                  </a:extLst>
                </a:gridCol>
                <a:gridCol w="536600">
                  <a:extLst>
                    <a:ext uri="{9D8B030D-6E8A-4147-A177-3AD203B41FA5}">
                      <a16:colId xmlns:a16="http://schemas.microsoft.com/office/drawing/2014/main" val="20001"/>
                    </a:ext>
                  </a:extLst>
                </a:gridCol>
                <a:gridCol w="1128825">
                  <a:extLst>
                    <a:ext uri="{9D8B030D-6E8A-4147-A177-3AD203B41FA5}">
                      <a16:colId xmlns:a16="http://schemas.microsoft.com/office/drawing/2014/main" val="20002"/>
                    </a:ext>
                  </a:extLst>
                </a:gridCol>
                <a:gridCol w="1832775">
                  <a:extLst>
                    <a:ext uri="{9D8B030D-6E8A-4147-A177-3AD203B41FA5}">
                      <a16:colId xmlns:a16="http://schemas.microsoft.com/office/drawing/2014/main" val="20003"/>
                    </a:ext>
                  </a:extLst>
                </a:gridCol>
                <a:gridCol w="1986775">
                  <a:extLst>
                    <a:ext uri="{9D8B030D-6E8A-4147-A177-3AD203B41FA5}">
                      <a16:colId xmlns:a16="http://schemas.microsoft.com/office/drawing/2014/main" val="20004"/>
                    </a:ext>
                  </a:extLst>
                </a:gridCol>
                <a:gridCol w="1986775">
                  <a:extLst>
                    <a:ext uri="{9D8B030D-6E8A-4147-A177-3AD203B41FA5}">
                      <a16:colId xmlns:a16="http://schemas.microsoft.com/office/drawing/2014/main" val="20005"/>
                    </a:ext>
                  </a:extLst>
                </a:gridCol>
              </a:tblGrid>
              <a:tr h="0">
                <a:tc>
                  <a:txBody>
                    <a:bodyPr/>
                    <a:lstStyle/>
                    <a:p>
                      <a:pPr marL="0" marR="56514" lvl="0" indent="0" algn="ctr" rtl="0">
                        <a:lnSpc>
                          <a:spcPct val="150000"/>
                        </a:lnSpc>
                        <a:spcBef>
                          <a:spcPts val="0"/>
                        </a:spcBef>
                        <a:spcAft>
                          <a:spcPts val="0"/>
                        </a:spcAft>
                        <a:buNone/>
                      </a:pPr>
                      <a:endParaRPr sz="1100" u="none" strike="noStrike" cap="none">
                        <a:solidFill>
                          <a:srgbClr val="3C3C3C"/>
                        </a:solidFill>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評估</a:t>
                      </a:r>
                      <a:endParaRPr sz="1100" u="none" strike="noStrike" cap="none">
                        <a:solidFill>
                          <a:srgbClr val="3C3C3C"/>
                        </a:solidFill>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構面</a:t>
                      </a:r>
                      <a:endParaRPr sz="1100" u="none" strike="noStrike" cap="none">
                        <a:solidFill>
                          <a:srgbClr val="3C3C3C"/>
                        </a:solidFill>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       </a:t>
                      </a:r>
                      <a:endParaRPr sz="1100" u="none" strike="noStrike" cap="none">
                        <a:solidFill>
                          <a:srgbClr val="3C3C3C"/>
                        </a:solidFill>
                        <a:latin typeface="Microsoft JhengHei"/>
                        <a:ea typeface="Microsoft JhengHei"/>
                        <a:cs typeface="Microsoft JhengHei"/>
                        <a:sym typeface="Microsoft JhengHei"/>
                      </a:endParaRPr>
                    </a:p>
                  </a:txBody>
                  <a:tcPr marL="9525" marR="9525" marT="9525" marB="9525" anchor="ctr"/>
                </a:tc>
                <a:tc>
                  <a:txBody>
                    <a:bodyPr/>
                    <a:lstStyle/>
                    <a:p>
                      <a:pPr marL="0" marR="0" lvl="0" indent="0" algn="ctr" rtl="0">
                        <a:lnSpc>
                          <a:spcPct val="150000"/>
                        </a:lnSpc>
                        <a:spcBef>
                          <a:spcPts val="0"/>
                        </a:spcBef>
                        <a:spcAft>
                          <a:spcPts val="0"/>
                        </a:spcAft>
                        <a:buNone/>
                      </a:pPr>
                      <a:endParaRPr sz="1100" u="none" strike="noStrike" cap="none">
                        <a:solidFill>
                          <a:srgbClr val="3C3C3C"/>
                        </a:solidFill>
                        <a:latin typeface="Microsoft JhengHei"/>
                        <a:ea typeface="Microsoft JhengHei"/>
                        <a:cs typeface="Microsoft JhengHei"/>
                        <a:sym typeface="Microsoft JhengHei"/>
                      </a:endParaRPr>
                    </a:p>
                  </a:txBody>
                  <a:tcPr marL="9525" marR="9525" marT="9525" marB="9525"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0</a:t>
                      </a:r>
                      <a:endParaRPr sz="1100" u="none" strike="noStrike" cap="none">
                        <a:solidFill>
                          <a:srgbClr val="3C3C3C"/>
                        </a:solidFill>
                        <a:latin typeface="Microsoft JhengHei"/>
                        <a:ea typeface="Microsoft JhengHei"/>
                        <a:cs typeface="Microsoft JhengHei"/>
                        <a:sym typeface="Microsoft JhengHei"/>
                      </a:endParaRPr>
                    </a:p>
                  </a:txBody>
                  <a:tcPr marL="9525" marR="9525" marT="9525" marB="9525"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1</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2</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3</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0"/>
                  </a:ext>
                </a:extLst>
              </a:tr>
              <a:tr h="601700">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個資數量</a:t>
                      </a:r>
                      <a:br>
                        <a:rPr lang="zh-TW" sz="1100" u="none" strike="noStrike" cap="none">
                          <a:solidFill>
                            <a:srgbClr val="3C3C3C"/>
                          </a:solidFill>
                          <a:latin typeface="Microsoft JhengHei"/>
                          <a:ea typeface="Microsoft JhengHei"/>
                          <a:cs typeface="Microsoft JhengHei"/>
                          <a:sym typeface="Microsoft JhengHei"/>
                        </a:rPr>
                      </a:br>
                      <a:r>
                        <a:rPr lang="zh-TW" sz="1100" u="none" strike="noStrike" cap="none">
                          <a:solidFill>
                            <a:srgbClr val="3C3C3C"/>
                          </a:solidFill>
                          <a:latin typeface="Microsoft JhengHei"/>
                          <a:ea typeface="Microsoft JhengHei"/>
                          <a:cs typeface="Microsoft JhengHei"/>
                          <a:sym typeface="Microsoft JhengHei"/>
                        </a:rPr>
                        <a:t>A</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76200" marR="0" lvl="0" indent="0" algn="ctr" rtl="0">
                        <a:lnSpc>
                          <a:spcPct val="150000"/>
                        </a:lnSpc>
                        <a:spcBef>
                          <a:spcPts val="0"/>
                        </a:spcBef>
                        <a:spcAft>
                          <a:spcPts val="0"/>
                        </a:spcAft>
                        <a:buNone/>
                      </a:pPr>
                      <a:r>
                        <a:rPr lang="zh-TW" sz="1100" u="none" strike="noStrike" cap="none">
                          <a:solidFill>
                            <a:srgbClr val="C00000"/>
                          </a:solidFill>
                          <a:latin typeface="Microsoft JhengHei"/>
                          <a:ea typeface="Microsoft JhengHei"/>
                          <a:cs typeface="Microsoft JhengHei"/>
                          <a:sym typeface="Microsoft JhengHei"/>
                        </a:rPr>
                        <a:t>1</a:t>
                      </a:r>
                      <a:endParaRPr sz="1100" u="none" strike="noStrike" cap="none">
                        <a:solidFill>
                          <a:srgbClr val="C00000"/>
                        </a:solidFill>
                        <a:latin typeface="Microsoft JhengHei"/>
                        <a:ea typeface="Microsoft JhengHei"/>
                        <a:cs typeface="Microsoft JhengHei"/>
                        <a:sym typeface="Microsoft JhengHei"/>
                      </a:endParaRPr>
                    </a:p>
                  </a:txBody>
                  <a:tcPr marL="9525" marR="9525" marT="9525" marB="9525" anchor="ctr"/>
                </a:tc>
                <a:tc>
                  <a:txBody>
                    <a:bodyPr/>
                    <a:lstStyle/>
                    <a:p>
                      <a:pPr marL="76200"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 </a:t>
                      </a:r>
                      <a:endParaRPr sz="1100" u="none" strike="noStrike" cap="none">
                        <a:latin typeface="Microsoft JhengHei"/>
                        <a:ea typeface="Microsoft JhengHei"/>
                        <a:cs typeface="Microsoft JhengHei"/>
                        <a:sym typeface="Microsoft JhengHei"/>
                      </a:endParaRPr>
                    </a:p>
                  </a:txBody>
                  <a:tcPr marL="9525" marR="9525" marT="9525" marB="9525" anchor="ctr"/>
                </a:tc>
                <a:tc>
                  <a:txBody>
                    <a:bodyPr/>
                    <a:lstStyle/>
                    <a:p>
                      <a:pPr marL="76200"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1000 筆以下 </a:t>
                      </a:r>
                      <a:endParaRPr sz="1100" u="none" strike="noStrike" cap="none">
                        <a:latin typeface="Microsoft JhengHei"/>
                        <a:ea typeface="Microsoft JhengHei"/>
                        <a:cs typeface="Microsoft JhengHei"/>
                        <a:sym typeface="Microsoft JhengHei"/>
                      </a:endParaRPr>
                    </a:p>
                  </a:txBody>
                  <a:tcPr marL="63500" marR="63500" marT="63500" marB="63500" anchor="ctr"/>
                </a:tc>
                <a:tc>
                  <a:txBody>
                    <a:bodyPr/>
                    <a:lstStyle/>
                    <a:p>
                      <a:pPr marL="81280" marR="151130" lvl="0" indent="4444"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1001~50,000筆 </a:t>
                      </a:r>
                      <a:endParaRPr sz="1100" u="none" strike="noStrike" cap="none">
                        <a:latin typeface="Microsoft JhengHei"/>
                        <a:ea typeface="Microsoft JhengHei"/>
                        <a:cs typeface="Microsoft JhengHei"/>
                        <a:sym typeface="Microsoft JhengHei"/>
                      </a:endParaRPr>
                    </a:p>
                    <a:p>
                      <a:pPr marL="81280" marR="151130" lvl="0" indent="4444"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1001~35,000筆</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tc>
                  <a:txBody>
                    <a:bodyPr/>
                    <a:lstStyle/>
                    <a:p>
                      <a:pPr marL="81280" marR="107950" lvl="0" indent="4444"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50,001 筆以上 </a:t>
                      </a:r>
                      <a:endParaRPr sz="1100" u="none" strike="noStrike" cap="none">
                        <a:latin typeface="Microsoft JhengHei"/>
                        <a:ea typeface="Microsoft JhengHei"/>
                        <a:cs typeface="Microsoft JhengHei"/>
                        <a:sym typeface="Microsoft JhengHei"/>
                      </a:endParaRPr>
                    </a:p>
                    <a:p>
                      <a:pPr marL="81280" marR="107950" lvl="0" indent="4444"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35,001 筆以上</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1"/>
                  </a:ext>
                </a:extLst>
              </a:tr>
              <a:tr h="601700">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外部利用</a:t>
                      </a:r>
                      <a:br>
                        <a:rPr lang="zh-TW" sz="1100" u="none" strike="noStrike" cap="none">
                          <a:solidFill>
                            <a:srgbClr val="3C3C3C"/>
                          </a:solidFill>
                          <a:latin typeface="Microsoft JhengHei"/>
                          <a:ea typeface="Microsoft JhengHei"/>
                          <a:cs typeface="Microsoft JhengHei"/>
                          <a:sym typeface="Microsoft JhengHei"/>
                        </a:rPr>
                      </a:br>
                      <a:r>
                        <a:rPr lang="zh-TW" sz="1100" u="none" strike="noStrike" cap="none">
                          <a:solidFill>
                            <a:srgbClr val="3C3C3C"/>
                          </a:solidFill>
                          <a:latin typeface="Microsoft JhengHei"/>
                          <a:ea typeface="Microsoft JhengHei"/>
                          <a:cs typeface="Microsoft JhengHei"/>
                          <a:sym typeface="Microsoft JhengHei"/>
                        </a:rPr>
                        <a:t>B</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85725" marR="0" lvl="0" indent="0" algn="ctr" rtl="0">
                        <a:lnSpc>
                          <a:spcPct val="150000"/>
                        </a:lnSpc>
                        <a:spcBef>
                          <a:spcPts val="0"/>
                        </a:spcBef>
                        <a:spcAft>
                          <a:spcPts val="0"/>
                        </a:spcAft>
                        <a:buNone/>
                      </a:pPr>
                      <a:r>
                        <a:rPr lang="zh-TW" sz="1100" u="none" strike="noStrike" cap="none">
                          <a:solidFill>
                            <a:srgbClr val="C00000"/>
                          </a:solidFill>
                          <a:latin typeface="Microsoft JhengHei"/>
                          <a:ea typeface="Microsoft JhengHei"/>
                          <a:cs typeface="Microsoft JhengHei"/>
                          <a:sym typeface="Microsoft JhengHei"/>
                        </a:rPr>
                        <a:t>0.8</a:t>
                      </a:r>
                      <a:endParaRPr sz="1100" u="none" strike="noStrike" cap="none">
                        <a:solidFill>
                          <a:srgbClr val="C00000"/>
                        </a:solidFill>
                        <a:latin typeface="Microsoft JhengHei"/>
                        <a:ea typeface="Microsoft JhengHei"/>
                        <a:cs typeface="Microsoft JhengHei"/>
                        <a:sym typeface="Microsoft JhengHei"/>
                      </a:endParaRPr>
                    </a:p>
                  </a:txBody>
                  <a:tcPr marL="9525" marR="9525" marT="9525" marB="9525" anchor="ctr"/>
                </a:tc>
                <a:tc>
                  <a:txBody>
                    <a:bodyPr/>
                    <a:lstStyle/>
                    <a:p>
                      <a:pPr marL="85725"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無外部利用情形 </a:t>
                      </a:r>
                      <a:endParaRPr sz="1100" u="none" strike="noStrike" cap="none">
                        <a:latin typeface="Microsoft JhengHei"/>
                        <a:ea typeface="Microsoft JhengHei"/>
                        <a:cs typeface="Microsoft JhengHei"/>
                        <a:sym typeface="Microsoft JhengHei"/>
                      </a:endParaRPr>
                    </a:p>
                  </a:txBody>
                  <a:tcPr marL="9525" marR="9525" marT="9525" marB="9525" anchor="ctr"/>
                </a:tc>
                <a:tc>
                  <a:txBody>
                    <a:bodyPr/>
                    <a:lstStyle/>
                    <a:p>
                      <a:pPr marL="85725"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1000筆內少量 </a:t>
                      </a:r>
                      <a:endParaRPr sz="1100" u="none" strike="noStrike" cap="none">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1001~50,000筆 </a:t>
                      </a:r>
                      <a:endParaRPr sz="1100" u="none" strike="noStrike" cap="none">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1001~35,000筆</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50,001筆以上</a:t>
                      </a:r>
                      <a:endParaRPr sz="1100" u="none" strike="noStrike" cap="none">
                        <a:latin typeface="Microsoft JhengHei"/>
                        <a:ea typeface="Microsoft JhengHei"/>
                        <a:cs typeface="Microsoft JhengHei"/>
                        <a:sym typeface="Microsoft JhengHei"/>
                      </a:endParaRPr>
                    </a:p>
                    <a:p>
                      <a:pPr marL="0" marR="0" lvl="0" indent="0"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35,001筆以上</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2"/>
                  </a:ext>
                </a:extLst>
              </a:tr>
              <a:tr h="601700">
                <a:tc>
                  <a:txBody>
                    <a:bodyPr/>
                    <a:lstStyle/>
                    <a:p>
                      <a:pPr marL="1016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國際傳輸</a:t>
                      </a:r>
                      <a:br>
                        <a:rPr lang="zh-TW" sz="1100" u="none" strike="noStrike" cap="none">
                          <a:solidFill>
                            <a:srgbClr val="3C3C3C"/>
                          </a:solidFill>
                          <a:latin typeface="Microsoft JhengHei"/>
                          <a:ea typeface="Microsoft JhengHei"/>
                          <a:cs typeface="Microsoft JhengHei"/>
                          <a:sym typeface="Microsoft JhengHei"/>
                        </a:rPr>
                      </a:br>
                      <a:r>
                        <a:rPr lang="zh-TW" sz="1100" u="none" strike="noStrike" cap="none">
                          <a:solidFill>
                            <a:srgbClr val="3C3C3C"/>
                          </a:solidFill>
                          <a:latin typeface="Microsoft JhengHei"/>
                          <a:ea typeface="Microsoft JhengHei"/>
                          <a:cs typeface="Microsoft JhengHei"/>
                          <a:sym typeface="Microsoft JhengHei"/>
                        </a:rPr>
                        <a:t>C</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85725" marR="0" lvl="0" indent="0" algn="ctr" rtl="0">
                        <a:lnSpc>
                          <a:spcPct val="150000"/>
                        </a:lnSpc>
                        <a:spcBef>
                          <a:spcPts val="0"/>
                        </a:spcBef>
                        <a:spcAft>
                          <a:spcPts val="0"/>
                        </a:spcAft>
                        <a:buNone/>
                      </a:pPr>
                      <a:r>
                        <a:rPr lang="zh-TW" sz="1100" u="none" strike="noStrike" cap="none">
                          <a:solidFill>
                            <a:srgbClr val="C00000"/>
                          </a:solidFill>
                          <a:latin typeface="Microsoft JhengHei"/>
                          <a:ea typeface="Microsoft JhengHei"/>
                          <a:cs typeface="Microsoft JhengHei"/>
                          <a:sym typeface="Microsoft JhengHei"/>
                        </a:rPr>
                        <a:t>1.2</a:t>
                      </a:r>
                      <a:endParaRPr sz="1100" u="none" strike="noStrike" cap="none">
                        <a:solidFill>
                          <a:srgbClr val="C00000"/>
                        </a:solidFill>
                        <a:latin typeface="Microsoft JhengHei"/>
                        <a:ea typeface="Microsoft JhengHei"/>
                        <a:cs typeface="Microsoft JhengHei"/>
                        <a:sym typeface="Microsoft JhengHei"/>
                      </a:endParaRPr>
                    </a:p>
                  </a:txBody>
                  <a:tcPr marL="9525" marR="9525" marT="9525" marB="9525" anchor="ctr"/>
                </a:tc>
                <a:tc>
                  <a:txBody>
                    <a:bodyPr/>
                    <a:lstStyle/>
                    <a:p>
                      <a:pPr marL="85725"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無國際傳輸</a:t>
                      </a:r>
                      <a:endParaRPr sz="1100" u="none" strike="noStrike" cap="none">
                        <a:latin typeface="Microsoft JhengHei"/>
                        <a:ea typeface="Microsoft JhengHei"/>
                        <a:cs typeface="Microsoft JhengHei"/>
                        <a:sym typeface="Microsoft JhengHei"/>
                      </a:endParaRPr>
                    </a:p>
                  </a:txBody>
                  <a:tcPr marL="9525" marR="9525" marT="9525" marB="9525" anchor="ctr"/>
                </a:tc>
                <a:tc>
                  <a:txBody>
                    <a:bodyPr/>
                    <a:lstStyle/>
                    <a:p>
                      <a:pPr marL="85725"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不涉及特殊類別敏感資訊</a:t>
                      </a:r>
                      <a:endParaRPr/>
                    </a:p>
                    <a:p>
                      <a:pPr marL="85725" marR="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1000筆內少量</a:t>
                      </a:r>
                      <a:endParaRPr sz="1100" u="none" strike="noStrike" cap="none">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1001~50,000筆 </a:t>
                      </a:r>
                      <a:endParaRPr sz="1100" u="none" strike="noStrike" cap="none">
                        <a:latin typeface="Microsoft JhengHei"/>
                        <a:ea typeface="Microsoft JhengHei"/>
                        <a:cs typeface="Microsoft JhengHei"/>
                        <a:sym typeface="Microsoft JhengHei"/>
                      </a:endParaRPr>
                    </a:p>
                    <a:p>
                      <a:pPr marL="28575" marR="66040" lvl="0" indent="0"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1001~35,000筆</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100" u="none" strike="noStrike" cap="none">
                          <a:latin typeface="Microsoft JhengHei"/>
                          <a:ea typeface="Microsoft JhengHei"/>
                          <a:cs typeface="Microsoft JhengHei"/>
                          <a:sym typeface="Microsoft JhengHei"/>
                        </a:rPr>
                        <a:t>一般個資 50,001筆以上</a:t>
                      </a:r>
                      <a:endParaRPr sz="1100" u="none" strike="noStrike" cap="none">
                        <a:latin typeface="Microsoft JhengHei"/>
                        <a:ea typeface="Microsoft JhengHei"/>
                        <a:cs typeface="Microsoft JhengHei"/>
                        <a:sym typeface="Microsoft JhengHei"/>
                      </a:endParaRPr>
                    </a:p>
                    <a:p>
                      <a:pPr marL="0" marR="64135" lvl="0" indent="0" algn="ctr" rtl="0">
                        <a:lnSpc>
                          <a:spcPct val="150000"/>
                        </a:lnSpc>
                        <a:spcBef>
                          <a:spcPts val="0"/>
                        </a:spcBef>
                        <a:spcAft>
                          <a:spcPts val="0"/>
                        </a:spcAft>
                        <a:buNone/>
                      </a:pPr>
                      <a:r>
                        <a:rPr lang="zh-TW" sz="1100" u="none" strike="noStrike" cap="none">
                          <a:highlight>
                            <a:srgbClr val="E5C5E3"/>
                          </a:highlight>
                          <a:latin typeface="Microsoft JhengHei"/>
                          <a:ea typeface="Microsoft JhengHei"/>
                          <a:cs typeface="Microsoft JhengHei"/>
                          <a:sym typeface="Microsoft JhengHei"/>
                        </a:rPr>
                        <a:t>特種個資 35,001筆以上</a:t>
                      </a:r>
                      <a:endParaRPr sz="1100"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3"/>
                  </a:ext>
                </a:extLst>
              </a:tr>
            </a:tbl>
          </a:graphicData>
        </a:graphic>
      </p:graphicFrame>
      <p:sp>
        <p:nvSpPr>
          <p:cNvPr id="770" name="Google Shape;770;p18"/>
          <p:cNvSpPr txBox="1"/>
          <p:nvPr/>
        </p:nvSpPr>
        <p:spPr>
          <a:xfrm>
            <a:off x="1323834" y="1897994"/>
            <a:ext cx="46679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1100" b="1" i="0" u="none" strike="noStrike" cap="none">
                <a:solidFill>
                  <a:srgbClr val="3C3C3C"/>
                </a:solidFill>
                <a:latin typeface="Microsoft JhengHei"/>
                <a:ea typeface="Microsoft JhengHei"/>
                <a:cs typeface="Microsoft JhengHei"/>
                <a:sym typeface="Microsoft JhengHei"/>
              </a:rPr>
              <a:t>分數</a:t>
            </a:r>
            <a:endParaRPr/>
          </a:p>
        </p:txBody>
      </p:sp>
      <p:sp>
        <p:nvSpPr>
          <p:cNvPr id="771" name="Google Shape;771;p18"/>
          <p:cNvSpPr txBox="1"/>
          <p:nvPr/>
        </p:nvSpPr>
        <p:spPr>
          <a:xfrm>
            <a:off x="1165684" y="2556990"/>
            <a:ext cx="46679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1100" b="1" i="0" u="none" strike="noStrike" cap="none">
                <a:solidFill>
                  <a:srgbClr val="3C3C3C"/>
                </a:solidFill>
                <a:latin typeface="Microsoft JhengHei"/>
                <a:ea typeface="Microsoft JhengHei"/>
                <a:cs typeface="Microsoft JhengHei"/>
                <a:sym typeface="Microsoft JhengHei"/>
              </a:rPr>
              <a:t>權重</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fade">
                                      <p:cBhvr>
                                        <p:cTn id="7" dur="500"/>
                                        <p:tgtEl>
                                          <p:spTgt spid="7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8"/>
                                        </p:tgtEl>
                                        <p:attrNameLst>
                                          <p:attrName>style.visibility</p:attrName>
                                        </p:attrNameLst>
                                      </p:cBhvr>
                                      <p:to>
                                        <p:strVal val="visible"/>
                                      </p:to>
                                    </p:set>
                                    <p:animEffect transition="in" filter="fade">
                                      <p:cBhvr>
                                        <p:cTn id="11" dur="250"/>
                                        <p:tgtEl>
                                          <p:spTgt spid="768"/>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69"/>
                                        </p:tgtEl>
                                        <p:attrNameLst>
                                          <p:attrName>style.visibility</p:attrName>
                                        </p:attrNameLst>
                                      </p:cBhvr>
                                      <p:to>
                                        <p:strVal val="visible"/>
                                      </p:to>
                                    </p:set>
                                    <p:animEffect transition="in" filter="fade">
                                      <p:cBhvr>
                                        <p:cTn id="15" dur="250"/>
                                        <p:tgtEl>
                                          <p:spTgt spid="769"/>
                                        </p:tgtEl>
                                      </p:cBhvr>
                                    </p:animEffect>
                                  </p:childTnLst>
                                </p:cTn>
                              </p:par>
                              <p:par>
                                <p:cTn id="16" presetID="10" presetClass="entr" presetSubtype="0" fill="hold" nodeType="withEffect">
                                  <p:stCondLst>
                                    <p:cond delay="0"/>
                                  </p:stCondLst>
                                  <p:childTnLst>
                                    <p:set>
                                      <p:cBhvr>
                                        <p:cTn id="17" dur="1" fill="hold">
                                          <p:stCondLst>
                                            <p:cond delay="0"/>
                                          </p:stCondLst>
                                        </p:cTn>
                                        <p:tgtEl>
                                          <p:spTgt spid="770"/>
                                        </p:tgtEl>
                                        <p:attrNameLst>
                                          <p:attrName>style.visibility</p:attrName>
                                        </p:attrNameLst>
                                      </p:cBhvr>
                                      <p:to>
                                        <p:strVal val="visible"/>
                                      </p:to>
                                    </p:set>
                                    <p:animEffect transition="in" filter="fade">
                                      <p:cBhvr>
                                        <p:cTn id="18" dur="250"/>
                                        <p:tgtEl>
                                          <p:spTgt spid="770"/>
                                        </p:tgtEl>
                                      </p:cBhvr>
                                    </p:animEffect>
                                  </p:childTnLst>
                                </p:cTn>
                              </p:par>
                              <p:par>
                                <p:cTn id="19" presetID="10" presetClass="entr" presetSubtype="0" fill="hold" nodeType="withEffect">
                                  <p:stCondLst>
                                    <p:cond delay="0"/>
                                  </p:stCondLst>
                                  <p:childTnLst>
                                    <p:set>
                                      <p:cBhvr>
                                        <p:cTn id="20" dur="1" fill="hold">
                                          <p:stCondLst>
                                            <p:cond delay="0"/>
                                          </p:stCondLst>
                                        </p:cTn>
                                        <p:tgtEl>
                                          <p:spTgt spid="771"/>
                                        </p:tgtEl>
                                        <p:attrNameLst>
                                          <p:attrName>style.visibility</p:attrName>
                                        </p:attrNameLst>
                                      </p:cBhvr>
                                      <p:to>
                                        <p:strVal val="visible"/>
                                      </p:to>
                                    </p:set>
                                    <p:animEffect transition="in" filter="fade">
                                      <p:cBhvr>
                                        <p:cTn id="21" dur="250"/>
                                        <p:tgtEl>
                                          <p:spTgt spid="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9"/>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個資保護要求強度等級評估表說明</a:t>
            </a:r>
            <a:endParaRPr>
              <a:latin typeface="Microsoft JhengHei"/>
              <a:ea typeface="Microsoft JhengHei"/>
              <a:cs typeface="Microsoft JhengHei"/>
              <a:sym typeface="Microsoft JhengHei"/>
            </a:endParaRPr>
          </a:p>
        </p:txBody>
      </p:sp>
      <p:sp>
        <p:nvSpPr>
          <p:cNvPr id="777" name="Google Shape;777;p1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17</a:t>
            </a:fld>
            <a:endParaRPr/>
          </a:p>
        </p:txBody>
      </p:sp>
      <p:grpSp>
        <p:nvGrpSpPr>
          <p:cNvPr id="779" name="Google Shape;779;p19"/>
          <p:cNvGrpSpPr/>
          <p:nvPr/>
        </p:nvGrpSpPr>
        <p:grpSpPr>
          <a:xfrm>
            <a:off x="155172" y="146662"/>
            <a:ext cx="1826461" cy="289172"/>
            <a:chOff x="4411970" y="2726085"/>
            <a:chExt cx="826954" cy="193659"/>
          </a:xfrm>
        </p:grpSpPr>
        <p:sp>
          <p:nvSpPr>
            <p:cNvPr id="780" name="Google Shape;780;p19"/>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81" name="Google Shape;781;p1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782" name="Google Shape;782;p19"/>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aphicFrame>
        <p:nvGraphicFramePr>
          <p:cNvPr id="783" name="Google Shape;783;p19"/>
          <p:cNvGraphicFramePr/>
          <p:nvPr/>
        </p:nvGraphicFramePr>
        <p:xfrm>
          <a:off x="865557" y="2053191"/>
          <a:ext cx="7412875" cy="2507781"/>
        </p:xfrm>
        <a:graphic>
          <a:graphicData uri="http://schemas.openxmlformats.org/drawingml/2006/table">
            <a:tbl>
              <a:tblPr firstRow="1" firstCol="1" bandRow="1">
                <a:noFill/>
                <a:tableStyleId>{43C64555-56F4-475A-972B-32B3DA5240CE}</a:tableStyleId>
              </a:tblPr>
              <a:tblGrid>
                <a:gridCol w="1022400">
                  <a:extLst>
                    <a:ext uri="{9D8B030D-6E8A-4147-A177-3AD203B41FA5}">
                      <a16:colId xmlns:a16="http://schemas.microsoft.com/office/drawing/2014/main" val="20000"/>
                    </a:ext>
                  </a:extLst>
                </a:gridCol>
                <a:gridCol w="1035650">
                  <a:extLst>
                    <a:ext uri="{9D8B030D-6E8A-4147-A177-3AD203B41FA5}">
                      <a16:colId xmlns:a16="http://schemas.microsoft.com/office/drawing/2014/main" val="20001"/>
                    </a:ext>
                  </a:extLst>
                </a:gridCol>
                <a:gridCol w="5354825">
                  <a:extLst>
                    <a:ext uri="{9D8B030D-6E8A-4147-A177-3AD203B41FA5}">
                      <a16:colId xmlns:a16="http://schemas.microsoft.com/office/drawing/2014/main" val="20002"/>
                    </a:ext>
                  </a:extLst>
                </a:gridCol>
              </a:tblGrid>
              <a:tr h="0">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要求強度等級</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要求強度總分</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說明</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0"/>
                  </a:ext>
                </a:extLst>
              </a:tr>
              <a:tr h="601700">
                <a:tc>
                  <a:txBody>
                    <a:bodyPr/>
                    <a:lstStyle/>
                    <a:p>
                      <a:pPr marL="76200"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普</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81280" marR="151130" lvl="0" indent="0" algn="ctr" rtl="0">
                        <a:lnSpc>
                          <a:spcPct val="150000"/>
                        </a:lnSpc>
                        <a:spcBef>
                          <a:spcPts val="0"/>
                        </a:spcBef>
                        <a:spcAft>
                          <a:spcPts val="0"/>
                        </a:spcAft>
                        <a:buNone/>
                      </a:pPr>
                      <a:r>
                        <a:rPr lang="zh-TW" sz="1200" b="1" u="none" strike="noStrike" cap="none">
                          <a:solidFill>
                            <a:srgbClr val="C00000"/>
                          </a:solidFill>
                          <a:latin typeface="Microsoft JhengHei"/>
                          <a:ea typeface="Microsoft JhengHei"/>
                          <a:cs typeface="Microsoft JhengHei"/>
                          <a:sym typeface="Microsoft JhengHei"/>
                        </a:rPr>
                        <a:t>1~4</a:t>
                      </a:r>
                      <a:endParaRPr/>
                    </a:p>
                  </a:txBody>
                  <a:tcPr marL="63500" marR="63500" marT="63500" marB="63500" anchor="ctr"/>
                </a:tc>
                <a:tc>
                  <a:txBody>
                    <a:bodyPr/>
                    <a:lstStyle/>
                    <a:p>
                      <a:pPr marL="0" marR="107950" lvl="0" indent="0" algn="l" rtl="0">
                        <a:lnSpc>
                          <a:spcPct val="150000"/>
                        </a:lnSpc>
                        <a:spcBef>
                          <a:spcPts val="0"/>
                        </a:spcBef>
                        <a:spcAft>
                          <a:spcPts val="0"/>
                        </a:spcAft>
                        <a:buNone/>
                      </a:pPr>
                      <a:r>
                        <a:rPr lang="zh-TW" sz="1200" b="1" u="none" strike="noStrike" cap="none">
                          <a:latin typeface="Microsoft JhengHei"/>
                          <a:ea typeface="Microsoft JhengHei"/>
                          <a:cs typeface="Microsoft JhengHei"/>
                          <a:sym typeface="Microsoft JhengHei"/>
                        </a:rPr>
                        <a:t>受檢單位擁有少量一般性個資及特種個資。</a:t>
                      </a:r>
                      <a:endParaRPr sz="1200" b="1"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1"/>
                  </a:ext>
                </a:extLst>
              </a:tr>
              <a:tr h="601700">
                <a:tc>
                  <a:txBody>
                    <a:bodyPr/>
                    <a:lstStyle/>
                    <a:p>
                      <a:pPr marL="85725"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中</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200" b="1" u="none" strike="noStrike" cap="none">
                          <a:solidFill>
                            <a:srgbClr val="C00000"/>
                          </a:solidFill>
                          <a:latin typeface="Microsoft JhengHei"/>
                          <a:ea typeface="Microsoft JhengHei"/>
                          <a:cs typeface="Microsoft JhengHei"/>
                          <a:sym typeface="Microsoft JhengHei"/>
                        </a:rPr>
                        <a:t>4.1~7</a:t>
                      </a:r>
                      <a:endParaRPr sz="1200" b="1" u="none" strike="noStrike" cap="none">
                        <a:solidFill>
                          <a:srgbClr val="C00000"/>
                        </a:solidFill>
                        <a:highlight>
                          <a:srgbClr val="E5C5E3"/>
                        </a:highlight>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l" rtl="0">
                        <a:lnSpc>
                          <a:spcPct val="150000"/>
                        </a:lnSpc>
                        <a:spcBef>
                          <a:spcPts val="0"/>
                        </a:spcBef>
                        <a:spcAft>
                          <a:spcPts val="0"/>
                        </a:spcAft>
                        <a:buNone/>
                      </a:pPr>
                      <a:r>
                        <a:rPr lang="zh-TW" sz="1200" b="1" u="none" strike="noStrike" cap="none">
                          <a:latin typeface="Microsoft JhengHei"/>
                          <a:ea typeface="Microsoft JhengHei"/>
                          <a:cs typeface="Microsoft JhengHei"/>
                          <a:sym typeface="Microsoft JhengHei"/>
                        </a:rPr>
                        <a:t>受檢單位擁有 一定數量個資及特種個資 ，或有對外電子商務服務系統，或保有 一定數量以上的 特種個資之資通系統。</a:t>
                      </a:r>
                      <a:endParaRPr sz="1200" b="1"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2"/>
                  </a:ext>
                </a:extLst>
              </a:tr>
              <a:tr h="601700">
                <a:tc>
                  <a:txBody>
                    <a:bodyPr/>
                    <a:lstStyle/>
                    <a:p>
                      <a:pPr marL="85725" marR="0" lvl="0" indent="0" algn="ctr" rtl="0">
                        <a:lnSpc>
                          <a:spcPct val="150000"/>
                        </a:lnSpc>
                        <a:spcBef>
                          <a:spcPts val="0"/>
                        </a:spcBef>
                        <a:spcAft>
                          <a:spcPts val="0"/>
                        </a:spcAft>
                        <a:buNone/>
                      </a:pPr>
                      <a:r>
                        <a:rPr lang="zh-TW" sz="1100" u="none" strike="noStrike" cap="none">
                          <a:solidFill>
                            <a:srgbClr val="3C3C3C"/>
                          </a:solidFill>
                          <a:latin typeface="Microsoft JhengHei"/>
                          <a:ea typeface="Microsoft JhengHei"/>
                          <a:cs typeface="Microsoft JhengHei"/>
                          <a:sym typeface="Microsoft JhengHei"/>
                        </a:rPr>
                        <a:t>高</a:t>
                      </a:r>
                      <a:endParaRPr sz="1100" u="none" strike="noStrike" cap="none">
                        <a:solidFill>
                          <a:srgbClr val="3C3C3C"/>
                        </a:solidFill>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ctr" rtl="0">
                        <a:lnSpc>
                          <a:spcPct val="150000"/>
                        </a:lnSpc>
                        <a:spcBef>
                          <a:spcPts val="0"/>
                        </a:spcBef>
                        <a:spcAft>
                          <a:spcPts val="0"/>
                        </a:spcAft>
                        <a:buNone/>
                      </a:pPr>
                      <a:r>
                        <a:rPr lang="zh-TW" sz="1200" b="1" u="none" strike="noStrike" cap="none">
                          <a:solidFill>
                            <a:srgbClr val="C00000"/>
                          </a:solidFill>
                          <a:latin typeface="Microsoft JhengHei"/>
                          <a:ea typeface="Microsoft JhengHei"/>
                          <a:cs typeface="Microsoft JhengHei"/>
                          <a:sym typeface="Microsoft JhengHei"/>
                        </a:rPr>
                        <a:t>7.1~9</a:t>
                      </a:r>
                      <a:endParaRPr sz="1200" b="1" u="none" strike="noStrike" cap="none">
                        <a:solidFill>
                          <a:srgbClr val="C00000"/>
                        </a:solidFill>
                        <a:highlight>
                          <a:srgbClr val="E5C5E3"/>
                        </a:highlight>
                        <a:latin typeface="Microsoft JhengHei"/>
                        <a:ea typeface="Microsoft JhengHei"/>
                        <a:cs typeface="Microsoft JhengHei"/>
                        <a:sym typeface="Microsoft JhengHei"/>
                      </a:endParaRPr>
                    </a:p>
                  </a:txBody>
                  <a:tcPr marL="63500" marR="63500" marT="63500" marB="63500" anchor="ctr"/>
                </a:tc>
                <a:tc>
                  <a:txBody>
                    <a:bodyPr/>
                    <a:lstStyle/>
                    <a:p>
                      <a:pPr marL="0" marR="151130" lvl="0" indent="0" algn="l" rtl="0">
                        <a:lnSpc>
                          <a:spcPct val="150000"/>
                        </a:lnSpc>
                        <a:spcBef>
                          <a:spcPts val="0"/>
                        </a:spcBef>
                        <a:spcAft>
                          <a:spcPts val="0"/>
                        </a:spcAft>
                        <a:buNone/>
                      </a:pPr>
                      <a:r>
                        <a:rPr lang="zh-TW" sz="1200" b="1" u="none" strike="noStrike" cap="none">
                          <a:latin typeface="Microsoft JhengHei"/>
                          <a:ea typeface="Microsoft JhengHei"/>
                          <a:cs typeface="Microsoft JhengHei"/>
                          <a:sym typeface="Microsoft JhengHei"/>
                        </a:rPr>
                        <a:t>受檢單位擁有大量一般及特種個人資料(病歷、醫療、基因、性生活、健康檢查及犯罪前科)，有對外電子商務服務系統，或保有大量特種個資之資通系統。</a:t>
                      </a:r>
                      <a:endParaRPr sz="1200" b="1" u="none" strike="noStrike" cap="none">
                        <a:solidFill>
                          <a:srgbClr val="7030A0"/>
                        </a:solidFill>
                        <a:highlight>
                          <a:srgbClr val="E5C5E3"/>
                        </a:highlight>
                        <a:latin typeface="Microsoft JhengHei"/>
                        <a:ea typeface="Microsoft JhengHei"/>
                        <a:cs typeface="Microsoft JhengHei"/>
                        <a:sym typeface="Microsoft JhengHei"/>
                      </a:endParaRPr>
                    </a:p>
                  </a:txBody>
                  <a:tcPr marL="63500" marR="63500" marT="63500" marB="63500" anchor="ctr"/>
                </a:tc>
                <a:extLst>
                  <a:ext uri="{0D108BD9-81ED-4DB2-BD59-A6C34878D82A}">
                    <a16:rowId xmlns:a16="http://schemas.microsoft.com/office/drawing/2014/main" val="10003"/>
                  </a:ext>
                </a:extLst>
              </a:tr>
            </a:tbl>
          </a:graphicData>
        </a:graphic>
      </p:graphicFrame>
      <p:sp>
        <p:nvSpPr>
          <p:cNvPr id="784" name="Google Shape;784;p19"/>
          <p:cNvSpPr/>
          <p:nvPr/>
        </p:nvSpPr>
        <p:spPr>
          <a:xfrm>
            <a:off x="808629" y="1312130"/>
            <a:ext cx="752674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1400" b="1" i="0" u="none" strike="noStrike" cap="none">
                <a:solidFill>
                  <a:srgbClr val="000000"/>
                </a:solidFill>
                <a:latin typeface="Microsoft JhengHei"/>
                <a:ea typeface="Microsoft JhengHei"/>
                <a:cs typeface="Microsoft JhengHei"/>
                <a:sym typeface="Microsoft JhengHei"/>
              </a:rPr>
              <a:t>受檢單位依照前述評定結果，在填寫檢查表時，僅需填寫對應個資保護要求強度等級的檢查重點及其檢核細項項目。</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500"/>
                                        <p:tgtEl>
                                          <p:spTgt spid="7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4"/>
                                        </p:tgtEl>
                                        <p:attrNameLst>
                                          <p:attrName>style.visibility</p:attrName>
                                        </p:attrNameLst>
                                      </p:cBhvr>
                                      <p:to>
                                        <p:strVal val="visible"/>
                                      </p:to>
                                    </p:set>
                                    <p:animEffect transition="in" filter="fade">
                                      <p:cBhvr>
                                        <p:cTn id="11" dur="250"/>
                                        <p:tgtEl>
                                          <p:spTgt spid="784"/>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83"/>
                                        </p:tgtEl>
                                        <p:attrNameLst>
                                          <p:attrName>style.visibility</p:attrName>
                                        </p:attrNameLst>
                                      </p:cBhvr>
                                      <p:to>
                                        <p:strVal val="visible"/>
                                      </p:to>
                                    </p:set>
                                    <p:animEffect transition="in" filter="fade">
                                      <p:cBhvr>
                                        <p:cTn id="15" dur="250"/>
                                        <p:tgtEl>
                                          <p:spTgt spid="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2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中級以上個資保護要求強度等級適用檢查項</a:t>
            </a:r>
            <a:endParaRPr>
              <a:latin typeface="Microsoft JhengHei"/>
              <a:ea typeface="Microsoft JhengHei"/>
              <a:cs typeface="Microsoft JhengHei"/>
              <a:sym typeface="Microsoft JhengHei"/>
            </a:endParaRPr>
          </a:p>
        </p:txBody>
      </p:sp>
      <p:grpSp>
        <p:nvGrpSpPr>
          <p:cNvPr id="790" name="Google Shape;790;p20"/>
          <p:cNvGrpSpPr/>
          <p:nvPr/>
        </p:nvGrpSpPr>
        <p:grpSpPr>
          <a:xfrm>
            <a:off x="2135560" y="1491375"/>
            <a:ext cx="2124667" cy="2953688"/>
            <a:chOff x="1259250" y="1171962"/>
            <a:chExt cx="2124667" cy="2953688"/>
          </a:xfrm>
        </p:grpSpPr>
        <p:sp>
          <p:nvSpPr>
            <p:cNvPr id="791" name="Google Shape;791;p20"/>
            <p:cNvSpPr/>
            <p:nvPr/>
          </p:nvSpPr>
          <p:spPr>
            <a:xfrm>
              <a:off x="1860258" y="1171962"/>
              <a:ext cx="910021" cy="910149"/>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2" name="Google Shape;792;p20"/>
            <p:cNvGrpSpPr/>
            <p:nvPr/>
          </p:nvGrpSpPr>
          <p:grpSpPr>
            <a:xfrm>
              <a:off x="1259250" y="1453625"/>
              <a:ext cx="2124667" cy="2672025"/>
              <a:chOff x="1259250" y="1453625"/>
              <a:chExt cx="2124667" cy="2672025"/>
            </a:xfrm>
          </p:grpSpPr>
          <p:sp>
            <p:nvSpPr>
              <p:cNvPr id="793" name="Google Shape;793;p20"/>
              <p:cNvSpPr txBox="1"/>
              <p:nvPr/>
            </p:nvSpPr>
            <p:spPr>
              <a:xfrm>
                <a:off x="1259250" y="2706050"/>
                <a:ext cx="2110200" cy="141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zh-TW" sz="2000" b="1" i="0" u="none" strike="noStrike" cap="none">
                    <a:solidFill>
                      <a:schemeClr val="dk1"/>
                    </a:solidFill>
                    <a:latin typeface="Gabarito"/>
                    <a:ea typeface="Gabarito"/>
                    <a:cs typeface="Gabarito"/>
                    <a:sym typeface="Gabarito"/>
                  </a:rPr>
                  <a:t>3.4</a:t>
                </a:r>
                <a:endParaRPr/>
              </a:p>
              <a:p>
                <a:pPr marL="0" marR="0" lvl="0" indent="0" algn="ctr" rtl="0">
                  <a:lnSpc>
                    <a:spcPct val="100000"/>
                  </a:lnSpc>
                  <a:spcBef>
                    <a:spcPts val="0"/>
                  </a:spcBef>
                  <a:spcAft>
                    <a:spcPts val="0"/>
                  </a:spcAft>
                  <a:buNone/>
                </a:pPr>
                <a:r>
                  <a:rPr lang="zh-TW" sz="1400" b="1" i="0" u="none" strike="noStrike" cap="none">
                    <a:solidFill>
                      <a:schemeClr val="dk1"/>
                    </a:solidFill>
                    <a:latin typeface="Microsoft JhengHei"/>
                    <a:ea typeface="Microsoft JhengHei"/>
                    <a:cs typeface="Microsoft JhengHei"/>
                    <a:sym typeface="Microsoft JhengHei"/>
                  </a:rPr>
                  <a:t>訂定個人資料保護管理政策</a:t>
                </a:r>
                <a:endParaRPr sz="1400" b="1" i="0" u="none" strike="noStrike" cap="none">
                  <a:solidFill>
                    <a:schemeClr val="dk1"/>
                  </a:solidFill>
                  <a:latin typeface="Microsoft JhengHei"/>
                  <a:ea typeface="Microsoft JhengHei"/>
                  <a:cs typeface="Microsoft JhengHei"/>
                  <a:sym typeface="Microsoft JhengHei"/>
                </a:endParaRPr>
              </a:p>
            </p:txBody>
          </p:sp>
          <p:sp>
            <p:nvSpPr>
              <p:cNvPr id="794" name="Google Shape;794;p20"/>
              <p:cNvSpPr txBox="1"/>
              <p:nvPr/>
            </p:nvSpPr>
            <p:spPr>
              <a:xfrm>
                <a:off x="1273717" y="2241646"/>
                <a:ext cx="2110200" cy="468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高</a:t>
                </a:r>
                <a:endParaRPr sz="2200" b="1" i="0" u="none" strike="noStrike" cap="none">
                  <a:solidFill>
                    <a:schemeClr val="dk1"/>
                  </a:solidFill>
                  <a:latin typeface="Microsoft JhengHei"/>
                  <a:ea typeface="Microsoft JhengHei"/>
                  <a:cs typeface="Microsoft JhengHei"/>
                  <a:sym typeface="Microsoft JhengHei"/>
                </a:endParaRPr>
              </a:p>
            </p:txBody>
          </p:sp>
          <p:cxnSp>
            <p:nvCxnSpPr>
              <p:cNvPr id="795" name="Google Shape;795;p20"/>
              <p:cNvCxnSpPr/>
              <p:nvPr/>
            </p:nvCxnSpPr>
            <p:spPr>
              <a:xfrm rot="-5400000" flipH="1">
                <a:off x="2241774" y="2629846"/>
                <a:ext cx="159600" cy="600"/>
              </a:xfrm>
              <a:prstGeom prst="bentConnector3">
                <a:avLst>
                  <a:gd name="adj1" fmla="val 131224"/>
                </a:avLst>
              </a:prstGeom>
              <a:noFill/>
              <a:ln w="9525" cap="flat" cmpd="sng">
                <a:solidFill>
                  <a:schemeClr val="dk1"/>
                </a:solidFill>
                <a:prstDash val="solid"/>
                <a:round/>
                <a:headEnd type="none" w="sm" len="sm"/>
                <a:tailEnd type="none" w="sm" len="sm"/>
              </a:ln>
            </p:spPr>
          </p:cxnSp>
          <p:grpSp>
            <p:nvGrpSpPr>
              <p:cNvPr id="796" name="Google Shape;796;p20"/>
              <p:cNvGrpSpPr/>
              <p:nvPr/>
            </p:nvGrpSpPr>
            <p:grpSpPr>
              <a:xfrm>
                <a:off x="2159125" y="1453625"/>
                <a:ext cx="312850" cy="346800"/>
                <a:chOff x="1035575" y="2657200"/>
                <a:chExt cx="312850" cy="346800"/>
              </a:xfrm>
            </p:grpSpPr>
            <p:sp>
              <p:nvSpPr>
                <p:cNvPr id="797" name="Google Shape;797;p20"/>
                <p:cNvSpPr/>
                <p:nvPr/>
              </p:nvSpPr>
              <p:spPr>
                <a:xfrm>
                  <a:off x="1035575" y="2657200"/>
                  <a:ext cx="312850" cy="346800"/>
                </a:xfrm>
                <a:custGeom>
                  <a:avLst/>
                  <a:gdLst/>
                  <a:ahLst/>
                  <a:cxnLst/>
                  <a:rect l="l" t="t" r="r" b="b"/>
                  <a:pathLst>
                    <a:path w="12514" h="13872" extrusionOk="0">
                      <a:moveTo>
                        <a:pt x="5658" y="0"/>
                      </a:moveTo>
                      <a:cubicBezTo>
                        <a:pt x="4787" y="0"/>
                        <a:pt x="3946" y="194"/>
                        <a:pt x="3170" y="582"/>
                      </a:cubicBezTo>
                      <a:cubicBezTo>
                        <a:pt x="3040" y="647"/>
                        <a:pt x="3007" y="807"/>
                        <a:pt x="3071" y="937"/>
                      </a:cubicBezTo>
                      <a:cubicBezTo>
                        <a:pt x="3119" y="1031"/>
                        <a:pt x="3219" y="1091"/>
                        <a:pt x="3320" y="1091"/>
                      </a:cubicBezTo>
                      <a:cubicBezTo>
                        <a:pt x="3357" y="1091"/>
                        <a:pt x="3394" y="1083"/>
                        <a:pt x="3428" y="1066"/>
                      </a:cubicBezTo>
                      <a:cubicBezTo>
                        <a:pt x="4106" y="712"/>
                        <a:pt x="4851" y="549"/>
                        <a:pt x="5658" y="549"/>
                      </a:cubicBezTo>
                      <a:cubicBezTo>
                        <a:pt x="8892" y="549"/>
                        <a:pt x="10543" y="3040"/>
                        <a:pt x="11091" y="4106"/>
                      </a:cubicBezTo>
                      <a:cubicBezTo>
                        <a:pt x="11932" y="5756"/>
                        <a:pt x="12159" y="7567"/>
                        <a:pt x="11577" y="8374"/>
                      </a:cubicBezTo>
                      <a:cubicBezTo>
                        <a:pt x="11490" y="8506"/>
                        <a:pt x="11357" y="8571"/>
                        <a:pt x="11177" y="8571"/>
                      </a:cubicBezTo>
                      <a:cubicBezTo>
                        <a:pt x="10958" y="8571"/>
                        <a:pt x="10671" y="8473"/>
                        <a:pt x="10315" y="8278"/>
                      </a:cubicBezTo>
                      <a:lnTo>
                        <a:pt x="10284" y="8278"/>
                      </a:lnTo>
                      <a:cubicBezTo>
                        <a:pt x="10122" y="8198"/>
                        <a:pt x="9954" y="8156"/>
                        <a:pt x="9793" y="8156"/>
                      </a:cubicBezTo>
                      <a:cubicBezTo>
                        <a:pt x="9567" y="8156"/>
                        <a:pt x="9353" y="8237"/>
                        <a:pt x="9184" y="8408"/>
                      </a:cubicBezTo>
                      <a:cubicBezTo>
                        <a:pt x="8892" y="8731"/>
                        <a:pt x="8861" y="9215"/>
                        <a:pt x="9120" y="9637"/>
                      </a:cubicBezTo>
                      <a:cubicBezTo>
                        <a:pt x="9280" y="9895"/>
                        <a:pt x="9443" y="10444"/>
                        <a:pt x="9474" y="11090"/>
                      </a:cubicBezTo>
                      <a:cubicBezTo>
                        <a:pt x="9539" y="11771"/>
                        <a:pt x="9443" y="12353"/>
                        <a:pt x="9215" y="12741"/>
                      </a:cubicBezTo>
                      <a:cubicBezTo>
                        <a:pt x="8957" y="13160"/>
                        <a:pt x="8569" y="13323"/>
                        <a:pt x="8020" y="13323"/>
                      </a:cubicBezTo>
                      <a:cubicBezTo>
                        <a:pt x="6339" y="13258"/>
                        <a:pt x="4430" y="12353"/>
                        <a:pt x="2942" y="10865"/>
                      </a:cubicBezTo>
                      <a:cubicBezTo>
                        <a:pt x="1424" y="9313"/>
                        <a:pt x="549" y="7404"/>
                        <a:pt x="549" y="5627"/>
                      </a:cubicBezTo>
                      <a:cubicBezTo>
                        <a:pt x="549" y="4494"/>
                        <a:pt x="906" y="3394"/>
                        <a:pt x="1618" y="2489"/>
                      </a:cubicBezTo>
                      <a:cubicBezTo>
                        <a:pt x="1713" y="2393"/>
                        <a:pt x="1713" y="2199"/>
                        <a:pt x="1584" y="2135"/>
                      </a:cubicBezTo>
                      <a:cubicBezTo>
                        <a:pt x="1524" y="2089"/>
                        <a:pt x="1457" y="2064"/>
                        <a:pt x="1392" y="2064"/>
                      </a:cubicBezTo>
                      <a:cubicBezTo>
                        <a:pt x="1319" y="2064"/>
                        <a:pt x="1248" y="2096"/>
                        <a:pt x="1196" y="2166"/>
                      </a:cubicBezTo>
                      <a:cubicBezTo>
                        <a:pt x="420" y="3169"/>
                        <a:pt x="1" y="4364"/>
                        <a:pt x="1" y="5627"/>
                      </a:cubicBezTo>
                      <a:cubicBezTo>
                        <a:pt x="1" y="7567"/>
                        <a:pt x="937" y="9603"/>
                        <a:pt x="2554" y="11220"/>
                      </a:cubicBezTo>
                      <a:cubicBezTo>
                        <a:pt x="3330" y="11996"/>
                        <a:pt x="4205" y="12643"/>
                        <a:pt x="5141" y="13095"/>
                      </a:cubicBezTo>
                      <a:cubicBezTo>
                        <a:pt x="6111" y="13582"/>
                        <a:pt x="7081" y="13840"/>
                        <a:pt x="8020" y="13871"/>
                      </a:cubicBezTo>
                      <a:lnTo>
                        <a:pt x="8085" y="13871"/>
                      </a:lnTo>
                      <a:cubicBezTo>
                        <a:pt x="8796" y="13871"/>
                        <a:pt x="9345" y="13582"/>
                        <a:pt x="9668" y="13000"/>
                      </a:cubicBezTo>
                      <a:cubicBezTo>
                        <a:pt x="10056" y="12384"/>
                        <a:pt x="10056" y="11608"/>
                        <a:pt x="10025" y="11026"/>
                      </a:cubicBezTo>
                      <a:cubicBezTo>
                        <a:pt x="9992" y="10413"/>
                        <a:pt x="9797" y="9766"/>
                        <a:pt x="9603" y="9378"/>
                      </a:cubicBezTo>
                      <a:cubicBezTo>
                        <a:pt x="9443" y="9119"/>
                        <a:pt x="9474" y="8892"/>
                        <a:pt x="9572" y="8762"/>
                      </a:cubicBezTo>
                      <a:cubicBezTo>
                        <a:pt x="9637" y="8714"/>
                        <a:pt x="9710" y="8690"/>
                        <a:pt x="9790" y="8690"/>
                      </a:cubicBezTo>
                      <a:cubicBezTo>
                        <a:pt x="9871" y="8690"/>
                        <a:pt x="9959" y="8714"/>
                        <a:pt x="10056" y="8762"/>
                      </a:cubicBezTo>
                      <a:cubicBezTo>
                        <a:pt x="10284" y="8892"/>
                        <a:pt x="10607" y="9055"/>
                        <a:pt x="10931" y="9086"/>
                      </a:cubicBezTo>
                      <a:cubicBezTo>
                        <a:pt x="11035" y="9108"/>
                        <a:pt x="11132" y="9118"/>
                        <a:pt x="11221" y="9118"/>
                      </a:cubicBezTo>
                      <a:cubicBezTo>
                        <a:pt x="11650" y="9118"/>
                        <a:pt x="11895" y="8886"/>
                        <a:pt x="12030" y="8698"/>
                      </a:cubicBezTo>
                      <a:cubicBezTo>
                        <a:pt x="12384" y="8214"/>
                        <a:pt x="12514" y="7469"/>
                        <a:pt x="12418" y="6563"/>
                      </a:cubicBezTo>
                      <a:cubicBezTo>
                        <a:pt x="12320" y="5692"/>
                        <a:pt x="12030" y="4752"/>
                        <a:pt x="11577" y="3847"/>
                      </a:cubicBezTo>
                      <a:cubicBezTo>
                        <a:pt x="11026" y="2781"/>
                        <a:pt x="10219" y="1842"/>
                        <a:pt x="9314" y="1195"/>
                      </a:cubicBezTo>
                      <a:cubicBezTo>
                        <a:pt x="8214" y="419"/>
                        <a:pt x="6985" y="0"/>
                        <a:pt x="5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0"/>
                <p:cNvSpPr/>
                <p:nvPr/>
              </p:nvSpPr>
              <p:spPr>
                <a:xfrm>
                  <a:off x="1133375" y="2686300"/>
                  <a:ext cx="60675" cy="60625"/>
                </a:xfrm>
                <a:custGeom>
                  <a:avLst/>
                  <a:gdLst/>
                  <a:ahLst/>
                  <a:cxnLst/>
                  <a:rect l="l" t="t" r="r" b="b"/>
                  <a:pathLst>
                    <a:path w="2427" h="2425" extrusionOk="0">
                      <a:moveTo>
                        <a:pt x="1198" y="549"/>
                      </a:moveTo>
                      <a:cubicBezTo>
                        <a:pt x="1586" y="549"/>
                        <a:pt x="1876" y="841"/>
                        <a:pt x="1876" y="1229"/>
                      </a:cubicBezTo>
                      <a:cubicBezTo>
                        <a:pt x="1876" y="1584"/>
                        <a:pt x="1586" y="1907"/>
                        <a:pt x="1198" y="1907"/>
                      </a:cubicBezTo>
                      <a:cubicBezTo>
                        <a:pt x="841" y="1907"/>
                        <a:pt x="518" y="1584"/>
                        <a:pt x="518" y="1229"/>
                      </a:cubicBezTo>
                      <a:cubicBezTo>
                        <a:pt x="518" y="841"/>
                        <a:pt x="841" y="549"/>
                        <a:pt x="1198" y="549"/>
                      </a:cubicBezTo>
                      <a:close/>
                      <a:moveTo>
                        <a:pt x="1198" y="0"/>
                      </a:moveTo>
                      <a:cubicBezTo>
                        <a:pt x="518" y="0"/>
                        <a:pt x="0" y="549"/>
                        <a:pt x="0" y="1229"/>
                      </a:cubicBezTo>
                      <a:cubicBezTo>
                        <a:pt x="0" y="1876"/>
                        <a:pt x="518" y="2424"/>
                        <a:pt x="1198" y="2424"/>
                      </a:cubicBezTo>
                      <a:cubicBezTo>
                        <a:pt x="1876" y="2424"/>
                        <a:pt x="2427" y="1876"/>
                        <a:pt x="2427" y="1229"/>
                      </a:cubicBezTo>
                      <a:cubicBezTo>
                        <a:pt x="2427" y="549"/>
                        <a:pt x="1876" y="0"/>
                        <a:pt x="1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20"/>
                <p:cNvSpPr/>
                <p:nvPr/>
              </p:nvSpPr>
              <p:spPr>
                <a:xfrm>
                  <a:off x="1070300" y="2736425"/>
                  <a:ext cx="61475" cy="61450"/>
                </a:xfrm>
                <a:custGeom>
                  <a:avLst/>
                  <a:gdLst/>
                  <a:ahLst/>
                  <a:cxnLst/>
                  <a:rect l="l" t="t" r="r" b="b"/>
                  <a:pathLst>
                    <a:path w="2459" h="2458" extrusionOk="0">
                      <a:moveTo>
                        <a:pt x="1230" y="549"/>
                      </a:moveTo>
                      <a:cubicBezTo>
                        <a:pt x="1618" y="549"/>
                        <a:pt x="1910" y="841"/>
                        <a:pt x="1910" y="1229"/>
                      </a:cubicBezTo>
                      <a:cubicBezTo>
                        <a:pt x="1910" y="1617"/>
                        <a:pt x="1618" y="1907"/>
                        <a:pt x="1230" y="1907"/>
                      </a:cubicBezTo>
                      <a:cubicBezTo>
                        <a:pt x="842" y="1907"/>
                        <a:pt x="552" y="1617"/>
                        <a:pt x="552" y="1229"/>
                      </a:cubicBezTo>
                      <a:cubicBezTo>
                        <a:pt x="552" y="841"/>
                        <a:pt x="842" y="549"/>
                        <a:pt x="1230" y="549"/>
                      </a:cubicBezTo>
                      <a:close/>
                      <a:moveTo>
                        <a:pt x="1230" y="0"/>
                      </a:moveTo>
                      <a:cubicBezTo>
                        <a:pt x="552" y="0"/>
                        <a:pt x="1" y="549"/>
                        <a:pt x="1" y="1229"/>
                      </a:cubicBezTo>
                      <a:cubicBezTo>
                        <a:pt x="1" y="1907"/>
                        <a:pt x="552" y="2458"/>
                        <a:pt x="1230" y="2458"/>
                      </a:cubicBezTo>
                      <a:cubicBezTo>
                        <a:pt x="1910" y="2458"/>
                        <a:pt x="2459" y="1907"/>
                        <a:pt x="2459" y="1229"/>
                      </a:cubicBezTo>
                      <a:cubicBezTo>
                        <a:pt x="2459" y="549"/>
                        <a:pt x="1910" y="0"/>
                        <a:pt x="1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0"/>
                <p:cNvSpPr/>
                <p:nvPr/>
              </p:nvSpPr>
              <p:spPr>
                <a:xfrm>
                  <a:off x="1075150" y="2814025"/>
                  <a:ext cx="60700" cy="61475"/>
                </a:xfrm>
                <a:custGeom>
                  <a:avLst/>
                  <a:gdLst/>
                  <a:ahLst/>
                  <a:cxnLst/>
                  <a:rect l="l" t="t" r="r" b="b"/>
                  <a:pathLst>
                    <a:path w="2428" h="2459" extrusionOk="0">
                      <a:moveTo>
                        <a:pt x="1230" y="549"/>
                      </a:moveTo>
                      <a:cubicBezTo>
                        <a:pt x="1587" y="549"/>
                        <a:pt x="1910" y="841"/>
                        <a:pt x="1910" y="1229"/>
                      </a:cubicBezTo>
                      <a:cubicBezTo>
                        <a:pt x="1910" y="1617"/>
                        <a:pt x="1587" y="1907"/>
                        <a:pt x="1230" y="1907"/>
                      </a:cubicBezTo>
                      <a:cubicBezTo>
                        <a:pt x="842" y="1907"/>
                        <a:pt x="552" y="1617"/>
                        <a:pt x="552" y="1229"/>
                      </a:cubicBezTo>
                      <a:cubicBezTo>
                        <a:pt x="552" y="841"/>
                        <a:pt x="842" y="549"/>
                        <a:pt x="1230" y="549"/>
                      </a:cubicBezTo>
                      <a:close/>
                      <a:moveTo>
                        <a:pt x="1230" y="1"/>
                      </a:moveTo>
                      <a:cubicBezTo>
                        <a:pt x="552" y="1"/>
                        <a:pt x="1" y="549"/>
                        <a:pt x="1" y="1229"/>
                      </a:cubicBezTo>
                      <a:cubicBezTo>
                        <a:pt x="1" y="1907"/>
                        <a:pt x="552" y="2458"/>
                        <a:pt x="1230" y="2458"/>
                      </a:cubicBezTo>
                      <a:cubicBezTo>
                        <a:pt x="1876" y="2458"/>
                        <a:pt x="2428" y="1907"/>
                        <a:pt x="2428" y="1229"/>
                      </a:cubicBezTo>
                      <a:cubicBezTo>
                        <a:pt x="2428" y="549"/>
                        <a:pt x="1876" y="1"/>
                        <a:pt x="12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0"/>
                <p:cNvSpPr/>
                <p:nvPr/>
              </p:nvSpPr>
              <p:spPr>
                <a:xfrm>
                  <a:off x="1122050" y="2877850"/>
                  <a:ext cx="61475" cy="61475"/>
                </a:xfrm>
                <a:custGeom>
                  <a:avLst/>
                  <a:gdLst/>
                  <a:ahLst/>
                  <a:cxnLst/>
                  <a:rect l="l" t="t" r="r" b="b"/>
                  <a:pathLst>
                    <a:path w="2459" h="2459" extrusionOk="0">
                      <a:moveTo>
                        <a:pt x="1229" y="552"/>
                      </a:moveTo>
                      <a:cubicBezTo>
                        <a:pt x="1617" y="552"/>
                        <a:pt x="1910" y="875"/>
                        <a:pt x="1910" y="1230"/>
                      </a:cubicBezTo>
                      <a:cubicBezTo>
                        <a:pt x="1910" y="1618"/>
                        <a:pt x="1617" y="1910"/>
                        <a:pt x="1229" y="1910"/>
                      </a:cubicBezTo>
                      <a:cubicBezTo>
                        <a:pt x="841" y="1910"/>
                        <a:pt x="552" y="1618"/>
                        <a:pt x="552" y="1230"/>
                      </a:cubicBezTo>
                      <a:cubicBezTo>
                        <a:pt x="552" y="875"/>
                        <a:pt x="841" y="552"/>
                        <a:pt x="1229" y="552"/>
                      </a:cubicBezTo>
                      <a:close/>
                      <a:moveTo>
                        <a:pt x="1229" y="1"/>
                      </a:moveTo>
                      <a:cubicBezTo>
                        <a:pt x="552" y="1"/>
                        <a:pt x="0" y="552"/>
                        <a:pt x="0" y="1230"/>
                      </a:cubicBezTo>
                      <a:cubicBezTo>
                        <a:pt x="0" y="1910"/>
                        <a:pt x="552" y="2458"/>
                        <a:pt x="1229" y="2458"/>
                      </a:cubicBezTo>
                      <a:cubicBezTo>
                        <a:pt x="1910" y="2458"/>
                        <a:pt x="2458" y="1910"/>
                        <a:pt x="2458" y="1230"/>
                      </a:cubicBezTo>
                      <a:cubicBezTo>
                        <a:pt x="2458" y="552"/>
                        <a:pt x="1910" y="1"/>
                        <a:pt x="12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0"/>
                <p:cNvSpPr/>
                <p:nvPr/>
              </p:nvSpPr>
              <p:spPr>
                <a:xfrm>
                  <a:off x="1190800" y="2913425"/>
                  <a:ext cx="60625" cy="60700"/>
                </a:xfrm>
                <a:custGeom>
                  <a:avLst/>
                  <a:gdLst/>
                  <a:ahLst/>
                  <a:cxnLst/>
                  <a:rect l="l" t="t" r="r" b="b"/>
                  <a:pathLst>
                    <a:path w="2425" h="2428" extrusionOk="0">
                      <a:moveTo>
                        <a:pt x="1229" y="518"/>
                      </a:moveTo>
                      <a:cubicBezTo>
                        <a:pt x="1584" y="518"/>
                        <a:pt x="1907" y="841"/>
                        <a:pt x="1907" y="1198"/>
                      </a:cubicBezTo>
                      <a:cubicBezTo>
                        <a:pt x="1907" y="1586"/>
                        <a:pt x="1584" y="1876"/>
                        <a:pt x="1229" y="1876"/>
                      </a:cubicBezTo>
                      <a:cubicBezTo>
                        <a:pt x="841" y="1876"/>
                        <a:pt x="549" y="1586"/>
                        <a:pt x="549" y="1198"/>
                      </a:cubicBezTo>
                      <a:cubicBezTo>
                        <a:pt x="549" y="841"/>
                        <a:pt x="841" y="518"/>
                        <a:pt x="1229" y="518"/>
                      </a:cubicBezTo>
                      <a:close/>
                      <a:moveTo>
                        <a:pt x="1229" y="1"/>
                      </a:moveTo>
                      <a:cubicBezTo>
                        <a:pt x="549" y="1"/>
                        <a:pt x="0" y="552"/>
                        <a:pt x="0" y="1198"/>
                      </a:cubicBezTo>
                      <a:cubicBezTo>
                        <a:pt x="0" y="1876"/>
                        <a:pt x="549" y="2427"/>
                        <a:pt x="1229" y="2427"/>
                      </a:cubicBezTo>
                      <a:cubicBezTo>
                        <a:pt x="1876" y="2427"/>
                        <a:pt x="2424" y="1876"/>
                        <a:pt x="2424" y="1198"/>
                      </a:cubicBezTo>
                      <a:cubicBezTo>
                        <a:pt x="2424" y="552"/>
                        <a:pt x="1876" y="1"/>
                        <a:pt x="12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0"/>
                <p:cNvSpPr/>
                <p:nvPr/>
              </p:nvSpPr>
              <p:spPr>
                <a:xfrm>
                  <a:off x="1249000" y="2772500"/>
                  <a:ext cx="66325" cy="70650"/>
                </a:xfrm>
                <a:custGeom>
                  <a:avLst/>
                  <a:gdLst/>
                  <a:ahLst/>
                  <a:cxnLst/>
                  <a:rect l="l" t="t" r="r" b="b"/>
                  <a:pathLst>
                    <a:path w="2653" h="2826" extrusionOk="0">
                      <a:moveTo>
                        <a:pt x="1260" y="529"/>
                      </a:moveTo>
                      <a:cubicBezTo>
                        <a:pt x="1390" y="529"/>
                        <a:pt x="1519" y="593"/>
                        <a:pt x="1649" y="658"/>
                      </a:cubicBezTo>
                      <a:cubicBezTo>
                        <a:pt x="1812" y="787"/>
                        <a:pt x="1941" y="981"/>
                        <a:pt x="2006" y="1240"/>
                      </a:cubicBezTo>
                      <a:cubicBezTo>
                        <a:pt x="2070" y="1468"/>
                        <a:pt x="2070" y="1726"/>
                        <a:pt x="1972" y="1920"/>
                      </a:cubicBezTo>
                      <a:cubicBezTo>
                        <a:pt x="1907" y="2081"/>
                        <a:pt x="1747" y="2210"/>
                        <a:pt x="1584" y="2275"/>
                      </a:cubicBezTo>
                      <a:cubicBezTo>
                        <a:pt x="1541" y="2287"/>
                        <a:pt x="1497" y="2292"/>
                        <a:pt x="1453" y="2292"/>
                      </a:cubicBezTo>
                      <a:cubicBezTo>
                        <a:pt x="1139" y="2292"/>
                        <a:pt x="826" y="1995"/>
                        <a:pt x="712" y="1597"/>
                      </a:cubicBezTo>
                      <a:cubicBezTo>
                        <a:pt x="583" y="1111"/>
                        <a:pt x="777" y="658"/>
                        <a:pt x="1131" y="562"/>
                      </a:cubicBezTo>
                      <a:cubicBezTo>
                        <a:pt x="1165" y="529"/>
                        <a:pt x="1229" y="529"/>
                        <a:pt x="1260" y="529"/>
                      </a:cubicBezTo>
                      <a:close/>
                      <a:moveTo>
                        <a:pt x="1294" y="0"/>
                      </a:moveTo>
                      <a:cubicBezTo>
                        <a:pt x="1197" y="0"/>
                        <a:pt x="1099" y="15"/>
                        <a:pt x="1002" y="45"/>
                      </a:cubicBezTo>
                      <a:cubicBezTo>
                        <a:pt x="355" y="205"/>
                        <a:pt x="1" y="950"/>
                        <a:pt x="195" y="1726"/>
                      </a:cubicBezTo>
                      <a:cubicBezTo>
                        <a:pt x="355" y="2373"/>
                        <a:pt x="906" y="2826"/>
                        <a:pt x="1455" y="2826"/>
                      </a:cubicBezTo>
                      <a:cubicBezTo>
                        <a:pt x="1553" y="2826"/>
                        <a:pt x="1649" y="2826"/>
                        <a:pt x="1747" y="2792"/>
                      </a:cubicBezTo>
                      <a:cubicBezTo>
                        <a:pt x="2070" y="2696"/>
                        <a:pt x="2329" y="2469"/>
                        <a:pt x="2458" y="2145"/>
                      </a:cubicBezTo>
                      <a:cubicBezTo>
                        <a:pt x="2619" y="1822"/>
                        <a:pt x="2652" y="1468"/>
                        <a:pt x="2554" y="1080"/>
                      </a:cubicBezTo>
                      <a:cubicBezTo>
                        <a:pt x="2458" y="723"/>
                        <a:pt x="2231" y="433"/>
                        <a:pt x="1972" y="239"/>
                      </a:cubicBezTo>
                      <a:cubicBezTo>
                        <a:pt x="1746" y="80"/>
                        <a:pt x="1520" y="0"/>
                        <a:pt x="12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0"/>
                <p:cNvSpPr/>
                <p:nvPr/>
              </p:nvSpPr>
              <p:spPr>
                <a:xfrm>
                  <a:off x="1085700" y="2687075"/>
                  <a:ext cx="13750" cy="13800"/>
                </a:xfrm>
                <a:custGeom>
                  <a:avLst/>
                  <a:gdLst/>
                  <a:ahLst/>
                  <a:cxnLst/>
                  <a:rect l="l" t="t" r="r" b="b"/>
                  <a:pathLst>
                    <a:path w="550" h="552" extrusionOk="0">
                      <a:moveTo>
                        <a:pt x="259" y="0"/>
                      </a:moveTo>
                      <a:cubicBezTo>
                        <a:pt x="130" y="0"/>
                        <a:pt x="1" y="130"/>
                        <a:pt x="1" y="259"/>
                      </a:cubicBezTo>
                      <a:cubicBezTo>
                        <a:pt x="1" y="422"/>
                        <a:pt x="130" y="551"/>
                        <a:pt x="259" y="551"/>
                      </a:cubicBezTo>
                      <a:cubicBezTo>
                        <a:pt x="420" y="551"/>
                        <a:pt x="549" y="422"/>
                        <a:pt x="549" y="259"/>
                      </a:cubicBezTo>
                      <a:cubicBezTo>
                        <a:pt x="549" y="130"/>
                        <a:pt x="420" y="0"/>
                        <a:pt x="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805" name="Google Shape;805;p20"/>
          <p:cNvGrpSpPr/>
          <p:nvPr/>
        </p:nvGrpSpPr>
        <p:grpSpPr>
          <a:xfrm>
            <a:off x="5360935" y="1397529"/>
            <a:ext cx="2110200" cy="3038321"/>
            <a:chOff x="3516890" y="1171962"/>
            <a:chExt cx="2110200" cy="3038321"/>
          </a:xfrm>
        </p:grpSpPr>
        <p:sp>
          <p:nvSpPr>
            <p:cNvPr id="806" name="Google Shape;806;p20"/>
            <p:cNvSpPr/>
            <p:nvPr/>
          </p:nvSpPr>
          <p:spPr>
            <a:xfrm>
              <a:off x="4116971" y="1171962"/>
              <a:ext cx="910021" cy="910149"/>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7" name="Google Shape;807;p20"/>
            <p:cNvGrpSpPr/>
            <p:nvPr/>
          </p:nvGrpSpPr>
          <p:grpSpPr>
            <a:xfrm>
              <a:off x="3516890" y="1448775"/>
              <a:ext cx="2110200" cy="2761508"/>
              <a:chOff x="3516890" y="1448775"/>
              <a:chExt cx="2110200" cy="2761508"/>
            </a:xfrm>
          </p:grpSpPr>
          <p:sp>
            <p:nvSpPr>
              <p:cNvPr id="808" name="Google Shape;808;p20"/>
              <p:cNvSpPr txBox="1"/>
              <p:nvPr/>
            </p:nvSpPr>
            <p:spPr>
              <a:xfrm>
                <a:off x="3516890" y="2284164"/>
                <a:ext cx="2110200" cy="4683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中高</a:t>
                </a:r>
                <a:endParaRPr sz="2200" b="1" i="0" u="none" strike="noStrike" cap="none">
                  <a:solidFill>
                    <a:schemeClr val="dk1"/>
                  </a:solidFill>
                  <a:latin typeface="Microsoft JhengHei"/>
                  <a:ea typeface="Microsoft JhengHei"/>
                  <a:cs typeface="Microsoft JhengHei"/>
                  <a:sym typeface="Microsoft JhengHei"/>
                </a:endParaRPr>
              </a:p>
            </p:txBody>
          </p:sp>
          <p:sp>
            <p:nvSpPr>
              <p:cNvPr id="809" name="Google Shape;809;p20"/>
              <p:cNvSpPr txBox="1"/>
              <p:nvPr/>
            </p:nvSpPr>
            <p:spPr>
              <a:xfrm>
                <a:off x="3516890" y="2790683"/>
                <a:ext cx="2110200" cy="141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zh-TW" sz="2000" b="1" i="0" u="none" strike="noStrike" cap="none">
                    <a:solidFill>
                      <a:schemeClr val="dk1"/>
                    </a:solidFill>
                    <a:latin typeface="Gabarito"/>
                    <a:ea typeface="Gabarito"/>
                    <a:cs typeface="Gabarito"/>
                    <a:sym typeface="Gabarito"/>
                  </a:rPr>
                  <a:t>6.1</a:t>
                </a:r>
                <a:endParaRPr/>
              </a:p>
              <a:p>
                <a:pPr marL="0" marR="0" lvl="0" indent="0" algn="ctr" rtl="0">
                  <a:lnSpc>
                    <a:spcPct val="100000"/>
                  </a:lnSpc>
                  <a:spcBef>
                    <a:spcPts val="0"/>
                  </a:spcBef>
                  <a:spcAft>
                    <a:spcPts val="0"/>
                  </a:spcAft>
                  <a:buNone/>
                </a:pPr>
                <a:r>
                  <a:rPr lang="zh-TW" sz="1400" b="1" i="0" u="none" strike="noStrike" cap="none">
                    <a:solidFill>
                      <a:schemeClr val="dk1"/>
                    </a:solidFill>
                    <a:latin typeface="Microsoft JhengHei"/>
                    <a:ea typeface="Microsoft JhengHei"/>
                    <a:cs typeface="Microsoft JhengHei"/>
                    <a:sym typeface="Microsoft JhengHei"/>
                  </a:rPr>
                  <a:t>對個資存取媒介物及環境(如機房、雲端)，採取環境管理措施</a:t>
                </a:r>
                <a:endParaRPr sz="1400" b="1" i="0" u="none" strike="noStrike" cap="none">
                  <a:solidFill>
                    <a:schemeClr val="dk1"/>
                  </a:solidFill>
                  <a:latin typeface="Microsoft JhengHei"/>
                  <a:ea typeface="Microsoft JhengHei"/>
                  <a:cs typeface="Microsoft JhengHei"/>
                  <a:sym typeface="Microsoft JhengHei"/>
                </a:endParaRPr>
              </a:p>
            </p:txBody>
          </p:sp>
          <p:cxnSp>
            <p:nvCxnSpPr>
              <p:cNvPr id="810" name="Google Shape;810;p20"/>
              <p:cNvCxnSpPr/>
              <p:nvPr/>
            </p:nvCxnSpPr>
            <p:spPr>
              <a:xfrm rot="-5400000" flipH="1">
                <a:off x="4492475" y="2714479"/>
                <a:ext cx="159600" cy="600"/>
              </a:xfrm>
              <a:prstGeom prst="bentConnector3">
                <a:avLst>
                  <a:gd name="adj1" fmla="val 144047"/>
                </a:avLst>
              </a:prstGeom>
              <a:noFill/>
              <a:ln w="9525" cap="flat" cmpd="sng">
                <a:solidFill>
                  <a:schemeClr val="dk1"/>
                </a:solidFill>
                <a:prstDash val="solid"/>
                <a:round/>
                <a:headEnd type="none" w="sm" len="sm"/>
                <a:tailEnd type="none" w="sm" len="sm"/>
              </a:ln>
            </p:spPr>
          </p:cxnSp>
          <p:grpSp>
            <p:nvGrpSpPr>
              <p:cNvPr id="811" name="Google Shape;811;p20"/>
              <p:cNvGrpSpPr/>
              <p:nvPr/>
            </p:nvGrpSpPr>
            <p:grpSpPr>
              <a:xfrm>
                <a:off x="4439800" y="1448775"/>
                <a:ext cx="264350" cy="356500"/>
                <a:chOff x="6338800" y="3788975"/>
                <a:chExt cx="264350" cy="356500"/>
              </a:xfrm>
            </p:grpSpPr>
            <p:sp>
              <p:nvSpPr>
                <p:cNvPr id="812" name="Google Shape;812;p20"/>
                <p:cNvSpPr/>
                <p:nvPr/>
              </p:nvSpPr>
              <p:spPr>
                <a:xfrm>
                  <a:off x="6338800" y="3788975"/>
                  <a:ext cx="264350" cy="356500"/>
                </a:xfrm>
                <a:custGeom>
                  <a:avLst/>
                  <a:gdLst/>
                  <a:ahLst/>
                  <a:cxnLst/>
                  <a:rect l="l" t="t" r="r" b="b"/>
                  <a:pathLst>
                    <a:path w="10574" h="14260" extrusionOk="0">
                      <a:moveTo>
                        <a:pt x="4882" y="549"/>
                      </a:moveTo>
                      <a:lnTo>
                        <a:pt x="4882" y="1100"/>
                      </a:lnTo>
                      <a:lnTo>
                        <a:pt x="2393" y="1100"/>
                      </a:lnTo>
                      <a:lnTo>
                        <a:pt x="2393" y="549"/>
                      </a:lnTo>
                      <a:close/>
                      <a:moveTo>
                        <a:pt x="4592" y="1682"/>
                      </a:moveTo>
                      <a:lnTo>
                        <a:pt x="4592" y="2230"/>
                      </a:lnTo>
                      <a:lnTo>
                        <a:pt x="2652" y="2230"/>
                      </a:lnTo>
                      <a:lnTo>
                        <a:pt x="2652" y="1682"/>
                      </a:lnTo>
                      <a:close/>
                      <a:moveTo>
                        <a:pt x="5433" y="3752"/>
                      </a:moveTo>
                      <a:cubicBezTo>
                        <a:pt x="5886" y="3752"/>
                        <a:pt x="6274" y="4140"/>
                        <a:pt x="6274" y="4592"/>
                      </a:cubicBezTo>
                      <a:cubicBezTo>
                        <a:pt x="6274" y="5045"/>
                        <a:pt x="5886" y="5433"/>
                        <a:pt x="5433" y="5433"/>
                      </a:cubicBezTo>
                      <a:cubicBezTo>
                        <a:pt x="4980" y="5433"/>
                        <a:pt x="4592" y="5045"/>
                        <a:pt x="4592" y="4592"/>
                      </a:cubicBezTo>
                      <a:cubicBezTo>
                        <a:pt x="4592" y="4140"/>
                        <a:pt x="4980" y="3752"/>
                        <a:pt x="5433" y="3752"/>
                      </a:cubicBezTo>
                      <a:close/>
                      <a:moveTo>
                        <a:pt x="4882" y="2781"/>
                      </a:moveTo>
                      <a:cubicBezTo>
                        <a:pt x="5045" y="2781"/>
                        <a:pt x="5174" y="2911"/>
                        <a:pt x="5174" y="3071"/>
                      </a:cubicBezTo>
                      <a:lnTo>
                        <a:pt x="5174" y="3234"/>
                      </a:lnTo>
                      <a:cubicBezTo>
                        <a:pt x="4527" y="3363"/>
                        <a:pt x="4041" y="3912"/>
                        <a:pt x="4041" y="4592"/>
                      </a:cubicBezTo>
                      <a:cubicBezTo>
                        <a:pt x="4041" y="5270"/>
                        <a:pt x="4527" y="5821"/>
                        <a:pt x="5174" y="5950"/>
                      </a:cubicBezTo>
                      <a:lnTo>
                        <a:pt x="5174" y="6111"/>
                      </a:lnTo>
                      <a:cubicBezTo>
                        <a:pt x="5174" y="6274"/>
                        <a:pt x="5045" y="6403"/>
                        <a:pt x="4882" y="6403"/>
                      </a:cubicBezTo>
                      <a:lnTo>
                        <a:pt x="2393" y="6403"/>
                      </a:lnTo>
                      <a:cubicBezTo>
                        <a:pt x="2230" y="6403"/>
                        <a:pt x="2101" y="6274"/>
                        <a:pt x="2101" y="6111"/>
                      </a:cubicBezTo>
                      <a:lnTo>
                        <a:pt x="2101" y="3071"/>
                      </a:lnTo>
                      <a:cubicBezTo>
                        <a:pt x="2101" y="2911"/>
                        <a:pt x="2230" y="2781"/>
                        <a:pt x="2393" y="2781"/>
                      </a:cubicBezTo>
                      <a:close/>
                      <a:moveTo>
                        <a:pt x="4592" y="6952"/>
                      </a:moveTo>
                      <a:lnTo>
                        <a:pt x="4592" y="7503"/>
                      </a:lnTo>
                      <a:lnTo>
                        <a:pt x="2652" y="7503"/>
                      </a:lnTo>
                      <a:lnTo>
                        <a:pt x="2652" y="6952"/>
                      </a:lnTo>
                      <a:close/>
                      <a:moveTo>
                        <a:pt x="6951" y="4300"/>
                      </a:moveTo>
                      <a:cubicBezTo>
                        <a:pt x="7761" y="4300"/>
                        <a:pt x="8537" y="4623"/>
                        <a:pt x="9119" y="5205"/>
                      </a:cubicBezTo>
                      <a:cubicBezTo>
                        <a:pt x="9701" y="5787"/>
                        <a:pt x="10025" y="6563"/>
                        <a:pt x="10025" y="7373"/>
                      </a:cubicBezTo>
                      <a:cubicBezTo>
                        <a:pt x="10025" y="8180"/>
                        <a:pt x="9701" y="8956"/>
                        <a:pt x="9119" y="9538"/>
                      </a:cubicBezTo>
                      <a:cubicBezTo>
                        <a:pt x="8731" y="9926"/>
                        <a:pt x="8278" y="10185"/>
                        <a:pt x="7792" y="10315"/>
                      </a:cubicBezTo>
                      <a:lnTo>
                        <a:pt x="7792" y="10154"/>
                      </a:lnTo>
                      <a:cubicBezTo>
                        <a:pt x="7792" y="10025"/>
                        <a:pt x="7761" y="9895"/>
                        <a:pt x="7696" y="9766"/>
                      </a:cubicBezTo>
                      <a:cubicBezTo>
                        <a:pt x="8084" y="9637"/>
                        <a:pt x="8439" y="9443"/>
                        <a:pt x="8731" y="9150"/>
                      </a:cubicBezTo>
                      <a:cubicBezTo>
                        <a:pt x="9215" y="8667"/>
                        <a:pt x="9474" y="8051"/>
                        <a:pt x="9474" y="7373"/>
                      </a:cubicBezTo>
                      <a:cubicBezTo>
                        <a:pt x="9474" y="6726"/>
                        <a:pt x="9215" y="6080"/>
                        <a:pt x="8731" y="5593"/>
                      </a:cubicBezTo>
                      <a:cubicBezTo>
                        <a:pt x="8245" y="5141"/>
                        <a:pt x="7632" y="4882"/>
                        <a:pt x="6951" y="4882"/>
                      </a:cubicBezTo>
                      <a:lnTo>
                        <a:pt x="6791" y="4882"/>
                      </a:lnTo>
                      <a:cubicBezTo>
                        <a:pt x="6822" y="4786"/>
                        <a:pt x="6822" y="4688"/>
                        <a:pt x="6822" y="4592"/>
                      </a:cubicBezTo>
                      <a:cubicBezTo>
                        <a:pt x="6822" y="4494"/>
                        <a:pt x="6822" y="4398"/>
                        <a:pt x="6791" y="4300"/>
                      </a:cubicBezTo>
                      <a:close/>
                      <a:moveTo>
                        <a:pt x="4592" y="10995"/>
                      </a:moveTo>
                      <a:lnTo>
                        <a:pt x="4592" y="12030"/>
                      </a:lnTo>
                      <a:lnTo>
                        <a:pt x="2652" y="12030"/>
                      </a:lnTo>
                      <a:lnTo>
                        <a:pt x="2652" y="10995"/>
                      </a:lnTo>
                      <a:close/>
                      <a:moveTo>
                        <a:pt x="9732" y="12578"/>
                      </a:moveTo>
                      <a:cubicBezTo>
                        <a:pt x="9895" y="12578"/>
                        <a:pt x="10025" y="12707"/>
                        <a:pt x="10025" y="12870"/>
                      </a:cubicBezTo>
                      <a:lnTo>
                        <a:pt x="10025" y="13678"/>
                      </a:lnTo>
                      <a:lnTo>
                        <a:pt x="549" y="13678"/>
                      </a:lnTo>
                      <a:lnTo>
                        <a:pt x="549" y="12870"/>
                      </a:lnTo>
                      <a:cubicBezTo>
                        <a:pt x="549" y="12707"/>
                        <a:pt x="678" y="12578"/>
                        <a:pt x="841" y="12578"/>
                      </a:cubicBezTo>
                      <a:close/>
                      <a:moveTo>
                        <a:pt x="2101" y="0"/>
                      </a:moveTo>
                      <a:cubicBezTo>
                        <a:pt x="1940" y="0"/>
                        <a:pt x="1811" y="130"/>
                        <a:pt x="1811" y="290"/>
                      </a:cubicBezTo>
                      <a:lnTo>
                        <a:pt x="1811" y="1100"/>
                      </a:lnTo>
                      <a:cubicBezTo>
                        <a:pt x="1811" y="1325"/>
                        <a:pt x="1940" y="1488"/>
                        <a:pt x="2101" y="1584"/>
                      </a:cubicBezTo>
                      <a:lnTo>
                        <a:pt x="2101" y="2264"/>
                      </a:lnTo>
                      <a:cubicBezTo>
                        <a:pt x="1777" y="2393"/>
                        <a:pt x="1552" y="2717"/>
                        <a:pt x="1552" y="3071"/>
                      </a:cubicBezTo>
                      <a:lnTo>
                        <a:pt x="1552" y="6111"/>
                      </a:lnTo>
                      <a:cubicBezTo>
                        <a:pt x="1552" y="6499"/>
                        <a:pt x="1777" y="6791"/>
                        <a:pt x="2101" y="6920"/>
                      </a:cubicBezTo>
                      <a:lnTo>
                        <a:pt x="2101" y="7503"/>
                      </a:lnTo>
                      <a:cubicBezTo>
                        <a:pt x="2101" y="7826"/>
                        <a:pt x="2360" y="8085"/>
                        <a:pt x="2652" y="8085"/>
                      </a:cubicBezTo>
                      <a:lnTo>
                        <a:pt x="4592" y="8085"/>
                      </a:lnTo>
                      <a:cubicBezTo>
                        <a:pt x="4915" y="8085"/>
                        <a:pt x="5174" y="7826"/>
                        <a:pt x="5174" y="7503"/>
                      </a:cubicBezTo>
                      <a:lnTo>
                        <a:pt x="5174" y="6920"/>
                      </a:lnTo>
                      <a:cubicBezTo>
                        <a:pt x="5497" y="6791"/>
                        <a:pt x="5723" y="6499"/>
                        <a:pt x="5723" y="6111"/>
                      </a:cubicBezTo>
                      <a:lnTo>
                        <a:pt x="5723" y="5950"/>
                      </a:lnTo>
                      <a:cubicBezTo>
                        <a:pt x="6046" y="5886"/>
                        <a:pt x="6338" y="5692"/>
                        <a:pt x="6563" y="5433"/>
                      </a:cubicBezTo>
                      <a:lnTo>
                        <a:pt x="6951" y="5433"/>
                      </a:lnTo>
                      <a:cubicBezTo>
                        <a:pt x="7469" y="5433"/>
                        <a:pt x="7955" y="5627"/>
                        <a:pt x="8343" y="6015"/>
                      </a:cubicBezTo>
                      <a:cubicBezTo>
                        <a:pt x="8698" y="6369"/>
                        <a:pt x="8925" y="6856"/>
                        <a:pt x="8925" y="7373"/>
                      </a:cubicBezTo>
                      <a:cubicBezTo>
                        <a:pt x="8925" y="7891"/>
                        <a:pt x="8698" y="8374"/>
                        <a:pt x="8343" y="8762"/>
                      </a:cubicBezTo>
                      <a:cubicBezTo>
                        <a:pt x="7955" y="9119"/>
                        <a:pt x="7469" y="9313"/>
                        <a:pt x="6951" y="9313"/>
                      </a:cubicBezTo>
                      <a:lnTo>
                        <a:pt x="4882" y="9313"/>
                      </a:lnTo>
                      <a:cubicBezTo>
                        <a:pt x="4721" y="9313"/>
                        <a:pt x="4592" y="9443"/>
                        <a:pt x="4592" y="9603"/>
                      </a:cubicBezTo>
                      <a:cubicBezTo>
                        <a:pt x="4592" y="9766"/>
                        <a:pt x="4721" y="9895"/>
                        <a:pt x="4882" y="9895"/>
                      </a:cubicBezTo>
                      <a:lnTo>
                        <a:pt x="6951" y="9895"/>
                      </a:lnTo>
                      <a:cubicBezTo>
                        <a:pt x="7114" y="9895"/>
                        <a:pt x="7244" y="9991"/>
                        <a:pt x="7244" y="10154"/>
                      </a:cubicBezTo>
                      <a:cubicBezTo>
                        <a:pt x="7244" y="10315"/>
                        <a:pt x="7114" y="10444"/>
                        <a:pt x="6951" y="10444"/>
                      </a:cubicBezTo>
                      <a:lnTo>
                        <a:pt x="841" y="10444"/>
                      </a:lnTo>
                      <a:cubicBezTo>
                        <a:pt x="678" y="10444"/>
                        <a:pt x="549" y="10315"/>
                        <a:pt x="549" y="10154"/>
                      </a:cubicBezTo>
                      <a:cubicBezTo>
                        <a:pt x="549" y="9991"/>
                        <a:pt x="678" y="9895"/>
                        <a:pt x="841" y="9895"/>
                      </a:cubicBezTo>
                      <a:lnTo>
                        <a:pt x="2393" y="9895"/>
                      </a:lnTo>
                      <a:cubicBezTo>
                        <a:pt x="2523" y="9895"/>
                        <a:pt x="2652" y="9766"/>
                        <a:pt x="2652" y="9603"/>
                      </a:cubicBezTo>
                      <a:cubicBezTo>
                        <a:pt x="2652" y="9443"/>
                        <a:pt x="2523" y="9313"/>
                        <a:pt x="2393" y="9313"/>
                      </a:cubicBezTo>
                      <a:lnTo>
                        <a:pt x="841" y="9313"/>
                      </a:lnTo>
                      <a:cubicBezTo>
                        <a:pt x="388" y="9313"/>
                        <a:pt x="0" y="9701"/>
                        <a:pt x="0" y="10154"/>
                      </a:cubicBezTo>
                      <a:cubicBezTo>
                        <a:pt x="0" y="10607"/>
                        <a:pt x="388" y="10995"/>
                        <a:pt x="841" y="10995"/>
                      </a:cubicBezTo>
                      <a:lnTo>
                        <a:pt x="2101" y="10995"/>
                      </a:lnTo>
                      <a:lnTo>
                        <a:pt x="2101" y="12030"/>
                      </a:lnTo>
                      <a:lnTo>
                        <a:pt x="841" y="12030"/>
                      </a:lnTo>
                      <a:cubicBezTo>
                        <a:pt x="388" y="12030"/>
                        <a:pt x="0" y="12384"/>
                        <a:pt x="0" y="12870"/>
                      </a:cubicBezTo>
                      <a:lnTo>
                        <a:pt x="0" y="13970"/>
                      </a:lnTo>
                      <a:cubicBezTo>
                        <a:pt x="0" y="14130"/>
                        <a:pt x="130" y="14260"/>
                        <a:pt x="290" y="14260"/>
                      </a:cubicBezTo>
                      <a:lnTo>
                        <a:pt x="10314" y="14260"/>
                      </a:lnTo>
                      <a:cubicBezTo>
                        <a:pt x="10444" y="14260"/>
                        <a:pt x="10573" y="14130"/>
                        <a:pt x="10573" y="13970"/>
                      </a:cubicBezTo>
                      <a:lnTo>
                        <a:pt x="10573" y="12870"/>
                      </a:lnTo>
                      <a:cubicBezTo>
                        <a:pt x="10573" y="12384"/>
                        <a:pt x="10219" y="12030"/>
                        <a:pt x="9732" y="12030"/>
                      </a:cubicBezTo>
                      <a:lnTo>
                        <a:pt x="5174" y="12030"/>
                      </a:lnTo>
                      <a:lnTo>
                        <a:pt x="5174" y="10995"/>
                      </a:lnTo>
                      <a:lnTo>
                        <a:pt x="6951" y="10995"/>
                      </a:lnTo>
                      <a:cubicBezTo>
                        <a:pt x="7921" y="10995"/>
                        <a:pt x="8827" y="10607"/>
                        <a:pt x="9507" y="9926"/>
                      </a:cubicBezTo>
                      <a:cubicBezTo>
                        <a:pt x="10185" y="9249"/>
                        <a:pt x="10573" y="8343"/>
                        <a:pt x="10573" y="7373"/>
                      </a:cubicBezTo>
                      <a:cubicBezTo>
                        <a:pt x="10573" y="6403"/>
                        <a:pt x="10185" y="5498"/>
                        <a:pt x="9507" y="4817"/>
                      </a:cubicBezTo>
                      <a:cubicBezTo>
                        <a:pt x="8827" y="4140"/>
                        <a:pt x="7921" y="3752"/>
                        <a:pt x="6951" y="3752"/>
                      </a:cubicBezTo>
                      <a:lnTo>
                        <a:pt x="6563" y="3752"/>
                      </a:lnTo>
                      <a:cubicBezTo>
                        <a:pt x="6338" y="3493"/>
                        <a:pt x="6046" y="3299"/>
                        <a:pt x="5723" y="3234"/>
                      </a:cubicBezTo>
                      <a:lnTo>
                        <a:pt x="5723" y="3071"/>
                      </a:lnTo>
                      <a:cubicBezTo>
                        <a:pt x="5723" y="2717"/>
                        <a:pt x="5497" y="2393"/>
                        <a:pt x="5174" y="2264"/>
                      </a:cubicBezTo>
                      <a:lnTo>
                        <a:pt x="5174" y="1584"/>
                      </a:lnTo>
                      <a:cubicBezTo>
                        <a:pt x="5335" y="1488"/>
                        <a:pt x="5433" y="1325"/>
                        <a:pt x="5433" y="1100"/>
                      </a:cubicBezTo>
                      <a:lnTo>
                        <a:pt x="5433" y="290"/>
                      </a:lnTo>
                      <a:cubicBezTo>
                        <a:pt x="5433" y="130"/>
                        <a:pt x="5303" y="0"/>
                        <a:pt x="51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0"/>
                <p:cNvSpPr/>
                <p:nvPr/>
              </p:nvSpPr>
              <p:spPr>
                <a:xfrm>
                  <a:off x="6422875" y="4021800"/>
                  <a:ext cx="13725" cy="14575"/>
                </a:xfrm>
                <a:custGeom>
                  <a:avLst/>
                  <a:gdLst/>
                  <a:ahLst/>
                  <a:cxnLst/>
                  <a:rect l="l" t="t" r="r" b="b"/>
                  <a:pathLst>
                    <a:path w="549" h="583" extrusionOk="0">
                      <a:moveTo>
                        <a:pt x="259" y="0"/>
                      </a:moveTo>
                      <a:cubicBezTo>
                        <a:pt x="130" y="0"/>
                        <a:pt x="0" y="130"/>
                        <a:pt x="0" y="290"/>
                      </a:cubicBezTo>
                      <a:cubicBezTo>
                        <a:pt x="0" y="453"/>
                        <a:pt x="130" y="582"/>
                        <a:pt x="259" y="582"/>
                      </a:cubicBezTo>
                      <a:cubicBezTo>
                        <a:pt x="419" y="582"/>
                        <a:pt x="549" y="453"/>
                        <a:pt x="549" y="290"/>
                      </a:cubicBezTo>
                      <a:cubicBezTo>
                        <a:pt x="549" y="130"/>
                        <a:pt x="419" y="0"/>
                        <a:pt x="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814" name="Google Shape;814;p20"/>
          <p:cNvGrpSpPr/>
          <p:nvPr/>
        </p:nvGrpSpPr>
        <p:grpSpPr>
          <a:xfrm>
            <a:off x="155172" y="146662"/>
            <a:ext cx="1826461" cy="289172"/>
            <a:chOff x="4411970" y="2726085"/>
            <a:chExt cx="826954" cy="193659"/>
          </a:xfrm>
        </p:grpSpPr>
        <p:sp>
          <p:nvSpPr>
            <p:cNvPr id="815" name="Google Shape;815;p2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16" name="Google Shape;816;p2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17" name="Google Shape;817;p2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
        <p:nvSpPr>
          <p:cNvPr id="819" name="Google Shape;819;p2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fade">
                                      <p:cBhvr>
                                        <p:cTn id="7" dur="500"/>
                                        <p:tgtEl>
                                          <p:spTgt spid="7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90"/>
                                        </p:tgtEl>
                                        <p:attrNameLst>
                                          <p:attrName>style.visibility</p:attrName>
                                        </p:attrNameLst>
                                      </p:cBhvr>
                                      <p:to>
                                        <p:strVal val="visible"/>
                                      </p:to>
                                    </p:set>
                                    <p:animEffect transition="in" filter="fade">
                                      <p:cBhvr>
                                        <p:cTn id="11" dur="500"/>
                                        <p:tgtEl>
                                          <p:spTgt spid="7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5"/>
                                        </p:tgtEl>
                                        <p:attrNameLst>
                                          <p:attrName>style.visibility</p:attrName>
                                        </p:attrNameLst>
                                      </p:cBhvr>
                                      <p:to>
                                        <p:strVal val="visible"/>
                                      </p:to>
                                    </p:set>
                                    <p:animEffect transition="in" filter="fade">
                                      <p:cBhvr>
                                        <p:cTn id="15" dur="500"/>
                                        <p:tgtEl>
                                          <p:spTgt spid="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2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lvl="0"/>
            <a:r>
              <a:rPr lang="zh-TW" altLang="en-US" dirty="0">
                <a:latin typeface="Microsoft JhengHei"/>
                <a:ea typeface="Microsoft JhengHei"/>
                <a:cs typeface="Microsoft JhengHei"/>
                <a:sym typeface="Microsoft JhengHei"/>
              </a:rPr>
              <a:t>針對高中不符合項目前</a:t>
            </a:r>
            <a:r>
              <a:rPr lang="en-US" altLang="zh-TW" dirty="0">
                <a:latin typeface="Microsoft JhengHei"/>
                <a:ea typeface="Microsoft JhengHei"/>
                <a:cs typeface="Microsoft JhengHei"/>
                <a:sym typeface="Microsoft JhengHei"/>
              </a:rPr>
              <a:t>10</a:t>
            </a:r>
            <a:r>
              <a:rPr lang="zh-TW" altLang="en-US" dirty="0">
                <a:latin typeface="Microsoft JhengHei"/>
                <a:ea typeface="Microsoft JhengHei"/>
                <a:cs typeface="Microsoft JhengHei"/>
                <a:sym typeface="Microsoft JhengHei"/>
              </a:rPr>
              <a:t>項</a:t>
            </a:r>
          </a:p>
        </p:txBody>
      </p:sp>
      <p:grpSp>
        <p:nvGrpSpPr>
          <p:cNvPr id="814" name="Google Shape;814;p20"/>
          <p:cNvGrpSpPr/>
          <p:nvPr/>
        </p:nvGrpSpPr>
        <p:grpSpPr>
          <a:xfrm>
            <a:off x="155172" y="146662"/>
            <a:ext cx="1826461" cy="289172"/>
            <a:chOff x="4411970" y="2726085"/>
            <a:chExt cx="826954" cy="193659"/>
          </a:xfrm>
        </p:grpSpPr>
        <p:sp>
          <p:nvSpPr>
            <p:cNvPr id="815" name="Google Shape;815;p2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16" name="Google Shape;816;p2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17" name="Google Shape;817;p2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
        <p:nvSpPr>
          <p:cNvPr id="819" name="Google Shape;819;p2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19</a:t>
            </a:fld>
            <a:endParaRPr/>
          </a:p>
        </p:txBody>
      </p:sp>
      <p:graphicFrame>
        <p:nvGraphicFramePr>
          <p:cNvPr id="33" name="圖表 32">
            <a:extLst>
              <a:ext uri="{FF2B5EF4-FFF2-40B4-BE49-F238E27FC236}">
                <a16:creationId xmlns:a16="http://schemas.microsoft.com/office/drawing/2014/main" id="{4EDAB734-EC1C-4023-9615-0BF1983E173F}"/>
              </a:ext>
            </a:extLst>
          </p:cNvPr>
          <p:cNvGraphicFramePr>
            <a:graphicFrameLocks/>
          </p:cNvGraphicFramePr>
          <p:nvPr>
            <p:extLst>
              <p:ext uri="{D42A27DB-BD31-4B8C-83A1-F6EECF244321}">
                <p14:modId xmlns:p14="http://schemas.microsoft.com/office/powerpoint/2010/main" val="3107579495"/>
              </p:ext>
            </p:extLst>
          </p:nvPr>
        </p:nvGraphicFramePr>
        <p:xfrm>
          <a:off x="1166812" y="1061125"/>
          <a:ext cx="6810375" cy="379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11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fade">
                                      <p:cBhvr>
                                        <p:cTn id="7" dur="500"/>
                                        <p:tgtEl>
                                          <p:spTgt spid="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目錄</a:t>
            </a:r>
            <a:endParaRPr>
              <a:latin typeface="Microsoft JhengHei"/>
              <a:ea typeface="Microsoft JhengHei"/>
              <a:cs typeface="Microsoft JhengHei"/>
              <a:sym typeface="Microsoft JhengHei"/>
            </a:endParaRPr>
          </a:p>
        </p:txBody>
      </p:sp>
      <p:sp>
        <p:nvSpPr>
          <p:cNvPr id="318" name="Google Shape;318;p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a:t>
            </a:fld>
            <a:endParaRPr/>
          </a:p>
        </p:txBody>
      </p:sp>
      <p:sp>
        <p:nvSpPr>
          <p:cNvPr id="320" name="Google Shape;320;p2"/>
          <p:cNvSpPr/>
          <p:nvPr/>
        </p:nvSpPr>
        <p:spPr>
          <a:xfrm rot="-5400000">
            <a:off x="18801" y="2731766"/>
            <a:ext cx="3334014" cy="36579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CAC4C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微軟正黑體" panose="020B0604030504040204" pitchFamily="34" charset="-120"/>
              <a:ea typeface="微軟正黑體" panose="020B0604030504040204" pitchFamily="34" charset="-120"/>
              <a:sym typeface="Arial"/>
            </a:endParaRPr>
          </a:p>
        </p:txBody>
      </p:sp>
      <p:grpSp>
        <p:nvGrpSpPr>
          <p:cNvPr id="321" name="Google Shape;321;p2"/>
          <p:cNvGrpSpPr/>
          <p:nvPr/>
        </p:nvGrpSpPr>
        <p:grpSpPr>
          <a:xfrm>
            <a:off x="1294845" y="1375763"/>
            <a:ext cx="3447780" cy="504882"/>
            <a:chOff x="1294845" y="1375763"/>
            <a:chExt cx="3447780" cy="504882"/>
          </a:xfrm>
        </p:grpSpPr>
        <p:sp>
          <p:nvSpPr>
            <p:cNvPr id="322" name="Google Shape;322;p2"/>
            <p:cNvSpPr/>
            <p:nvPr/>
          </p:nvSpPr>
          <p:spPr>
            <a:xfrm rot="-5400000">
              <a:off x="1262814" y="1434552"/>
              <a:ext cx="478124" cy="414062"/>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微軟正黑體" panose="020B0604030504040204" pitchFamily="34" charset="-120"/>
                <a:ea typeface="微軟正黑體" panose="020B0604030504040204" pitchFamily="34" charset="-120"/>
                <a:sym typeface="Arial"/>
              </a:endParaRPr>
            </a:p>
          </p:txBody>
        </p:sp>
        <p:sp>
          <p:nvSpPr>
            <p:cNvPr id="323" name="Google Shape;323;p2"/>
            <p:cNvSpPr txBox="1"/>
            <p:nvPr/>
          </p:nvSpPr>
          <p:spPr>
            <a:xfrm>
              <a:off x="1975521" y="1375763"/>
              <a:ext cx="27671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rPr>
                <a:t>01 檢查依據及目的</a:t>
              </a:r>
              <a:endParaRPr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endParaRPr>
            </a:p>
          </p:txBody>
        </p:sp>
      </p:grpSp>
      <p:grpSp>
        <p:nvGrpSpPr>
          <p:cNvPr id="324" name="Google Shape;324;p2"/>
          <p:cNvGrpSpPr/>
          <p:nvPr/>
        </p:nvGrpSpPr>
        <p:grpSpPr>
          <a:xfrm>
            <a:off x="1661765" y="2021170"/>
            <a:ext cx="3354374" cy="484960"/>
            <a:chOff x="1661691" y="2041692"/>
            <a:chExt cx="3354374" cy="484960"/>
          </a:xfrm>
        </p:grpSpPr>
        <p:sp>
          <p:nvSpPr>
            <p:cNvPr id="325" name="Google Shape;325;p2"/>
            <p:cNvSpPr/>
            <p:nvPr/>
          </p:nvSpPr>
          <p:spPr>
            <a:xfrm rot="-5400000">
              <a:off x="1629656" y="2073727"/>
              <a:ext cx="478132" cy="414062"/>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微軟正黑體" panose="020B0604030504040204" pitchFamily="34" charset="-120"/>
                <a:ea typeface="微軟正黑體" panose="020B0604030504040204" pitchFamily="34" charset="-120"/>
                <a:sym typeface="Arial"/>
              </a:endParaRPr>
            </a:p>
          </p:txBody>
        </p:sp>
        <p:sp>
          <p:nvSpPr>
            <p:cNvPr id="326" name="Google Shape;326;p2"/>
            <p:cNvSpPr txBox="1"/>
            <p:nvPr/>
          </p:nvSpPr>
          <p:spPr>
            <a:xfrm>
              <a:off x="2234534" y="2064987"/>
              <a:ext cx="27815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rPr>
                <a:t>02 檢查對象</a:t>
              </a:r>
              <a:endParaRPr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endParaRPr>
            </a:p>
          </p:txBody>
        </p:sp>
      </p:grpSp>
      <p:grpSp>
        <p:nvGrpSpPr>
          <p:cNvPr id="327" name="Google Shape;327;p2"/>
          <p:cNvGrpSpPr/>
          <p:nvPr/>
        </p:nvGrpSpPr>
        <p:grpSpPr>
          <a:xfrm>
            <a:off x="1294846" y="2674488"/>
            <a:ext cx="4380727" cy="479646"/>
            <a:chOff x="1294846" y="2674488"/>
            <a:chExt cx="4380727" cy="479646"/>
          </a:xfrm>
        </p:grpSpPr>
        <p:sp>
          <p:nvSpPr>
            <p:cNvPr id="328" name="Google Shape;328;p2"/>
            <p:cNvSpPr/>
            <p:nvPr/>
          </p:nvSpPr>
          <p:spPr>
            <a:xfrm rot="-5400000">
              <a:off x="1262815" y="2706519"/>
              <a:ext cx="478124" cy="414062"/>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微軟正黑體" panose="020B0604030504040204" pitchFamily="34" charset="-120"/>
                <a:ea typeface="微軟正黑體" panose="020B0604030504040204" pitchFamily="34" charset="-120"/>
                <a:sym typeface="Arial"/>
              </a:endParaRPr>
            </a:p>
          </p:txBody>
        </p:sp>
        <p:sp>
          <p:nvSpPr>
            <p:cNvPr id="329" name="Google Shape;329;p2"/>
            <p:cNvSpPr txBox="1"/>
            <p:nvPr/>
          </p:nvSpPr>
          <p:spPr>
            <a:xfrm>
              <a:off x="1975521" y="2692469"/>
              <a:ext cx="37000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2400" b="0" i="0" u="none" strike="noStrike" cap="none">
                  <a:solidFill>
                    <a:srgbClr val="000000"/>
                  </a:solidFill>
                  <a:latin typeface="微軟正黑體" panose="020B0604030504040204" pitchFamily="34" charset="-120"/>
                  <a:ea typeface="微軟正黑體" panose="020B0604030504040204" pitchFamily="34" charset="-120"/>
                  <a:cs typeface="Lexend"/>
                  <a:sym typeface="Lexend"/>
                </a:rPr>
                <a:t>03 </a:t>
              </a:r>
              <a:r>
                <a:rPr lang="zh-TW" sz="2400" b="0" i="0" u="none" strike="noStrike" cap="none">
                  <a:solidFill>
                    <a:srgbClr val="000000"/>
                  </a:solidFill>
                  <a:latin typeface="微軟正黑體" panose="020B0604030504040204" pitchFamily="34" charset="-120"/>
                  <a:ea typeface="微軟正黑體" panose="020B0604030504040204" pitchFamily="34" charset="-120"/>
                  <a:cs typeface="Microsoft JhengHei"/>
                  <a:sym typeface="Microsoft JhengHei"/>
                </a:rPr>
                <a:t>自我檢查表、法規依據</a:t>
              </a:r>
              <a:endParaRPr sz="2400" b="0" i="0" u="none" strike="noStrike" cap="none">
                <a:solidFill>
                  <a:srgbClr val="000000"/>
                </a:solidFill>
                <a:latin typeface="微軟正黑體" panose="020B0604030504040204" pitchFamily="34" charset="-120"/>
                <a:ea typeface="微軟正黑體" panose="020B0604030504040204" pitchFamily="34" charset="-120"/>
                <a:cs typeface="Lexend"/>
                <a:sym typeface="Lexend"/>
              </a:endParaRPr>
            </a:p>
          </p:txBody>
        </p:sp>
      </p:grpSp>
      <p:grpSp>
        <p:nvGrpSpPr>
          <p:cNvPr id="330" name="Google Shape;330;p2"/>
          <p:cNvGrpSpPr/>
          <p:nvPr/>
        </p:nvGrpSpPr>
        <p:grpSpPr>
          <a:xfrm>
            <a:off x="1661765" y="3296127"/>
            <a:ext cx="3719656" cy="478087"/>
            <a:chOff x="1661765" y="3296127"/>
            <a:chExt cx="3719656" cy="478087"/>
          </a:xfrm>
        </p:grpSpPr>
        <p:sp>
          <p:nvSpPr>
            <p:cNvPr id="331" name="Google Shape;331;p2"/>
            <p:cNvSpPr/>
            <p:nvPr/>
          </p:nvSpPr>
          <p:spPr>
            <a:xfrm rot="-5400000">
              <a:off x="1629658" y="3328234"/>
              <a:ext cx="478087" cy="413873"/>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微軟正黑體" panose="020B0604030504040204" pitchFamily="34" charset="-120"/>
                <a:ea typeface="微軟正黑體" panose="020B0604030504040204" pitchFamily="34" charset="-120"/>
                <a:sym typeface="Arial"/>
              </a:endParaRPr>
            </a:p>
          </p:txBody>
        </p:sp>
        <p:sp>
          <p:nvSpPr>
            <p:cNvPr id="332" name="Google Shape;332;p2"/>
            <p:cNvSpPr txBox="1"/>
            <p:nvPr/>
          </p:nvSpPr>
          <p:spPr>
            <a:xfrm>
              <a:off x="2269672" y="3296127"/>
              <a:ext cx="311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rPr>
                <a:t>04</a:t>
              </a:r>
              <a:r>
                <a:rPr lang="zh-TW" altLang="zh-TW" sz="2400" b="0" i="0" u="none" strike="noStrike" cap="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諮詢服務窗口</a:t>
              </a:r>
              <a:endParaRPr sz="2400" b="0" i="0" u="none" strike="noStrike" cap="none" dirty="0">
                <a:solidFill>
                  <a:srgbClr val="000000"/>
                </a:solidFill>
                <a:latin typeface="微軟正黑體" panose="020B0604030504040204" pitchFamily="34" charset="-120"/>
                <a:ea typeface="微軟正黑體" panose="020B0604030504040204" pitchFamily="34" charset="-120"/>
                <a:cs typeface="Lexend"/>
                <a:sym typeface="Lexend"/>
              </a:endParaRPr>
            </a:p>
          </p:txBody>
        </p:sp>
      </p:grpSp>
    </p:spTree>
    <p:extLst>
      <p:ext uri="{BB962C8B-B14F-4D97-AF65-F5344CB8AC3E}">
        <p14:creationId xmlns:p14="http://schemas.microsoft.com/office/powerpoint/2010/main" val="41195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1"/>
                                        </p:tgtEl>
                                        <p:attrNameLst>
                                          <p:attrName>style.visibility</p:attrName>
                                        </p:attrNameLst>
                                      </p:cBhvr>
                                      <p:to>
                                        <p:strVal val="visible"/>
                                      </p:to>
                                    </p:set>
                                    <p:animEffect transition="in" filter="fade">
                                      <p:cBhvr>
                                        <p:cTn id="11" dur="250"/>
                                        <p:tgtEl>
                                          <p:spTgt spid="321"/>
                                        </p:tgtEl>
                                      </p:cBhvr>
                                    </p:animEffect>
                                  </p:childTnLst>
                                </p:cTn>
                              </p:par>
                              <p:par>
                                <p:cTn id="12" presetID="10" presetClass="entr" presetSubtype="0" fill="hold" nodeType="withEffect">
                                  <p:stCondLst>
                                    <p:cond delay="0"/>
                                  </p:stCondLst>
                                  <p:childTnLst>
                                    <p:set>
                                      <p:cBhvr>
                                        <p:cTn id="13" dur="1" fill="hold">
                                          <p:stCondLst>
                                            <p:cond delay="0"/>
                                          </p:stCondLst>
                                        </p:cTn>
                                        <p:tgtEl>
                                          <p:spTgt spid="320"/>
                                        </p:tgtEl>
                                        <p:attrNameLst>
                                          <p:attrName>style.visibility</p:attrName>
                                        </p:attrNameLst>
                                      </p:cBhvr>
                                      <p:to>
                                        <p:strVal val="visible"/>
                                      </p:to>
                                    </p:set>
                                    <p:animEffect transition="in" filter="fade">
                                      <p:cBhvr>
                                        <p:cTn id="14" dur="250"/>
                                        <p:tgtEl>
                                          <p:spTgt spid="320"/>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324"/>
                                        </p:tgtEl>
                                        <p:attrNameLst>
                                          <p:attrName>style.visibility</p:attrName>
                                        </p:attrNameLst>
                                      </p:cBhvr>
                                      <p:to>
                                        <p:strVal val="visible"/>
                                      </p:to>
                                    </p:set>
                                    <p:animEffect transition="in" filter="fade">
                                      <p:cBhvr>
                                        <p:cTn id="18" dur="250"/>
                                        <p:tgtEl>
                                          <p:spTgt spid="32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250"/>
                                        <p:tgtEl>
                                          <p:spTgt spid="327"/>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330"/>
                                        </p:tgtEl>
                                        <p:attrNameLst>
                                          <p:attrName>style.visibility</p:attrName>
                                        </p:attrNameLst>
                                      </p:cBhvr>
                                      <p:to>
                                        <p:strVal val="visible"/>
                                      </p:to>
                                    </p:set>
                                    <p:animEffect transition="in" filter="fade">
                                      <p:cBhvr>
                                        <p:cTn id="26" dur="25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2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20</a:t>
            </a:fld>
            <a:endParaRPr/>
          </a:p>
        </p:txBody>
      </p:sp>
      <p:grpSp>
        <p:nvGrpSpPr>
          <p:cNvPr id="826" name="Google Shape;826;p21"/>
          <p:cNvGrpSpPr/>
          <p:nvPr/>
        </p:nvGrpSpPr>
        <p:grpSpPr>
          <a:xfrm>
            <a:off x="155172" y="146662"/>
            <a:ext cx="1826461" cy="289172"/>
            <a:chOff x="4411970" y="2726085"/>
            <a:chExt cx="826954" cy="193659"/>
          </a:xfrm>
        </p:grpSpPr>
        <p:sp>
          <p:nvSpPr>
            <p:cNvPr id="827" name="Google Shape;827;p2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28" name="Google Shape;828;p2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29" name="Google Shape;829;p2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EA85B541-A9D6-44DD-8C45-1321279A40C6}"/>
              </a:ext>
            </a:extLst>
          </p:cNvPr>
          <p:cNvGrpSpPr/>
          <p:nvPr/>
        </p:nvGrpSpPr>
        <p:grpSpPr>
          <a:xfrm>
            <a:off x="1252007" y="1503677"/>
            <a:ext cx="6639986" cy="1764155"/>
            <a:chOff x="2047915" y="781782"/>
            <a:chExt cx="6639986" cy="1764155"/>
          </a:xfrm>
        </p:grpSpPr>
        <p:sp>
          <p:nvSpPr>
            <p:cNvPr id="832" name="Google Shape;832;p21"/>
            <p:cNvSpPr txBox="1"/>
            <p:nvPr/>
          </p:nvSpPr>
          <p:spPr>
            <a:xfrm>
              <a:off x="2047915" y="1978470"/>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個人資料檔案安全維護計畫</a:t>
              </a:r>
              <a:endParaRPr dirty="0"/>
            </a:p>
          </p:txBody>
        </p:sp>
        <p:sp>
          <p:nvSpPr>
            <p:cNvPr id="11" name="Google Shape;846;p22">
              <a:extLst>
                <a:ext uri="{FF2B5EF4-FFF2-40B4-BE49-F238E27FC236}">
                  <a16:creationId xmlns:a16="http://schemas.microsoft.com/office/drawing/2014/main" id="{B378212C-739A-4777-B44C-276DB5474179}"/>
                </a:ext>
              </a:extLst>
            </p:cNvPr>
            <p:cNvSpPr/>
            <p:nvPr/>
          </p:nvSpPr>
          <p:spPr>
            <a:xfrm>
              <a:off x="4718978" y="781782"/>
              <a:ext cx="980758" cy="980758"/>
            </a:xfrm>
            <a:prstGeom prst="ellipse">
              <a:avLst/>
            </a:prstGeom>
            <a:solidFill>
              <a:srgbClr val="BFCBD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1</a:t>
              </a:r>
              <a:endParaRPr sz="4000" b="0" i="0" u="none" strike="noStrike" cap="none" dirty="0">
                <a:solidFill>
                  <a:srgbClr val="000000"/>
                </a:solidFill>
                <a:latin typeface="Lexend"/>
                <a:ea typeface="Lexend"/>
                <a:cs typeface="Lexend"/>
                <a:sym typeface="Lexen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22"/>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檢查第1項說明</a:t>
            </a:r>
            <a:endParaRPr>
              <a:latin typeface="Microsoft JhengHei"/>
              <a:ea typeface="Microsoft JhengHei"/>
              <a:cs typeface="Microsoft JhengHei"/>
              <a:sym typeface="Microsoft JhengHei"/>
            </a:endParaRPr>
          </a:p>
        </p:txBody>
      </p:sp>
      <p:sp>
        <p:nvSpPr>
          <p:cNvPr id="838" name="Google Shape;838;p2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21</a:t>
            </a:fld>
            <a:endParaRPr/>
          </a:p>
        </p:txBody>
      </p:sp>
      <p:grpSp>
        <p:nvGrpSpPr>
          <p:cNvPr id="840" name="Google Shape;840;p22"/>
          <p:cNvGrpSpPr/>
          <p:nvPr/>
        </p:nvGrpSpPr>
        <p:grpSpPr>
          <a:xfrm>
            <a:off x="155172" y="146662"/>
            <a:ext cx="1826461" cy="289172"/>
            <a:chOff x="4411970" y="2726085"/>
            <a:chExt cx="826954" cy="193659"/>
          </a:xfrm>
        </p:grpSpPr>
        <p:sp>
          <p:nvSpPr>
            <p:cNvPr id="841" name="Google Shape;841;p22"/>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42" name="Google Shape;842;p22"/>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43" name="Google Shape;843;p22"/>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844" name="Google Shape;844;p22"/>
          <p:cNvGrpSpPr/>
          <p:nvPr/>
        </p:nvGrpSpPr>
        <p:grpSpPr>
          <a:xfrm>
            <a:off x="784051" y="809160"/>
            <a:ext cx="7865742" cy="1052151"/>
            <a:chOff x="820746" y="1354366"/>
            <a:chExt cx="7865742" cy="1052151"/>
          </a:xfrm>
        </p:grpSpPr>
        <p:grpSp>
          <p:nvGrpSpPr>
            <p:cNvPr id="845" name="Google Shape;845;p22"/>
            <p:cNvGrpSpPr/>
            <p:nvPr/>
          </p:nvGrpSpPr>
          <p:grpSpPr>
            <a:xfrm>
              <a:off x="820746" y="1354366"/>
              <a:ext cx="7865742" cy="1052151"/>
              <a:chOff x="820746" y="1354366"/>
              <a:chExt cx="7865742" cy="1052151"/>
            </a:xfrm>
          </p:grpSpPr>
          <p:sp>
            <p:nvSpPr>
              <p:cNvPr id="846" name="Google Shape;846;p22"/>
              <p:cNvSpPr/>
              <p:nvPr/>
            </p:nvSpPr>
            <p:spPr>
              <a:xfrm>
                <a:off x="820746" y="1425759"/>
                <a:ext cx="980758" cy="980758"/>
              </a:xfrm>
              <a:prstGeom prst="ellipse">
                <a:avLst/>
              </a:prstGeom>
              <a:solidFill>
                <a:srgbClr val="BFCBD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1</a:t>
                </a:r>
                <a:endParaRPr sz="4000" b="0" i="0" u="none" strike="noStrike" cap="none" dirty="0">
                  <a:solidFill>
                    <a:srgbClr val="000000"/>
                  </a:solidFill>
                  <a:latin typeface="Lexend"/>
                  <a:ea typeface="Lexend"/>
                  <a:cs typeface="Lexend"/>
                  <a:sym typeface="Lexend"/>
                </a:endParaRPr>
              </a:p>
            </p:txBody>
          </p:sp>
          <p:sp>
            <p:nvSpPr>
              <p:cNvPr id="847" name="Google Shape;847;p22"/>
              <p:cNvSpPr txBox="1"/>
              <p:nvPr/>
            </p:nvSpPr>
            <p:spPr>
              <a:xfrm>
                <a:off x="2046502" y="1354366"/>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dirty="0">
                    <a:solidFill>
                      <a:schemeClr val="dk1"/>
                    </a:solidFill>
                    <a:latin typeface="Microsoft JhengHei"/>
                    <a:ea typeface="Microsoft JhengHei"/>
                    <a:cs typeface="Microsoft JhengHei"/>
                    <a:sym typeface="Microsoft JhengHei"/>
                  </a:rPr>
                  <a:t>個人資料檔案安全維護計畫</a:t>
                </a:r>
                <a:endParaRPr sz="1200" b="0" i="0" u="none" strike="noStrike" cap="none" dirty="0">
                  <a:solidFill>
                    <a:schemeClr val="dk1"/>
                  </a:solidFill>
                  <a:latin typeface="Microsoft JhengHei"/>
                  <a:ea typeface="Microsoft JhengHei"/>
                  <a:cs typeface="Microsoft JhengHei"/>
                  <a:sym typeface="Microsoft JhengHei"/>
                </a:endParaRPr>
              </a:p>
            </p:txBody>
          </p:sp>
        </p:grpSp>
        <p:sp>
          <p:nvSpPr>
            <p:cNvPr id="848" name="Google Shape;848;p22"/>
            <p:cNvSpPr txBox="1"/>
            <p:nvPr/>
          </p:nvSpPr>
          <p:spPr>
            <a:xfrm>
              <a:off x="2046502" y="1756723"/>
              <a:ext cx="44949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1.1 訂定「個人資料檔案安全維護計畫」</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849" name="Google Shape;849;p22"/>
          <p:cNvSpPr txBox="1"/>
          <p:nvPr/>
        </p:nvSpPr>
        <p:spPr>
          <a:xfrm>
            <a:off x="1905928" y="1657496"/>
            <a:ext cx="6261615" cy="1298505"/>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須繳交之佐證資料</a:t>
            </a:r>
            <a:endParaRPr sz="16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*個人資料檔案安全維護計畫(含業務終止後個人資料處理方法)。</a:t>
            </a:r>
            <a:endParaRPr lang="en-US" altLang="zh-TW"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sz="1600" b="1" dirty="0">
                <a:solidFill>
                  <a:srgbClr val="C00000"/>
                </a:solidFill>
                <a:latin typeface="Microsoft JhengHei"/>
                <a:ea typeface="Microsoft JhengHei"/>
                <a:cs typeface="Microsoft JhengHei"/>
                <a:sym typeface="Microsoft JhengHei"/>
              </a:rPr>
              <a:t>個資法第</a:t>
            </a:r>
            <a:r>
              <a:rPr lang="en-US" altLang="zh-TW" sz="1600" b="1" dirty="0">
                <a:solidFill>
                  <a:srgbClr val="C00000"/>
                </a:solidFill>
                <a:latin typeface="Microsoft JhengHei"/>
                <a:ea typeface="Microsoft JhengHei"/>
                <a:cs typeface="Microsoft JhengHei"/>
                <a:sym typeface="Microsoft JhengHei"/>
              </a:rPr>
              <a:t>27</a:t>
            </a:r>
            <a:r>
              <a:rPr lang="zh-TW" altLang="en-US" sz="1600" b="1" dirty="0">
                <a:solidFill>
                  <a:srgbClr val="C00000"/>
                </a:solidFill>
                <a:latin typeface="Microsoft JhengHei"/>
                <a:ea typeface="Microsoft JhengHei"/>
                <a:cs typeface="Microsoft JhengHei"/>
                <a:sym typeface="Microsoft JhengHei"/>
              </a:rPr>
              <a:t>條第</a:t>
            </a:r>
            <a:r>
              <a:rPr lang="en-US" altLang="zh-TW" sz="1600" b="1" dirty="0">
                <a:solidFill>
                  <a:srgbClr val="C00000"/>
                </a:solidFill>
                <a:latin typeface="Microsoft JhengHei"/>
                <a:ea typeface="Microsoft JhengHei"/>
                <a:cs typeface="Microsoft JhengHei"/>
                <a:sym typeface="Microsoft JhengHei"/>
              </a:rPr>
              <a:t>2</a:t>
            </a:r>
            <a:r>
              <a:rPr lang="zh-TW" altLang="en-US" sz="1600" b="1" dirty="0">
                <a:solidFill>
                  <a:srgbClr val="C00000"/>
                </a:solidFill>
                <a:latin typeface="Microsoft JhengHei"/>
                <a:ea typeface="Microsoft JhengHei"/>
                <a:cs typeface="Microsoft JhengHei"/>
                <a:sym typeface="Microsoft JhengHei"/>
              </a:rPr>
              <a:t>項規定</a:t>
            </a:r>
          </a:p>
          <a:p>
            <a:pPr lvl="0">
              <a:lnSpc>
                <a:spcPct val="115000"/>
              </a:lnSpc>
            </a:pPr>
            <a:r>
              <a:rPr lang="zh-TW" altLang="en-US" b="1" dirty="0">
                <a:solidFill>
                  <a:schemeClr val="dk1"/>
                </a:solidFill>
                <a:latin typeface="Microsoft JhengHei"/>
                <a:ea typeface="Microsoft JhengHei"/>
                <a:cs typeface="Microsoft JhengHei"/>
                <a:sym typeface="Microsoft JhengHei"/>
              </a:rPr>
              <a:t>中央目的事業主管機關得指定</a:t>
            </a:r>
            <a:r>
              <a:rPr lang="zh-TW" altLang="en-US" b="1" dirty="0">
                <a:solidFill>
                  <a:schemeClr val="dk1"/>
                </a:solidFill>
                <a:highlight>
                  <a:srgbClr val="F5FC9A"/>
                </a:highlight>
                <a:latin typeface="Microsoft JhengHei"/>
                <a:ea typeface="Microsoft JhengHei"/>
                <a:cs typeface="Microsoft JhengHei"/>
                <a:sym typeface="Microsoft JhengHei"/>
              </a:rPr>
              <a:t>非公務機關訂定個人資料檔案安全維護計畫或業務終止後個人資料處理方法</a:t>
            </a:r>
            <a:r>
              <a:rPr lang="zh-TW" altLang="en-US" b="1" dirty="0">
                <a:solidFill>
                  <a:schemeClr val="dk1"/>
                </a:solidFill>
                <a:latin typeface="Microsoft JhengHei"/>
                <a:ea typeface="Microsoft JhengHei"/>
                <a:cs typeface="Microsoft JhengHei"/>
                <a:sym typeface="Microsoft JhengHei"/>
              </a:rPr>
              <a:t>。</a:t>
            </a:r>
          </a:p>
        </p:txBody>
      </p:sp>
      <p:pic>
        <p:nvPicPr>
          <p:cNvPr id="15" name="圖片 14">
            <a:extLst>
              <a:ext uri="{FF2B5EF4-FFF2-40B4-BE49-F238E27FC236}">
                <a16:creationId xmlns:a16="http://schemas.microsoft.com/office/drawing/2014/main" id="{35177176-B915-4B3E-9C7B-78EE9601689B}"/>
              </a:ext>
            </a:extLst>
          </p:cNvPr>
          <p:cNvPicPr>
            <a:picLocks noChangeAspect="1"/>
          </p:cNvPicPr>
          <p:nvPr/>
        </p:nvPicPr>
        <p:blipFill>
          <a:blip r:embed="rId3"/>
          <a:stretch>
            <a:fillRect/>
          </a:stretch>
        </p:blipFill>
        <p:spPr>
          <a:xfrm>
            <a:off x="2009807" y="3129484"/>
            <a:ext cx="5625225" cy="1912416"/>
          </a:xfrm>
          <a:prstGeom prst="rect">
            <a:avLst/>
          </a:prstGeom>
        </p:spPr>
      </p:pic>
      <p:sp>
        <p:nvSpPr>
          <p:cNvPr id="17" name="語音泡泡: 橢圓形 16">
            <a:extLst>
              <a:ext uri="{FF2B5EF4-FFF2-40B4-BE49-F238E27FC236}">
                <a16:creationId xmlns:a16="http://schemas.microsoft.com/office/drawing/2014/main" id="{96FAE06B-BBEC-4AEE-BE67-EBB6633E1396}"/>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fade">
                                      <p:cBhvr>
                                        <p:cTn id="7" dur="500"/>
                                        <p:tgtEl>
                                          <p:spTgt spid="8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4"/>
                                        </p:tgtEl>
                                        <p:attrNameLst>
                                          <p:attrName>style.visibility</p:attrName>
                                        </p:attrNameLst>
                                      </p:cBhvr>
                                      <p:to>
                                        <p:strVal val="visible"/>
                                      </p:to>
                                    </p:set>
                                    <p:animEffect transition="in" filter="fade">
                                      <p:cBhvr>
                                        <p:cTn id="11" dur="500"/>
                                        <p:tgtEl>
                                          <p:spTgt spid="84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49"/>
                                        </p:tgtEl>
                                        <p:attrNameLst>
                                          <p:attrName>style.visibility</p:attrName>
                                        </p:attrNameLst>
                                      </p:cBhvr>
                                      <p:to>
                                        <p:strVal val="visible"/>
                                      </p:to>
                                    </p:set>
                                    <p:animEffect transition="in" filter="fade">
                                      <p:cBhvr>
                                        <p:cTn id="17" dur="250"/>
                                        <p:tgtEl>
                                          <p:spTgt spid="849"/>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2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22</a:t>
            </a:fld>
            <a:endParaRPr/>
          </a:p>
        </p:txBody>
      </p:sp>
      <p:grpSp>
        <p:nvGrpSpPr>
          <p:cNvPr id="856" name="Google Shape;856;p23"/>
          <p:cNvGrpSpPr/>
          <p:nvPr/>
        </p:nvGrpSpPr>
        <p:grpSpPr>
          <a:xfrm>
            <a:off x="155172" y="146662"/>
            <a:ext cx="1826461" cy="289172"/>
            <a:chOff x="4411970" y="2726085"/>
            <a:chExt cx="826954" cy="193659"/>
          </a:xfrm>
        </p:grpSpPr>
        <p:sp>
          <p:nvSpPr>
            <p:cNvPr id="857" name="Google Shape;857;p2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58" name="Google Shape;858;p2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59" name="Google Shape;859;p2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8A09203D-03A5-499F-BD2C-8512634A507E}"/>
              </a:ext>
            </a:extLst>
          </p:cNvPr>
          <p:cNvGrpSpPr/>
          <p:nvPr/>
        </p:nvGrpSpPr>
        <p:grpSpPr>
          <a:xfrm>
            <a:off x="2034165" y="1240382"/>
            <a:ext cx="6639986" cy="1898835"/>
            <a:chOff x="2034165" y="1240382"/>
            <a:chExt cx="6639986" cy="1898835"/>
          </a:xfrm>
        </p:grpSpPr>
        <p:sp>
          <p:nvSpPr>
            <p:cNvPr id="862" name="Google Shape;862;p23"/>
            <p:cNvSpPr txBox="1"/>
            <p:nvPr/>
          </p:nvSpPr>
          <p:spPr>
            <a:xfrm>
              <a:off x="2034165" y="2571750"/>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組織及運作管理情形</a:t>
              </a:r>
              <a:endParaRPr dirty="0"/>
            </a:p>
          </p:txBody>
        </p:sp>
        <p:sp>
          <p:nvSpPr>
            <p:cNvPr id="12" name="Google Shape;877;p24">
              <a:extLst>
                <a:ext uri="{FF2B5EF4-FFF2-40B4-BE49-F238E27FC236}">
                  <a16:creationId xmlns:a16="http://schemas.microsoft.com/office/drawing/2014/main" id="{95C2C8CA-8182-4767-ACA5-DDF6EBF1BF6B}"/>
                </a:ext>
              </a:extLst>
            </p:cNvPr>
            <p:cNvSpPr/>
            <p:nvPr/>
          </p:nvSpPr>
          <p:spPr>
            <a:xfrm>
              <a:off x="3908906" y="1240382"/>
              <a:ext cx="980758" cy="980758"/>
            </a:xfrm>
            <a:prstGeom prst="ellipse">
              <a:avLst/>
            </a:prstGeom>
            <a:solidFill>
              <a:srgbClr val="E5C5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2</a:t>
              </a:r>
              <a:endParaRPr sz="4000" b="0" i="0" u="none" strike="noStrike" cap="none">
                <a:solidFill>
                  <a:srgbClr val="000000"/>
                </a:solidFill>
                <a:latin typeface="Lexend"/>
                <a:ea typeface="Lexend"/>
                <a:cs typeface="Lexend"/>
                <a:sym typeface="Lexend"/>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4"/>
          <p:cNvSpPr txBox="1">
            <a:spLocks noGrp="1"/>
          </p:cNvSpPr>
          <p:nvPr>
            <p:ph type="title"/>
          </p:nvPr>
        </p:nvSpPr>
        <p:spPr>
          <a:xfrm>
            <a:off x="652267" y="359482"/>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檢查第2項說明</a:t>
            </a:r>
            <a:endParaRPr>
              <a:latin typeface="Microsoft JhengHei"/>
              <a:ea typeface="Microsoft JhengHei"/>
              <a:cs typeface="Microsoft JhengHei"/>
              <a:sym typeface="Microsoft JhengHei"/>
            </a:endParaRPr>
          </a:p>
        </p:txBody>
      </p:sp>
      <p:sp>
        <p:nvSpPr>
          <p:cNvPr id="869" name="Google Shape;869;p2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23</a:t>
            </a:fld>
            <a:endParaRPr/>
          </a:p>
        </p:txBody>
      </p:sp>
      <p:grpSp>
        <p:nvGrpSpPr>
          <p:cNvPr id="871" name="Google Shape;871;p24"/>
          <p:cNvGrpSpPr/>
          <p:nvPr/>
        </p:nvGrpSpPr>
        <p:grpSpPr>
          <a:xfrm>
            <a:off x="155172" y="146662"/>
            <a:ext cx="1826461" cy="289172"/>
            <a:chOff x="4411970" y="2726085"/>
            <a:chExt cx="826954" cy="193659"/>
          </a:xfrm>
        </p:grpSpPr>
        <p:sp>
          <p:nvSpPr>
            <p:cNvPr id="872" name="Google Shape;872;p2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73" name="Google Shape;873;p2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74" name="Google Shape;874;p2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875" name="Google Shape;875;p24"/>
          <p:cNvGrpSpPr/>
          <p:nvPr/>
        </p:nvGrpSpPr>
        <p:grpSpPr>
          <a:xfrm>
            <a:off x="739444" y="527848"/>
            <a:ext cx="7852407" cy="993331"/>
            <a:chOff x="820746" y="1425759"/>
            <a:chExt cx="7852407" cy="993331"/>
          </a:xfrm>
        </p:grpSpPr>
        <p:grpSp>
          <p:nvGrpSpPr>
            <p:cNvPr id="876" name="Google Shape;876;p24"/>
            <p:cNvGrpSpPr/>
            <p:nvPr/>
          </p:nvGrpSpPr>
          <p:grpSpPr>
            <a:xfrm>
              <a:off x="820746" y="1425759"/>
              <a:ext cx="7852407" cy="980758"/>
              <a:chOff x="820746" y="1425759"/>
              <a:chExt cx="7852407" cy="980758"/>
            </a:xfrm>
          </p:grpSpPr>
          <p:sp>
            <p:nvSpPr>
              <p:cNvPr id="877" name="Google Shape;877;p24"/>
              <p:cNvSpPr/>
              <p:nvPr/>
            </p:nvSpPr>
            <p:spPr>
              <a:xfrm>
                <a:off x="820746" y="1425759"/>
                <a:ext cx="980758" cy="980758"/>
              </a:xfrm>
              <a:prstGeom prst="ellipse">
                <a:avLst/>
              </a:prstGeom>
              <a:solidFill>
                <a:srgbClr val="E5C5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2</a:t>
                </a:r>
                <a:endParaRPr sz="4000" b="0" i="0" u="none" strike="noStrike" cap="none">
                  <a:solidFill>
                    <a:srgbClr val="000000"/>
                  </a:solidFill>
                  <a:latin typeface="Lexend"/>
                  <a:ea typeface="Lexend"/>
                  <a:cs typeface="Lexend"/>
                  <a:sym typeface="Lexend"/>
                </a:endParaRPr>
              </a:p>
            </p:txBody>
          </p:sp>
          <p:sp>
            <p:nvSpPr>
              <p:cNvPr id="878" name="Google Shape;878;p24"/>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組織及運作管理情形</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879" name="Google Shape;879;p24"/>
            <p:cNvSpPr txBox="1"/>
            <p:nvPr/>
          </p:nvSpPr>
          <p:spPr>
            <a:xfrm>
              <a:off x="2033166" y="2055910"/>
              <a:ext cx="416318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2.1 指定專人或建立專責組織負責管理</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880" name="Google Shape;880;p24"/>
          <p:cNvSpPr txBox="1"/>
          <p:nvPr/>
        </p:nvSpPr>
        <p:spPr>
          <a:xfrm>
            <a:off x="1866877" y="1536325"/>
            <a:ext cx="6441240" cy="2174539"/>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chemeClr val="dk1"/>
                </a:solidFill>
                <a:latin typeface="Microsoft JhengHei"/>
                <a:ea typeface="Microsoft JhengHei"/>
                <a:cs typeface="Microsoft JhengHei"/>
                <a:sym typeface="Microsoft JhengHei"/>
              </a:rPr>
              <a:t>(</a:t>
            </a:r>
            <a:r>
              <a:rPr lang="zh-TW" sz="1100" b="1" i="0" u="none" strike="noStrike" cap="none" dirty="0">
                <a:solidFill>
                  <a:srgbClr val="000000"/>
                </a:solidFill>
                <a:latin typeface="Microsoft JhengHei"/>
                <a:ea typeface="Microsoft JhengHei"/>
                <a:cs typeface="Microsoft JhengHei"/>
                <a:sym typeface="Microsoft JhengHei"/>
              </a:rPr>
              <a:t>依經營業別會有所區別</a:t>
            </a:r>
            <a:r>
              <a:rPr lang="zh-TW" sz="1200" b="1" i="0" u="none" strike="noStrike" cap="none" dirty="0">
                <a:solidFill>
                  <a:schemeClr val="dk1"/>
                </a:solidFill>
                <a:latin typeface="Microsoft JhengHei"/>
                <a:ea typeface="Microsoft JhengHei"/>
                <a:cs typeface="Microsoft JhengHei"/>
                <a:sym typeface="Microsoft JhengHei"/>
              </a:rPr>
              <a:t>)</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等級 普：</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*受檢單位個資管理組織架構、或個資管理職務分配的說明文件。 </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等級 中：</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*指派專責(職)人員或專責單位的核定文件。</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等級 高：</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*指派專責(職)人員或專責單位的核定文件或專責組織的設置法規。</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rgbClr val="C00000"/>
                </a:solidFill>
                <a:latin typeface="Microsoft JhengHei"/>
                <a:ea typeface="Microsoft JhengHei"/>
                <a:cs typeface="Microsoft JhengHei"/>
                <a:sym typeface="Microsoft JhengHei"/>
              </a:rPr>
              <a:t>本項佐證資料不以上述為限</a:t>
            </a:r>
            <a:endParaRPr lang="en-US" altLang="zh-TW" sz="1200" b="1" i="0" u="none" strike="noStrike" cap="none" dirty="0">
              <a:solidFill>
                <a:srgbClr val="C00000"/>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rgbClr val="C00000"/>
              </a:solidFill>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一、</a:t>
            </a:r>
            <a:r>
              <a:rPr lang="zh-TW" altLang="en-US" sz="1200" b="1" dirty="0">
                <a:solidFill>
                  <a:schemeClr val="dk1"/>
                </a:solidFill>
                <a:highlight>
                  <a:srgbClr val="F5FC9A"/>
                </a:highlight>
                <a:latin typeface="Microsoft JhengHei"/>
                <a:ea typeface="Microsoft JhengHei"/>
                <a:cs typeface="Microsoft JhengHei"/>
                <a:sym typeface="Microsoft JhengHei"/>
              </a:rPr>
              <a:t>配置管理之人員及相當資源。</a:t>
            </a:r>
            <a:endParaRPr sz="1200" b="1"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15" name="圖片 14">
            <a:extLst>
              <a:ext uri="{FF2B5EF4-FFF2-40B4-BE49-F238E27FC236}">
                <a16:creationId xmlns:a16="http://schemas.microsoft.com/office/drawing/2014/main" id="{F44F0507-4457-4816-82A6-EA585D734748}"/>
              </a:ext>
            </a:extLst>
          </p:cNvPr>
          <p:cNvPicPr>
            <a:picLocks noChangeAspect="1"/>
          </p:cNvPicPr>
          <p:nvPr/>
        </p:nvPicPr>
        <p:blipFill rotWithShape="1">
          <a:blip r:embed="rId3"/>
          <a:srcRect l="4751" t="7462" b="35341"/>
          <a:stretch/>
        </p:blipFill>
        <p:spPr>
          <a:xfrm>
            <a:off x="1981632" y="3501659"/>
            <a:ext cx="4082283" cy="1602820"/>
          </a:xfrm>
          <a:prstGeom prst="rect">
            <a:avLst/>
          </a:prstGeom>
        </p:spPr>
      </p:pic>
      <p:sp>
        <p:nvSpPr>
          <p:cNvPr id="3" name="語音泡泡: 橢圓形 2">
            <a:extLst>
              <a:ext uri="{FF2B5EF4-FFF2-40B4-BE49-F238E27FC236}">
                <a16:creationId xmlns:a16="http://schemas.microsoft.com/office/drawing/2014/main" id="{1423A699-60C8-4388-8B07-CBBCAB8AC13F}"/>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8"/>
                                        </p:tgtEl>
                                        <p:attrNameLst>
                                          <p:attrName>style.visibility</p:attrName>
                                        </p:attrNameLst>
                                      </p:cBhvr>
                                      <p:to>
                                        <p:strVal val="visible"/>
                                      </p:to>
                                    </p:set>
                                    <p:animEffect transition="in" filter="fade">
                                      <p:cBhvr>
                                        <p:cTn id="7" dur="500"/>
                                        <p:tgtEl>
                                          <p:spTgt spid="8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75"/>
                                        </p:tgtEl>
                                        <p:attrNameLst>
                                          <p:attrName>style.visibility</p:attrName>
                                        </p:attrNameLst>
                                      </p:cBhvr>
                                      <p:to>
                                        <p:strVal val="visible"/>
                                      </p:to>
                                    </p:set>
                                    <p:animEffect transition="in" filter="fade">
                                      <p:cBhvr>
                                        <p:cTn id="11" dur="500"/>
                                        <p:tgtEl>
                                          <p:spTgt spid="8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80"/>
                                        </p:tgtEl>
                                        <p:attrNameLst>
                                          <p:attrName>style.visibility</p:attrName>
                                        </p:attrNameLst>
                                      </p:cBhvr>
                                      <p:to>
                                        <p:strVal val="visible"/>
                                      </p:to>
                                    </p:set>
                                    <p:animEffect transition="in" filter="fade">
                                      <p:cBhvr>
                                        <p:cTn id="15" dur="250"/>
                                        <p:tgtEl>
                                          <p:spTgt spid="88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2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24</a:t>
            </a:fld>
            <a:endParaRPr/>
          </a:p>
        </p:txBody>
      </p:sp>
      <p:grpSp>
        <p:nvGrpSpPr>
          <p:cNvPr id="887" name="Google Shape;887;p25"/>
          <p:cNvGrpSpPr/>
          <p:nvPr/>
        </p:nvGrpSpPr>
        <p:grpSpPr>
          <a:xfrm>
            <a:off x="155172" y="146662"/>
            <a:ext cx="1826461" cy="289172"/>
            <a:chOff x="4411970" y="2726085"/>
            <a:chExt cx="826954" cy="193659"/>
          </a:xfrm>
        </p:grpSpPr>
        <p:sp>
          <p:nvSpPr>
            <p:cNvPr id="888" name="Google Shape;888;p25"/>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89" name="Google Shape;889;p25"/>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890" name="Google Shape;890;p25"/>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A138E911-352F-4722-914B-1CBD56400547}"/>
              </a:ext>
            </a:extLst>
          </p:cNvPr>
          <p:cNvGrpSpPr/>
          <p:nvPr/>
        </p:nvGrpSpPr>
        <p:grpSpPr>
          <a:xfrm>
            <a:off x="1601028" y="1414300"/>
            <a:ext cx="6639986" cy="1764155"/>
            <a:chOff x="2047915" y="781782"/>
            <a:chExt cx="6639986" cy="1764155"/>
          </a:xfrm>
        </p:grpSpPr>
        <p:sp>
          <p:nvSpPr>
            <p:cNvPr id="893" name="Google Shape;893;p25"/>
            <p:cNvSpPr txBox="1"/>
            <p:nvPr/>
          </p:nvSpPr>
          <p:spPr>
            <a:xfrm>
              <a:off x="2047915" y="1978470"/>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專責人員或專責組織任務</a:t>
              </a:r>
              <a:endParaRPr dirty="0"/>
            </a:p>
          </p:txBody>
        </p:sp>
        <p:sp>
          <p:nvSpPr>
            <p:cNvPr id="11" name="Google Shape;907;p26">
              <a:extLst>
                <a:ext uri="{FF2B5EF4-FFF2-40B4-BE49-F238E27FC236}">
                  <a16:creationId xmlns:a16="http://schemas.microsoft.com/office/drawing/2014/main" id="{C2303D41-4BB0-46EB-9B24-4A5ED3E4B19B}"/>
                </a:ext>
              </a:extLst>
            </p:cNvPr>
            <p:cNvSpPr/>
            <p:nvPr/>
          </p:nvSpPr>
          <p:spPr>
            <a:xfrm>
              <a:off x="4387150" y="781782"/>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6"/>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檢查第3項說明</a:t>
            </a:r>
            <a:endParaRPr>
              <a:latin typeface="Microsoft JhengHei"/>
              <a:ea typeface="Microsoft JhengHei"/>
              <a:cs typeface="Microsoft JhengHei"/>
              <a:sym typeface="Microsoft JhengHei"/>
            </a:endParaRPr>
          </a:p>
        </p:txBody>
      </p:sp>
      <p:sp>
        <p:nvSpPr>
          <p:cNvPr id="899" name="Google Shape;899;p2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25</a:t>
            </a:fld>
            <a:endParaRPr/>
          </a:p>
        </p:txBody>
      </p:sp>
      <p:grpSp>
        <p:nvGrpSpPr>
          <p:cNvPr id="901" name="Google Shape;901;p26"/>
          <p:cNvGrpSpPr/>
          <p:nvPr/>
        </p:nvGrpSpPr>
        <p:grpSpPr>
          <a:xfrm>
            <a:off x="155172" y="146662"/>
            <a:ext cx="1826461" cy="289172"/>
            <a:chOff x="4411970" y="2726085"/>
            <a:chExt cx="826954" cy="193659"/>
          </a:xfrm>
        </p:grpSpPr>
        <p:sp>
          <p:nvSpPr>
            <p:cNvPr id="902" name="Google Shape;902;p2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03" name="Google Shape;903;p2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04" name="Google Shape;904;p2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905" name="Google Shape;905;p26"/>
          <p:cNvGrpSpPr/>
          <p:nvPr/>
        </p:nvGrpSpPr>
        <p:grpSpPr>
          <a:xfrm>
            <a:off x="876437" y="796544"/>
            <a:ext cx="7852407" cy="993331"/>
            <a:chOff x="820746" y="1425759"/>
            <a:chExt cx="7852407" cy="993331"/>
          </a:xfrm>
        </p:grpSpPr>
        <p:grpSp>
          <p:nvGrpSpPr>
            <p:cNvPr id="906" name="Google Shape;906;p26"/>
            <p:cNvGrpSpPr/>
            <p:nvPr/>
          </p:nvGrpSpPr>
          <p:grpSpPr>
            <a:xfrm>
              <a:off x="820746" y="1425759"/>
              <a:ext cx="7852407" cy="980758"/>
              <a:chOff x="820746" y="1425759"/>
              <a:chExt cx="7852407" cy="980758"/>
            </a:xfrm>
          </p:grpSpPr>
          <p:sp>
            <p:nvSpPr>
              <p:cNvPr id="907" name="Google Shape;907;p26"/>
              <p:cNvSpPr/>
              <p:nvPr/>
            </p:nvSpPr>
            <p:spPr>
              <a:xfrm>
                <a:off x="820746" y="1425759"/>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sp>
            <p:nvSpPr>
              <p:cNvPr id="908" name="Google Shape;908;p26"/>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指定專人或建立專責組織負責管理</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909" name="Google Shape;909;p26"/>
            <p:cNvSpPr txBox="1"/>
            <p:nvPr/>
          </p:nvSpPr>
          <p:spPr>
            <a:xfrm>
              <a:off x="2033167" y="2055910"/>
              <a:ext cx="5930302"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3.1 規劃、訂定、修正與執行所訂安維計畫</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910" name="Google Shape;910;p26"/>
          <p:cNvSpPr txBox="1"/>
          <p:nvPr/>
        </p:nvSpPr>
        <p:spPr>
          <a:xfrm>
            <a:off x="2088858" y="1838573"/>
            <a:ext cx="6261615" cy="2031047"/>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須繳交之佐證資料</a:t>
            </a:r>
            <a:endParaRPr sz="16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*同1.1項佐證資料</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*個人資料檔案安全維護計畫(含業務終止後個人資料處理方法)。</a:t>
            </a:r>
            <a:endParaRPr lang="en-US" altLang="zh-TW"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b="1"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b="1" dirty="0">
                <a:solidFill>
                  <a:srgbClr val="C00000"/>
                </a:solidFill>
                <a:latin typeface="Microsoft JhengHei"/>
                <a:ea typeface="Microsoft JhengHei"/>
                <a:cs typeface="Microsoft JhengHei"/>
                <a:sym typeface="Microsoft JhengHei"/>
              </a:rPr>
              <a:t>個資法第</a:t>
            </a:r>
            <a:r>
              <a:rPr lang="en-US" altLang="zh-TW" b="1" dirty="0">
                <a:solidFill>
                  <a:srgbClr val="C00000"/>
                </a:solidFill>
                <a:latin typeface="Microsoft JhengHei"/>
                <a:ea typeface="Microsoft JhengHei"/>
                <a:cs typeface="Microsoft JhengHei"/>
                <a:sym typeface="Microsoft JhengHei"/>
              </a:rPr>
              <a:t>27</a:t>
            </a:r>
            <a:r>
              <a:rPr lang="zh-TW" altLang="en-US" b="1" dirty="0">
                <a:solidFill>
                  <a:srgbClr val="C00000"/>
                </a:solidFill>
                <a:latin typeface="Microsoft JhengHei"/>
                <a:ea typeface="Microsoft JhengHei"/>
                <a:cs typeface="Microsoft JhengHei"/>
                <a:sym typeface="Microsoft JhengHei"/>
              </a:rPr>
              <a:t>條第</a:t>
            </a:r>
            <a:r>
              <a:rPr lang="en-US" altLang="zh-TW" b="1" dirty="0">
                <a:solidFill>
                  <a:srgbClr val="C00000"/>
                </a:solidFill>
                <a:latin typeface="Microsoft JhengHei"/>
                <a:ea typeface="Microsoft JhengHei"/>
                <a:cs typeface="Microsoft JhengHei"/>
                <a:sym typeface="Microsoft JhengHei"/>
              </a:rPr>
              <a:t>2</a:t>
            </a:r>
            <a:r>
              <a:rPr lang="zh-TW" altLang="en-US" b="1" dirty="0">
                <a:solidFill>
                  <a:srgbClr val="C00000"/>
                </a:solidFill>
                <a:latin typeface="Microsoft JhengHei"/>
                <a:ea typeface="Microsoft JhengHei"/>
                <a:cs typeface="Microsoft JhengHei"/>
                <a:sym typeface="Microsoft JhengHei"/>
              </a:rPr>
              <a:t>項規定</a:t>
            </a:r>
          </a:p>
          <a:p>
            <a:pPr lvl="0">
              <a:lnSpc>
                <a:spcPct val="115000"/>
              </a:lnSpc>
            </a:pPr>
            <a:r>
              <a:rPr lang="zh-TW" altLang="en-US" b="1" dirty="0">
                <a:solidFill>
                  <a:schemeClr val="dk1"/>
                </a:solidFill>
                <a:latin typeface="Microsoft JhengHei"/>
                <a:ea typeface="Microsoft JhengHei"/>
                <a:cs typeface="Microsoft JhengHei"/>
                <a:sym typeface="Microsoft JhengHei"/>
              </a:rPr>
              <a:t>中央目的事業主管機關得</a:t>
            </a:r>
            <a:r>
              <a:rPr lang="zh-TW" altLang="en-US" b="1" dirty="0">
                <a:solidFill>
                  <a:schemeClr val="dk1"/>
                </a:solidFill>
                <a:highlight>
                  <a:srgbClr val="F5FC9A"/>
                </a:highlight>
                <a:latin typeface="Microsoft JhengHei"/>
                <a:ea typeface="Microsoft JhengHei"/>
                <a:cs typeface="Microsoft JhengHei"/>
                <a:sym typeface="Microsoft JhengHei"/>
              </a:rPr>
              <a:t>指定非公務機關訂定個人資料檔案安全維護計畫或業務終止後個人資料處理方法</a:t>
            </a:r>
            <a:r>
              <a:rPr lang="zh-TW" altLang="en-US" b="1" dirty="0">
                <a:solidFill>
                  <a:schemeClr val="dk1"/>
                </a:solidFill>
                <a:latin typeface="Microsoft JhengHei"/>
                <a:ea typeface="Microsoft JhengHei"/>
                <a:cs typeface="Microsoft JhengHei"/>
                <a:sym typeface="Microsoft JhengHei"/>
              </a:rPr>
              <a:t>。</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C5E39B7E-CF86-4C24-89F5-9B98CEE13312}"/>
              </a:ext>
            </a:extLst>
          </p:cNvPr>
          <p:cNvPicPr>
            <a:picLocks noChangeAspect="1"/>
          </p:cNvPicPr>
          <p:nvPr/>
        </p:nvPicPr>
        <p:blipFill rotWithShape="1">
          <a:blip r:embed="rId3"/>
          <a:srcRect b="29073"/>
          <a:stretch/>
        </p:blipFill>
        <p:spPr>
          <a:xfrm>
            <a:off x="2153258" y="3551397"/>
            <a:ext cx="5861095" cy="1371238"/>
          </a:xfrm>
          <a:prstGeom prst="rect">
            <a:avLst/>
          </a:prstGeom>
        </p:spPr>
      </p:pic>
      <p:sp>
        <p:nvSpPr>
          <p:cNvPr id="16" name="語音泡泡: 橢圓形 15">
            <a:extLst>
              <a:ext uri="{FF2B5EF4-FFF2-40B4-BE49-F238E27FC236}">
                <a16:creationId xmlns:a16="http://schemas.microsoft.com/office/drawing/2014/main" id="{1A1909B0-D780-4453-94B3-7561726A4359}"/>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Effect transition="in" filter="fade">
                                      <p:cBhvr>
                                        <p:cTn id="7" dur="500"/>
                                        <p:tgtEl>
                                          <p:spTgt spid="8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5"/>
                                        </p:tgtEl>
                                        <p:attrNameLst>
                                          <p:attrName>style.visibility</p:attrName>
                                        </p:attrNameLst>
                                      </p:cBhvr>
                                      <p:to>
                                        <p:strVal val="visible"/>
                                      </p:to>
                                    </p:set>
                                    <p:animEffect transition="in" filter="fade">
                                      <p:cBhvr>
                                        <p:cTn id="11" dur="500"/>
                                        <p:tgtEl>
                                          <p:spTgt spid="90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10"/>
                                        </p:tgtEl>
                                        <p:attrNameLst>
                                          <p:attrName>style.visibility</p:attrName>
                                        </p:attrNameLst>
                                      </p:cBhvr>
                                      <p:to>
                                        <p:strVal val="visible"/>
                                      </p:to>
                                    </p:set>
                                    <p:animEffect transition="in" filter="fade">
                                      <p:cBhvr>
                                        <p:cTn id="17" dur="250"/>
                                        <p:tgtEl>
                                          <p:spTgt spid="910"/>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27"/>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檢查第3項說明</a:t>
            </a:r>
            <a:endParaRPr>
              <a:latin typeface="Microsoft JhengHei"/>
              <a:ea typeface="Microsoft JhengHei"/>
              <a:cs typeface="Microsoft JhengHei"/>
              <a:sym typeface="Microsoft JhengHei"/>
            </a:endParaRPr>
          </a:p>
        </p:txBody>
      </p:sp>
      <p:sp>
        <p:nvSpPr>
          <p:cNvPr id="916" name="Google Shape;916;p2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26</a:t>
            </a:fld>
            <a:endParaRPr/>
          </a:p>
        </p:txBody>
      </p:sp>
      <p:grpSp>
        <p:nvGrpSpPr>
          <p:cNvPr id="918" name="Google Shape;918;p27"/>
          <p:cNvGrpSpPr/>
          <p:nvPr/>
        </p:nvGrpSpPr>
        <p:grpSpPr>
          <a:xfrm>
            <a:off x="155172" y="146662"/>
            <a:ext cx="1826461" cy="289172"/>
            <a:chOff x="4411970" y="2726085"/>
            <a:chExt cx="826954" cy="193659"/>
          </a:xfrm>
        </p:grpSpPr>
        <p:sp>
          <p:nvSpPr>
            <p:cNvPr id="919" name="Google Shape;919;p27"/>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20" name="Google Shape;920;p27"/>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21" name="Google Shape;921;p27"/>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922" name="Google Shape;922;p27"/>
          <p:cNvGrpSpPr/>
          <p:nvPr/>
        </p:nvGrpSpPr>
        <p:grpSpPr>
          <a:xfrm>
            <a:off x="869063" y="725119"/>
            <a:ext cx="7852407" cy="993331"/>
            <a:chOff x="820746" y="1425759"/>
            <a:chExt cx="7852407" cy="993331"/>
          </a:xfrm>
        </p:grpSpPr>
        <p:grpSp>
          <p:nvGrpSpPr>
            <p:cNvPr id="923" name="Google Shape;923;p27"/>
            <p:cNvGrpSpPr/>
            <p:nvPr/>
          </p:nvGrpSpPr>
          <p:grpSpPr>
            <a:xfrm>
              <a:off x="820746" y="1425759"/>
              <a:ext cx="7852407" cy="980758"/>
              <a:chOff x="820746" y="1425759"/>
              <a:chExt cx="7852407" cy="980758"/>
            </a:xfrm>
          </p:grpSpPr>
          <p:sp>
            <p:nvSpPr>
              <p:cNvPr id="924" name="Google Shape;924;p27"/>
              <p:cNvSpPr/>
              <p:nvPr/>
            </p:nvSpPr>
            <p:spPr>
              <a:xfrm>
                <a:off x="820746" y="1425759"/>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sp>
            <p:nvSpPr>
              <p:cNvPr id="925" name="Google Shape;925;p27"/>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指定專人或建立專責組織負責管理</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926" name="Google Shape;926;p27"/>
            <p:cNvSpPr txBox="1"/>
            <p:nvPr/>
          </p:nvSpPr>
          <p:spPr>
            <a:xfrm>
              <a:off x="2033167" y="2055910"/>
              <a:ext cx="5930302"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3.2 定期向管理人曁代表人或其他代表權人報告</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927" name="Google Shape;927;p27"/>
          <p:cNvSpPr txBox="1"/>
          <p:nvPr/>
        </p:nvSpPr>
        <p:spPr>
          <a:xfrm>
            <a:off x="2081484" y="1140416"/>
            <a:ext cx="6261615" cy="2826568"/>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*書面定期報告紀錄，簽呈紀錄及會議紀錄</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*定期報告紀錄(不限形式)，需有報告對象簽核</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SzPts val="1400"/>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50</a:t>
            </a:r>
            <a:r>
              <a:rPr lang="zh-TW" altLang="en-US" sz="1200" b="1" dirty="0">
                <a:solidFill>
                  <a:srgbClr val="C00000"/>
                </a:solidFill>
                <a:latin typeface="Microsoft JhengHei"/>
                <a:ea typeface="Microsoft JhengHei"/>
                <a:cs typeface="Microsoft JhengHei"/>
                <a:sym typeface="Microsoft JhengHei"/>
              </a:rPr>
              <a:t>條</a:t>
            </a:r>
          </a:p>
          <a:p>
            <a:pPr lvl="0">
              <a:lnSpc>
                <a:spcPct val="115000"/>
              </a:lnSpc>
              <a:buSzPts val="1400"/>
            </a:pPr>
            <a:r>
              <a:rPr lang="zh-TW" altLang="en-US" sz="1200" b="1" dirty="0">
                <a:solidFill>
                  <a:schemeClr val="dk1"/>
                </a:solidFill>
                <a:latin typeface="Microsoft JhengHei"/>
                <a:ea typeface="Microsoft JhengHei"/>
                <a:cs typeface="Microsoft JhengHei"/>
                <a:sym typeface="Microsoft JhengHei"/>
              </a:rPr>
              <a:t>非公務機關之代表人、管理人或其他有代表權人，因該非公務機關依前三條規定受罰鍰處罰時，</a:t>
            </a:r>
            <a:r>
              <a:rPr lang="zh-TW" altLang="en-US" sz="1200" b="1" dirty="0">
                <a:solidFill>
                  <a:schemeClr val="dk1"/>
                </a:solidFill>
                <a:highlight>
                  <a:srgbClr val="F5FC9A"/>
                </a:highlight>
                <a:latin typeface="Microsoft JhengHei"/>
                <a:ea typeface="Microsoft JhengHei"/>
                <a:cs typeface="Microsoft JhengHei"/>
                <a:sym typeface="Microsoft JhengHei"/>
              </a:rPr>
              <a:t>除能證明已盡防止義務者外</a:t>
            </a:r>
            <a:r>
              <a:rPr lang="zh-TW" altLang="en-US" sz="1200" b="1" dirty="0">
                <a:solidFill>
                  <a:schemeClr val="dk1"/>
                </a:solidFill>
                <a:latin typeface="Microsoft JhengHei"/>
                <a:ea typeface="Microsoft JhengHei"/>
                <a:cs typeface="Microsoft JhengHei"/>
                <a:sym typeface="Microsoft JhengHei"/>
              </a:rPr>
              <a:t>，</a:t>
            </a:r>
            <a:r>
              <a:rPr lang="zh-TW" altLang="en-US" sz="1200" b="1" dirty="0">
                <a:solidFill>
                  <a:schemeClr val="dk1"/>
                </a:solidFill>
                <a:highlight>
                  <a:srgbClr val="F5FC9A"/>
                </a:highlight>
                <a:latin typeface="Microsoft JhengHei"/>
                <a:ea typeface="Microsoft JhengHei"/>
                <a:cs typeface="Microsoft JhengHei"/>
                <a:sym typeface="Microsoft JhengHei"/>
              </a:rPr>
              <a:t>應並受同一額度罰鍰之處罰。</a:t>
            </a:r>
            <a:endParaRPr sz="1200" b="1" dirty="0">
              <a:solidFill>
                <a:schemeClr val="dk1"/>
              </a:solidFill>
              <a:highlight>
                <a:srgbClr val="F5FC9A"/>
              </a:highlight>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A0F69683-91AD-4F37-B628-B350F096173B}"/>
              </a:ext>
            </a:extLst>
          </p:cNvPr>
          <p:cNvPicPr>
            <a:picLocks noChangeAspect="1"/>
          </p:cNvPicPr>
          <p:nvPr/>
        </p:nvPicPr>
        <p:blipFill rotWithShape="1">
          <a:blip r:embed="rId3"/>
          <a:srcRect t="2589" b="6638"/>
          <a:stretch/>
        </p:blipFill>
        <p:spPr>
          <a:xfrm>
            <a:off x="2145957" y="3214376"/>
            <a:ext cx="2664782" cy="1827523"/>
          </a:xfrm>
          <a:prstGeom prst="rect">
            <a:avLst/>
          </a:prstGeom>
        </p:spPr>
      </p:pic>
      <p:sp>
        <p:nvSpPr>
          <p:cNvPr id="16" name="語音泡泡: 橢圓形 15">
            <a:extLst>
              <a:ext uri="{FF2B5EF4-FFF2-40B4-BE49-F238E27FC236}">
                <a16:creationId xmlns:a16="http://schemas.microsoft.com/office/drawing/2014/main" id="{BD86399F-3F7F-42D7-90EF-7870E92F0C97}"/>
              </a:ext>
            </a:extLst>
          </p:cNvPr>
          <p:cNvSpPr/>
          <p:nvPr/>
        </p:nvSpPr>
        <p:spPr>
          <a:xfrm rot="716229">
            <a:off x="6250469" y="681964"/>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5"/>
                                        </p:tgtEl>
                                        <p:attrNameLst>
                                          <p:attrName>style.visibility</p:attrName>
                                        </p:attrNameLst>
                                      </p:cBhvr>
                                      <p:to>
                                        <p:strVal val="visible"/>
                                      </p:to>
                                    </p:set>
                                    <p:animEffect transition="in" filter="fade">
                                      <p:cBhvr>
                                        <p:cTn id="7" dur="500"/>
                                        <p:tgtEl>
                                          <p:spTgt spid="9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
                                        </p:tgtEl>
                                        <p:attrNameLst>
                                          <p:attrName>style.visibility</p:attrName>
                                        </p:attrNameLst>
                                      </p:cBhvr>
                                      <p:to>
                                        <p:strVal val="visible"/>
                                      </p:to>
                                    </p:set>
                                    <p:animEffect transition="in" filter="fade">
                                      <p:cBhvr>
                                        <p:cTn id="11" dur="500"/>
                                        <p:tgtEl>
                                          <p:spTgt spid="92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27"/>
                                        </p:tgtEl>
                                        <p:attrNameLst>
                                          <p:attrName>style.visibility</p:attrName>
                                        </p:attrNameLst>
                                      </p:cBhvr>
                                      <p:to>
                                        <p:strVal val="visible"/>
                                      </p:to>
                                    </p:set>
                                    <p:animEffect transition="in" filter="fade">
                                      <p:cBhvr>
                                        <p:cTn id="17" dur="250"/>
                                        <p:tgtEl>
                                          <p:spTgt spid="927"/>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8"/>
          <p:cNvSpPr txBox="1">
            <a:spLocks noGrp="1"/>
          </p:cNvSpPr>
          <p:nvPr>
            <p:ph type="title"/>
          </p:nvPr>
        </p:nvSpPr>
        <p:spPr>
          <a:xfrm>
            <a:off x="709335" y="322124"/>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檢查第3項說明</a:t>
            </a:r>
            <a:endParaRPr>
              <a:latin typeface="Microsoft JhengHei"/>
              <a:ea typeface="Microsoft JhengHei"/>
              <a:cs typeface="Microsoft JhengHei"/>
              <a:sym typeface="Microsoft JhengHei"/>
            </a:endParaRPr>
          </a:p>
        </p:txBody>
      </p:sp>
      <p:sp>
        <p:nvSpPr>
          <p:cNvPr id="933" name="Google Shape;933;p2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27</a:t>
            </a:fld>
            <a:endParaRPr/>
          </a:p>
        </p:txBody>
      </p:sp>
      <p:grpSp>
        <p:nvGrpSpPr>
          <p:cNvPr id="935" name="Google Shape;935;p28"/>
          <p:cNvGrpSpPr/>
          <p:nvPr/>
        </p:nvGrpSpPr>
        <p:grpSpPr>
          <a:xfrm>
            <a:off x="155172" y="146662"/>
            <a:ext cx="1826461" cy="289172"/>
            <a:chOff x="4411970" y="2726085"/>
            <a:chExt cx="826954" cy="193659"/>
          </a:xfrm>
        </p:grpSpPr>
        <p:sp>
          <p:nvSpPr>
            <p:cNvPr id="936" name="Google Shape;936;p2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37" name="Google Shape;937;p2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38" name="Google Shape;938;p2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939" name="Google Shape;939;p28"/>
          <p:cNvGrpSpPr/>
          <p:nvPr/>
        </p:nvGrpSpPr>
        <p:grpSpPr>
          <a:xfrm>
            <a:off x="861689" y="834791"/>
            <a:ext cx="7889938" cy="1057846"/>
            <a:chOff x="820746" y="1348671"/>
            <a:chExt cx="7889938" cy="1057846"/>
          </a:xfrm>
        </p:grpSpPr>
        <p:grpSp>
          <p:nvGrpSpPr>
            <p:cNvPr id="940" name="Google Shape;940;p28"/>
            <p:cNvGrpSpPr/>
            <p:nvPr/>
          </p:nvGrpSpPr>
          <p:grpSpPr>
            <a:xfrm>
              <a:off x="820746" y="1348671"/>
              <a:ext cx="7852407" cy="1057846"/>
              <a:chOff x="820746" y="1348671"/>
              <a:chExt cx="7852407" cy="1057846"/>
            </a:xfrm>
          </p:grpSpPr>
          <p:sp>
            <p:nvSpPr>
              <p:cNvPr id="941" name="Google Shape;941;p28"/>
              <p:cNvSpPr/>
              <p:nvPr/>
            </p:nvSpPr>
            <p:spPr>
              <a:xfrm>
                <a:off x="820746" y="1425759"/>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sp>
            <p:nvSpPr>
              <p:cNvPr id="942" name="Google Shape;942;p28"/>
              <p:cNvSpPr txBox="1"/>
              <p:nvPr/>
            </p:nvSpPr>
            <p:spPr>
              <a:xfrm>
                <a:off x="2033167" y="1348671"/>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指定專人或建立專責組織負責管理</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943" name="Google Shape;943;p28"/>
            <p:cNvSpPr txBox="1"/>
            <p:nvPr/>
          </p:nvSpPr>
          <p:spPr>
            <a:xfrm>
              <a:off x="1995636" y="1834360"/>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3.3 依稽核人員評核結果檢討改進，並向管理人與稽核人員提出書面報告</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944" name="Google Shape;944;p28"/>
          <p:cNvSpPr txBox="1"/>
          <p:nvPr/>
        </p:nvSpPr>
        <p:spPr>
          <a:xfrm>
            <a:off x="2006457" y="1750865"/>
            <a:ext cx="6585394" cy="2212864"/>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*稽核紀錄、稽核之不符合事項*追蹤改善紀錄及*向管理人提出結果報告之紀錄</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*個人資料檔案安全維護計畫執行之檢查紀錄及*向負責人提出結果報告之紀錄</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rgbClr val="C00000"/>
                </a:solidFill>
                <a:latin typeface="Microsoft JhengHei"/>
                <a:ea typeface="Microsoft JhengHei"/>
                <a:cs typeface="Microsoft JhengHei"/>
                <a:sym typeface="Microsoft JhengHei"/>
              </a:rPr>
              <a:t>注意事項：查核人員與指定之專責人員不得為同一人</a:t>
            </a:r>
            <a:endParaRPr lang="en-US" altLang="zh-TW" sz="1200" b="1" i="0" u="none" strike="noStrike" cap="none" dirty="0">
              <a:solidFill>
                <a:srgbClr val="C00000"/>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rgbClr val="C00000"/>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十一、</a:t>
            </a:r>
            <a:r>
              <a:rPr lang="zh-TW" altLang="en-US" sz="1200" b="1" dirty="0">
                <a:solidFill>
                  <a:schemeClr val="dk1"/>
                </a:solidFill>
                <a:highlight>
                  <a:srgbClr val="F5FC9A"/>
                </a:highlight>
                <a:latin typeface="Microsoft JhengHei"/>
                <a:ea typeface="Microsoft JhengHei"/>
                <a:cs typeface="Microsoft JhengHei"/>
                <a:sym typeface="Microsoft JhengHei"/>
              </a:rPr>
              <a:t>個人資料安全維護之整體持續改善。</a:t>
            </a:r>
            <a:endParaRPr sz="1200" b="1"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400" b="1" i="0" u="none" strike="noStrike" cap="none" dirty="0">
              <a:solidFill>
                <a:srgbClr val="C00000"/>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5" name="圖片 4">
            <a:extLst>
              <a:ext uri="{FF2B5EF4-FFF2-40B4-BE49-F238E27FC236}">
                <a16:creationId xmlns:a16="http://schemas.microsoft.com/office/drawing/2014/main" id="{38D781F6-DC3A-4928-B757-B97F5CB84E41}"/>
              </a:ext>
            </a:extLst>
          </p:cNvPr>
          <p:cNvPicPr>
            <a:picLocks noChangeAspect="1"/>
          </p:cNvPicPr>
          <p:nvPr/>
        </p:nvPicPr>
        <p:blipFill rotWithShape="1">
          <a:blip r:embed="rId3"/>
          <a:srcRect b="45236"/>
          <a:stretch/>
        </p:blipFill>
        <p:spPr>
          <a:xfrm>
            <a:off x="2074110" y="3518448"/>
            <a:ext cx="5204621" cy="1580522"/>
          </a:xfrm>
          <a:prstGeom prst="rect">
            <a:avLst/>
          </a:prstGeom>
        </p:spPr>
      </p:pic>
      <p:sp>
        <p:nvSpPr>
          <p:cNvPr id="16" name="語音泡泡: 橢圓形 15">
            <a:extLst>
              <a:ext uri="{FF2B5EF4-FFF2-40B4-BE49-F238E27FC236}">
                <a16:creationId xmlns:a16="http://schemas.microsoft.com/office/drawing/2014/main" id="{E110121E-74D1-4AC2-A6FC-704EBA2EEF20}"/>
              </a:ext>
            </a:extLst>
          </p:cNvPr>
          <p:cNvSpPr/>
          <p:nvPr/>
        </p:nvSpPr>
        <p:spPr>
          <a:xfrm rot="716229">
            <a:off x="6195745" y="401354"/>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2"/>
                                        </p:tgtEl>
                                        <p:attrNameLst>
                                          <p:attrName>style.visibility</p:attrName>
                                        </p:attrNameLst>
                                      </p:cBhvr>
                                      <p:to>
                                        <p:strVal val="visible"/>
                                      </p:to>
                                    </p:set>
                                    <p:animEffect transition="in" filter="fade">
                                      <p:cBhvr>
                                        <p:cTn id="7" dur="500"/>
                                        <p:tgtEl>
                                          <p:spTgt spid="9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9"/>
                                        </p:tgtEl>
                                        <p:attrNameLst>
                                          <p:attrName>style.visibility</p:attrName>
                                        </p:attrNameLst>
                                      </p:cBhvr>
                                      <p:to>
                                        <p:strVal val="visible"/>
                                      </p:to>
                                    </p:set>
                                    <p:animEffect transition="in" filter="fade">
                                      <p:cBhvr>
                                        <p:cTn id="11" dur="500"/>
                                        <p:tgtEl>
                                          <p:spTgt spid="93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44"/>
                                        </p:tgtEl>
                                        <p:attrNameLst>
                                          <p:attrName>style.visibility</p:attrName>
                                        </p:attrNameLst>
                                      </p:cBhvr>
                                      <p:to>
                                        <p:strVal val="visible"/>
                                      </p:to>
                                    </p:set>
                                    <p:animEffect transition="in" filter="fade">
                                      <p:cBhvr>
                                        <p:cTn id="17" dur="250"/>
                                        <p:tgtEl>
                                          <p:spTgt spid="944"/>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29"/>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檢查第3項說明</a:t>
            </a:r>
            <a:endParaRPr>
              <a:latin typeface="Microsoft JhengHei"/>
              <a:ea typeface="Microsoft JhengHei"/>
              <a:cs typeface="Microsoft JhengHei"/>
              <a:sym typeface="Microsoft JhengHei"/>
            </a:endParaRPr>
          </a:p>
        </p:txBody>
      </p:sp>
      <p:sp>
        <p:nvSpPr>
          <p:cNvPr id="950" name="Google Shape;950;p2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28</a:t>
            </a:fld>
            <a:endParaRPr/>
          </a:p>
        </p:txBody>
      </p:sp>
      <p:grpSp>
        <p:nvGrpSpPr>
          <p:cNvPr id="952" name="Google Shape;952;p29"/>
          <p:cNvGrpSpPr/>
          <p:nvPr/>
        </p:nvGrpSpPr>
        <p:grpSpPr>
          <a:xfrm>
            <a:off x="155172" y="146662"/>
            <a:ext cx="1826461" cy="289172"/>
            <a:chOff x="4411970" y="2726085"/>
            <a:chExt cx="826954" cy="193659"/>
          </a:xfrm>
        </p:grpSpPr>
        <p:sp>
          <p:nvSpPr>
            <p:cNvPr id="953" name="Google Shape;953;p29"/>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54" name="Google Shape;954;p2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55" name="Google Shape;955;p29"/>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956" name="Google Shape;956;p29"/>
          <p:cNvGrpSpPr/>
          <p:nvPr/>
        </p:nvGrpSpPr>
        <p:grpSpPr>
          <a:xfrm>
            <a:off x="846941" y="781782"/>
            <a:ext cx="7927469" cy="980758"/>
            <a:chOff x="820746" y="1425759"/>
            <a:chExt cx="7927469" cy="980758"/>
          </a:xfrm>
        </p:grpSpPr>
        <p:grpSp>
          <p:nvGrpSpPr>
            <p:cNvPr id="957" name="Google Shape;957;p29"/>
            <p:cNvGrpSpPr/>
            <p:nvPr/>
          </p:nvGrpSpPr>
          <p:grpSpPr>
            <a:xfrm>
              <a:off x="820746" y="1425759"/>
              <a:ext cx="7852407" cy="980758"/>
              <a:chOff x="820746" y="1425759"/>
              <a:chExt cx="7852407" cy="980758"/>
            </a:xfrm>
          </p:grpSpPr>
          <p:sp>
            <p:nvSpPr>
              <p:cNvPr id="958" name="Google Shape;958;p29"/>
              <p:cNvSpPr/>
              <p:nvPr/>
            </p:nvSpPr>
            <p:spPr>
              <a:xfrm>
                <a:off x="820746" y="1425759"/>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sp>
            <p:nvSpPr>
              <p:cNvPr id="959" name="Google Shape;959;p29"/>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0" i="0" u="none" strike="noStrike" cap="none">
                    <a:solidFill>
                      <a:schemeClr val="dk1"/>
                    </a:solidFill>
                    <a:latin typeface="Microsoft JhengHei"/>
                    <a:ea typeface="Microsoft JhengHei"/>
                    <a:cs typeface="Microsoft JhengHei"/>
                    <a:sym typeface="Microsoft JhengHei"/>
                  </a:rPr>
                  <a:t>指定專人或建立專責組織負責管理</a:t>
                </a:r>
                <a:endParaRPr sz="1400" b="0" i="0" u="none" strike="noStrike" cap="none">
                  <a:solidFill>
                    <a:schemeClr val="dk1"/>
                  </a:solidFill>
                  <a:latin typeface="Microsoft JhengHei"/>
                  <a:ea typeface="Microsoft JhengHei"/>
                  <a:cs typeface="Microsoft JhengHei"/>
                  <a:sym typeface="Microsoft JhengHei"/>
                </a:endParaRPr>
              </a:p>
            </p:txBody>
          </p:sp>
        </p:grpSp>
        <p:sp>
          <p:nvSpPr>
            <p:cNvPr id="960" name="Google Shape;960;p29"/>
            <p:cNvSpPr txBox="1"/>
            <p:nvPr/>
          </p:nvSpPr>
          <p:spPr>
            <a:xfrm>
              <a:off x="2033167" y="2043336"/>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3.4訂定個人資料保護管理政策 (only for 高級)</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961" name="Google Shape;961;p29"/>
          <p:cNvSpPr txBox="1"/>
          <p:nvPr/>
        </p:nvSpPr>
        <p:spPr>
          <a:xfrm>
            <a:off x="2095167" y="1335236"/>
            <a:ext cx="6496684" cy="1968802"/>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檢附個人資料保護管理政策、公告紀錄、宣導紀錄。</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23D319C4-184A-4604-AB07-9E22406731DF}"/>
              </a:ext>
            </a:extLst>
          </p:cNvPr>
          <p:cNvPicPr>
            <a:picLocks noChangeAspect="1"/>
          </p:cNvPicPr>
          <p:nvPr/>
        </p:nvPicPr>
        <p:blipFill>
          <a:blip r:embed="rId3"/>
          <a:stretch>
            <a:fillRect/>
          </a:stretch>
        </p:blipFill>
        <p:spPr>
          <a:xfrm>
            <a:off x="1600501" y="2580861"/>
            <a:ext cx="6991350" cy="800100"/>
          </a:xfrm>
          <a:prstGeom prst="rect">
            <a:avLst/>
          </a:prstGeom>
        </p:spPr>
      </p:pic>
      <p:sp>
        <p:nvSpPr>
          <p:cNvPr id="16" name="語音泡泡: 橢圓形 15">
            <a:extLst>
              <a:ext uri="{FF2B5EF4-FFF2-40B4-BE49-F238E27FC236}">
                <a16:creationId xmlns:a16="http://schemas.microsoft.com/office/drawing/2014/main" id="{36ABCC35-F535-4264-B0D2-0AB38837B13A}"/>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9"/>
                                        </p:tgtEl>
                                        <p:attrNameLst>
                                          <p:attrName>style.visibility</p:attrName>
                                        </p:attrNameLst>
                                      </p:cBhvr>
                                      <p:to>
                                        <p:strVal val="visible"/>
                                      </p:to>
                                    </p:set>
                                    <p:animEffect transition="in" filter="fade">
                                      <p:cBhvr>
                                        <p:cTn id="7" dur="500"/>
                                        <p:tgtEl>
                                          <p:spTgt spid="9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6"/>
                                        </p:tgtEl>
                                        <p:attrNameLst>
                                          <p:attrName>style.visibility</p:attrName>
                                        </p:attrNameLst>
                                      </p:cBhvr>
                                      <p:to>
                                        <p:strVal val="visible"/>
                                      </p:to>
                                    </p:set>
                                    <p:animEffect transition="in" filter="fade">
                                      <p:cBhvr>
                                        <p:cTn id="11" dur="500"/>
                                        <p:tgtEl>
                                          <p:spTgt spid="95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61"/>
                                        </p:tgtEl>
                                        <p:attrNameLst>
                                          <p:attrName>style.visibility</p:attrName>
                                        </p:attrNameLst>
                                      </p:cBhvr>
                                      <p:to>
                                        <p:strVal val="visible"/>
                                      </p:to>
                                    </p:set>
                                    <p:animEffect transition="in" filter="fade">
                                      <p:cBhvr>
                                        <p:cTn id="17" dur="250"/>
                                        <p:tgtEl>
                                          <p:spTgt spid="961"/>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3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檢查第3項說明</a:t>
            </a:r>
            <a:endParaRPr>
              <a:latin typeface="Microsoft JhengHei"/>
              <a:ea typeface="Microsoft JhengHei"/>
              <a:cs typeface="Microsoft JhengHei"/>
              <a:sym typeface="Microsoft JhengHei"/>
            </a:endParaRPr>
          </a:p>
        </p:txBody>
      </p:sp>
      <p:sp>
        <p:nvSpPr>
          <p:cNvPr id="967" name="Google Shape;967;p3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29</a:t>
            </a:fld>
            <a:endParaRPr/>
          </a:p>
        </p:txBody>
      </p:sp>
      <p:grpSp>
        <p:nvGrpSpPr>
          <p:cNvPr id="969" name="Google Shape;969;p30"/>
          <p:cNvGrpSpPr/>
          <p:nvPr/>
        </p:nvGrpSpPr>
        <p:grpSpPr>
          <a:xfrm>
            <a:off x="155172" y="146662"/>
            <a:ext cx="1826461" cy="289172"/>
            <a:chOff x="4411970" y="2726085"/>
            <a:chExt cx="826954" cy="193659"/>
          </a:xfrm>
        </p:grpSpPr>
        <p:sp>
          <p:nvSpPr>
            <p:cNvPr id="970" name="Google Shape;970;p3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71" name="Google Shape;971;p3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72" name="Google Shape;972;p3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973" name="Google Shape;973;p30"/>
          <p:cNvGrpSpPr/>
          <p:nvPr/>
        </p:nvGrpSpPr>
        <p:grpSpPr>
          <a:xfrm>
            <a:off x="846941" y="781782"/>
            <a:ext cx="7927469" cy="993331"/>
            <a:chOff x="820746" y="1425759"/>
            <a:chExt cx="7927469" cy="993331"/>
          </a:xfrm>
        </p:grpSpPr>
        <p:grpSp>
          <p:nvGrpSpPr>
            <p:cNvPr id="974" name="Google Shape;974;p30"/>
            <p:cNvGrpSpPr/>
            <p:nvPr/>
          </p:nvGrpSpPr>
          <p:grpSpPr>
            <a:xfrm>
              <a:off x="820746" y="1425759"/>
              <a:ext cx="7852407" cy="980758"/>
              <a:chOff x="820746" y="1425759"/>
              <a:chExt cx="7852407" cy="980758"/>
            </a:xfrm>
          </p:grpSpPr>
          <p:sp>
            <p:nvSpPr>
              <p:cNvPr id="975" name="Google Shape;975;p30"/>
              <p:cNvSpPr/>
              <p:nvPr/>
            </p:nvSpPr>
            <p:spPr>
              <a:xfrm>
                <a:off x="820746" y="1425759"/>
                <a:ext cx="980758" cy="98075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3</a:t>
                </a:r>
                <a:endParaRPr sz="4000" b="0" i="0" u="none" strike="noStrike" cap="none">
                  <a:solidFill>
                    <a:srgbClr val="000000"/>
                  </a:solidFill>
                  <a:latin typeface="Lexend"/>
                  <a:ea typeface="Lexend"/>
                  <a:cs typeface="Lexend"/>
                  <a:sym typeface="Lexend"/>
                </a:endParaRPr>
              </a:p>
            </p:txBody>
          </p:sp>
          <p:sp>
            <p:nvSpPr>
              <p:cNvPr id="976" name="Google Shape;976;p30"/>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0" i="0" u="none" strike="noStrike" cap="none">
                    <a:solidFill>
                      <a:schemeClr val="dk1"/>
                    </a:solidFill>
                    <a:latin typeface="Microsoft JhengHei"/>
                    <a:ea typeface="Microsoft JhengHei"/>
                    <a:cs typeface="Microsoft JhengHei"/>
                    <a:sym typeface="Microsoft JhengHei"/>
                  </a:rPr>
                  <a:t>指定專人或建立專責組織負責管理</a:t>
                </a:r>
                <a:endParaRPr sz="1400" b="0" i="0" u="none" strike="noStrike" cap="none">
                  <a:solidFill>
                    <a:schemeClr val="dk1"/>
                  </a:solidFill>
                  <a:latin typeface="Microsoft JhengHei"/>
                  <a:ea typeface="Microsoft JhengHei"/>
                  <a:cs typeface="Microsoft JhengHei"/>
                  <a:sym typeface="Microsoft JhengHei"/>
                </a:endParaRPr>
              </a:p>
            </p:txBody>
          </p:sp>
        </p:grpSp>
        <p:sp>
          <p:nvSpPr>
            <p:cNvPr id="977" name="Google Shape;977;p30"/>
            <p:cNvSpPr txBox="1"/>
            <p:nvPr/>
          </p:nvSpPr>
          <p:spPr>
            <a:xfrm>
              <a:off x="2033167" y="2055910"/>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3.5 定期對所屬人員進行宣導或專業教育訓練</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978" name="Google Shape;978;p30"/>
          <p:cNvSpPr txBox="1"/>
          <p:nvPr/>
        </p:nvSpPr>
        <p:spPr>
          <a:xfrm>
            <a:off x="2059362" y="2050078"/>
            <a:ext cx="6496684" cy="1183186"/>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人員定期*教育訓練紀錄或宣導紀錄</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如：簽到紀錄 (教育訓練執行統計達成率)、教育訓練教材、課程時數認證證明、宣傳單等</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altLang="zh-TW" sz="1200" b="1" dirty="0">
              <a:solidFill>
                <a:schemeClr val="dk1"/>
              </a:solidFill>
              <a:highlight>
                <a:srgbClr val="F5FC9A"/>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七、認知宣導及教育訓練。</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2509FC66-34E2-47D0-B444-224497E232F0}"/>
              </a:ext>
            </a:extLst>
          </p:cNvPr>
          <p:cNvPicPr>
            <a:picLocks noChangeAspect="1"/>
          </p:cNvPicPr>
          <p:nvPr/>
        </p:nvPicPr>
        <p:blipFill rotWithShape="1">
          <a:blip r:embed="rId3"/>
          <a:srcRect t="13096" b="38549"/>
          <a:stretch/>
        </p:blipFill>
        <p:spPr>
          <a:xfrm>
            <a:off x="2059362" y="3348526"/>
            <a:ext cx="5410641" cy="1418737"/>
          </a:xfrm>
          <a:prstGeom prst="rect">
            <a:avLst/>
          </a:prstGeom>
        </p:spPr>
      </p:pic>
      <p:sp>
        <p:nvSpPr>
          <p:cNvPr id="16" name="語音泡泡: 橢圓形 15">
            <a:extLst>
              <a:ext uri="{FF2B5EF4-FFF2-40B4-BE49-F238E27FC236}">
                <a16:creationId xmlns:a16="http://schemas.microsoft.com/office/drawing/2014/main" id="{ABA60A57-0E3B-4B44-96D1-5AA8BF44850F}"/>
              </a:ext>
            </a:extLst>
          </p:cNvPr>
          <p:cNvSpPr/>
          <p:nvPr/>
        </p:nvSpPr>
        <p:spPr>
          <a:xfrm rot="716229">
            <a:off x="6250469" y="681964"/>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500"/>
                                        <p:tgtEl>
                                          <p:spTgt spid="9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3"/>
                                        </p:tgtEl>
                                        <p:attrNameLst>
                                          <p:attrName>style.visibility</p:attrName>
                                        </p:attrNameLst>
                                      </p:cBhvr>
                                      <p:to>
                                        <p:strVal val="visible"/>
                                      </p:to>
                                    </p:set>
                                    <p:animEffect transition="in" filter="fade">
                                      <p:cBhvr>
                                        <p:cTn id="11" dur="500"/>
                                        <p:tgtEl>
                                          <p:spTgt spid="97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78"/>
                                        </p:tgtEl>
                                        <p:attrNameLst>
                                          <p:attrName>style.visibility</p:attrName>
                                        </p:attrNameLst>
                                      </p:cBhvr>
                                      <p:to>
                                        <p:strVal val="visible"/>
                                      </p:to>
                                    </p:set>
                                    <p:animEffect transition="in" filter="fade">
                                      <p:cBhvr>
                                        <p:cTn id="17" dur="250"/>
                                        <p:tgtEl>
                                          <p:spTgt spid="978"/>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a:t>
            </a:fld>
            <a:endParaRPr/>
          </a:p>
        </p:txBody>
      </p:sp>
      <p:grpSp>
        <p:nvGrpSpPr>
          <p:cNvPr id="341" name="Google Shape;341;p3"/>
          <p:cNvGrpSpPr/>
          <p:nvPr/>
        </p:nvGrpSpPr>
        <p:grpSpPr>
          <a:xfrm>
            <a:off x="2286898" y="3100760"/>
            <a:ext cx="950040" cy="944280"/>
            <a:chOff x="1627920" y="2549880"/>
            <a:chExt cx="950040" cy="944280"/>
          </a:xfrm>
        </p:grpSpPr>
        <p:sp>
          <p:nvSpPr>
            <p:cNvPr id="342" name="Google Shape;342;p3"/>
            <p:cNvSpPr/>
            <p:nvPr/>
          </p:nvSpPr>
          <p:spPr>
            <a:xfrm>
              <a:off x="1627920" y="2899800"/>
              <a:ext cx="594360" cy="594360"/>
            </a:xfrm>
            <a:custGeom>
              <a:avLst/>
              <a:gdLst/>
              <a:ahLst/>
              <a:cxnLst/>
              <a:rect l="l" t="t" r="r" b="b"/>
              <a:pathLst>
                <a:path w="1651" h="1651" extrusionOk="0">
                  <a:moveTo>
                    <a:pt x="595" y="1651"/>
                  </a:moveTo>
                  <a:cubicBezTo>
                    <a:pt x="436" y="1651"/>
                    <a:pt x="286" y="1589"/>
                    <a:pt x="174" y="1477"/>
                  </a:cubicBezTo>
                  <a:cubicBezTo>
                    <a:pt x="-58" y="1244"/>
                    <a:pt x="-58" y="866"/>
                    <a:pt x="174" y="634"/>
                  </a:cubicBezTo>
                  <a:lnTo>
                    <a:pt x="793" y="15"/>
                  </a:lnTo>
                  <a:cubicBezTo>
                    <a:pt x="813" y="-6"/>
                    <a:pt x="847" y="-6"/>
                    <a:pt x="867" y="15"/>
                  </a:cubicBezTo>
                  <a:cubicBezTo>
                    <a:pt x="888" y="36"/>
                    <a:pt x="888" y="69"/>
                    <a:pt x="867" y="90"/>
                  </a:cubicBezTo>
                  <a:lnTo>
                    <a:pt x="249" y="709"/>
                  </a:lnTo>
                  <a:cubicBezTo>
                    <a:pt x="58" y="900"/>
                    <a:pt x="58" y="1211"/>
                    <a:pt x="249" y="1402"/>
                  </a:cubicBezTo>
                  <a:cubicBezTo>
                    <a:pt x="341" y="1494"/>
                    <a:pt x="464" y="1545"/>
                    <a:pt x="595" y="1545"/>
                  </a:cubicBezTo>
                  <a:cubicBezTo>
                    <a:pt x="726" y="1545"/>
                    <a:pt x="849" y="1494"/>
                    <a:pt x="942" y="1402"/>
                  </a:cubicBezTo>
                  <a:lnTo>
                    <a:pt x="1561" y="783"/>
                  </a:lnTo>
                  <a:cubicBezTo>
                    <a:pt x="1581" y="762"/>
                    <a:pt x="1615" y="762"/>
                    <a:pt x="1635" y="783"/>
                  </a:cubicBezTo>
                  <a:cubicBezTo>
                    <a:pt x="1656" y="804"/>
                    <a:pt x="1656" y="837"/>
                    <a:pt x="1635" y="858"/>
                  </a:cubicBezTo>
                  <a:lnTo>
                    <a:pt x="1017" y="1477"/>
                  </a:lnTo>
                  <a:cubicBezTo>
                    <a:pt x="904" y="1589"/>
                    <a:pt x="754" y="1651"/>
                    <a:pt x="595" y="1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3" name="Google Shape;343;p3"/>
            <p:cNvSpPr/>
            <p:nvPr/>
          </p:nvSpPr>
          <p:spPr>
            <a:xfrm>
              <a:off x="2095200" y="2549880"/>
              <a:ext cx="482760" cy="482400"/>
            </a:xfrm>
            <a:custGeom>
              <a:avLst/>
              <a:gdLst/>
              <a:ahLst/>
              <a:cxnLst/>
              <a:rect l="l" t="t" r="r" b="b"/>
              <a:pathLst>
                <a:path w="1341" h="1340" extrusionOk="0">
                  <a:moveTo>
                    <a:pt x="671" y="494"/>
                  </a:moveTo>
                  <a:cubicBezTo>
                    <a:pt x="573" y="494"/>
                    <a:pt x="494" y="573"/>
                    <a:pt x="494" y="670"/>
                  </a:cubicBezTo>
                  <a:cubicBezTo>
                    <a:pt x="494" y="767"/>
                    <a:pt x="573" y="846"/>
                    <a:pt x="671" y="846"/>
                  </a:cubicBezTo>
                  <a:cubicBezTo>
                    <a:pt x="768" y="846"/>
                    <a:pt x="847" y="767"/>
                    <a:pt x="847" y="670"/>
                  </a:cubicBezTo>
                  <a:cubicBezTo>
                    <a:pt x="847" y="573"/>
                    <a:pt x="768" y="494"/>
                    <a:pt x="671" y="494"/>
                  </a:cubicBezTo>
                  <a:moveTo>
                    <a:pt x="671" y="1340"/>
                  </a:moveTo>
                  <a:cubicBezTo>
                    <a:pt x="301" y="1340"/>
                    <a:pt x="0" y="1039"/>
                    <a:pt x="0" y="670"/>
                  </a:cubicBezTo>
                  <a:cubicBezTo>
                    <a:pt x="0" y="301"/>
                    <a:pt x="301" y="0"/>
                    <a:pt x="671" y="0"/>
                  </a:cubicBezTo>
                  <a:cubicBezTo>
                    <a:pt x="1040" y="0"/>
                    <a:pt x="1341" y="301"/>
                    <a:pt x="1341" y="670"/>
                  </a:cubicBezTo>
                  <a:cubicBezTo>
                    <a:pt x="1341" y="1039"/>
                    <a:pt x="1040" y="1340"/>
                    <a:pt x="671" y="134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44" name="Google Shape;344;p3"/>
          <p:cNvSpPr/>
          <p:nvPr/>
        </p:nvSpPr>
        <p:spPr>
          <a:xfrm>
            <a:off x="6118023" y="3203180"/>
            <a:ext cx="739080" cy="739440"/>
          </a:xfrm>
          <a:custGeom>
            <a:avLst/>
            <a:gdLst/>
            <a:ahLst/>
            <a:cxnLst/>
            <a:rect l="l" t="t" r="r" b="b"/>
            <a:pathLst>
              <a:path w="2053" h="2054" extrusionOk="0">
                <a:moveTo>
                  <a:pt x="1363" y="1040"/>
                </a:moveTo>
                <a:cubicBezTo>
                  <a:pt x="1170" y="1040"/>
                  <a:pt x="1013" y="883"/>
                  <a:pt x="1013" y="690"/>
                </a:cubicBezTo>
                <a:cubicBezTo>
                  <a:pt x="1013" y="497"/>
                  <a:pt x="1170" y="341"/>
                  <a:pt x="1363" y="341"/>
                </a:cubicBezTo>
                <a:cubicBezTo>
                  <a:pt x="1556" y="341"/>
                  <a:pt x="1713" y="497"/>
                  <a:pt x="1713" y="690"/>
                </a:cubicBezTo>
                <a:cubicBezTo>
                  <a:pt x="1713" y="883"/>
                  <a:pt x="1556" y="1040"/>
                  <a:pt x="1363" y="1040"/>
                </a:cubicBezTo>
                <a:moveTo>
                  <a:pt x="1026" y="0"/>
                </a:moveTo>
                <a:cubicBezTo>
                  <a:pt x="459" y="0"/>
                  <a:pt x="0" y="460"/>
                  <a:pt x="0" y="1027"/>
                </a:cubicBezTo>
                <a:cubicBezTo>
                  <a:pt x="0" y="1594"/>
                  <a:pt x="459" y="2054"/>
                  <a:pt x="1026" y="2054"/>
                </a:cubicBezTo>
                <a:cubicBezTo>
                  <a:pt x="1593" y="2054"/>
                  <a:pt x="2053" y="1594"/>
                  <a:pt x="2053" y="1027"/>
                </a:cubicBezTo>
                <a:cubicBezTo>
                  <a:pt x="2053" y="460"/>
                  <a:pt x="1593" y="0"/>
                  <a:pt x="1026"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45" name="Google Shape;345;p3"/>
          <p:cNvGrpSpPr/>
          <p:nvPr/>
        </p:nvGrpSpPr>
        <p:grpSpPr>
          <a:xfrm>
            <a:off x="3632940" y="2703500"/>
            <a:ext cx="2089080" cy="1738800"/>
            <a:chOff x="3114000" y="1895400"/>
            <a:chExt cx="2089080" cy="1738800"/>
          </a:xfrm>
        </p:grpSpPr>
        <p:sp>
          <p:nvSpPr>
            <p:cNvPr id="346" name="Google Shape;346;p3"/>
            <p:cNvSpPr/>
            <p:nvPr/>
          </p:nvSpPr>
          <p:spPr>
            <a:xfrm>
              <a:off x="4331160" y="2801160"/>
              <a:ext cx="156600" cy="156240"/>
            </a:xfrm>
            <a:custGeom>
              <a:avLst/>
              <a:gdLst/>
              <a:ahLst/>
              <a:cxnLst/>
              <a:rect l="l" t="t" r="r" b="b"/>
              <a:pathLst>
                <a:path w="435" h="434" extrusionOk="0">
                  <a:moveTo>
                    <a:pt x="0" y="216"/>
                  </a:moveTo>
                  <a:cubicBezTo>
                    <a:pt x="0" y="96"/>
                    <a:pt x="97" y="0"/>
                    <a:pt x="217" y="0"/>
                  </a:cubicBezTo>
                  <a:cubicBezTo>
                    <a:pt x="338" y="0"/>
                    <a:pt x="435" y="96"/>
                    <a:pt x="435" y="216"/>
                  </a:cubicBezTo>
                  <a:cubicBezTo>
                    <a:pt x="435" y="336"/>
                    <a:pt x="338" y="434"/>
                    <a:pt x="217" y="434"/>
                  </a:cubicBezTo>
                  <a:cubicBezTo>
                    <a:pt x="97" y="434"/>
                    <a:pt x="0" y="336"/>
                    <a:pt x="0" y="21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7" name="Google Shape;347;p3"/>
            <p:cNvSpPr/>
            <p:nvPr/>
          </p:nvSpPr>
          <p:spPr>
            <a:xfrm>
              <a:off x="4079880" y="3051720"/>
              <a:ext cx="156960" cy="156600"/>
            </a:xfrm>
            <a:custGeom>
              <a:avLst/>
              <a:gdLst/>
              <a:ahLst/>
              <a:cxnLst/>
              <a:rect l="l" t="t" r="r" b="b"/>
              <a:pathLst>
                <a:path w="436" h="435" extrusionOk="0">
                  <a:moveTo>
                    <a:pt x="0" y="218"/>
                  </a:moveTo>
                  <a:cubicBezTo>
                    <a:pt x="0" y="97"/>
                    <a:pt x="98" y="0"/>
                    <a:pt x="218" y="0"/>
                  </a:cubicBezTo>
                  <a:cubicBezTo>
                    <a:pt x="338" y="0"/>
                    <a:pt x="436" y="97"/>
                    <a:pt x="436" y="218"/>
                  </a:cubicBezTo>
                  <a:cubicBezTo>
                    <a:pt x="436"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8" name="Google Shape;348;p3"/>
            <p:cNvSpPr/>
            <p:nvPr/>
          </p:nvSpPr>
          <p:spPr>
            <a:xfrm>
              <a:off x="3828960" y="3302640"/>
              <a:ext cx="156600" cy="156600"/>
            </a:xfrm>
            <a:custGeom>
              <a:avLst/>
              <a:gdLst/>
              <a:ahLst/>
              <a:cxnLst/>
              <a:rect l="l" t="t" r="r" b="b"/>
              <a:pathLst>
                <a:path w="435" h="435" extrusionOk="0">
                  <a:moveTo>
                    <a:pt x="0" y="218"/>
                  </a:moveTo>
                  <a:cubicBezTo>
                    <a:pt x="0" y="98"/>
                    <a:pt x="98" y="0"/>
                    <a:pt x="218" y="0"/>
                  </a:cubicBezTo>
                  <a:cubicBezTo>
                    <a:pt x="338" y="0"/>
                    <a:pt x="435" y="98"/>
                    <a:pt x="435" y="218"/>
                  </a:cubicBezTo>
                  <a:cubicBezTo>
                    <a:pt x="435"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9" name="Google Shape;349;p3"/>
            <p:cNvSpPr/>
            <p:nvPr/>
          </p:nvSpPr>
          <p:spPr>
            <a:xfrm>
              <a:off x="3114000" y="1895400"/>
              <a:ext cx="2089080" cy="1738800"/>
            </a:xfrm>
            <a:custGeom>
              <a:avLst/>
              <a:gdLst/>
              <a:ahLst/>
              <a:cxnLst/>
              <a:rect l="l" t="t" r="r" b="b"/>
              <a:pathLst>
                <a:path w="5803" h="4830" extrusionOk="0">
                  <a:moveTo>
                    <a:pt x="397" y="4830"/>
                  </a:moveTo>
                  <a:cubicBezTo>
                    <a:pt x="295" y="4830"/>
                    <a:pt x="193" y="4791"/>
                    <a:pt x="116" y="4714"/>
                  </a:cubicBezTo>
                  <a:cubicBezTo>
                    <a:pt x="41" y="4639"/>
                    <a:pt x="0" y="4539"/>
                    <a:pt x="0" y="4433"/>
                  </a:cubicBezTo>
                  <a:cubicBezTo>
                    <a:pt x="0" y="4327"/>
                    <a:pt x="41" y="4228"/>
                    <a:pt x="116" y="4153"/>
                  </a:cubicBezTo>
                  <a:lnTo>
                    <a:pt x="620" y="3648"/>
                  </a:lnTo>
                  <a:lnTo>
                    <a:pt x="695" y="3723"/>
                  </a:lnTo>
                  <a:lnTo>
                    <a:pt x="191" y="4227"/>
                  </a:lnTo>
                  <a:cubicBezTo>
                    <a:pt x="136" y="4282"/>
                    <a:pt x="106" y="4355"/>
                    <a:pt x="106" y="4433"/>
                  </a:cubicBezTo>
                  <a:cubicBezTo>
                    <a:pt x="106" y="4511"/>
                    <a:pt x="136" y="4584"/>
                    <a:pt x="191" y="4639"/>
                  </a:cubicBezTo>
                  <a:cubicBezTo>
                    <a:pt x="304" y="4752"/>
                    <a:pt x="489" y="4752"/>
                    <a:pt x="602" y="4639"/>
                  </a:cubicBezTo>
                  <a:lnTo>
                    <a:pt x="5126" y="116"/>
                  </a:lnTo>
                  <a:cubicBezTo>
                    <a:pt x="5281" y="-38"/>
                    <a:pt x="5532" y="-38"/>
                    <a:pt x="5687" y="116"/>
                  </a:cubicBezTo>
                  <a:cubicBezTo>
                    <a:pt x="5842" y="270"/>
                    <a:pt x="5842" y="522"/>
                    <a:pt x="5687" y="677"/>
                  </a:cubicBezTo>
                  <a:lnTo>
                    <a:pt x="4067" y="2296"/>
                  </a:lnTo>
                  <a:lnTo>
                    <a:pt x="3993" y="2222"/>
                  </a:lnTo>
                  <a:lnTo>
                    <a:pt x="5612" y="602"/>
                  </a:lnTo>
                  <a:cubicBezTo>
                    <a:pt x="5726" y="489"/>
                    <a:pt x="5726" y="304"/>
                    <a:pt x="5612" y="190"/>
                  </a:cubicBezTo>
                  <a:cubicBezTo>
                    <a:pt x="5499" y="77"/>
                    <a:pt x="5314" y="77"/>
                    <a:pt x="5201" y="190"/>
                  </a:cubicBezTo>
                  <a:lnTo>
                    <a:pt x="677" y="4714"/>
                  </a:lnTo>
                  <a:cubicBezTo>
                    <a:pt x="600" y="4791"/>
                    <a:pt x="498" y="4830"/>
                    <a:pt x="397" y="483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51" name="Google Shape;351;p3"/>
          <p:cNvSpPr txBox="1"/>
          <p:nvPr/>
        </p:nvSpPr>
        <p:spPr>
          <a:xfrm>
            <a:off x="1106582" y="1859617"/>
            <a:ext cx="1263823" cy="4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zh-TW" sz="5400" b="1" i="0" u="none" strike="noStrike" cap="none">
                <a:solidFill>
                  <a:schemeClr val="dk1"/>
                </a:solidFill>
                <a:latin typeface="Lexend"/>
                <a:ea typeface="Lexend"/>
                <a:cs typeface="Lexend"/>
                <a:sym typeface="Lexend"/>
              </a:rPr>
              <a:t>01</a:t>
            </a:r>
            <a:endParaRPr sz="3600" b="1" i="0" u="none" strike="noStrike" cap="none">
              <a:solidFill>
                <a:schemeClr val="dk1"/>
              </a:solidFill>
              <a:latin typeface="Lexend"/>
              <a:ea typeface="Lexend"/>
              <a:cs typeface="Lexend"/>
              <a:sym typeface="Lexend"/>
            </a:endParaRPr>
          </a:p>
        </p:txBody>
      </p:sp>
      <p:sp>
        <p:nvSpPr>
          <p:cNvPr id="352" name="Google Shape;352;p3"/>
          <p:cNvSpPr txBox="1">
            <a:spLocks noGrp="1"/>
          </p:cNvSpPr>
          <p:nvPr>
            <p:ph type="ctrTitle"/>
          </p:nvPr>
        </p:nvSpPr>
        <p:spPr>
          <a:xfrm>
            <a:off x="1004600" y="881525"/>
            <a:ext cx="5379600" cy="2312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zh-TW">
                <a:latin typeface="Microsoft JhengHei"/>
                <a:ea typeface="Microsoft JhengHei"/>
                <a:cs typeface="Microsoft JhengHei"/>
                <a:sym typeface="Microsoft JhengHei"/>
              </a:rPr>
              <a:t>檢查依據及目的</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2"/>
                                        </p:tgtEl>
                                        <p:attrNameLst>
                                          <p:attrName>style.visibility</p:attrName>
                                        </p:attrNameLst>
                                      </p:cBhvr>
                                      <p:to>
                                        <p:strVal val="visible"/>
                                      </p:to>
                                    </p:set>
                                    <p:animEffect transition="in" filter="fade">
                                      <p:cBhvr>
                                        <p:cTn id="11"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3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30</a:t>
            </a:fld>
            <a:endParaRPr/>
          </a:p>
        </p:txBody>
      </p:sp>
      <p:grpSp>
        <p:nvGrpSpPr>
          <p:cNvPr id="985" name="Google Shape;985;p31"/>
          <p:cNvGrpSpPr/>
          <p:nvPr/>
        </p:nvGrpSpPr>
        <p:grpSpPr>
          <a:xfrm>
            <a:off x="155172" y="146662"/>
            <a:ext cx="1826461" cy="289172"/>
            <a:chOff x="4411970" y="2726085"/>
            <a:chExt cx="826954" cy="193659"/>
          </a:xfrm>
        </p:grpSpPr>
        <p:sp>
          <p:nvSpPr>
            <p:cNvPr id="986" name="Google Shape;986;p3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87" name="Google Shape;987;p3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88" name="Google Shape;988;p3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D38D0B4F-B423-4414-9212-CDCEE5502964}"/>
              </a:ext>
            </a:extLst>
          </p:cNvPr>
          <p:cNvGrpSpPr/>
          <p:nvPr/>
        </p:nvGrpSpPr>
        <p:grpSpPr>
          <a:xfrm>
            <a:off x="1401647" y="1521015"/>
            <a:ext cx="6639986" cy="1863695"/>
            <a:chOff x="2047915" y="682242"/>
            <a:chExt cx="6639986" cy="1863695"/>
          </a:xfrm>
        </p:grpSpPr>
        <p:sp>
          <p:nvSpPr>
            <p:cNvPr id="991" name="Google Shape;991;p31"/>
            <p:cNvSpPr txBox="1"/>
            <p:nvPr/>
          </p:nvSpPr>
          <p:spPr>
            <a:xfrm>
              <a:off x="2047915" y="1978470"/>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a:solidFill>
                    <a:schemeClr val="dk1"/>
                  </a:solidFill>
                  <a:latin typeface="Microsoft JhengHei"/>
                  <a:ea typeface="Microsoft JhengHei"/>
                  <a:cs typeface="Microsoft JhengHei"/>
                  <a:sym typeface="Microsoft JhengHei"/>
                </a:rPr>
                <a:t>個人資料盤點、管理與紀錄</a:t>
              </a:r>
              <a:endParaRPr/>
            </a:p>
          </p:txBody>
        </p:sp>
        <p:sp>
          <p:nvSpPr>
            <p:cNvPr id="11" name="Google Shape;1005;p32">
              <a:extLst>
                <a:ext uri="{FF2B5EF4-FFF2-40B4-BE49-F238E27FC236}">
                  <a16:creationId xmlns:a16="http://schemas.microsoft.com/office/drawing/2014/main" id="{D80B3C31-07D1-433F-A348-C82A01C11993}"/>
                </a:ext>
              </a:extLst>
            </p:cNvPr>
            <p:cNvSpPr/>
            <p:nvPr/>
          </p:nvSpPr>
          <p:spPr>
            <a:xfrm>
              <a:off x="4654496" y="682242"/>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32"/>
          <p:cNvSpPr txBox="1">
            <a:spLocks noGrp="1"/>
          </p:cNvSpPr>
          <p:nvPr>
            <p:ph type="title"/>
          </p:nvPr>
        </p:nvSpPr>
        <p:spPr>
          <a:xfrm>
            <a:off x="731246" y="36057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997" name="Google Shape;997;p3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31</a:t>
            </a:fld>
            <a:endParaRPr/>
          </a:p>
        </p:txBody>
      </p:sp>
      <p:grpSp>
        <p:nvGrpSpPr>
          <p:cNvPr id="999" name="Google Shape;999;p32"/>
          <p:cNvGrpSpPr/>
          <p:nvPr/>
        </p:nvGrpSpPr>
        <p:grpSpPr>
          <a:xfrm>
            <a:off x="155172" y="146662"/>
            <a:ext cx="1826461" cy="289172"/>
            <a:chOff x="4411970" y="2726085"/>
            <a:chExt cx="826954" cy="193659"/>
          </a:xfrm>
        </p:grpSpPr>
        <p:sp>
          <p:nvSpPr>
            <p:cNvPr id="1000" name="Google Shape;1000;p32"/>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01" name="Google Shape;1001;p32"/>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02" name="Google Shape;1002;p32"/>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003" name="Google Shape;1003;p32"/>
          <p:cNvGrpSpPr/>
          <p:nvPr/>
        </p:nvGrpSpPr>
        <p:grpSpPr>
          <a:xfrm>
            <a:off x="961149" y="579114"/>
            <a:ext cx="7927469" cy="993331"/>
            <a:chOff x="820746" y="1425759"/>
            <a:chExt cx="7927469" cy="993331"/>
          </a:xfrm>
        </p:grpSpPr>
        <p:grpSp>
          <p:nvGrpSpPr>
            <p:cNvPr id="1004" name="Google Shape;1004;p32"/>
            <p:cNvGrpSpPr/>
            <p:nvPr/>
          </p:nvGrpSpPr>
          <p:grpSpPr>
            <a:xfrm>
              <a:off x="820746" y="1425759"/>
              <a:ext cx="7852407" cy="980758"/>
              <a:chOff x="820746" y="1425759"/>
              <a:chExt cx="7852407" cy="980758"/>
            </a:xfrm>
          </p:grpSpPr>
          <p:sp>
            <p:nvSpPr>
              <p:cNvPr id="1005" name="Google Shape;1005;p32"/>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006" name="Google Shape;1006;p32"/>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007" name="Google Shape;1007;p32"/>
            <p:cNvSpPr txBox="1"/>
            <p:nvPr/>
          </p:nvSpPr>
          <p:spPr>
            <a:xfrm>
              <a:off x="2033167" y="2055910"/>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sng" strike="noStrike" cap="none" dirty="0">
                  <a:solidFill>
                    <a:srgbClr val="FF0000"/>
                  </a:solidFill>
                  <a:latin typeface="Microsoft JhengHei"/>
                  <a:ea typeface="Microsoft JhengHei"/>
                  <a:cs typeface="Microsoft JhengHei"/>
                  <a:sym typeface="Microsoft JhengHei"/>
                </a:rPr>
                <a:t>4.1 定期盤點所保有個人資料並確認應遵守之法令</a:t>
              </a:r>
              <a:endParaRPr sz="1600" b="1" i="0" u="sng" strike="noStrike" cap="none" dirty="0">
                <a:solidFill>
                  <a:srgbClr val="FF0000"/>
                </a:solidFill>
                <a:latin typeface="Microsoft JhengHei"/>
                <a:ea typeface="Microsoft JhengHei"/>
                <a:cs typeface="Microsoft JhengHei"/>
                <a:sym typeface="Microsoft JhengHei"/>
              </a:endParaRPr>
            </a:p>
          </p:txBody>
        </p:sp>
      </p:grpSp>
      <p:sp>
        <p:nvSpPr>
          <p:cNvPr id="1008" name="Google Shape;1008;p32"/>
          <p:cNvSpPr txBox="1"/>
          <p:nvPr/>
        </p:nvSpPr>
        <p:spPr>
          <a:xfrm>
            <a:off x="2018666" y="1498863"/>
            <a:ext cx="6496684" cy="2010700"/>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*個人資料檔案盤點清冊紀錄</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二、界定個人資料之範圍。</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三、個人資料之風險評估及管理機制。</a:t>
            </a:r>
            <a:endParaRPr sz="1200" b="1"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B3B36BE9-92DF-4F2C-9876-0BA2960627DE}"/>
              </a:ext>
            </a:extLst>
          </p:cNvPr>
          <p:cNvPicPr>
            <a:picLocks noChangeAspect="1"/>
          </p:cNvPicPr>
          <p:nvPr/>
        </p:nvPicPr>
        <p:blipFill>
          <a:blip r:embed="rId3"/>
          <a:stretch>
            <a:fillRect/>
          </a:stretch>
        </p:blipFill>
        <p:spPr>
          <a:xfrm>
            <a:off x="558468" y="2986237"/>
            <a:ext cx="6407675" cy="1600475"/>
          </a:xfrm>
          <a:prstGeom prst="rect">
            <a:avLst/>
          </a:prstGeom>
        </p:spPr>
      </p:pic>
      <p:pic>
        <p:nvPicPr>
          <p:cNvPr id="5" name="圖片 4">
            <a:extLst>
              <a:ext uri="{FF2B5EF4-FFF2-40B4-BE49-F238E27FC236}">
                <a16:creationId xmlns:a16="http://schemas.microsoft.com/office/drawing/2014/main" id="{6D8057DF-825B-4FE5-B5D2-408CF1FD6E33}"/>
              </a:ext>
            </a:extLst>
          </p:cNvPr>
          <p:cNvPicPr>
            <a:picLocks noChangeAspect="1"/>
          </p:cNvPicPr>
          <p:nvPr/>
        </p:nvPicPr>
        <p:blipFill rotWithShape="1">
          <a:blip r:embed="rId4"/>
          <a:srcRect b="32509"/>
          <a:stretch/>
        </p:blipFill>
        <p:spPr>
          <a:xfrm>
            <a:off x="2088053" y="3495610"/>
            <a:ext cx="6613931" cy="1400063"/>
          </a:xfrm>
          <a:prstGeom prst="rect">
            <a:avLst/>
          </a:prstGeom>
        </p:spPr>
      </p:pic>
      <p:sp>
        <p:nvSpPr>
          <p:cNvPr id="17" name="語音泡泡: 橢圓形 16">
            <a:extLst>
              <a:ext uri="{FF2B5EF4-FFF2-40B4-BE49-F238E27FC236}">
                <a16:creationId xmlns:a16="http://schemas.microsoft.com/office/drawing/2014/main" id="{B7D77A23-E791-499C-9839-CA197AB16EB4}"/>
              </a:ext>
            </a:extLst>
          </p:cNvPr>
          <p:cNvSpPr/>
          <p:nvPr/>
        </p:nvSpPr>
        <p:spPr>
          <a:xfrm rot="716229">
            <a:off x="6390986" y="612437"/>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6"/>
                                        </p:tgtEl>
                                        <p:attrNameLst>
                                          <p:attrName>style.visibility</p:attrName>
                                        </p:attrNameLst>
                                      </p:cBhvr>
                                      <p:to>
                                        <p:strVal val="visible"/>
                                      </p:to>
                                    </p:set>
                                    <p:animEffect transition="in" filter="fade">
                                      <p:cBhvr>
                                        <p:cTn id="7" dur="500"/>
                                        <p:tgtEl>
                                          <p:spTgt spid="9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3"/>
                                        </p:tgtEl>
                                        <p:attrNameLst>
                                          <p:attrName>style.visibility</p:attrName>
                                        </p:attrNameLst>
                                      </p:cBhvr>
                                      <p:to>
                                        <p:strVal val="visible"/>
                                      </p:to>
                                    </p:set>
                                    <p:animEffect transition="in" filter="fade">
                                      <p:cBhvr>
                                        <p:cTn id="11" dur="500"/>
                                        <p:tgtEl>
                                          <p:spTgt spid="100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08"/>
                                        </p:tgtEl>
                                        <p:attrNameLst>
                                          <p:attrName>style.visibility</p:attrName>
                                        </p:attrNameLst>
                                      </p:cBhvr>
                                      <p:to>
                                        <p:strVal val="visible"/>
                                      </p:to>
                                    </p:set>
                                    <p:animEffect transition="in" filter="fade">
                                      <p:cBhvr>
                                        <p:cTn id="17" dur="250"/>
                                        <p:tgtEl>
                                          <p:spTgt spid="100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33"/>
          <p:cNvSpPr txBox="1">
            <a:spLocks noGrp="1"/>
          </p:cNvSpPr>
          <p:nvPr>
            <p:ph type="title"/>
          </p:nvPr>
        </p:nvSpPr>
        <p:spPr>
          <a:xfrm>
            <a:off x="720000" y="272641"/>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014" name="Google Shape;1014;p3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32</a:t>
            </a:fld>
            <a:endParaRPr/>
          </a:p>
        </p:txBody>
      </p:sp>
      <p:grpSp>
        <p:nvGrpSpPr>
          <p:cNvPr id="1016" name="Google Shape;1016;p33"/>
          <p:cNvGrpSpPr/>
          <p:nvPr/>
        </p:nvGrpSpPr>
        <p:grpSpPr>
          <a:xfrm>
            <a:off x="155172" y="146662"/>
            <a:ext cx="1826461" cy="289172"/>
            <a:chOff x="4411970" y="2726085"/>
            <a:chExt cx="826954" cy="193659"/>
          </a:xfrm>
        </p:grpSpPr>
        <p:sp>
          <p:nvSpPr>
            <p:cNvPr id="1017" name="Google Shape;1017;p3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18" name="Google Shape;1018;p3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19" name="Google Shape;1019;p3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020" name="Google Shape;1020;p33"/>
          <p:cNvGrpSpPr/>
          <p:nvPr/>
        </p:nvGrpSpPr>
        <p:grpSpPr>
          <a:xfrm>
            <a:off x="826129" y="670349"/>
            <a:ext cx="7927469" cy="993331"/>
            <a:chOff x="820746" y="1425759"/>
            <a:chExt cx="7927469" cy="993331"/>
          </a:xfrm>
        </p:grpSpPr>
        <p:grpSp>
          <p:nvGrpSpPr>
            <p:cNvPr id="1021" name="Google Shape;1021;p33"/>
            <p:cNvGrpSpPr/>
            <p:nvPr/>
          </p:nvGrpSpPr>
          <p:grpSpPr>
            <a:xfrm>
              <a:off x="820746" y="1425759"/>
              <a:ext cx="7852407" cy="980758"/>
              <a:chOff x="820746" y="1425759"/>
              <a:chExt cx="7852407" cy="980758"/>
            </a:xfrm>
          </p:grpSpPr>
          <p:sp>
            <p:nvSpPr>
              <p:cNvPr id="1022" name="Google Shape;1022;p33"/>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023" name="Google Shape;1023;p33"/>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200" b="1" i="0" u="none" strike="noStrike" cap="none">
                    <a:solidFill>
                      <a:schemeClr val="dk1"/>
                    </a:solidFill>
                    <a:latin typeface="Microsoft JhengHei"/>
                    <a:ea typeface="Microsoft JhengHei"/>
                    <a:cs typeface="Microsoft JhengHei"/>
                    <a:sym typeface="Microsoft JhengHei"/>
                  </a:rPr>
                  <a:t>個人資料盤點、管理與紀錄</a:t>
                </a:r>
                <a:endParaRPr sz="1100" b="1" i="0" u="none" strike="noStrike" cap="none">
                  <a:solidFill>
                    <a:schemeClr val="dk1"/>
                  </a:solidFill>
                  <a:latin typeface="Microsoft JhengHei"/>
                  <a:ea typeface="Microsoft JhengHei"/>
                  <a:cs typeface="Microsoft JhengHei"/>
                  <a:sym typeface="Microsoft JhengHei"/>
                </a:endParaRPr>
              </a:p>
            </p:txBody>
          </p:sp>
        </p:grpSp>
        <p:sp>
          <p:nvSpPr>
            <p:cNvPr id="1024" name="Google Shape;1024;p33"/>
            <p:cNvSpPr txBox="1"/>
            <p:nvPr/>
          </p:nvSpPr>
          <p:spPr>
            <a:xfrm>
              <a:off x="2033167" y="2055910"/>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4.2 風險分析及管控措施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025" name="Google Shape;1025;p33"/>
          <p:cNvSpPr txBox="1"/>
          <p:nvPr/>
        </p:nvSpPr>
        <p:spPr>
          <a:xfrm>
            <a:off x="2038550" y="1910419"/>
            <a:ext cx="6496684" cy="1977284"/>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經負責人、管理人核定之*風險評估文件資料</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二、界定個人資料之範圍。</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三、個人資料之風險評估及管理機制。</a:t>
            </a: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B3E3A767-E7B1-4C20-86E0-B160F2DCB323}"/>
              </a:ext>
            </a:extLst>
          </p:cNvPr>
          <p:cNvPicPr>
            <a:picLocks noChangeAspect="1"/>
          </p:cNvPicPr>
          <p:nvPr/>
        </p:nvPicPr>
        <p:blipFill rotWithShape="1">
          <a:blip r:embed="rId3"/>
          <a:srcRect r="45652" b="42802"/>
          <a:stretch/>
        </p:blipFill>
        <p:spPr>
          <a:xfrm>
            <a:off x="186288" y="3313293"/>
            <a:ext cx="4672571" cy="417860"/>
          </a:xfrm>
          <a:prstGeom prst="rect">
            <a:avLst/>
          </a:prstGeom>
        </p:spPr>
      </p:pic>
      <p:pic>
        <p:nvPicPr>
          <p:cNvPr id="17" name="圖片 16">
            <a:extLst>
              <a:ext uri="{FF2B5EF4-FFF2-40B4-BE49-F238E27FC236}">
                <a16:creationId xmlns:a16="http://schemas.microsoft.com/office/drawing/2014/main" id="{BFBF7EEE-A470-4542-8625-B496C6D802D6}"/>
              </a:ext>
            </a:extLst>
          </p:cNvPr>
          <p:cNvPicPr>
            <a:picLocks noChangeAspect="1"/>
          </p:cNvPicPr>
          <p:nvPr/>
        </p:nvPicPr>
        <p:blipFill>
          <a:blip r:embed="rId4"/>
          <a:stretch>
            <a:fillRect/>
          </a:stretch>
        </p:blipFill>
        <p:spPr>
          <a:xfrm>
            <a:off x="5048175" y="2945021"/>
            <a:ext cx="2819549" cy="2153110"/>
          </a:xfrm>
          <a:prstGeom prst="rect">
            <a:avLst/>
          </a:prstGeom>
        </p:spPr>
      </p:pic>
      <p:pic>
        <p:nvPicPr>
          <p:cNvPr id="18" name="圖片 17">
            <a:extLst>
              <a:ext uri="{FF2B5EF4-FFF2-40B4-BE49-F238E27FC236}">
                <a16:creationId xmlns:a16="http://schemas.microsoft.com/office/drawing/2014/main" id="{8701F738-031E-47D3-83A2-F534A66FC90A}"/>
              </a:ext>
            </a:extLst>
          </p:cNvPr>
          <p:cNvPicPr>
            <a:picLocks noChangeAspect="1"/>
          </p:cNvPicPr>
          <p:nvPr/>
        </p:nvPicPr>
        <p:blipFill rotWithShape="1">
          <a:blip r:embed="rId3"/>
          <a:srcRect l="54659" b="40563"/>
          <a:stretch/>
        </p:blipFill>
        <p:spPr>
          <a:xfrm>
            <a:off x="502318" y="3832289"/>
            <a:ext cx="3898231" cy="434217"/>
          </a:xfrm>
          <a:prstGeom prst="rect">
            <a:avLst/>
          </a:prstGeom>
        </p:spPr>
      </p:pic>
      <p:sp>
        <p:nvSpPr>
          <p:cNvPr id="19" name="語音泡泡: 橢圓形 18">
            <a:extLst>
              <a:ext uri="{FF2B5EF4-FFF2-40B4-BE49-F238E27FC236}">
                <a16:creationId xmlns:a16="http://schemas.microsoft.com/office/drawing/2014/main" id="{60948169-F39B-44ED-986D-AF474CBD92A6}"/>
              </a:ext>
            </a:extLst>
          </p:cNvPr>
          <p:cNvSpPr/>
          <p:nvPr/>
        </p:nvSpPr>
        <p:spPr>
          <a:xfrm rot="716229">
            <a:off x="6250469" y="681964"/>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3"/>
                                        </p:tgtEl>
                                        <p:attrNameLst>
                                          <p:attrName>style.visibility</p:attrName>
                                        </p:attrNameLst>
                                      </p:cBhvr>
                                      <p:to>
                                        <p:strVal val="visible"/>
                                      </p:to>
                                    </p:set>
                                    <p:animEffect transition="in" filter="fade">
                                      <p:cBhvr>
                                        <p:cTn id="7" dur="500"/>
                                        <p:tgtEl>
                                          <p:spTgt spid="10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0"/>
                                        </p:tgtEl>
                                        <p:attrNameLst>
                                          <p:attrName>style.visibility</p:attrName>
                                        </p:attrNameLst>
                                      </p:cBhvr>
                                      <p:to>
                                        <p:strVal val="visible"/>
                                      </p:to>
                                    </p:set>
                                    <p:animEffect transition="in" filter="fade">
                                      <p:cBhvr>
                                        <p:cTn id="11" dur="500"/>
                                        <p:tgtEl>
                                          <p:spTgt spid="10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fade">
                                      <p:cBhvr>
                                        <p:cTn id="17" dur="250"/>
                                        <p:tgtEl>
                                          <p:spTgt spid="1025"/>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34"/>
          <p:cNvSpPr txBox="1">
            <a:spLocks noGrp="1"/>
          </p:cNvSpPr>
          <p:nvPr>
            <p:ph type="title"/>
          </p:nvPr>
        </p:nvSpPr>
        <p:spPr>
          <a:xfrm>
            <a:off x="720000" y="307054"/>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031" name="Google Shape;1031;p3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33</a:t>
            </a:fld>
            <a:endParaRPr/>
          </a:p>
        </p:txBody>
      </p:sp>
      <p:grpSp>
        <p:nvGrpSpPr>
          <p:cNvPr id="1033" name="Google Shape;1033;p34"/>
          <p:cNvGrpSpPr/>
          <p:nvPr/>
        </p:nvGrpSpPr>
        <p:grpSpPr>
          <a:xfrm>
            <a:off x="155172" y="146662"/>
            <a:ext cx="1826461" cy="289172"/>
            <a:chOff x="4411970" y="2726085"/>
            <a:chExt cx="826954" cy="193659"/>
          </a:xfrm>
        </p:grpSpPr>
        <p:sp>
          <p:nvSpPr>
            <p:cNvPr id="1034" name="Google Shape;1034;p3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35" name="Google Shape;1035;p3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36" name="Google Shape;1036;p3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037" name="Google Shape;1037;p34"/>
          <p:cNvGrpSpPr/>
          <p:nvPr/>
        </p:nvGrpSpPr>
        <p:grpSpPr>
          <a:xfrm>
            <a:off x="834189" y="516916"/>
            <a:ext cx="7927469" cy="993331"/>
            <a:chOff x="820746" y="1425759"/>
            <a:chExt cx="7927469" cy="993331"/>
          </a:xfrm>
        </p:grpSpPr>
        <p:grpSp>
          <p:nvGrpSpPr>
            <p:cNvPr id="1038" name="Google Shape;1038;p34"/>
            <p:cNvGrpSpPr/>
            <p:nvPr/>
          </p:nvGrpSpPr>
          <p:grpSpPr>
            <a:xfrm>
              <a:off x="820746" y="1425759"/>
              <a:ext cx="7852407" cy="980758"/>
              <a:chOff x="820746" y="1425759"/>
              <a:chExt cx="7852407" cy="980758"/>
            </a:xfrm>
          </p:grpSpPr>
          <p:sp>
            <p:nvSpPr>
              <p:cNvPr id="1039" name="Google Shape;1039;p34"/>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040" name="Google Shape;1040;p34"/>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1" i="0" u="none" strike="noStrike" cap="none">
                    <a:solidFill>
                      <a:schemeClr val="dk1"/>
                    </a:solidFill>
                    <a:latin typeface="Microsoft JhengHei"/>
                    <a:ea typeface="Microsoft JhengHei"/>
                    <a:cs typeface="Microsoft JhengHei"/>
                    <a:sym typeface="Microsoft JhengHei"/>
                  </a:rPr>
                  <a:t>個人資料盤點、管理與紀錄</a:t>
                </a:r>
                <a:endParaRPr sz="1200" b="1" i="0" u="none" strike="noStrike" cap="none">
                  <a:solidFill>
                    <a:schemeClr val="dk1"/>
                  </a:solidFill>
                  <a:latin typeface="Microsoft JhengHei"/>
                  <a:ea typeface="Microsoft JhengHei"/>
                  <a:cs typeface="Microsoft JhengHei"/>
                  <a:sym typeface="Microsoft JhengHei"/>
                </a:endParaRPr>
              </a:p>
            </p:txBody>
          </p:sp>
        </p:grpSp>
        <p:sp>
          <p:nvSpPr>
            <p:cNvPr id="1041" name="Google Shape;1041;p34"/>
            <p:cNvSpPr txBox="1"/>
            <p:nvPr/>
          </p:nvSpPr>
          <p:spPr>
            <a:xfrm>
              <a:off x="2033167" y="2055910"/>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4.3 依資料屬性訂定管理程序</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1042" name="Google Shape;1042;p34"/>
          <p:cNvSpPr txBox="1"/>
          <p:nvPr/>
        </p:nvSpPr>
        <p:spPr>
          <a:xfrm>
            <a:off x="1751314" y="1527124"/>
            <a:ext cx="6496684" cy="2745799"/>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*同1.1項佐證資料，內容須包含依資料屬性訂定不同管理程序之章節</a:t>
            </a:r>
            <a:b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b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*個人資料檔案安全維護計畫(含業務終止後個人資料處理方法)。</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6</a:t>
            </a:r>
            <a:r>
              <a:rPr lang="zh-TW" altLang="en-US" sz="1200" b="1" dirty="0">
                <a:solidFill>
                  <a:srgbClr val="C00000"/>
                </a:solidFill>
                <a:latin typeface="Microsoft JhengHei"/>
                <a:ea typeface="Microsoft JhengHei"/>
                <a:cs typeface="Microsoft JhengHei"/>
                <a:sym typeface="Microsoft JhengHei"/>
              </a:rPr>
              <a:t>條第</a:t>
            </a:r>
            <a:r>
              <a:rPr lang="en-US" altLang="zh-TW" sz="1200" b="1" dirty="0">
                <a:solidFill>
                  <a:srgbClr val="C00000"/>
                </a:solidFill>
                <a:latin typeface="Microsoft JhengHei"/>
                <a:ea typeface="Microsoft JhengHei"/>
                <a:cs typeface="Microsoft JhengHei"/>
                <a:sym typeface="Microsoft JhengHei"/>
              </a:rPr>
              <a:t>1</a:t>
            </a:r>
            <a:r>
              <a:rPr lang="zh-TW" altLang="en-US" sz="1200" b="1" dirty="0">
                <a:solidFill>
                  <a:srgbClr val="C00000"/>
                </a:solidFill>
                <a:latin typeface="Microsoft JhengHei"/>
                <a:ea typeface="Microsoft JhengHei"/>
                <a:cs typeface="Microsoft JhengHei"/>
                <a:sym typeface="Microsoft JhengHei"/>
              </a:rPr>
              <a:t>項</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有關病歷、醫療、基因、性生活、健康檢查及犯罪前科之個人資料，不得蒐集、處理或利用。</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個資法施行細則第</a:t>
            </a:r>
            <a:r>
              <a:rPr lang="en-US" altLang="zh-TW" sz="1200" b="1" dirty="0">
                <a:solidFill>
                  <a:schemeClr val="dk1"/>
                </a:solidFill>
                <a:latin typeface="Microsoft JhengHei"/>
                <a:ea typeface="Microsoft JhengHei"/>
                <a:cs typeface="Microsoft JhengHei"/>
                <a:sym typeface="Microsoft JhengHei"/>
              </a:rPr>
              <a:t>12</a:t>
            </a:r>
            <a:r>
              <a:rPr lang="zh-TW" altLang="en-US" sz="1200" b="1" dirty="0">
                <a:solidFill>
                  <a:schemeClr val="dk1"/>
                </a:solidFill>
                <a:latin typeface="Microsoft JhengHei"/>
                <a:ea typeface="Microsoft JhengHei"/>
                <a:cs typeface="Microsoft JhengHei"/>
                <a:sym typeface="Microsoft JhengHei"/>
              </a:rPr>
              <a:t>條</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五、個人資料蒐集、處理及利用之內部管理程序</a:t>
            </a:r>
            <a:endParaRPr sz="1200" b="1"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C0E65DBE-5B6B-41A2-A7BE-30333599C97C}"/>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7"/>
                                        </p:tgtEl>
                                        <p:attrNameLst>
                                          <p:attrName>style.visibility</p:attrName>
                                        </p:attrNameLst>
                                      </p:cBhvr>
                                      <p:to>
                                        <p:strVal val="visible"/>
                                      </p:to>
                                    </p:set>
                                    <p:animEffect transition="in" filter="fade">
                                      <p:cBhvr>
                                        <p:cTn id="11" dur="500"/>
                                        <p:tgtEl>
                                          <p:spTgt spid="103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42"/>
                                        </p:tgtEl>
                                        <p:attrNameLst>
                                          <p:attrName>style.visibility</p:attrName>
                                        </p:attrNameLst>
                                      </p:cBhvr>
                                      <p:to>
                                        <p:strVal val="visible"/>
                                      </p:to>
                                    </p:set>
                                    <p:animEffect transition="in" filter="fade">
                                      <p:cBhvr>
                                        <p:cTn id="17" dur="25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8"/>
          <p:cNvSpPr txBox="1">
            <a:spLocks noGrp="1"/>
          </p:cNvSpPr>
          <p:nvPr>
            <p:ph type="title"/>
          </p:nvPr>
        </p:nvSpPr>
        <p:spPr>
          <a:xfrm>
            <a:off x="720000" y="488425"/>
            <a:ext cx="7704000" cy="572700"/>
          </a:xfrm>
          <a:prstGeom prst="rect">
            <a:avLst/>
          </a:prstGeom>
        </p:spPr>
        <p:txBody>
          <a:bodyPr spcFirstLastPara="1" wrap="square" lIns="91425" tIns="91425" rIns="91425" bIns="91425" anchor="t" anchorCtr="0">
            <a:noAutofit/>
          </a:bodyPr>
          <a:lstStyle/>
          <a:p>
            <a:pPr lvl="0"/>
            <a:r>
              <a:rPr lang="zh-TW" altLang="en-US" dirty="0">
                <a:latin typeface="微軟正黑體" panose="020B0604030504040204" pitchFamily="34" charset="-120"/>
                <a:ea typeface="微軟正黑體" panose="020B0604030504040204" pitchFamily="34" charset="-120"/>
              </a:rPr>
              <a:t>檢查第</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項說明</a:t>
            </a:r>
            <a:endParaRPr dirty="0">
              <a:latin typeface="微軟正黑體" panose="020B0604030504040204" pitchFamily="34" charset="-120"/>
              <a:ea typeface="微軟正黑體" panose="020B0604030504040204" pitchFamily="34" charset="-120"/>
            </a:endParaRPr>
          </a:p>
        </p:txBody>
      </p:sp>
      <p:sp>
        <p:nvSpPr>
          <p:cNvPr id="2" name="頁尾版面配置區 1">
            <a:extLst>
              <a:ext uri="{FF2B5EF4-FFF2-40B4-BE49-F238E27FC236}">
                <a16:creationId xmlns:a16="http://schemas.microsoft.com/office/drawing/2014/main" id="{779C3847-C780-4331-B050-D4E3DAE0E547}"/>
              </a:ext>
            </a:extLst>
          </p:cNvPr>
          <p:cNvSpPr>
            <a:spLocks noGrp="1"/>
          </p:cNvSpPr>
          <p:nvPr>
            <p:ph type="ftr" sz="quarter" idx="11"/>
          </p:nvPr>
        </p:nvSpPr>
        <p:spPr/>
        <p:txBody>
          <a:bodyPr/>
          <a:lstStyle/>
          <a:p>
            <a:r>
              <a:rPr lang="zh-TW" altLang="en-US"/>
              <a:t>教育部個資行政檢查計畫服務辦公室 </a:t>
            </a:r>
          </a:p>
        </p:txBody>
      </p:sp>
      <p:sp>
        <p:nvSpPr>
          <p:cNvPr id="3" name="投影片編號版面配置區 2">
            <a:extLst>
              <a:ext uri="{FF2B5EF4-FFF2-40B4-BE49-F238E27FC236}">
                <a16:creationId xmlns:a16="http://schemas.microsoft.com/office/drawing/2014/main" id="{2A8DD605-1219-45EB-B450-595BDE13F96E}"/>
              </a:ext>
            </a:extLst>
          </p:cNvPr>
          <p:cNvSpPr>
            <a:spLocks noGrp="1"/>
          </p:cNvSpPr>
          <p:nvPr>
            <p:ph type="sldNum" sz="quarter" idx="12"/>
          </p:nvPr>
        </p:nvSpPr>
        <p:spPr/>
        <p:txBody>
          <a:bodyPr/>
          <a:lstStyle/>
          <a:p>
            <a:fld id="{4FDD9E92-617F-4DAE-864E-C8CC23BA314A}" type="slidenum">
              <a:rPr lang="zh-TW" altLang="en-US" smtClean="0"/>
              <a:t>34</a:t>
            </a:fld>
            <a:endParaRPr lang="zh-TW" altLang="en-US"/>
          </a:p>
        </p:txBody>
      </p:sp>
      <p:grpSp>
        <p:nvGrpSpPr>
          <p:cNvPr id="42" name="Google Shape;1066;p46">
            <a:extLst>
              <a:ext uri="{FF2B5EF4-FFF2-40B4-BE49-F238E27FC236}">
                <a16:creationId xmlns:a16="http://schemas.microsoft.com/office/drawing/2014/main" id="{F3E451DC-7C14-43D4-BFBA-BFAD7C33991B}"/>
              </a:ext>
            </a:extLst>
          </p:cNvPr>
          <p:cNvGrpSpPr/>
          <p:nvPr/>
        </p:nvGrpSpPr>
        <p:grpSpPr>
          <a:xfrm>
            <a:off x="155172" y="146662"/>
            <a:ext cx="1826461" cy="289172"/>
            <a:chOff x="4411970" y="2726085"/>
            <a:chExt cx="826954" cy="193659"/>
          </a:xfrm>
        </p:grpSpPr>
        <p:sp>
          <p:nvSpPr>
            <p:cNvPr id="44" name="Google Shape;1067;p46">
              <a:extLst>
                <a:ext uri="{FF2B5EF4-FFF2-40B4-BE49-F238E27FC236}">
                  <a16:creationId xmlns:a16="http://schemas.microsoft.com/office/drawing/2014/main" id="{69745511-D485-4CB0-939D-7D523AE16C28}"/>
                </a:ext>
              </a:extLst>
            </p:cNvPr>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chemeClr val="bg2">
                <a:lumMod val="75000"/>
              </a:schemeClr>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900" b="1">
                <a:latin typeface="微軟正黑體" panose="020B0604030504040204" pitchFamily="34" charset="-120"/>
                <a:ea typeface="微軟正黑體" panose="020B0604030504040204" pitchFamily="34" charset="-120"/>
              </a:endParaRPr>
            </a:p>
          </p:txBody>
        </p:sp>
        <p:sp>
          <p:nvSpPr>
            <p:cNvPr id="46" name="Google Shape;1068;p46">
              <a:extLst>
                <a:ext uri="{FF2B5EF4-FFF2-40B4-BE49-F238E27FC236}">
                  <a16:creationId xmlns:a16="http://schemas.microsoft.com/office/drawing/2014/main" id="{2CB336BA-A5DF-409E-BF17-37DB96695729}"/>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chemeClr val="bg2">
                <a:lumMod val="50000"/>
              </a:schemeClr>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900" b="1">
                <a:latin typeface="微軟正黑體" panose="020B0604030504040204" pitchFamily="34" charset="-120"/>
                <a:ea typeface="微軟正黑體" panose="020B0604030504040204" pitchFamily="34" charset="-120"/>
              </a:endParaRPr>
            </a:p>
          </p:txBody>
        </p:sp>
        <p:sp>
          <p:nvSpPr>
            <p:cNvPr id="47" name="Google Shape;1069;p46">
              <a:extLst>
                <a:ext uri="{FF2B5EF4-FFF2-40B4-BE49-F238E27FC236}">
                  <a16:creationId xmlns:a16="http://schemas.microsoft.com/office/drawing/2014/main" id="{583B34D7-FEF8-479D-8695-CA4B9AB480CB}"/>
                </a:ext>
              </a:extLst>
            </p:cNvPr>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chemeClr val="bg2">
                <a:lumMod val="60000"/>
                <a:lumOff val="40000"/>
              </a:schemeClr>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lvl="0" algn="ctr"/>
              <a:r>
                <a:rPr lang="en-US" altLang="zh-TW" sz="900" b="1" dirty="0">
                  <a:solidFill>
                    <a:schemeClr val="accent6">
                      <a:lumMod val="50000"/>
                    </a:schemeClr>
                  </a:solidFill>
                  <a:latin typeface="微軟正黑體" panose="020B0604030504040204" pitchFamily="34" charset="-120"/>
                  <a:ea typeface="微軟正黑體" panose="020B0604030504040204" pitchFamily="34" charset="-120"/>
                </a:rPr>
                <a:t>03</a:t>
              </a:r>
              <a:r>
                <a:rPr lang="zh-TW" altLang="en-US" sz="900" b="1" dirty="0">
                  <a:solidFill>
                    <a:schemeClr val="accent6">
                      <a:lumMod val="50000"/>
                    </a:schemeClr>
                  </a:solidFill>
                  <a:latin typeface="微軟正黑體" panose="020B0604030504040204" pitchFamily="34" charset="-120"/>
                  <a:ea typeface="微軟正黑體" panose="020B0604030504040204" pitchFamily="34" charset="-120"/>
                </a:rPr>
                <a:t>自我檢查表、法規依據</a:t>
              </a:r>
              <a:endParaRPr sz="900" b="1" dirty="0">
                <a:solidFill>
                  <a:schemeClr val="accent6">
                    <a:lumMod val="50000"/>
                  </a:schemeClr>
                </a:solidFill>
                <a:latin typeface="微軟正黑體" panose="020B0604030504040204" pitchFamily="34" charset="-120"/>
                <a:ea typeface="微軟正黑體" panose="020B0604030504040204" pitchFamily="34" charset="-120"/>
              </a:endParaRPr>
            </a:p>
          </p:txBody>
        </p:sp>
      </p:grpSp>
      <p:grpSp>
        <p:nvGrpSpPr>
          <p:cNvPr id="4" name="群組 3">
            <a:extLst>
              <a:ext uri="{FF2B5EF4-FFF2-40B4-BE49-F238E27FC236}">
                <a16:creationId xmlns:a16="http://schemas.microsoft.com/office/drawing/2014/main" id="{5F394BA2-A1DD-4088-BA2F-CC72631A5EC4}"/>
              </a:ext>
            </a:extLst>
          </p:cNvPr>
          <p:cNvGrpSpPr/>
          <p:nvPr/>
        </p:nvGrpSpPr>
        <p:grpSpPr>
          <a:xfrm>
            <a:off x="868564" y="774775"/>
            <a:ext cx="7927469" cy="993331"/>
            <a:chOff x="820746" y="1425759"/>
            <a:chExt cx="7927469" cy="993331"/>
          </a:xfrm>
        </p:grpSpPr>
        <p:grpSp>
          <p:nvGrpSpPr>
            <p:cNvPr id="5" name="群組 4">
              <a:extLst>
                <a:ext uri="{FF2B5EF4-FFF2-40B4-BE49-F238E27FC236}">
                  <a16:creationId xmlns:a16="http://schemas.microsoft.com/office/drawing/2014/main" id="{A29F56BB-03F0-4B97-9C0A-B40656FCEF21}"/>
                </a:ext>
              </a:extLst>
            </p:cNvPr>
            <p:cNvGrpSpPr/>
            <p:nvPr/>
          </p:nvGrpSpPr>
          <p:grpSpPr>
            <a:xfrm>
              <a:off x="820746" y="1425759"/>
              <a:ext cx="7852407" cy="980758"/>
              <a:chOff x="820746" y="1425759"/>
              <a:chExt cx="7852407" cy="980758"/>
            </a:xfrm>
          </p:grpSpPr>
          <p:sp>
            <p:nvSpPr>
              <p:cNvPr id="14" name="Google Shape;277;p27">
                <a:extLst>
                  <a:ext uri="{FF2B5EF4-FFF2-40B4-BE49-F238E27FC236}">
                    <a16:creationId xmlns:a16="http://schemas.microsoft.com/office/drawing/2014/main" id="{130511E4-0BAC-4D08-AA92-7C15537F0D34}"/>
                  </a:ext>
                </a:extLst>
              </p:cNvPr>
              <p:cNvSpPr/>
              <p:nvPr/>
            </p:nvSpPr>
            <p:spPr>
              <a:xfrm>
                <a:off x="820746" y="1425759"/>
                <a:ext cx="980758" cy="980758"/>
              </a:xfrm>
              <a:prstGeom prst="ellipse">
                <a:avLst/>
              </a:prstGeom>
              <a:solidFill>
                <a:schemeClr val="tx2">
                  <a:lumMod val="9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TW" sz="4000" dirty="0">
                    <a:latin typeface="Lexend" panose="02020500000000000000" charset="0"/>
                    <a:ea typeface="Montserrat"/>
                    <a:cs typeface="Montserrat"/>
                    <a:sym typeface="Montserrat"/>
                  </a:rPr>
                  <a:t>4</a:t>
                </a:r>
                <a:endParaRPr sz="4000" dirty="0">
                  <a:latin typeface="Lexend" panose="02020500000000000000" charset="0"/>
                  <a:ea typeface="Montserrat"/>
                  <a:cs typeface="Montserrat"/>
                  <a:sym typeface="Montserrat"/>
                </a:endParaRPr>
              </a:p>
            </p:txBody>
          </p:sp>
          <p:sp>
            <p:nvSpPr>
              <p:cNvPr id="15" name="Google Shape;310;p28">
                <a:extLst>
                  <a:ext uri="{FF2B5EF4-FFF2-40B4-BE49-F238E27FC236}">
                    <a16:creationId xmlns:a16="http://schemas.microsoft.com/office/drawing/2014/main" id="{FFBBED0B-4BEF-475D-B7EB-92360E3A9357}"/>
                  </a:ext>
                </a:extLst>
              </p:cNvPr>
              <p:cNvSpPr txBox="1"/>
              <p:nvPr/>
            </p:nvSpPr>
            <p:spPr>
              <a:xfrm>
                <a:off x="2033167" y="1632404"/>
                <a:ext cx="6639986" cy="363181"/>
              </a:xfrm>
              <a:prstGeom prst="rect">
                <a:avLst/>
              </a:prstGeom>
              <a:noFill/>
              <a:ln>
                <a:noFill/>
              </a:ln>
            </p:spPr>
            <p:txBody>
              <a:bodyPr spcFirstLastPara="1" wrap="square" lIns="91425" tIns="91425" rIns="91425" bIns="91425" anchor="ctr" anchorCtr="0">
                <a:noAutofit/>
              </a:bodyPr>
              <a:lstStyle/>
              <a:p>
                <a:pPr lvl="0">
                  <a:lnSpc>
                    <a:spcPct val="115000"/>
                  </a:lnSpc>
                </a:pPr>
                <a:r>
                  <a:rPr lang="zh-TW" altLang="en-US" sz="1800" b="1" dirty="0">
                    <a:solidFill>
                      <a:schemeClr val="dk1"/>
                    </a:solidFill>
                    <a:latin typeface="微軟正黑體" panose="020B0604030504040204" pitchFamily="34" charset="-120"/>
                    <a:ea typeface="微軟正黑體" panose="020B0604030504040204" pitchFamily="34" charset="-120"/>
                    <a:cs typeface="Lexend"/>
                    <a:sym typeface="Lexend"/>
                  </a:rPr>
                  <a:t>個人資料盤點、管理與紀錄</a:t>
                </a:r>
                <a:endParaRPr sz="1600" b="1" dirty="0">
                  <a:solidFill>
                    <a:schemeClr val="dk1"/>
                  </a:solidFill>
                  <a:latin typeface="微軟正黑體" panose="020B0604030504040204" pitchFamily="34" charset="-120"/>
                  <a:ea typeface="微軟正黑體" panose="020B0604030504040204" pitchFamily="34" charset="-120"/>
                  <a:cs typeface="Lexend"/>
                  <a:sym typeface="Lexend"/>
                </a:endParaRPr>
              </a:p>
            </p:txBody>
          </p:sp>
        </p:grpSp>
        <p:sp>
          <p:nvSpPr>
            <p:cNvPr id="16" name="Google Shape;310;p28">
              <a:extLst>
                <a:ext uri="{FF2B5EF4-FFF2-40B4-BE49-F238E27FC236}">
                  <a16:creationId xmlns:a16="http://schemas.microsoft.com/office/drawing/2014/main" id="{6BF0DC77-4476-4A1C-B040-D6494094D308}"/>
                </a:ext>
              </a:extLst>
            </p:cNvPr>
            <p:cNvSpPr txBox="1"/>
            <p:nvPr/>
          </p:nvSpPr>
          <p:spPr>
            <a:xfrm>
              <a:off x="2033167" y="2055910"/>
              <a:ext cx="6715048" cy="363180"/>
            </a:xfrm>
            <a:prstGeom prst="rect">
              <a:avLst/>
            </a:prstGeom>
            <a:noFill/>
            <a:ln>
              <a:noFill/>
            </a:ln>
          </p:spPr>
          <p:txBody>
            <a:bodyPr spcFirstLastPara="1" wrap="square" lIns="91425" tIns="91425" rIns="91425" bIns="91425" anchor="ctr" anchorCtr="0">
              <a:noAutofit/>
            </a:bodyPr>
            <a:lstStyle/>
            <a:p>
              <a:pPr lvl="0">
                <a:lnSpc>
                  <a:spcPct val="115000"/>
                </a:lnSpc>
              </a:pPr>
              <a:r>
                <a:rPr lang="en-US" altLang="zh-TW" sz="1800" b="1" u="sng" dirty="0">
                  <a:solidFill>
                    <a:srgbClr val="FF0000"/>
                  </a:solidFill>
                  <a:latin typeface="Microsoft JhengHei"/>
                  <a:ea typeface="Microsoft JhengHei"/>
                  <a:sym typeface="Lexend"/>
                </a:rPr>
                <a:t>4.4</a:t>
              </a:r>
              <a:r>
                <a:rPr lang="zh-TW" altLang="en-US" sz="1800" b="1" u="sng" dirty="0">
                  <a:solidFill>
                    <a:srgbClr val="FF0000"/>
                  </a:solidFill>
                  <a:latin typeface="Microsoft JhengHei"/>
                  <a:ea typeface="Microsoft JhengHei"/>
                  <a:sym typeface="Lexend"/>
                </a:rPr>
                <a:t> 向當事人蒐集個資，或於利用非由當事人提供之個資前，盡告知義務</a:t>
              </a:r>
              <a:endParaRPr sz="1800" b="1" u="sng" dirty="0">
                <a:solidFill>
                  <a:srgbClr val="FF0000"/>
                </a:solidFill>
                <a:latin typeface="Microsoft JhengHei"/>
                <a:ea typeface="Microsoft JhengHei"/>
                <a:sym typeface="Lexend"/>
              </a:endParaRPr>
            </a:p>
          </p:txBody>
        </p:sp>
      </p:grpSp>
      <p:sp>
        <p:nvSpPr>
          <p:cNvPr id="18" name="Google Shape;310;p28">
            <a:extLst>
              <a:ext uri="{FF2B5EF4-FFF2-40B4-BE49-F238E27FC236}">
                <a16:creationId xmlns:a16="http://schemas.microsoft.com/office/drawing/2014/main" id="{3297150A-9835-40E3-A8BD-4E94ABE778E1}"/>
              </a:ext>
            </a:extLst>
          </p:cNvPr>
          <p:cNvSpPr txBox="1"/>
          <p:nvPr/>
        </p:nvSpPr>
        <p:spPr>
          <a:xfrm>
            <a:off x="2095167" y="1956226"/>
            <a:ext cx="6496684" cy="3081272"/>
          </a:xfrm>
          <a:prstGeom prst="rect">
            <a:avLst/>
          </a:prstGeom>
          <a:noFill/>
          <a:ln>
            <a:noFill/>
          </a:ln>
        </p:spPr>
        <p:txBody>
          <a:bodyPr spcFirstLastPara="1" wrap="square" lIns="91425" tIns="91425" rIns="91425" bIns="91425" anchor="ctr" anchorCtr="0">
            <a:noAutofit/>
          </a:bodyPr>
          <a:lstStyle/>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個人資料保護法第八條</a:t>
            </a:r>
            <a:endPar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endParaRP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公務機關或非公務機關依第十五條或第十九條規定向當事人蒐集個人資料時，應明確告知當事人下列事項：</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一、公務機關或非公務機關名稱</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二、蒐集之目的</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三、個人資料之類別</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四、個人資料利用之期間、地區、對象及方式</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五、當事人依第三條規定得行使之權利及方式</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六、當事人得自由選擇提供個人資料時，不提供將對其權益之影響。</a:t>
            </a:r>
            <a:endParaRPr lang="en-US" altLang="zh-TW" sz="1200" b="1" dirty="0">
              <a:solidFill>
                <a:schemeClr val="dk1"/>
              </a:solidFill>
              <a:latin typeface="微軟正黑體" panose="020B0604030504040204" pitchFamily="34" charset="-120"/>
              <a:ea typeface="微軟正黑體" panose="020B0604030504040204" pitchFamily="34" charset="-120"/>
              <a:cs typeface="Lexend"/>
              <a:sym typeface="Lexend"/>
            </a:endParaRPr>
          </a:p>
          <a:p>
            <a:pPr lvl="0">
              <a:lnSpc>
                <a:spcPct val="115000"/>
              </a:lnSpc>
            </a:pPr>
            <a:endPar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個人資料保護法第九條</a:t>
            </a:r>
            <a:endPar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endParaRP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公務機關或非公務機關依第十五條或第十九條規定蒐集非由當事人提供之個人資料，應於處理或利用前，向當事人告知個人資料來源及前條第一項第一款至第五款所列事項。</a:t>
            </a:r>
          </a:p>
          <a:p>
            <a:pPr lvl="0">
              <a:lnSpc>
                <a:spcPct val="115000"/>
              </a:lnSpc>
            </a:pPr>
            <a:endParaRPr lang="zh-TW" altLang="en-US" b="1" dirty="0">
              <a:solidFill>
                <a:schemeClr val="dk1"/>
              </a:solidFill>
              <a:latin typeface="微軟正黑體" panose="020B0604030504040204" pitchFamily="34" charset="-120"/>
              <a:ea typeface="微軟正黑體" panose="020B0604030504040204" pitchFamily="34" charset="-120"/>
              <a:cs typeface="Lexend"/>
              <a:sym typeface="Lexend"/>
            </a:endParaRPr>
          </a:p>
        </p:txBody>
      </p:sp>
      <p:pic>
        <p:nvPicPr>
          <p:cNvPr id="17" name="圖片 16">
            <a:extLst>
              <a:ext uri="{FF2B5EF4-FFF2-40B4-BE49-F238E27FC236}">
                <a16:creationId xmlns:a16="http://schemas.microsoft.com/office/drawing/2014/main" id="{BA57193C-E3DA-420C-A568-BCFF69083E9C}"/>
              </a:ext>
            </a:extLst>
          </p:cNvPr>
          <p:cNvPicPr>
            <a:picLocks noChangeAspect="1"/>
          </p:cNvPicPr>
          <p:nvPr/>
        </p:nvPicPr>
        <p:blipFill>
          <a:blip r:embed="rId3"/>
          <a:stretch>
            <a:fillRect/>
          </a:stretch>
        </p:blipFill>
        <p:spPr>
          <a:xfrm>
            <a:off x="4390433" y="1622692"/>
            <a:ext cx="4577050" cy="3287740"/>
          </a:xfrm>
          <a:prstGeom prst="rect">
            <a:avLst/>
          </a:prstGeom>
        </p:spPr>
      </p:pic>
      <p:sp>
        <p:nvSpPr>
          <p:cNvPr id="19" name="語音泡泡: 橢圓形 18">
            <a:extLst>
              <a:ext uri="{FF2B5EF4-FFF2-40B4-BE49-F238E27FC236}">
                <a16:creationId xmlns:a16="http://schemas.microsoft.com/office/drawing/2014/main" id="{19C33BB8-FD98-492B-A5E9-6DC2393CAD10}"/>
              </a:ext>
            </a:extLst>
          </p:cNvPr>
          <p:cNvSpPr/>
          <p:nvPr/>
        </p:nvSpPr>
        <p:spPr>
          <a:xfrm rot="716229">
            <a:off x="6243594" y="438389"/>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6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strVal val="#ppt_x"/>
                                          </p:val>
                                        </p:tav>
                                        <p:tav tm="100000">
                                          <p:val>
                                            <p:strVal val="#ppt_x"/>
                                          </p:val>
                                        </p:tav>
                                      </p:tavLst>
                                    </p:anim>
                                    <p:anim calcmode="lin" valueType="num">
                                      <p:cBhvr>
                                        <p:cTn id="21"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18"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36"/>
          <p:cNvSpPr txBox="1">
            <a:spLocks noGrp="1"/>
          </p:cNvSpPr>
          <p:nvPr>
            <p:ph type="title"/>
          </p:nvPr>
        </p:nvSpPr>
        <p:spPr>
          <a:xfrm>
            <a:off x="712626" y="23216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065" name="Google Shape;1065;p3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35</a:t>
            </a:fld>
            <a:endParaRPr/>
          </a:p>
        </p:txBody>
      </p:sp>
      <p:grpSp>
        <p:nvGrpSpPr>
          <p:cNvPr id="1067" name="Google Shape;1067;p36"/>
          <p:cNvGrpSpPr/>
          <p:nvPr/>
        </p:nvGrpSpPr>
        <p:grpSpPr>
          <a:xfrm>
            <a:off x="155172" y="146662"/>
            <a:ext cx="1826461" cy="289172"/>
            <a:chOff x="4411970" y="2726085"/>
            <a:chExt cx="826954" cy="193659"/>
          </a:xfrm>
        </p:grpSpPr>
        <p:sp>
          <p:nvSpPr>
            <p:cNvPr id="1068" name="Google Shape;1068;p3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69" name="Google Shape;1069;p3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70" name="Google Shape;1070;p3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071" name="Google Shape;1071;p36"/>
          <p:cNvGrpSpPr/>
          <p:nvPr/>
        </p:nvGrpSpPr>
        <p:grpSpPr>
          <a:xfrm>
            <a:off x="816945" y="409135"/>
            <a:ext cx="7927469" cy="1108670"/>
            <a:chOff x="820746" y="1425759"/>
            <a:chExt cx="7927469" cy="1108670"/>
          </a:xfrm>
        </p:grpSpPr>
        <p:grpSp>
          <p:nvGrpSpPr>
            <p:cNvPr id="1072" name="Google Shape;1072;p36"/>
            <p:cNvGrpSpPr/>
            <p:nvPr/>
          </p:nvGrpSpPr>
          <p:grpSpPr>
            <a:xfrm>
              <a:off x="820746" y="1425759"/>
              <a:ext cx="7852407" cy="980758"/>
              <a:chOff x="820746" y="1425759"/>
              <a:chExt cx="7852407" cy="980758"/>
            </a:xfrm>
          </p:grpSpPr>
          <p:sp>
            <p:nvSpPr>
              <p:cNvPr id="1073" name="Google Shape;1073;p36"/>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074" name="Google Shape;1074;p36"/>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dirty="0">
                    <a:solidFill>
                      <a:schemeClr val="dk1"/>
                    </a:solidFill>
                    <a:latin typeface="Microsoft JhengHei"/>
                    <a:ea typeface="Microsoft JhengHei"/>
                    <a:cs typeface="Microsoft JhengHei"/>
                    <a:sym typeface="Microsoft JhengHei"/>
                  </a:rPr>
                  <a:t>個人資料盤點、管理與紀錄</a:t>
                </a:r>
                <a:endParaRPr sz="1200" b="0" i="0" u="none" strike="noStrike" cap="none" dirty="0">
                  <a:solidFill>
                    <a:schemeClr val="dk1"/>
                  </a:solidFill>
                  <a:latin typeface="Microsoft JhengHei"/>
                  <a:ea typeface="Microsoft JhengHei"/>
                  <a:cs typeface="Microsoft JhengHei"/>
                  <a:sym typeface="Microsoft JhengHei"/>
                </a:endParaRPr>
              </a:p>
            </p:txBody>
          </p:sp>
        </p:grpSp>
        <p:sp>
          <p:nvSpPr>
            <p:cNvPr id="1075" name="Google Shape;1075;p36"/>
            <p:cNvSpPr txBox="1"/>
            <p:nvPr/>
          </p:nvSpPr>
          <p:spPr>
            <a:xfrm>
              <a:off x="2033167" y="2171249"/>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4.5 檢視蒐集、處理個人資料是否符合個人資料保護法第十九條規定之目的及要件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076" name="Google Shape;1076;p36"/>
          <p:cNvSpPr txBox="1"/>
          <p:nvPr/>
        </p:nvSpPr>
        <p:spPr>
          <a:xfrm>
            <a:off x="1981633" y="1506543"/>
            <a:ext cx="6496684" cy="3837667"/>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*安全維護計畫執行之檢查報告、*個資蒐集紙本表單、*個資蒐集系統畫面截圖</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rgbClr val="C00000"/>
                </a:solidFill>
                <a:latin typeface="Microsoft JhengHei"/>
                <a:ea typeface="Microsoft JhengHei"/>
                <a:cs typeface="Microsoft JhengHei"/>
                <a:sym typeface="Microsoft JhengHei"/>
              </a:rPr>
              <a:t>注意事項：檢附資料須符合個人資料保護法第十九條之目的及要件</a:t>
            </a:r>
            <a:endParaRPr lang="en-US" altLang="zh-TW" sz="1200" b="1" i="0" u="none" strike="noStrike" cap="none" dirty="0">
              <a:solidFill>
                <a:srgbClr val="C00000"/>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rgbClr val="C00000"/>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19</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非公務機關對個人資料之蒐集或處理，除第六條第一項所規定資料外，應有特定目的，並符合下列情形之一者：</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一、法律明文規定。</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二、與當事人有契約或類似契約之關係，且已採取適當之安全措施。</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三、當事人自行公開或其他已合法公開之個人資料。</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四、學術研究機構基於公共利益為統計或學術研究而有必要，且資料經過提供者處理後或經蒐集者依其揭露方式無從識別特定之當事人。</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五、經當事人同意。</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六、為增進公共利益所必要。</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七、個人資料取自於一般可得之來源。但當事人對該資料之禁止處理或利用，顯有更值得保護之重大利益者，不在此限。</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八、對當事人權益無侵害。</a:t>
            </a:r>
          </a:p>
          <a:p>
            <a:pPr lvl="0">
              <a:lnSpc>
                <a:spcPct val="115000"/>
              </a:lnSpc>
            </a:pPr>
            <a:r>
              <a:rPr lang="zh-TW" altLang="en-US" sz="1000" b="1" dirty="0">
                <a:solidFill>
                  <a:schemeClr val="tx1"/>
                </a:solidFill>
                <a:latin typeface="Microsoft JhengHei"/>
                <a:ea typeface="Microsoft JhengHei"/>
                <a:cs typeface="Microsoft JhengHei"/>
                <a:sym typeface="Microsoft JhengHei"/>
              </a:rPr>
              <a:t>蒐集或處理者知悉或經當事人通知依前項第七款但書規定禁止對該資料之處理或利用時，應主動或依當事人之請求，刪除、停止處理或利用該個人資料。</a:t>
            </a:r>
            <a:endParaRPr sz="1000" b="1" i="0" u="none" strike="noStrike" cap="none" dirty="0">
              <a:solidFill>
                <a:schemeClr val="tx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200" b="1" i="0" u="none" strike="noStrike" cap="none" dirty="0">
              <a:solidFill>
                <a:srgbClr val="C00000"/>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7ACC4887-23E3-4FAD-8E7C-3581C17C3919}"/>
              </a:ext>
            </a:extLst>
          </p:cNvPr>
          <p:cNvSpPr/>
          <p:nvPr/>
        </p:nvSpPr>
        <p:spPr>
          <a:xfrm rot="716229">
            <a:off x="6240490" y="313709"/>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fade">
                                      <p:cBhvr>
                                        <p:cTn id="7" dur="500"/>
                                        <p:tgtEl>
                                          <p:spTgt spid="106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71"/>
                                        </p:tgtEl>
                                        <p:attrNameLst>
                                          <p:attrName>style.visibility</p:attrName>
                                        </p:attrNameLst>
                                      </p:cBhvr>
                                      <p:to>
                                        <p:strVal val="visible"/>
                                      </p:to>
                                    </p:set>
                                    <p:animEffect transition="in" filter="fade">
                                      <p:cBhvr>
                                        <p:cTn id="13" dur="500"/>
                                        <p:tgtEl>
                                          <p:spTgt spid="107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76"/>
                                        </p:tgtEl>
                                        <p:attrNameLst>
                                          <p:attrName>style.visibility</p:attrName>
                                        </p:attrNameLst>
                                      </p:cBhvr>
                                      <p:to>
                                        <p:strVal val="visible"/>
                                      </p:to>
                                    </p:set>
                                    <p:animEffect transition="in" filter="fade">
                                      <p:cBhvr>
                                        <p:cTn id="17" dur="250"/>
                                        <p:tgtEl>
                                          <p:spTgt spid="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7"/>
          <p:cNvSpPr txBox="1">
            <a:spLocks noGrp="1"/>
          </p:cNvSpPr>
          <p:nvPr>
            <p:ph type="title"/>
          </p:nvPr>
        </p:nvSpPr>
        <p:spPr>
          <a:xfrm>
            <a:off x="712626" y="29748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082" name="Google Shape;1082;p3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36</a:t>
            </a:fld>
            <a:endParaRPr/>
          </a:p>
        </p:txBody>
      </p:sp>
      <p:grpSp>
        <p:nvGrpSpPr>
          <p:cNvPr id="1084" name="Google Shape;1084;p37"/>
          <p:cNvGrpSpPr/>
          <p:nvPr/>
        </p:nvGrpSpPr>
        <p:grpSpPr>
          <a:xfrm>
            <a:off x="155172" y="146662"/>
            <a:ext cx="1826461" cy="289172"/>
            <a:chOff x="4411970" y="2726085"/>
            <a:chExt cx="826954" cy="193659"/>
          </a:xfrm>
        </p:grpSpPr>
        <p:sp>
          <p:nvSpPr>
            <p:cNvPr id="1085" name="Google Shape;1085;p37"/>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86" name="Google Shape;1086;p37"/>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087" name="Google Shape;1087;p37"/>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088" name="Google Shape;1088;p37"/>
          <p:cNvGrpSpPr/>
          <p:nvPr/>
        </p:nvGrpSpPr>
        <p:grpSpPr>
          <a:xfrm>
            <a:off x="868564" y="462977"/>
            <a:ext cx="7927469" cy="980758"/>
            <a:chOff x="820746" y="1425759"/>
            <a:chExt cx="7927469" cy="980758"/>
          </a:xfrm>
        </p:grpSpPr>
        <p:grpSp>
          <p:nvGrpSpPr>
            <p:cNvPr id="1089" name="Google Shape;1089;p37"/>
            <p:cNvGrpSpPr/>
            <p:nvPr/>
          </p:nvGrpSpPr>
          <p:grpSpPr>
            <a:xfrm>
              <a:off x="820746" y="1425759"/>
              <a:ext cx="7852407" cy="980758"/>
              <a:chOff x="820746" y="1425759"/>
              <a:chExt cx="7852407" cy="980758"/>
            </a:xfrm>
          </p:grpSpPr>
          <p:sp>
            <p:nvSpPr>
              <p:cNvPr id="1090" name="Google Shape;1090;p37"/>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4</a:t>
                </a:r>
                <a:endParaRPr sz="4000" b="0" i="0" u="none" strike="noStrike" cap="none" dirty="0">
                  <a:solidFill>
                    <a:srgbClr val="000000"/>
                  </a:solidFill>
                  <a:latin typeface="Lexend"/>
                  <a:ea typeface="Lexend"/>
                  <a:cs typeface="Lexend"/>
                  <a:sym typeface="Lexend"/>
                </a:endParaRPr>
              </a:p>
            </p:txBody>
          </p:sp>
          <p:sp>
            <p:nvSpPr>
              <p:cNvPr id="1091" name="Google Shape;1091;p37"/>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092" name="Google Shape;1092;p37"/>
            <p:cNvSpPr txBox="1"/>
            <p:nvPr/>
          </p:nvSpPr>
          <p:spPr>
            <a:xfrm>
              <a:off x="2033167" y="2043337"/>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4.6 委託他人進行資料蒐集、處理或利用，進行適當監督</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093" name="Google Shape;1093;p37"/>
          <p:cNvSpPr txBox="1"/>
          <p:nvPr/>
        </p:nvSpPr>
        <p:spPr>
          <a:xfrm>
            <a:off x="1849322" y="1262145"/>
            <a:ext cx="6496684" cy="4211175"/>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如有委外應檢附</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*委外監督紀錄</a:t>
            </a:r>
            <a:r>
              <a:rPr lang="zh-TW" sz="1200" b="1" i="0" u="none" strike="noStrike" cap="none" dirty="0">
                <a:solidFill>
                  <a:srgbClr val="C00000"/>
                </a:solidFill>
                <a:latin typeface="Microsoft JhengHei"/>
                <a:ea typeface="Microsoft JhengHei"/>
                <a:cs typeface="Microsoft JhengHei"/>
                <a:sym typeface="Microsoft JhengHei"/>
              </a:rPr>
              <a:t>(監督項目應包含個資法施行細則第八條第2項規定)</a:t>
            </a:r>
            <a:endParaRPr lang="en-US" altLang="zh-TW" sz="1200" b="1" i="0" u="none" strike="noStrike" cap="none" dirty="0">
              <a:solidFill>
                <a:srgbClr val="C00000"/>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altLang="zh-TW" sz="1200" b="1" dirty="0">
              <a:solidFill>
                <a:srgbClr val="C00000"/>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sym typeface="Microsoft JhengHei"/>
              </a:rPr>
              <a:t>個資法施行細則第</a:t>
            </a:r>
            <a:r>
              <a:rPr lang="en-US" altLang="zh-TW" sz="1200" b="1" dirty="0">
                <a:solidFill>
                  <a:srgbClr val="C00000"/>
                </a:solidFill>
                <a:latin typeface="Microsoft JhengHei"/>
                <a:ea typeface="Microsoft JhengHei"/>
                <a:sym typeface="Microsoft JhengHei"/>
              </a:rPr>
              <a:t>8</a:t>
            </a:r>
            <a:r>
              <a:rPr lang="zh-TW" altLang="en-US" sz="1200" b="1" dirty="0">
                <a:solidFill>
                  <a:srgbClr val="C00000"/>
                </a:solidFill>
                <a:latin typeface="Microsoft JhengHei"/>
                <a:ea typeface="Microsoft JhengHei"/>
                <a:sym typeface="Microsoft JhengHei"/>
              </a:rPr>
              <a:t>條規定</a:t>
            </a:r>
          </a:p>
          <a:p>
            <a:pPr lvl="0">
              <a:lnSpc>
                <a:spcPct val="115000"/>
              </a:lnSpc>
            </a:pPr>
            <a:r>
              <a:rPr lang="en-US" altLang="zh-TW" sz="1100" b="1" dirty="0">
                <a:solidFill>
                  <a:schemeClr val="tx1"/>
                </a:solidFill>
                <a:latin typeface="Microsoft JhengHei"/>
                <a:ea typeface="Microsoft JhengHei"/>
                <a:sym typeface="Microsoft JhengHei"/>
              </a:rPr>
              <a:t>1.</a:t>
            </a:r>
            <a:r>
              <a:rPr lang="zh-TW" altLang="en-US" sz="1100" b="1" dirty="0">
                <a:solidFill>
                  <a:schemeClr val="tx1"/>
                </a:solidFill>
                <a:latin typeface="Microsoft JhengHei"/>
                <a:ea typeface="Microsoft JhengHei"/>
                <a:sym typeface="Microsoft JhengHei"/>
              </a:rPr>
              <a:t>委託他人蒐集、處理或利用個人資料時，委託機關應對受託者為適當之監督。</a:t>
            </a:r>
          </a:p>
          <a:p>
            <a:pPr lvl="0">
              <a:lnSpc>
                <a:spcPct val="115000"/>
              </a:lnSpc>
            </a:pPr>
            <a:r>
              <a:rPr lang="en-US" altLang="zh-TW" sz="1100" b="1" dirty="0">
                <a:solidFill>
                  <a:schemeClr val="tx1"/>
                </a:solidFill>
                <a:latin typeface="Microsoft JhengHei"/>
                <a:ea typeface="Microsoft JhengHei"/>
                <a:sym typeface="Microsoft JhengHei"/>
              </a:rPr>
              <a:t>2.</a:t>
            </a:r>
            <a:r>
              <a:rPr lang="zh-TW" altLang="en-US" sz="1100" b="1" dirty="0">
                <a:solidFill>
                  <a:schemeClr val="tx1"/>
                </a:solidFill>
                <a:latin typeface="Microsoft JhengHei"/>
                <a:ea typeface="Microsoft JhengHei"/>
                <a:sym typeface="Microsoft JhengHei"/>
              </a:rPr>
              <a:t>前項監督至少應包含下列事項：</a:t>
            </a:r>
          </a:p>
          <a:p>
            <a:pPr lvl="0">
              <a:lnSpc>
                <a:spcPct val="115000"/>
              </a:lnSpc>
            </a:pPr>
            <a:r>
              <a:rPr lang="zh-TW" altLang="en-US" sz="1100" b="1" dirty="0">
                <a:solidFill>
                  <a:schemeClr val="tx1"/>
                </a:solidFill>
                <a:latin typeface="Microsoft JhengHei"/>
                <a:ea typeface="Microsoft JhengHei"/>
                <a:sym typeface="Microsoft JhengHei"/>
              </a:rPr>
              <a:t>一、預定蒐集、處理或利用個人資料之範圍、類別、特定目的及其期間。</a:t>
            </a:r>
          </a:p>
          <a:p>
            <a:pPr lvl="0">
              <a:lnSpc>
                <a:spcPct val="115000"/>
              </a:lnSpc>
            </a:pPr>
            <a:r>
              <a:rPr lang="zh-TW" altLang="en-US" sz="1100" b="1" dirty="0">
                <a:solidFill>
                  <a:schemeClr val="tx1"/>
                </a:solidFill>
                <a:latin typeface="Microsoft JhengHei"/>
                <a:ea typeface="Microsoft JhengHei"/>
                <a:sym typeface="Microsoft JhengHei"/>
              </a:rPr>
              <a:t>二、受託者就第十二條第二項採取之措施。</a:t>
            </a:r>
          </a:p>
          <a:p>
            <a:pPr lvl="0">
              <a:lnSpc>
                <a:spcPct val="115000"/>
              </a:lnSpc>
            </a:pPr>
            <a:r>
              <a:rPr lang="zh-TW" altLang="en-US" sz="1100" b="1" dirty="0">
                <a:solidFill>
                  <a:schemeClr val="tx1"/>
                </a:solidFill>
                <a:latin typeface="Microsoft JhengHei"/>
                <a:ea typeface="Microsoft JhengHei"/>
                <a:sym typeface="Microsoft JhengHei"/>
              </a:rPr>
              <a:t>三、有複委託者，其約定之受託者。</a:t>
            </a:r>
          </a:p>
          <a:p>
            <a:pPr lvl="0">
              <a:lnSpc>
                <a:spcPct val="115000"/>
              </a:lnSpc>
            </a:pPr>
            <a:r>
              <a:rPr lang="zh-TW" altLang="en-US" sz="1100" b="1" dirty="0">
                <a:solidFill>
                  <a:schemeClr val="tx1"/>
                </a:solidFill>
                <a:latin typeface="Microsoft JhengHei"/>
                <a:ea typeface="Microsoft JhengHei"/>
                <a:sym typeface="Microsoft JhengHei"/>
              </a:rPr>
              <a:t>四、受託者或其受僱人違反本法、其他個人資料保護法律或其法規命令時，應向委託機關通知之事項及採行之補救措施。</a:t>
            </a:r>
          </a:p>
          <a:p>
            <a:pPr lvl="0">
              <a:lnSpc>
                <a:spcPct val="115000"/>
              </a:lnSpc>
            </a:pPr>
            <a:r>
              <a:rPr lang="zh-TW" altLang="en-US" sz="1100" b="1" dirty="0">
                <a:solidFill>
                  <a:schemeClr val="tx1"/>
                </a:solidFill>
                <a:latin typeface="Microsoft JhengHei"/>
                <a:ea typeface="Microsoft JhengHei"/>
                <a:sym typeface="Microsoft JhengHei"/>
              </a:rPr>
              <a:t>五、委託機關如對受託者有保留指示者，其保留指示之事項。</a:t>
            </a:r>
          </a:p>
          <a:p>
            <a:pPr lvl="0">
              <a:lnSpc>
                <a:spcPct val="115000"/>
              </a:lnSpc>
            </a:pPr>
            <a:r>
              <a:rPr lang="zh-TW" altLang="en-US" sz="1100" b="1" dirty="0">
                <a:solidFill>
                  <a:schemeClr val="tx1"/>
                </a:solidFill>
                <a:latin typeface="Microsoft JhengHei"/>
                <a:ea typeface="Microsoft JhengHei"/>
                <a:sym typeface="Microsoft JhengHei"/>
              </a:rPr>
              <a:t>六、委託關係終止或解除時，個人資料載體之返還，及受託者履行委託契約以儲存方式而持有之個人資料之刪除。</a:t>
            </a:r>
          </a:p>
          <a:p>
            <a:pPr lvl="0">
              <a:lnSpc>
                <a:spcPct val="115000"/>
              </a:lnSpc>
            </a:pPr>
            <a:r>
              <a:rPr lang="en-US" altLang="zh-TW" sz="1100" b="1" dirty="0">
                <a:solidFill>
                  <a:schemeClr val="tx1"/>
                </a:solidFill>
                <a:latin typeface="Microsoft JhengHei"/>
                <a:ea typeface="Microsoft JhengHei"/>
                <a:sym typeface="Microsoft JhengHei"/>
              </a:rPr>
              <a:t>3.</a:t>
            </a:r>
            <a:r>
              <a:rPr lang="zh-TW" altLang="en-US" sz="1100" b="1" dirty="0">
                <a:solidFill>
                  <a:schemeClr val="tx1"/>
                </a:solidFill>
                <a:latin typeface="Microsoft JhengHei"/>
                <a:ea typeface="Microsoft JhengHei"/>
                <a:sym typeface="Microsoft JhengHei"/>
              </a:rPr>
              <a:t>第一項之監督，委託機關應定期確認受託者執行之狀況，並將確認結果記錄之。</a:t>
            </a:r>
          </a:p>
          <a:p>
            <a:pPr lvl="0">
              <a:lnSpc>
                <a:spcPct val="115000"/>
              </a:lnSpc>
            </a:pPr>
            <a:r>
              <a:rPr lang="en-US" altLang="zh-TW" sz="1100" b="1" dirty="0">
                <a:solidFill>
                  <a:schemeClr val="tx1"/>
                </a:solidFill>
                <a:latin typeface="Microsoft JhengHei"/>
                <a:ea typeface="Microsoft JhengHei"/>
                <a:sym typeface="Microsoft JhengHei"/>
              </a:rPr>
              <a:t>4.</a:t>
            </a:r>
            <a:r>
              <a:rPr lang="zh-TW" altLang="en-US" sz="1100" b="1" dirty="0">
                <a:solidFill>
                  <a:schemeClr val="tx1"/>
                </a:solidFill>
                <a:latin typeface="Microsoft JhengHei"/>
                <a:ea typeface="Microsoft JhengHei"/>
                <a:sym typeface="Microsoft JhengHei"/>
              </a:rPr>
              <a:t>受託者僅得於委託機關指示之範圍內，蒐集、處理或利用個人資料。受託者認委託機關之指示有違反本法、其他個人資料保護法律或其法規命令者，應立即通知委託機關。</a:t>
            </a:r>
            <a:endParaRPr lang="en-US" sz="1100" b="1" dirty="0">
              <a:solidFill>
                <a:schemeClr val="tx1"/>
              </a:solidFill>
              <a:latin typeface="Microsoft JhengHei"/>
              <a:ea typeface="Microsoft JhengHei"/>
              <a:sym typeface="Microsoft JhengHei"/>
            </a:endParaRPr>
          </a:p>
          <a:p>
            <a:pPr marL="0" marR="0" lvl="0" indent="0" algn="l" rtl="0">
              <a:lnSpc>
                <a:spcPct val="115000"/>
              </a:lnSpc>
              <a:spcBef>
                <a:spcPts val="0"/>
              </a:spcBef>
              <a:spcAft>
                <a:spcPts val="0"/>
              </a:spcAft>
              <a:buNone/>
            </a:pPr>
            <a:endParaRPr sz="1200" dirty="0"/>
          </a:p>
          <a:p>
            <a:pPr marL="0" marR="0" lvl="0" indent="0" algn="l" rtl="0">
              <a:lnSpc>
                <a:spcPct val="115000"/>
              </a:lnSpc>
              <a:spcBef>
                <a:spcPts val="0"/>
              </a:spcBef>
              <a:spcAft>
                <a:spcPts val="0"/>
              </a:spcAft>
              <a:buNone/>
            </a:pP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17" name="圖片 16">
            <a:extLst>
              <a:ext uri="{FF2B5EF4-FFF2-40B4-BE49-F238E27FC236}">
                <a16:creationId xmlns:a16="http://schemas.microsoft.com/office/drawing/2014/main" id="{0C59BB22-F1B9-4CB9-871C-CBD656BD9C0D}"/>
              </a:ext>
            </a:extLst>
          </p:cNvPr>
          <p:cNvPicPr>
            <a:picLocks noChangeAspect="1"/>
          </p:cNvPicPr>
          <p:nvPr/>
        </p:nvPicPr>
        <p:blipFill rotWithShape="1">
          <a:blip r:embed="rId3"/>
          <a:srcRect t="15177"/>
          <a:stretch/>
        </p:blipFill>
        <p:spPr>
          <a:xfrm>
            <a:off x="1216160" y="3281896"/>
            <a:ext cx="7504811" cy="1485367"/>
          </a:xfrm>
          <a:prstGeom prst="rect">
            <a:avLst/>
          </a:prstGeom>
        </p:spPr>
      </p:pic>
      <p:sp>
        <p:nvSpPr>
          <p:cNvPr id="18" name="語音泡泡: 橢圓形 17">
            <a:extLst>
              <a:ext uri="{FF2B5EF4-FFF2-40B4-BE49-F238E27FC236}">
                <a16:creationId xmlns:a16="http://schemas.microsoft.com/office/drawing/2014/main" id="{F34BD7BA-C18F-420E-A7EC-DC64819A89E9}"/>
              </a:ext>
            </a:extLst>
          </p:cNvPr>
          <p:cNvSpPr/>
          <p:nvPr/>
        </p:nvSpPr>
        <p:spPr>
          <a:xfrm rot="716229">
            <a:off x="6243594" y="438389"/>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fade">
                                      <p:cBhvr>
                                        <p:cTn id="7" dur="500"/>
                                        <p:tgtEl>
                                          <p:spTgt spid="10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88"/>
                                        </p:tgtEl>
                                        <p:attrNameLst>
                                          <p:attrName>style.visibility</p:attrName>
                                        </p:attrNameLst>
                                      </p:cBhvr>
                                      <p:to>
                                        <p:strVal val="visible"/>
                                      </p:to>
                                    </p:set>
                                    <p:animEffect transition="in" filter="fade">
                                      <p:cBhvr>
                                        <p:cTn id="11" dur="500"/>
                                        <p:tgtEl>
                                          <p:spTgt spid="108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93"/>
                                        </p:tgtEl>
                                        <p:attrNameLst>
                                          <p:attrName>style.visibility</p:attrName>
                                        </p:attrNameLst>
                                      </p:cBhvr>
                                      <p:to>
                                        <p:strVal val="visible"/>
                                      </p:to>
                                    </p:set>
                                    <p:animEffect transition="in" filter="fade">
                                      <p:cBhvr>
                                        <p:cTn id="17" dur="250"/>
                                        <p:tgtEl>
                                          <p:spTgt spid="10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8"/>
          <p:cNvSpPr txBox="1">
            <a:spLocks noGrp="1"/>
          </p:cNvSpPr>
          <p:nvPr>
            <p:ph type="title"/>
          </p:nvPr>
        </p:nvSpPr>
        <p:spPr>
          <a:xfrm>
            <a:off x="604117" y="25944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099" name="Google Shape;1099;p3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37</a:t>
            </a:fld>
            <a:endParaRPr/>
          </a:p>
        </p:txBody>
      </p:sp>
      <p:grpSp>
        <p:nvGrpSpPr>
          <p:cNvPr id="1101" name="Google Shape;1101;p38"/>
          <p:cNvGrpSpPr/>
          <p:nvPr/>
        </p:nvGrpSpPr>
        <p:grpSpPr>
          <a:xfrm>
            <a:off x="155172" y="146662"/>
            <a:ext cx="1826461" cy="289172"/>
            <a:chOff x="4411970" y="2726085"/>
            <a:chExt cx="826954" cy="193659"/>
          </a:xfrm>
        </p:grpSpPr>
        <p:sp>
          <p:nvSpPr>
            <p:cNvPr id="1102" name="Google Shape;1102;p3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03" name="Google Shape;1103;p3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04" name="Google Shape;1104;p3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05" name="Google Shape;1105;p38"/>
          <p:cNvGrpSpPr/>
          <p:nvPr/>
        </p:nvGrpSpPr>
        <p:grpSpPr>
          <a:xfrm>
            <a:off x="664382" y="545793"/>
            <a:ext cx="7927469" cy="980758"/>
            <a:chOff x="820746" y="1425759"/>
            <a:chExt cx="7927469" cy="980758"/>
          </a:xfrm>
        </p:grpSpPr>
        <p:grpSp>
          <p:nvGrpSpPr>
            <p:cNvPr id="1106" name="Google Shape;1106;p38"/>
            <p:cNvGrpSpPr/>
            <p:nvPr/>
          </p:nvGrpSpPr>
          <p:grpSpPr>
            <a:xfrm>
              <a:off x="820746" y="1425759"/>
              <a:ext cx="7852407" cy="980758"/>
              <a:chOff x="820746" y="1425759"/>
              <a:chExt cx="7852407" cy="980758"/>
            </a:xfrm>
          </p:grpSpPr>
          <p:sp>
            <p:nvSpPr>
              <p:cNvPr id="1107" name="Google Shape;1107;p38"/>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08" name="Google Shape;1108;p38"/>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09" name="Google Shape;1109;p38"/>
            <p:cNvSpPr txBox="1"/>
            <p:nvPr/>
          </p:nvSpPr>
          <p:spPr>
            <a:xfrm>
              <a:off x="2033167" y="2043337"/>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4.7 首次利用個資行銷之當事人確認作業</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110" name="Google Shape;1110;p38"/>
          <p:cNvSpPr txBox="1"/>
          <p:nvPr/>
        </p:nvSpPr>
        <p:spPr>
          <a:xfrm>
            <a:off x="1811433" y="1454334"/>
            <a:ext cx="6496684" cy="2125950"/>
          </a:xfrm>
          <a:prstGeom prst="rect">
            <a:avLst/>
          </a:prstGeom>
          <a:noFill/>
          <a:ln>
            <a:noFill/>
          </a:ln>
        </p:spPr>
        <p:txBody>
          <a:bodyPr spcFirstLastPara="1" wrap="square" lIns="91425" tIns="91425" rIns="91425" bIns="91425" anchor="ctr" anchorCtr="0">
            <a:noAutofit/>
          </a:bodyPr>
          <a:lstStyle/>
          <a:p>
            <a:pPr marL="285750" marR="0" lvl="0" indent="-184150" algn="l" rtl="0">
              <a:lnSpc>
                <a:spcPct val="115000"/>
              </a:lnSpc>
              <a:spcBef>
                <a:spcPts val="0"/>
              </a:spcBef>
              <a:spcAft>
                <a:spcPts val="0"/>
              </a:spcAft>
              <a:buClr>
                <a:srgbClr val="000000"/>
              </a:buClr>
              <a:buSzPts val="1600"/>
              <a:buFont typeface="Noto Sans Symbols"/>
              <a:buNone/>
            </a:pPr>
            <a:endParaRPr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Arial"/>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若有首次利用個資行銷，請勾選形式，並檢附首次利用個資行銷進行告知紀錄，無則免附告知紀錄。</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Arial"/>
              <a:buChar char="◆"/>
            </a:pPr>
            <a:endParaRPr lang="en-US" sz="1200" b="1" dirty="0">
              <a:solidFill>
                <a:srgbClr val="C00000"/>
              </a:solidFill>
              <a:highlight>
                <a:srgbClr val="F5FC9A"/>
              </a:highlight>
              <a:latin typeface="Microsoft JhengHei"/>
              <a:ea typeface="Microsoft JhengHei"/>
              <a:cs typeface="Microsoft JhengHei"/>
              <a:sym typeface="Microsoft JhengHei"/>
            </a:endParaRPr>
          </a:p>
          <a:p>
            <a:pPr marL="285750" lvl="0" indent="-285750">
              <a:lnSpc>
                <a:spcPct val="115000"/>
              </a:lnSpc>
              <a:buSzPts val="1400"/>
              <a:buFont typeface="Arial"/>
              <a:buChar char="◆"/>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20</a:t>
            </a:r>
            <a:r>
              <a:rPr lang="zh-TW" altLang="en-US" sz="1200" b="1" dirty="0">
                <a:solidFill>
                  <a:srgbClr val="C00000"/>
                </a:solidFill>
                <a:latin typeface="Microsoft JhengHei"/>
                <a:ea typeface="Microsoft JhengHei"/>
                <a:cs typeface="Microsoft JhengHei"/>
                <a:sym typeface="Microsoft JhengHei"/>
              </a:rPr>
              <a:t>條第</a:t>
            </a:r>
            <a:r>
              <a:rPr lang="en-US" altLang="zh-TW" sz="1200" b="1" dirty="0">
                <a:solidFill>
                  <a:srgbClr val="C00000"/>
                </a:solidFill>
                <a:latin typeface="Microsoft JhengHei"/>
                <a:ea typeface="Microsoft JhengHei"/>
                <a:cs typeface="Microsoft JhengHei"/>
                <a:sym typeface="Microsoft JhengHei"/>
              </a:rPr>
              <a:t>2</a:t>
            </a:r>
            <a:r>
              <a:rPr lang="zh-TW" altLang="en-US" sz="1200" b="1" dirty="0">
                <a:solidFill>
                  <a:srgbClr val="C00000"/>
                </a:solidFill>
                <a:latin typeface="Microsoft JhengHei"/>
                <a:ea typeface="Microsoft JhengHei"/>
                <a:cs typeface="Microsoft JhengHei"/>
                <a:sym typeface="Microsoft JhengHei"/>
              </a:rPr>
              <a:t>、</a:t>
            </a:r>
            <a:r>
              <a:rPr lang="en-US" altLang="zh-TW" sz="1200" b="1" dirty="0">
                <a:solidFill>
                  <a:srgbClr val="C00000"/>
                </a:solidFill>
                <a:latin typeface="Microsoft JhengHei"/>
                <a:ea typeface="Microsoft JhengHei"/>
                <a:cs typeface="Microsoft JhengHei"/>
                <a:sym typeface="Microsoft JhengHei"/>
              </a:rPr>
              <a:t>3</a:t>
            </a:r>
            <a:r>
              <a:rPr lang="zh-TW" altLang="en-US" sz="1200" b="1" dirty="0">
                <a:solidFill>
                  <a:srgbClr val="C00000"/>
                </a:solidFill>
                <a:latin typeface="Microsoft JhengHei"/>
                <a:ea typeface="Microsoft JhengHei"/>
                <a:cs typeface="Microsoft JhengHei"/>
                <a:sym typeface="Microsoft JhengHei"/>
              </a:rPr>
              <a:t>項規定</a:t>
            </a:r>
          </a:p>
          <a:p>
            <a:pPr lvl="0">
              <a:lnSpc>
                <a:spcPct val="115000"/>
              </a:lnSpc>
              <a:buSzPts val="1400"/>
            </a:pPr>
            <a:r>
              <a:rPr lang="en-US" altLang="zh-TW" sz="1200" b="1" dirty="0">
                <a:solidFill>
                  <a:schemeClr val="dk1"/>
                </a:solidFill>
                <a:latin typeface="Microsoft JhengHei"/>
                <a:ea typeface="Microsoft JhengHei"/>
                <a:cs typeface="Microsoft JhengHei"/>
                <a:sym typeface="Microsoft JhengHei"/>
              </a:rPr>
              <a:t>2.</a:t>
            </a:r>
            <a:r>
              <a:rPr lang="zh-TW" altLang="en-US" sz="1200" b="1" dirty="0">
                <a:solidFill>
                  <a:schemeClr val="dk1"/>
                </a:solidFill>
                <a:latin typeface="Microsoft JhengHei"/>
                <a:ea typeface="Microsoft JhengHei"/>
                <a:cs typeface="Microsoft JhengHei"/>
                <a:sym typeface="Microsoft JhengHei"/>
              </a:rPr>
              <a:t>非公務機關依前項規定利用個人資料行銷者，</a:t>
            </a:r>
            <a:r>
              <a:rPr lang="zh-TW" altLang="en-US" sz="1200" b="1" dirty="0">
                <a:solidFill>
                  <a:schemeClr val="dk1"/>
                </a:solidFill>
                <a:highlight>
                  <a:srgbClr val="F5FC9A"/>
                </a:highlight>
                <a:latin typeface="Microsoft JhengHei"/>
                <a:ea typeface="Microsoft JhengHei"/>
                <a:cs typeface="Microsoft JhengHei"/>
                <a:sym typeface="Microsoft JhengHei"/>
              </a:rPr>
              <a:t>當事人表示拒絕接受行銷時，應即停止利用其個人資料行銷。</a:t>
            </a:r>
          </a:p>
          <a:p>
            <a:pPr lvl="0">
              <a:lnSpc>
                <a:spcPct val="115000"/>
              </a:lnSpc>
              <a:buSzPts val="1400"/>
            </a:pPr>
            <a:r>
              <a:rPr lang="en-US" altLang="zh-TW" sz="1200" b="1" dirty="0">
                <a:solidFill>
                  <a:schemeClr val="dk1"/>
                </a:solidFill>
                <a:latin typeface="Microsoft JhengHei"/>
                <a:ea typeface="Microsoft JhengHei"/>
                <a:cs typeface="Microsoft JhengHei"/>
                <a:sym typeface="Microsoft JhengHei"/>
              </a:rPr>
              <a:t>3.</a:t>
            </a:r>
            <a:r>
              <a:rPr lang="zh-TW" altLang="en-US" sz="1200" b="1" dirty="0">
                <a:solidFill>
                  <a:schemeClr val="dk1"/>
                </a:solidFill>
                <a:latin typeface="Microsoft JhengHei"/>
                <a:ea typeface="Microsoft JhengHei"/>
                <a:cs typeface="Microsoft JhengHei"/>
                <a:sym typeface="Microsoft JhengHei"/>
              </a:rPr>
              <a:t>非公務機關於首次行銷時，應提供</a:t>
            </a:r>
            <a:r>
              <a:rPr lang="zh-TW" altLang="en-US" sz="1200" b="1" dirty="0">
                <a:solidFill>
                  <a:schemeClr val="dk1"/>
                </a:solidFill>
                <a:highlight>
                  <a:srgbClr val="F5FC9A"/>
                </a:highlight>
                <a:latin typeface="Microsoft JhengHei"/>
                <a:ea typeface="Microsoft JhengHei"/>
                <a:cs typeface="Microsoft JhengHei"/>
                <a:sym typeface="Microsoft JhengHei"/>
              </a:rPr>
              <a:t>當事人表示拒絕接受行銷之方式</a:t>
            </a:r>
            <a:r>
              <a:rPr lang="zh-TW" altLang="en-US" sz="1200" b="1" dirty="0">
                <a:solidFill>
                  <a:schemeClr val="dk1"/>
                </a:solidFill>
                <a:latin typeface="Microsoft JhengHei"/>
                <a:ea typeface="Microsoft JhengHei"/>
                <a:cs typeface="Microsoft JhengHei"/>
                <a:sym typeface="Microsoft JhengHei"/>
              </a:rPr>
              <a:t>，並支付所需費用。</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2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2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A0DDD55D-A440-4E14-BCAE-C8D533E120C0}"/>
              </a:ext>
            </a:extLst>
          </p:cNvPr>
          <p:cNvPicPr>
            <a:picLocks noChangeAspect="1"/>
          </p:cNvPicPr>
          <p:nvPr/>
        </p:nvPicPr>
        <p:blipFill rotWithShape="1">
          <a:blip r:embed="rId3"/>
          <a:srcRect l="7640" t="3275"/>
          <a:stretch/>
        </p:blipFill>
        <p:spPr>
          <a:xfrm>
            <a:off x="1811433" y="3303112"/>
            <a:ext cx="3814198" cy="1667161"/>
          </a:xfrm>
          <a:prstGeom prst="rect">
            <a:avLst/>
          </a:prstGeom>
        </p:spPr>
      </p:pic>
      <p:sp>
        <p:nvSpPr>
          <p:cNvPr id="16" name="語音泡泡: 橢圓形 15">
            <a:extLst>
              <a:ext uri="{FF2B5EF4-FFF2-40B4-BE49-F238E27FC236}">
                <a16:creationId xmlns:a16="http://schemas.microsoft.com/office/drawing/2014/main" id="{E2BC776D-64EF-49FC-BD1C-DBB8717B6259}"/>
              </a:ext>
            </a:extLst>
          </p:cNvPr>
          <p:cNvSpPr/>
          <p:nvPr/>
        </p:nvSpPr>
        <p:spPr>
          <a:xfrm rot="716229">
            <a:off x="6243594" y="438389"/>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8"/>
                                        </p:tgtEl>
                                        <p:attrNameLst>
                                          <p:attrName>style.visibility</p:attrName>
                                        </p:attrNameLst>
                                      </p:cBhvr>
                                      <p:to>
                                        <p:strVal val="visible"/>
                                      </p:to>
                                    </p:set>
                                    <p:animEffect transition="in" filter="fade">
                                      <p:cBhvr>
                                        <p:cTn id="7" dur="500"/>
                                        <p:tgtEl>
                                          <p:spTgt spid="10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05"/>
                                        </p:tgtEl>
                                        <p:attrNameLst>
                                          <p:attrName>style.visibility</p:attrName>
                                        </p:attrNameLst>
                                      </p:cBhvr>
                                      <p:to>
                                        <p:strVal val="visible"/>
                                      </p:to>
                                    </p:set>
                                    <p:animEffect transition="in" filter="fade">
                                      <p:cBhvr>
                                        <p:cTn id="13" dur="500"/>
                                        <p:tgtEl>
                                          <p:spTgt spid="110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10"/>
                                        </p:tgtEl>
                                        <p:attrNameLst>
                                          <p:attrName>style.visibility</p:attrName>
                                        </p:attrNameLst>
                                      </p:cBhvr>
                                      <p:to>
                                        <p:strVal val="visible"/>
                                      </p:to>
                                    </p:set>
                                    <p:animEffect transition="in" filter="fade">
                                      <p:cBhvr>
                                        <p:cTn id="17" dur="250"/>
                                        <p:tgtEl>
                                          <p:spTgt spid="111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39"/>
          <p:cNvSpPr txBox="1">
            <a:spLocks noGrp="1"/>
          </p:cNvSpPr>
          <p:nvPr>
            <p:ph type="title"/>
          </p:nvPr>
        </p:nvSpPr>
        <p:spPr>
          <a:xfrm>
            <a:off x="712626" y="12278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116" name="Google Shape;1116;p3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38</a:t>
            </a:fld>
            <a:endParaRPr/>
          </a:p>
        </p:txBody>
      </p:sp>
      <p:grpSp>
        <p:nvGrpSpPr>
          <p:cNvPr id="1118" name="Google Shape;1118;p39"/>
          <p:cNvGrpSpPr/>
          <p:nvPr/>
        </p:nvGrpSpPr>
        <p:grpSpPr>
          <a:xfrm>
            <a:off x="155172" y="146662"/>
            <a:ext cx="1826461" cy="289172"/>
            <a:chOff x="4411970" y="2726085"/>
            <a:chExt cx="826954" cy="193659"/>
          </a:xfrm>
        </p:grpSpPr>
        <p:sp>
          <p:nvSpPr>
            <p:cNvPr id="1119" name="Google Shape;1119;p39"/>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20" name="Google Shape;1120;p3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21" name="Google Shape;1121;p39"/>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22" name="Google Shape;1122;p39"/>
          <p:cNvGrpSpPr/>
          <p:nvPr/>
        </p:nvGrpSpPr>
        <p:grpSpPr>
          <a:xfrm>
            <a:off x="854315" y="546239"/>
            <a:ext cx="7927469" cy="980758"/>
            <a:chOff x="820746" y="1425759"/>
            <a:chExt cx="7927469" cy="980758"/>
          </a:xfrm>
        </p:grpSpPr>
        <p:grpSp>
          <p:nvGrpSpPr>
            <p:cNvPr id="1123" name="Google Shape;1123;p39"/>
            <p:cNvGrpSpPr/>
            <p:nvPr/>
          </p:nvGrpSpPr>
          <p:grpSpPr>
            <a:xfrm>
              <a:off x="820746" y="1425759"/>
              <a:ext cx="7852407" cy="980758"/>
              <a:chOff x="820746" y="1425759"/>
              <a:chExt cx="7852407" cy="980758"/>
            </a:xfrm>
          </p:grpSpPr>
          <p:sp>
            <p:nvSpPr>
              <p:cNvPr id="1124" name="Google Shape;1124;p39"/>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25" name="Google Shape;1125;p39"/>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26" name="Google Shape;1126;p39"/>
            <p:cNvSpPr txBox="1"/>
            <p:nvPr/>
          </p:nvSpPr>
          <p:spPr>
            <a:xfrm>
              <a:off x="2033167" y="2043337"/>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4.8 確認與維護保有個資之正確性</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127" name="Google Shape;1127;p39"/>
          <p:cNvSpPr txBox="1"/>
          <p:nvPr/>
        </p:nvSpPr>
        <p:spPr>
          <a:xfrm>
            <a:off x="2066736" y="1570868"/>
            <a:ext cx="6496684" cy="1866726"/>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須繳交之佐證資料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400" b="1" i="0" u="none" strike="noStrike" cap="none" dirty="0">
                <a:solidFill>
                  <a:schemeClr val="dk1"/>
                </a:solidFill>
                <a:latin typeface="Microsoft JhengHei"/>
                <a:ea typeface="Microsoft JhengHei"/>
                <a:cs typeface="Microsoft JhengHei"/>
                <a:sym typeface="Microsoft JhengHei"/>
              </a:rPr>
              <a:t>受檢單位個資異動(當事人請求更正或補充)受理窗口，請填寫個資受理窗口人員名稱及職稱。</a:t>
            </a:r>
            <a:endParaRPr lang="en-US" altLang="zh-TW" sz="14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b="1" dirty="0">
              <a:solidFill>
                <a:schemeClr val="dk1"/>
              </a:solidFill>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b="1" dirty="0">
                <a:solidFill>
                  <a:srgbClr val="C00000"/>
                </a:solidFill>
                <a:latin typeface="Microsoft JhengHei"/>
                <a:ea typeface="Microsoft JhengHei"/>
                <a:cs typeface="Microsoft JhengHei"/>
                <a:sym typeface="Microsoft JhengHei"/>
              </a:rPr>
              <a:t>個資法第</a:t>
            </a:r>
            <a:r>
              <a:rPr lang="en-US" altLang="zh-TW" b="1" dirty="0">
                <a:solidFill>
                  <a:srgbClr val="C00000"/>
                </a:solidFill>
                <a:latin typeface="Microsoft JhengHei"/>
                <a:ea typeface="Microsoft JhengHei"/>
                <a:cs typeface="Microsoft JhengHei"/>
                <a:sym typeface="Microsoft JhengHei"/>
              </a:rPr>
              <a:t>11</a:t>
            </a:r>
            <a:r>
              <a:rPr lang="zh-TW" altLang="en-US" b="1" dirty="0">
                <a:solidFill>
                  <a:srgbClr val="C00000"/>
                </a:solidFill>
                <a:latin typeface="Microsoft JhengHei"/>
                <a:ea typeface="Microsoft JhengHei"/>
                <a:cs typeface="Microsoft JhengHei"/>
                <a:sym typeface="Microsoft JhengHei"/>
              </a:rPr>
              <a:t>條第</a:t>
            </a:r>
            <a:r>
              <a:rPr lang="en-US" altLang="zh-TW" b="1" dirty="0">
                <a:solidFill>
                  <a:srgbClr val="C00000"/>
                </a:solidFill>
                <a:latin typeface="Microsoft JhengHei"/>
                <a:ea typeface="Microsoft JhengHei"/>
                <a:cs typeface="Microsoft JhengHei"/>
                <a:sym typeface="Microsoft JhengHei"/>
              </a:rPr>
              <a:t>1</a:t>
            </a:r>
            <a:r>
              <a:rPr lang="zh-TW" altLang="en-US" b="1" dirty="0">
                <a:solidFill>
                  <a:srgbClr val="C00000"/>
                </a:solidFill>
                <a:latin typeface="Microsoft JhengHei"/>
                <a:ea typeface="Microsoft JhengHei"/>
                <a:cs typeface="Microsoft JhengHei"/>
                <a:sym typeface="Microsoft JhengHei"/>
              </a:rPr>
              <a:t>項規定</a:t>
            </a:r>
          </a:p>
          <a:p>
            <a:pPr lvl="0">
              <a:lnSpc>
                <a:spcPct val="115000"/>
              </a:lnSpc>
            </a:pPr>
            <a:r>
              <a:rPr lang="zh-TW" altLang="en-US" b="1" dirty="0">
                <a:solidFill>
                  <a:schemeClr val="dk1"/>
                </a:solidFill>
                <a:latin typeface="Microsoft JhengHei"/>
                <a:ea typeface="Microsoft JhengHei"/>
                <a:cs typeface="Microsoft JhengHei"/>
                <a:sym typeface="Microsoft JhengHei"/>
              </a:rPr>
              <a:t>公務機關或非公務機關應維護個人資料之正確，並應主動或依當事人之請求更正或補充之。</a:t>
            </a:r>
            <a:endParaRPr sz="14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E1130BC2-F636-45B5-AEE5-79DE0176D353}"/>
              </a:ext>
            </a:extLst>
          </p:cNvPr>
          <p:cNvPicPr>
            <a:picLocks noChangeAspect="1"/>
          </p:cNvPicPr>
          <p:nvPr/>
        </p:nvPicPr>
        <p:blipFill>
          <a:blip r:embed="rId3"/>
          <a:stretch>
            <a:fillRect/>
          </a:stretch>
        </p:blipFill>
        <p:spPr>
          <a:xfrm>
            <a:off x="1733995" y="3418331"/>
            <a:ext cx="6829425" cy="1438275"/>
          </a:xfrm>
          <a:prstGeom prst="rect">
            <a:avLst/>
          </a:prstGeom>
        </p:spPr>
      </p:pic>
      <p:sp>
        <p:nvSpPr>
          <p:cNvPr id="16" name="語音泡泡: 橢圓形 15">
            <a:extLst>
              <a:ext uri="{FF2B5EF4-FFF2-40B4-BE49-F238E27FC236}">
                <a16:creationId xmlns:a16="http://schemas.microsoft.com/office/drawing/2014/main" id="{764C0E6E-2CC8-4521-A045-65B331D0FF0B}"/>
              </a:ext>
            </a:extLst>
          </p:cNvPr>
          <p:cNvSpPr/>
          <p:nvPr/>
        </p:nvSpPr>
        <p:spPr>
          <a:xfrm rot="716229">
            <a:off x="6109729" y="831104"/>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5"/>
                                        </p:tgtEl>
                                        <p:attrNameLst>
                                          <p:attrName>style.visibility</p:attrName>
                                        </p:attrNameLst>
                                      </p:cBhvr>
                                      <p:to>
                                        <p:strVal val="visible"/>
                                      </p:to>
                                    </p:set>
                                    <p:animEffect transition="in" filter="fade">
                                      <p:cBhvr>
                                        <p:cTn id="7" dur="500"/>
                                        <p:tgtEl>
                                          <p:spTgt spid="11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2"/>
                                        </p:tgtEl>
                                        <p:attrNameLst>
                                          <p:attrName>style.visibility</p:attrName>
                                        </p:attrNameLst>
                                      </p:cBhvr>
                                      <p:to>
                                        <p:strVal val="visible"/>
                                      </p:to>
                                    </p:set>
                                    <p:animEffect transition="in" filter="fade">
                                      <p:cBhvr>
                                        <p:cTn id="11" dur="500"/>
                                        <p:tgtEl>
                                          <p:spTgt spid="11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7"/>
                                        </p:tgtEl>
                                        <p:attrNameLst>
                                          <p:attrName>style.visibility</p:attrName>
                                        </p:attrNameLst>
                                      </p:cBhvr>
                                      <p:to>
                                        <p:strVal val="visible"/>
                                      </p:to>
                                    </p:set>
                                    <p:animEffect transition="in" filter="fade">
                                      <p:cBhvr>
                                        <p:cTn id="15" dur="250"/>
                                        <p:tgtEl>
                                          <p:spTgt spid="112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0"/>
          <p:cNvSpPr txBox="1">
            <a:spLocks noGrp="1"/>
          </p:cNvSpPr>
          <p:nvPr>
            <p:ph type="title"/>
          </p:nvPr>
        </p:nvSpPr>
        <p:spPr>
          <a:xfrm>
            <a:off x="698943" y="32838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133" name="Google Shape;1133;p4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39</a:t>
            </a:fld>
            <a:endParaRPr/>
          </a:p>
        </p:txBody>
      </p:sp>
      <p:grpSp>
        <p:nvGrpSpPr>
          <p:cNvPr id="1135" name="Google Shape;1135;p40"/>
          <p:cNvGrpSpPr/>
          <p:nvPr/>
        </p:nvGrpSpPr>
        <p:grpSpPr>
          <a:xfrm>
            <a:off x="177295" y="146662"/>
            <a:ext cx="1826461" cy="289172"/>
            <a:chOff x="4411970" y="2726085"/>
            <a:chExt cx="826954" cy="193659"/>
          </a:xfrm>
        </p:grpSpPr>
        <p:sp>
          <p:nvSpPr>
            <p:cNvPr id="1136" name="Google Shape;1136;p4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37" name="Google Shape;1137;p4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38" name="Google Shape;1138;p4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39" name="Google Shape;1139;p40"/>
          <p:cNvGrpSpPr/>
          <p:nvPr/>
        </p:nvGrpSpPr>
        <p:grpSpPr>
          <a:xfrm>
            <a:off x="840632" y="751837"/>
            <a:ext cx="7927469" cy="980758"/>
            <a:chOff x="820746" y="1425759"/>
            <a:chExt cx="7927469" cy="980758"/>
          </a:xfrm>
        </p:grpSpPr>
        <p:grpSp>
          <p:nvGrpSpPr>
            <p:cNvPr id="1140" name="Google Shape;1140;p40"/>
            <p:cNvGrpSpPr/>
            <p:nvPr/>
          </p:nvGrpSpPr>
          <p:grpSpPr>
            <a:xfrm>
              <a:off x="820746" y="1425759"/>
              <a:ext cx="7852407" cy="980758"/>
              <a:chOff x="820746" y="1425759"/>
              <a:chExt cx="7852407" cy="980758"/>
            </a:xfrm>
          </p:grpSpPr>
          <p:sp>
            <p:nvSpPr>
              <p:cNvPr id="1141" name="Google Shape;1141;p40"/>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42" name="Google Shape;1142;p40"/>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43" name="Google Shape;1143;p40"/>
            <p:cNvSpPr txBox="1"/>
            <p:nvPr/>
          </p:nvSpPr>
          <p:spPr>
            <a:xfrm>
              <a:off x="2033167" y="2043337"/>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4.9 針對所屬人員設定不同管理權限，並要求負保密義務</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144" name="Google Shape;1144;p40"/>
          <p:cNvSpPr txBox="1"/>
          <p:nvPr/>
        </p:nvSpPr>
        <p:spPr>
          <a:xfrm>
            <a:off x="2053053" y="1473128"/>
            <a:ext cx="6496684" cy="2404805"/>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342900" marR="0" lvl="0" indent="-34290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如有依人員性質不同而設定對應之權限者，請檢附</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*權限管控紀錄，若勾選無則免附</a:t>
            </a:r>
            <a:endParaRPr sz="1200" dirty="0"/>
          </a:p>
          <a:p>
            <a:pPr marL="342900" marR="0" lvl="0" indent="-34290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如有委外，請檢附</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委外廠商/人員*簽訂保密切結書紀錄</a:t>
            </a:r>
            <a:endParaRPr sz="1200" b="1" i="0" u="none" strike="noStrike" cap="none" dirty="0">
              <a:solidFill>
                <a:schemeClr val="dk1"/>
              </a:solidFill>
              <a:latin typeface="Microsoft JhengHei"/>
              <a:ea typeface="Microsoft JhengHei"/>
              <a:cs typeface="Microsoft JhengHei"/>
              <a:sym typeface="Microsoft JhengHei"/>
            </a:endParaRPr>
          </a:p>
          <a:p>
            <a:pPr marL="342900" marR="0" lvl="0" indent="-34290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所屬人員所簽訂之</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*保密切結書紀錄</a:t>
            </a:r>
            <a:endParaRPr sz="1200" dirty="0"/>
          </a:p>
          <a:p>
            <a:pPr marL="0" marR="0" lvl="0" indent="0" algn="l" rtl="0">
              <a:lnSpc>
                <a:spcPct val="115000"/>
              </a:lnSpc>
              <a:spcBef>
                <a:spcPts val="0"/>
              </a:spcBef>
              <a:spcAft>
                <a:spcPts val="0"/>
              </a:spcAft>
              <a:buNone/>
            </a:pPr>
            <a:endParaRPr lang="en-US" sz="1200" b="1" i="0" u="none" strike="noStrike" cap="none" dirty="0">
              <a:solidFill>
                <a:srgbClr val="181818"/>
              </a:solidFill>
              <a:highlight>
                <a:srgbClr val="DFCBD6"/>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27</a:t>
            </a:r>
            <a:r>
              <a:rPr lang="zh-TW" altLang="en-US" sz="1200" b="1" dirty="0">
                <a:solidFill>
                  <a:srgbClr val="C00000"/>
                </a:solidFill>
                <a:latin typeface="Microsoft JhengHei"/>
                <a:ea typeface="Microsoft JhengHei"/>
                <a:cs typeface="Microsoft JhengHei"/>
                <a:sym typeface="Microsoft JhengHei"/>
              </a:rPr>
              <a:t>條第</a:t>
            </a:r>
            <a:r>
              <a:rPr lang="en-US" altLang="zh-TW" sz="1200" b="1" dirty="0">
                <a:solidFill>
                  <a:srgbClr val="C00000"/>
                </a:solidFill>
                <a:latin typeface="Microsoft JhengHei"/>
                <a:ea typeface="Microsoft JhengHei"/>
                <a:cs typeface="Microsoft JhengHei"/>
                <a:sym typeface="Microsoft JhengHei"/>
              </a:rPr>
              <a:t>1</a:t>
            </a:r>
            <a:r>
              <a:rPr lang="zh-TW" altLang="en-US" sz="1200" b="1" dirty="0">
                <a:solidFill>
                  <a:srgbClr val="C00000"/>
                </a:solidFill>
                <a:latin typeface="Microsoft JhengHei"/>
                <a:ea typeface="Microsoft JhengHei"/>
                <a:cs typeface="Microsoft JhengHei"/>
                <a:sym typeface="Microsoft JhengHei"/>
              </a:rPr>
              <a:t>項規定</a:t>
            </a:r>
          </a:p>
          <a:p>
            <a:pPr lvl="0">
              <a:lnSpc>
                <a:spcPct val="115000"/>
              </a:lnSpc>
            </a:pPr>
            <a:r>
              <a:rPr lang="zh-TW" altLang="en-US" sz="1200" b="1" dirty="0">
                <a:solidFill>
                  <a:srgbClr val="181818"/>
                </a:solidFill>
                <a:latin typeface="Microsoft JhengHei"/>
                <a:ea typeface="Microsoft JhengHei"/>
                <a:cs typeface="Microsoft JhengHei"/>
                <a:sym typeface="Microsoft JhengHei"/>
              </a:rPr>
              <a:t>非公務機關保有個人資料檔案者，應採行</a:t>
            </a:r>
            <a:r>
              <a:rPr lang="zh-TW" altLang="en-US" sz="1200" b="1" dirty="0">
                <a:solidFill>
                  <a:schemeClr val="dk1"/>
                </a:solidFill>
                <a:highlight>
                  <a:srgbClr val="F5FC9A"/>
                </a:highlight>
                <a:latin typeface="Microsoft JhengHei"/>
                <a:ea typeface="Microsoft JhengHei"/>
                <a:cs typeface="Microsoft JhengHei"/>
                <a:sym typeface="Microsoft JhengHei"/>
              </a:rPr>
              <a:t>適當之安全措施</a:t>
            </a:r>
            <a:r>
              <a:rPr lang="zh-TW" altLang="en-US" sz="1200" b="1" dirty="0">
                <a:solidFill>
                  <a:srgbClr val="181818"/>
                </a:solidFill>
                <a:latin typeface="Microsoft JhengHei"/>
                <a:ea typeface="Microsoft JhengHei"/>
                <a:cs typeface="Microsoft JhengHei"/>
                <a:sym typeface="Microsoft JhengHei"/>
              </a:rPr>
              <a:t>，防止個人資料被竊取、竄改、毀損、滅失或洩漏。</a:t>
            </a:r>
            <a:endParaRPr sz="1200" b="1" i="0" u="none" strike="noStrike" cap="none" dirty="0">
              <a:solidFill>
                <a:srgbClr val="181818"/>
              </a:solidFill>
              <a:highlight>
                <a:srgbClr val="DFCBD6"/>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1331076B-ECDB-49C9-BEA1-6F8F5B3CB5EC}"/>
              </a:ext>
            </a:extLst>
          </p:cNvPr>
          <p:cNvPicPr>
            <a:picLocks noChangeAspect="1"/>
          </p:cNvPicPr>
          <p:nvPr/>
        </p:nvPicPr>
        <p:blipFill rotWithShape="1">
          <a:blip r:embed="rId3"/>
          <a:srcRect t="12262"/>
          <a:stretch/>
        </p:blipFill>
        <p:spPr>
          <a:xfrm>
            <a:off x="2053053" y="3750451"/>
            <a:ext cx="6172200" cy="869134"/>
          </a:xfrm>
          <a:prstGeom prst="rect">
            <a:avLst/>
          </a:prstGeom>
        </p:spPr>
      </p:pic>
      <p:sp>
        <p:nvSpPr>
          <p:cNvPr id="17" name="語音泡泡: 橢圓形 16">
            <a:extLst>
              <a:ext uri="{FF2B5EF4-FFF2-40B4-BE49-F238E27FC236}">
                <a16:creationId xmlns:a16="http://schemas.microsoft.com/office/drawing/2014/main" id="{F26C3B1E-F833-402A-98E3-C9F8EFAC9833}"/>
              </a:ext>
            </a:extLst>
          </p:cNvPr>
          <p:cNvSpPr/>
          <p:nvPr/>
        </p:nvSpPr>
        <p:spPr>
          <a:xfrm rot="716229">
            <a:off x="6250469" y="6819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2"/>
                                        </p:tgtEl>
                                        <p:attrNameLst>
                                          <p:attrName>style.visibility</p:attrName>
                                        </p:attrNameLst>
                                      </p:cBhvr>
                                      <p:to>
                                        <p:strVal val="visible"/>
                                      </p:to>
                                    </p:set>
                                    <p:animEffect transition="in" filter="fade">
                                      <p:cBhvr>
                                        <p:cTn id="7" dur="500"/>
                                        <p:tgtEl>
                                          <p:spTgt spid="11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9"/>
                                        </p:tgtEl>
                                        <p:attrNameLst>
                                          <p:attrName>style.visibility</p:attrName>
                                        </p:attrNameLst>
                                      </p:cBhvr>
                                      <p:to>
                                        <p:strVal val="visible"/>
                                      </p:to>
                                    </p:set>
                                    <p:animEffect transition="in" filter="fade">
                                      <p:cBhvr>
                                        <p:cTn id="11" dur="500"/>
                                        <p:tgtEl>
                                          <p:spTgt spid="113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44"/>
                                        </p:tgtEl>
                                        <p:attrNameLst>
                                          <p:attrName>style.visibility</p:attrName>
                                        </p:attrNameLst>
                                      </p:cBhvr>
                                      <p:to>
                                        <p:strVal val="visible"/>
                                      </p:to>
                                    </p:set>
                                    <p:animEffect transition="in" filter="fade">
                                      <p:cBhvr>
                                        <p:cTn id="17" dur="250"/>
                                        <p:tgtEl>
                                          <p:spTgt spid="114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檢查依據</a:t>
            </a:r>
            <a:endParaRPr>
              <a:latin typeface="Microsoft JhengHei"/>
              <a:ea typeface="Microsoft JhengHei"/>
              <a:cs typeface="Microsoft JhengHei"/>
              <a:sym typeface="Microsoft JhengHei"/>
            </a:endParaRPr>
          </a:p>
        </p:txBody>
      </p:sp>
      <p:sp>
        <p:nvSpPr>
          <p:cNvPr id="358" name="Google Shape;358;p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a:t>
            </a:fld>
            <a:endParaRPr/>
          </a:p>
        </p:txBody>
      </p:sp>
      <p:grpSp>
        <p:nvGrpSpPr>
          <p:cNvPr id="360" name="Google Shape;360;p4"/>
          <p:cNvGrpSpPr/>
          <p:nvPr/>
        </p:nvGrpSpPr>
        <p:grpSpPr>
          <a:xfrm>
            <a:off x="1051152" y="1259035"/>
            <a:ext cx="7256965" cy="1312715"/>
            <a:chOff x="1860258" y="2195547"/>
            <a:chExt cx="7256965" cy="1312715"/>
          </a:xfrm>
        </p:grpSpPr>
        <p:sp>
          <p:nvSpPr>
            <p:cNvPr id="361" name="Google Shape;361;p4"/>
            <p:cNvSpPr txBox="1"/>
            <p:nvPr/>
          </p:nvSpPr>
          <p:spPr>
            <a:xfrm>
              <a:off x="3109851" y="2598113"/>
              <a:ext cx="6007372" cy="910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zh-TW" sz="1800" b="1" i="0" u="none" strike="noStrike" cap="none">
                  <a:solidFill>
                    <a:srgbClr val="000000"/>
                  </a:solidFill>
                  <a:latin typeface="Microsoft JhengHei"/>
                  <a:ea typeface="Microsoft JhengHei"/>
                  <a:cs typeface="Microsoft JhengHei"/>
                  <a:sym typeface="Microsoft JhengHei"/>
                </a:rPr>
                <a:t>個人資料保護法第27條及個人資料保護法施行細則第12條</a:t>
              </a:r>
              <a:endParaRPr sz="1800" b="1" i="0" u="none" strike="noStrike" cap="none">
                <a:solidFill>
                  <a:srgbClr val="000000"/>
                </a:solidFill>
                <a:latin typeface="Microsoft JhengHei"/>
                <a:ea typeface="Microsoft JhengHei"/>
                <a:cs typeface="Microsoft JhengHei"/>
                <a:sym typeface="Microsoft JhengHei"/>
              </a:endParaRPr>
            </a:p>
          </p:txBody>
        </p:sp>
        <p:sp>
          <p:nvSpPr>
            <p:cNvPr id="362" name="Google Shape;362;p4"/>
            <p:cNvSpPr/>
            <p:nvPr/>
          </p:nvSpPr>
          <p:spPr>
            <a:xfrm>
              <a:off x="2941000" y="2241827"/>
              <a:ext cx="728400" cy="37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zh-TW" sz="2800" b="1" i="0" u="none" strike="noStrike" cap="none">
                  <a:solidFill>
                    <a:schemeClr val="dk1"/>
                  </a:solidFill>
                  <a:latin typeface="Gabarito"/>
                  <a:ea typeface="Gabarito"/>
                  <a:cs typeface="Gabarito"/>
                  <a:sym typeface="Gabarito"/>
                </a:rPr>
                <a:t>1</a:t>
              </a:r>
              <a:endParaRPr sz="2800" b="1" i="0" u="none" strike="noStrike" cap="none">
                <a:solidFill>
                  <a:schemeClr val="dk1"/>
                </a:solidFill>
                <a:latin typeface="Gabarito"/>
                <a:ea typeface="Gabarito"/>
                <a:cs typeface="Gabarito"/>
                <a:sym typeface="Gabarito"/>
              </a:endParaRPr>
            </a:p>
          </p:txBody>
        </p:sp>
        <p:sp>
          <p:nvSpPr>
            <p:cNvPr id="363" name="Google Shape;363;p4"/>
            <p:cNvSpPr/>
            <p:nvPr/>
          </p:nvSpPr>
          <p:spPr>
            <a:xfrm>
              <a:off x="1860258" y="2195547"/>
              <a:ext cx="910021" cy="910149"/>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4" name="Google Shape;364;p4"/>
            <p:cNvGrpSpPr/>
            <p:nvPr/>
          </p:nvGrpSpPr>
          <p:grpSpPr>
            <a:xfrm>
              <a:off x="2161250" y="2491363"/>
              <a:ext cx="308000" cy="342000"/>
              <a:chOff x="5577275" y="3796225"/>
              <a:chExt cx="308000" cy="342000"/>
            </a:xfrm>
          </p:grpSpPr>
          <p:sp>
            <p:nvSpPr>
              <p:cNvPr id="365" name="Google Shape;365;p4"/>
              <p:cNvSpPr/>
              <p:nvPr/>
            </p:nvSpPr>
            <p:spPr>
              <a:xfrm>
                <a:off x="5577275" y="3796225"/>
                <a:ext cx="308000" cy="342000"/>
              </a:xfrm>
              <a:custGeom>
                <a:avLst/>
                <a:gdLst/>
                <a:ahLst/>
                <a:cxnLst/>
                <a:rect l="l" t="t" r="r" b="b"/>
                <a:pathLst>
                  <a:path w="12320" h="13680" extrusionOk="0">
                    <a:moveTo>
                      <a:pt x="11771" y="1004"/>
                    </a:moveTo>
                    <a:lnTo>
                      <a:pt x="11771" y="2070"/>
                    </a:lnTo>
                    <a:lnTo>
                      <a:pt x="11253" y="2070"/>
                    </a:lnTo>
                    <a:lnTo>
                      <a:pt x="11253" y="1004"/>
                    </a:lnTo>
                    <a:close/>
                    <a:moveTo>
                      <a:pt x="11771" y="3687"/>
                    </a:moveTo>
                    <a:lnTo>
                      <a:pt x="11771" y="4755"/>
                    </a:lnTo>
                    <a:lnTo>
                      <a:pt x="11253" y="4755"/>
                    </a:lnTo>
                    <a:lnTo>
                      <a:pt x="11253" y="3687"/>
                    </a:lnTo>
                    <a:close/>
                    <a:moveTo>
                      <a:pt x="11771" y="6338"/>
                    </a:moveTo>
                    <a:lnTo>
                      <a:pt x="11771" y="7407"/>
                    </a:lnTo>
                    <a:lnTo>
                      <a:pt x="11253" y="7407"/>
                    </a:lnTo>
                    <a:lnTo>
                      <a:pt x="11253" y="6338"/>
                    </a:lnTo>
                    <a:close/>
                    <a:moveTo>
                      <a:pt x="11771" y="9023"/>
                    </a:moveTo>
                    <a:lnTo>
                      <a:pt x="11771" y="10089"/>
                    </a:lnTo>
                    <a:lnTo>
                      <a:pt x="11253" y="10089"/>
                    </a:lnTo>
                    <a:lnTo>
                      <a:pt x="11253" y="9023"/>
                    </a:lnTo>
                    <a:close/>
                    <a:moveTo>
                      <a:pt x="10508" y="518"/>
                    </a:moveTo>
                    <a:cubicBezTo>
                      <a:pt x="10607" y="518"/>
                      <a:pt x="10702" y="616"/>
                      <a:pt x="10702" y="745"/>
                    </a:cubicBezTo>
                    <a:lnTo>
                      <a:pt x="10702" y="11028"/>
                    </a:lnTo>
                    <a:cubicBezTo>
                      <a:pt x="10702" y="11124"/>
                      <a:pt x="10607" y="11222"/>
                      <a:pt x="10508" y="11222"/>
                    </a:cubicBezTo>
                    <a:lnTo>
                      <a:pt x="1617" y="11222"/>
                    </a:lnTo>
                    <a:lnTo>
                      <a:pt x="1617" y="7083"/>
                    </a:lnTo>
                    <a:cubicBezTo>
                      <a:pt x="1617" y="6920"/>
                      <a:pt x="1488" y="6825"/>
                      <a:pt x="1358" y="6825"/>
                    </a:cubicBezTo>
                    <a:cubicBezTo>
                      <a:pt x="1195" y="6825"/>
                      <a:pt x="1100" y="6920"/>
                      <a:pt x="1100" y="7083"/>
                    </a:cubicBezTo>
                    <a:lnTo>
                      <a:pt x="1100" y="11253"/>
                    </a:lnTo>
                    <a:cubicBezTo>
                      <a:pt x="872" y="11253"/>
                      <a:pt x="712" y="11352"/>
                      <a:pt x="549" y="11447"/>
                    </a:cubicBezTo>
                    <a:lnTo>
                      <a:pt x="549" y="1229"/>
                    </a:lnTo>
                    <a:cubicBezTo>
                      <a:pt x="549" y="875"/>
                      <a:pt x="776" y="616"/>
                      <a:pt x="1100" y="551"/>
                    </a:cubicBezTo>
                    <a:lnTo>
                      <a:pt x="1100" y="4690"/>
                    </a:lnTo>
                    <a:cubicBezTo>
                      <a:pt x="1100" y="4820"/>
                      <a:pt x="1195" y="4949"/>
                      <a:pt x="1358" y="4949"/>
                    </a:cubicBezTo>
                    <a:cubicBezTo>
                      <a:pt x="1488" y="4949"/>
                      <a:pt x="1617" y="4820"/>
                      <a:pt x="1617" y="4690"/>
                    </a:cubicBezTo>
                    <a:lnTo>
                      <a:pt x="1617" y="518"/>
                    </a:lnTo>
                    <a:close/>
                    <a:moveTo>
                      <a:pt x="9636" y="11771"/>
                    </a:moveTo>
                    <a:lnTo>
                      <a:pt x="9636" y="13162"/>
                    </a:lnTo>
                    <a:lnTo>
                      <a:pt x="1229" y="13162"/>
                    </a:lnTo>
                    <a:cubicBezTo>
                      <a:pt x="872" y="13162"/>
                      <a:pt x="549" y="12839"/>
                      <a:pt x="549" y="12451"/>
                    </a:cubicBezTo>
                    <a:cubicBezTo>
                      <a:pt x="549" y="12063"/>
                      <a:pt x="872" y="11771"/>
                      <a:pt x="1229" y="11771"/>
                    </a:cubicBezTo>
                    <a:close/>
                    <a:moveTo>
                      <a:pt x="10702" y="11740"/>
                    </a:moveTo>
                    <a:lnTo>
                      <a:pt x="10702" y="12935"/>
                    </a:lnTo>
                    <a:cubicBezTo>
                      <a:pt x="10702" y="13064"/>
                      <a:pt x="10607" y="13162"/>
                      <a:pt x="10508" y="13162"/>
                    </a:cubicBezTo>
                    <a:lnTo>
                      <a:pt x="10185" y="13162"/>
                    </a:lnTo>
                    <a:lnTo>
                      <a:pt x="10185" y="11771"/>
                    </a:lnTo>
                    <a:lnTo>
                      <a:pt x="10508" y="11771"/>
                    </a:lnTo>
                    <a:cubicBezTo>
                      <a:pt x="10573" y="11771"/>
                      <a:pt x="10638" y="11771"/>
                      <a:pt x="10702" y="11740"/>
                    </a:cubicBezTo>
                    <a:close/>
                    <a:moveTo>
                      <a:pt x="1229" y="0"/>
                    </a:moveTo>
                    <a:cubicBezTo>
                      <a:pt x="549" y="0"/>
                      <a:pt x="0" y="551"/>
                      <a:pt x="0" y="1229"/>
                    </a:cubicBezTo>
                    <a:lnTo>
                      <a:pt x="0" y="12451"/>
                    </a:lnTo>
                    <a:cubicBezTo>
                      <a:pt x="0" y="13129"/>
                      <a:pt x="549" y="13680"/>
                      <a:pt x="1229" y="13680"/>
                    </a:cubicBezTo>
                    <a:lnTo>
                      <a:pt x="10508" y="13680"/>
                    </a:lnTo>
                    <a:cubicBezTo>
                      <a:pt x="10896" y="13680"/>
                      <a:pt x="11253" y="13356"/>
                      <a:pt x="11253" y="12935"/>
                    </a:cubicBezTo>
                    <a:lnTo>
                      <a:pt x="11253" y="10640"/>
                    </a:lnTo>
                    <a:lnTo>
                      <a:pt x="11771" y="10640"/>
                    </a:lnTo>
                    <a:cubicBezTo>
                      <a:pt x="12060" y="10640"/>
                      <a:pt x="12319" y="10382"/>
                      <a:pt x="12319" y="10089"/>
                    </a:cubicBezTo>
                    <a:lnTo>
                      <a:pt x="12319" y="9023"/>
                    </a:lnTo>
                    <a:cubicBezTo>
                      <a:pt x="12319" y="8731"/>
                      <a:pt x="12060" y="8506"/>
                      <a:pt x="11771" y="8506"/>
                    </a:cubicBezTo>
                    <a:lnTo>
                      <a:pt x="11253" y="8506"/>
                    </a:lnTo>
                    <a:lnTo>
                      <a:pt x="11253" y="7955"/>
                    </a:lnTo>
                    <a:lnTo>
                      <a:pt x="11771" y="7955"/>
                    </a:lnTo>
                    <a:cubicBezTo>
                      <a:pt x="12060" y="7955"/>
                      <a:pt x="12319" y="7730"/>
                      <a:pt x="12319" y="7407"/>
                    </a:cubicBezTo>
                    <a:lnTo>
                      <a:pt x="12319" y="6338"/>
                    </a:lnTo>
                    <a:cubicBezTo>
                      <a:pt x="12319" y="6048"/>
                      <a:pt x="12060" y="5821"/>
                      <a:pt x="11771" y="5821"/>
                    </a:cubicBezTo>
                    <a:lnTo>
                      <a:pt x="11253" y="5821"/>
                    </a:lnTo>
                    <a:lnTo>
                      <a:pt x="11253" y="5272"/>
                    </a:lnTo>
                    <a:lnTo>
                      <a:pt x="11771" y="5272"/>
                    </a:lnTo>
                    <a:cubicBezTo>
                      <a:pt x="12060" y="5272"/>
                      <a:pt x="12319" y="5045"/>
                      <a:pt x="12319" y="4755"/>
                    </a:cubicBezTo>
                    <a:lnTo>
                      <a:pt x="12319" y="3687"/>
                    </a:lnTo>
                    <a:cubicBezTo>
                      <a:pt x="12319" y="3397"/>
                      <a:pt x="12060" y="3138"/>
                      <a:pt x="11771" y="3138"/>
                    </a:cubicBezTo>
                    <a:lnTo>
                      <a:pt x="11253" y="3138"/>
                    </a:lnTo>
                    <a:lnTo>
                      <a:pt x="11253" y="2621"/>
                    </a:lnTo>
                    <a:lnTo>
                      <a:pt x="11771" y="2621"/>
                    </a:lnTo>
                    <a:cubicBezTo>
                      <a:pt x="12060" y="2621"/>
                      <a:pt x="12319" y="2362"/>
                      <a:pt x="12319" y="2070"/>
                    </a:cubicBezTo>
                    <a:lnTo>
                      <a:pt x="12319" y="1004"/>
                    </a:lnTo>
                    <a:cubicBezTo>
                      <a:pt x="12319" y="712"/>
                      <a:pt x="12060" y="453"/>
                      <a:pt x="11771" y="453"/>
                    </a:cubicBezTo>
                    <a:lnTo>
                      <a:pt x="11189" y="453"/>
                    </a:lnTo>
                    <a:cubicBezTo>
                      <a:pt x="11090" y="194"/>
                      <a:pt x="10801" y="0"/>
                      <a:pt x="10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4"/>
              <p:cNvSpPr/>
              <p:nvPr/>
            </p:nvSpPr>
            <p:spPr>
              <a:xfrm>
                <a:off x="5644325" y="3835850"/>
                <a:ext cx="173875" cy="214225"/>
              </a:xfrm>
              <a:custGeom>
                <a:avLst/>
                <a:gdLst/>
                <a:ahLst/>
                <a:cxnLst/>
                <a:rect l="l" t="t" r="r" b="b"/>
                <a:pathLst>
                  <a:path w="6955" h="8569" extrusionOk="0">
                    <a:moveTo>
                      <a:pt x="6437" y="549"/>
                    </a:moveTo>
                    <a:lnTo>
                      <a:pt x="6437" y="8051"/>
                    </a:lnTo>
                    <a:lnTo>
                      <a:pt x="552" y="8051"/>
                    </a:lnTo>
                    <a:lnTo>
                      <a:pt x="552" y="549"/>
                    </a:lnTo>
                    <a:close/>
                    <a:moveTo>
                      <a:pt x="259" y="1"/>
                    </a:moveTo>
                    <a:cubicBezTo>
                      <a:pt x="130" y="1"/>
                      <a:pt x="1" y="130"/>
                      <a:pt x="1" y="291"/>
                    </a:cubicBezTo>
                    <a:lnTo>
                      <a:pt x="1" y="8310"/>
                    </a:lnTo>
                    <a:cubicBezTo>
                      <a:pt x="1" y="8473"/>
                      <a:pt x="130" y="8569"/>
                      <a:pt x="259" y="8569"/>
                    </a:cubicBezTo>
                    <a:lnTo>
                      <a:pt x="6696" y="8569"/>
                    </a:lnTo>
                    <a:cubicBezTo>
                      <a:pt x="6825" y="8569"/>
                      <a:pt x="6954" y="8473"/>
                      <a:pt x="6954" y="8310"/>
                    </a:cubicBezTo>
                    <a:lnTo>
                      <a:pt x="6954" y="291"/>
                    </a:lnTo>
                    <a:cubicBezTo>
                      <a:pt x="6954" y="130"/>
                      <a:pt x="6825" y="1"/>
                      <a:pt x="66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4"/>
              <p:cNvSpPr/>
              <p:nvPr/>
            </p:nvSpPr>
            <p:spPr>
              <a:xfrm>
                <a:off x="5677500" y="3869825"/>
                <a:ext cx="107525" cy="66300"/>
              </a:xfrm>
              <a:custGeom>
                <a:avLst/>
                <a:gdLst/>
                <a:ahLst/>
                <a:cxnLst/>
                <a:rect l="l" t="t" r="r" b="b"/>
                <a:pathLst>
                  <a:path w="4301" h="2652" extrusionOk="0">
                    <a:moveTo>
                      <a:pt x="3493" y="518"/>
                    </a:moveTo>
                    <a:cubicBezTo>
                      <a:pt x="3654" y="518"/>
                      <a:pt x="3752" y="647"/>
                      <a:pt x="3752" y="776"/>
                    </a:cubicBezTo>
                    <a:lnTo>
                      <a:pt x="3752" y="1876"/>
                    </a:lnTo>
                    <a:cubicBezTo>
                      <a:pt x="3752" y="2005"/>
                      <a:pt x="3654" y="2134"/>
                      <a:pt x="3493" y="2134"/>
                    </a:cubicBezTo>
                    <a:lnTo>
                      <a:pt x="808" y="2134"/>
                    </a:lnTo>
                    <a:cubicBezTo>
                      <a:pt x="679" y="2134"/>
                      <a:pt x="549" y="2005"/>
                      <a:pt x="549" y="1876"/>
                    </a:cubicBezTo>
                    <a:lnTo>
                      <a:pt x="549" y="776"/>
                    </a:lnTo>
                    <a:cubicBezTo>
                      <a:pt x="549" y="647"/>
                      <a:pt x="679" y="518"/>
                      <a:pt x="808" y="518"/>
                    </a:cubicBezTo>
                    <a:close/>
                    <a:moveTo>
                      <a:pt x="808" y="0"/>
                    </a:moveTo>
                    <a:cubicBezTo>
                      <a:pt x="389" y="0"/>
                      <a:pt x="1" y="355"/>
                      <a:pt x="1" y="776"/>
                    </a:cubicBezTo>
                    <a:lnTo>
                      <a:pt x="1" y="1876"/>
                    </a:lnTo>
                    <a:cubicBezTo>
                      <a:pt x="1" y="2295"/>
                      <a:pt x="389" y="2652"/>
                      <a:pt x="808" y="2652"/>
                    </a:cubicBezTo>
                    <a:lnTo>
                      <a:pt x="3493" y="2652"/>
                    </a:lnTo>
                    <a:cubicBezTo>
                      <a:pt x="3946" y="2652"/>
                      <a:pt x="4300" y="2295"/>
                      <a:pt x="4300" y="1876"/>
                    </a:cubicBezTo>
                    <a:lnTo>
                      <a:pt x="4300" y="776"/>
                    </a:lnTo>
                    <a:cubicBezTo>
                      <a:pt x="4300" y="355"/>
                      <a:pt x="3946" y="0"/>
                      <a:pt x="3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
              <p:cNvSpPr/>
              <p:nvPr/>
            </p:nvSpPr>
            <p:spPr>
              <a:xfrm>
                <a:off x="5677500" y="4003175"/>
                <a:ext cx="107525" cy="13800"/>
              </a:xfrm>
              <a:custGeom>
                <a:avLst/>
                <a:gdLst/>
                <a:ahLst/>
                <a:cxnLst/>
                <a:rect l="l" t="t" r="r" b="b"/>
                <a:pathLst>
                  <a:path w="4301" h="552" extrusionOk="0">
                    <a:moveTo>
                      <a:pt x="291" y="0"/>
                    </a:moveTo>
                    <a:cubicBezTo>
                      <a:pt x="130" y="0"/>
                      <a:pt x="1" y="130"/>
                      <a:pt x="1" y="293"/>
                    </a:cubicBezTo>
                    <a:cubicBezTo>
                      <a:pt x="1" y="422"/>
                      <a:pt x="130" y="551"/>
                      <a:pt x="291" y="551"/>
                    </a:cubicBezTo>
                    <a:lnTo>
                      <a:pt x="4042" y="551"/>
                    </a:lnTo>
                    <a:cubicBezTo>
                      <a:pt x="4171" y="551"/>
                      <a:pt x="4300" y="422"/>
                      <a:pt x="4300" y="293"/>
                    </a:cubicBezTo>
                    <a:cubicBezTo>
                      <a:pt x="4300" y="130"/>
                      <a:pt x="4171" y="0"/>
                      <a:pt x="40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
              <p:cNvSpPr/>
              <p:nvPr/>
            </p:nvSpPr>
            <p:spPr>
              <a:xfrm>
                <a:off x="5677500" y="3976525"/>
                <a:ext cx="107525" cy="13725"/>
              </a:xfrm>
              <a:custGeom>
                <a:avLst/>
                <a:gdLst/>
                <a:ahLst/>
                <a:cxnLst/>
                <a:rect l="l" t="t" r="r" b="b"/>
                <a:pathLst>
                  <a:path w="4301" h="549" extrusionOk="0">
                    <a:moveTo>
                      <a:pt x="291" y="1"/>
                    </a:moveTo>
                    <a:cubicBezTo>
                      <a:pt x="130" y="1"/>
                      <a:pt x="1" y="130"/>
                      <a:pt x="1" y="290"/>
                    </a:cubicBezTo>
                    <a:cubicBezTo>
                      <a:pt x="1" y="420"/>
                      <a:pt x="130" y="549"/>
                      <a:pt x="291" y="549"/>
                    </a:cubicBezTo>
                    <a:lnTo>
                      <a:pt x="4042" y="549"/>
                    </a:lnTo>
                    <a:cubicBezTo>
                      <a:pt x="4171" y="549"/>
                      <a:pt x="4300" y="420"/>
                      <a:pt x="4300" y="290"/>
                    </a:cubicBezTo>
                    <a:cubicBezTo>
                      <a:pt x="4300" y="130"/>
                      <a:pt x="4171" y="1"/>
                      <a:pt x="40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4"/>
              <p:cNvSpPr/>
              <p:nvPr/>
            </p:nvSpPr>
            <p:spPr>
              <a:xfrm>
                <a:off x="5604750" y="3936875"/>
                <a:ext cx="12950" cy="12975"/>
              </a:xfrm>
              <a:custGeom>
                <a:avLst/>
                <a:gdLst/>
                <a:ahLst/>
                <a:cxnLst/>
                <a:rect l="l" t="t" r="r" b="b"/>
                <a:pathLst>
                  <a:path w="518" h="519" extrusionOk="0">
                    <a:moveTo>
                      <a:pt x="259" y="1"/>
                    </a:moveTo>
                    <a:cubicBezTo>
                      <a:pt x="96" y="1"/>
                      <a:pt x="1" y="99"/>
                      <a:pt x="1" y="259"/>
                    </a:cubicBezTo>
                    <a:cubicBezTo>
                      <a:pt x="1" y="389"/>
                      <a:pt x="96" y="518"/>
                      <a:pt x="259" y="518"/>
                    </a:cubicBezTo>
                    <a:cubicBezTo>
                      <a:pt x="389" y="518"/>
                      <a:pt x="518" y="389"/>
                      <a:pt x="518" y="259"/>
                    </a:cubicBezTo>
                    <a:cubicBezTo>
                      <a:pt x="518" y="99"/>
                      <a:pt x="389" y="1"/>
                      <a:pt x="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71" name="Google Shape;371;p4"/>
          <p:cNvGrpSpPr/>
          <p:nvPr/>
        </p:nvGrpSpPr>
        <p:grpSpPr>
          <a:xfrm>
            <a:off x="155175" y="146662"/>
            <a:ext cx="1420408" cy="289172"/>
            <a:chOff x="4411970" y="2726085"/>
            <a:chExt cx="643108" cy="193659"/>
          </a:xfrm>
        </p:grpSpPr>
        <p:sp>
          <p:nvSpPr>
            <p:cNvPr id="372" name="Google Shape;372;p4"/>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373" name="Google Shape;373;p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374" name="Google Shape;374;p4"/>
            <p:cNvSpPr/>
            <p:nvPr/>
          </p:nvSpPr>
          <p:spPr>
            <a:xfrm>
              <a:off x="4456807"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01 檢查依據及目的</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375" name="Google Shape;375;p4"/>
          <p:cNvGrpSpPr/>
          <p:nvPr/>
        </p:nvGrpSpPr>
        <p:grpSpPr>
          <a:xfrm>
            <a:off x="1051152" y="2691499"/>
            <a:ext cx="7041696" cy="1312715"/>
            <a:chOff x="1051152" y="2691499"/>
            <a:chExt cx="7041696" cy="1312715"/>
          </a:xfrm>
        </p:grpSpPr>
        <p:grpSp>
          <p:nvGrpSpPr>
            <p:cNvPr id="376" name="Google Shape;376;p4"/>
            <p:cNvGrpSpPr/>
            <p:nvPr/>
          </p:nvGrpSpPr>
          <p:grpSpPr>
            <a:xfrm>
              <a:off x="1051152" y="2691499"/>
              <a:ext cx="7041696" cy="1312715"/>
              <a:chOff x="1860258" y="2195547"/>
              <a:chExt cx="7041696" cy="1312715"/>
            </a:xfrm>
          </p:grpSpPr>
          <p:sp>
            <p:nvSpPr>
              <p:cNvPr id="377" name="Google Shape;377;p4"/>
              <p:cNvSpPr txBox="1"/>
              <p:nvPr/>
            </p:nvSpPr>
            <p:spPr>
              <a:xfrm>
                <a:off x="3109852" y="2598113"/>
                <a:ext cx="5792102" cy="910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zh-TW" sz="1800" b="1" i="0" u="none" strike="noStrike" cap="none">
                    <a:solidFill>
                      <a:srgbClr val="000000"/>
                    </a:solidFill>
                    <a:latin typeface="Microsoft JhengHei"/>
                    <a:ea typeface="Microsoft JhengHei"/>
                    <a:cs typeface="Microsoft JhengHei"/>
                    <a:sym typeface="Microsoft JhengHei"/>
                  </a:rPr>
                  <a:t>行政院及所屬各機關落實個人資料保護聯繫作業要點</a:t>
                </a:r>
                <a:endParaRPr sz="1800" b="1" i="0" u="none" strike="noStrike" cap="none">
                  <a:solidFill>
                    <a:srgbClr val="000000"/>
                  </a:solidFill>
                  <a:latin typeface="Microsoft JhengHei"/>
                  <a:ea typeface="Microsoft JhengHei"/>
                  <a:cs typeface="Microsoft JhengHei"/>
                  <a:sym typeface="Microsoft JhengHei"/>
                </a:endParaRPr>
              </a:p>
            </p:txBody>
          </p:sp>
          <p:sp>
            <p:nvSpPr>
              <p:cNvPr id="378" name="Google Shape;378;p4"/>
              <p:cNvSpPr/>
              <p:nvPr/>
            </p:nvSpPr>
            <p:spPr>
              <a:xfrm>
                <a:off x="2941000" y="2241827"/>
                <a:ext cx="728400" cy="37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zh-TW" sz="2800" b="1" i="0" u="none" strike="noStrike" cap="none">
                    <a:solidFill>
                      <a:schemeClr val="dk1"/>
                    </a:solidFill>
                    <a:latin typeface="Gabarito"/>
                    <a:ea typeface="Gabarito"/>
                    <a:cs typeface="Gabarito"/>
                    <a:sym typeface="Gabarito"/>
                  </a:rPr>
                  <a:t>2</a:t>
                </a:r>
                <a:endParaRPr sz="2800" b="1" i="0" u="none" strike="noStrike" cap="none">
                  <a:solidFill>
                    <a:schemeClr val="dk1"/>
                  </a:solidFill>
                  <a:latin typeface="Gabarito"/>
                  <a:ea typeface="Gabarito"/>
                  <a:cs typeface="Gabarito"/>
                  <a:sym typeface="Gabarito"/>
                </a:endParaRPr>
              </a:p>
            </p:txBody>
          </p:sp>
          <p:sp>
            <p:nvSpPr>
              <p:cNvPr id="379" name="Google Shape;379;p4"/>
              <p:cNvSpPr/>
              <p:nvPr/>
            </p:nvSpPr>
            <p:spPr>
              <a:xfrm>
                <a:off x="1860258" y="2195547"/>
                <a:ext cx="910021" cy="910149"/>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0" name="Google Shape;380;p4"/>
            <p:cNvSpPr/>
            <p:nvPr/>
          </p:nvSpPr>
          <p:spPr>
            <a:xfrm>
              <a:off x="1311956" y="3004270"/>
              <a:ext cx="395477" cy="262739"/>
            </a:xfrm>
            <a:custGeom>
              <a:avLst/>
              <a:gdLst/>
              <a:ahLst/>
              <a:cxnLst/>
              <a:rect l="l" t="t" r="r" b="b"/>
              <a:pathLst>
                <a:path w="13872" h="9216" extrusionOk="0">
                  <a:moveTo>
                    <a:pt x="12773" y="1648"/>
                  </a:moveTo>
                  <a:lnTo>
                    <a:pt x="12773" y="2166"/>
                  </a:lnTo>
                  <a:lnTo>
                    <a:pt x="3040" y="2166"/>
                  </a:lnTo>
                  <a:lnTo>
                    <a:pt x="3040" y="1907"/>
                  </a:lnTo>
                  <a:cubicBezTo>
                    <a:pt x="3040" y="1747"/>
                    <a:pt x="3170" y="1648"/>
                    <a:pt x="3299" y="1648"/>
                  </a:cubicBezTo>
                  <a:close/>
                  <a:moveTo>
                    <a:pt x="4818" y="2717"/>
                  </a:moveTo>
                  <a:lnTo>
                    <a:pt x="4818" y="3265"/>
                  </a:lnTo>
                  <a:lnTo>
                    <a:pt x="3299" y="3265"/>
                  </a:lnTo>
                  <a:cubicBezTo>
                    <a:pt x="3170" y="3265"/>
                    <a:pt x="3040" y="3136"/>
                    <a:pt x="3040" y="2976"/>
                  </a:cubicBezTo>
                  <a:lnTo>
                    <a:pt x="3040" y="2717"/>
                  </a:lnTo>
                  <a:close/>
                  <a:moveTo>
                    <a:pt x="12773" y="2717"/>
                  </a:moveTo>
                  <a:lnTo>
                    <a:pt x="12773" y="3265"/>
                  </a:lnTo>
                  <a:lnTo>
                    <a:pt x="6564" y="3265"/>
                  </a:lnTo>
                  <a:lnTo>
                    <a:pt x="6564" y="2717"/>
                  </a:lnTo>
                  <a:close/>
                  <a:moveTo>
                    <a:pt x="6046" y="2717"/>
                  </a:moveTo>
                  <a:lnTo>
                    <a:pt x="6046" y="3912"/>
                  </a:lnTo>
                  <a:lnTo>
                    <a:pt x="5821" y="3816"/>
                  </a:lnTo>
                  <a:cubicBezTo>
                    <a:pt x="5772" y="3799"/>
                    <a:pt x="5732" y="3791"/>
                    <a:pt x="5695" y="3791"/>
                  </a:cubicBezTo>
                  <a:cubicBezTo>
                    <a:pt x="5658" y="3791"/>
                    <a:pt x="5626" y="3799"/>
                    <a:pt x="5594" y="3816"/>
                  </a:cubicBezTo>
                  <a:lnTo>
                    <a:pt x="5369" y="3912"/>
                  </a:lnTo>
                  <a:lnTo>
                    <a:pt x="5369" y="2717"/>
                  </a:lnTo>
                  <a:close/>
                  <a:moveTo>
                    <a:pt x="13065" y="549"/>
                  </a:moveTo>
                  <a:cubicBezTo>
                    <a:pt x="13194" y="549"/>
                    <a:pt x="13324" y="678"/>
                    <a:pt x="13324" y="808"/>
                  </a:cubicBezTo>
                  <a:cubicBezTo>
                    <a:pt x="13324" y="971"/>
                    <a:pt x="13194" y="1100"/>
                    <a:pt x="13065" y="1100"/>
                  </a:cubicBezTo>
                  <a:lnTo>
                    <a:pt x="3299" y="1100"/>
                  </a:lnTo>
                  <a:cubicBezTo>
                    <a:pt x="2877" y="1100"/>
                    <a:pt x="2489" y="1454"/>
                    <a:pt x="2489" y="1907"/>
                  </a:cubicBezTo>
                  <a:lnTo>
                    <a:pt x="2489" y="2976"/>
                  </a:lnTo>
                  <a:cubicBezTo>
                    <a:pt x="2489" y="3428"/>
                    <a:pt x="2877" y="3783"/>
                    <a:pt x="3299" y="3783"/>
                  </a:cubicBezTo>
                  <a:lnTo>
                    <a:pt x="4818" y="3783"/>
                  </a:lnTo>
                  <a:lnTo>
                    <a:pt x="4818" y="4334"/>
                  </a:lnTo>
                  <a:lnTo>
                    <a:pt x="3299" y="4334"/>
                  </a:lnTo>
                  <a:cubicBezTo>
                    <a:pt x="2554" y="4334"/>
                    <a:pt x="1972" y="3718"/>
                    <a:pt x="1972" y="2976"/>
                  </a:cubicBezTo>
                  <a:lnTo>
                    <a:pt x="1972" y="1907"/>
                  </a:lnTo>
                  <a:cubicBezTo>
                    <a:pt x="1972" y="1165"/>
                    <a:pt x="2554" y="549"/>
                    <a:pt x="3299" y="549"/>
                  </a:cubicBezTo>
                  <a:close/>
                  <a:moveTo>
                    <a:pt x="13065" y="3783"/>
                  </a:moveTo>
                  <a:cubicBezTo>
                    <a:pt x="13194" y="3783"/>
                    <a:pt x="13324" y="3912"/>
                    <a:pt x="13324" y="4075"/>
                  </a:cubicBezTo>
                  <a:cubicBezTo>
                    <a:pt x="13324" y="4204"/>
                    <a:pt x="13194" y="4334"/>
                    <a:pt x="13065" y="4334"/>
                  </a:cubicBezTo>
                  <a:lnTo>
                    <a:pt x="6564" y="4334"/>
                  </a:lnTo>
                  <a:lnTo>
                    <a:pt x="6564" y="3783"/>
                  </a:lnTo>
                  <a:close/>
                  <a:moveTo>
                    <a:pt x="3395" y="7050"/>
                  </a:moveTo>
                  <a:lnTo>
                    <a:pt x="3395" y="7598"/>
                  </a:lnTo>
                  <a:lnTo>
                    <a:pt x="1907" y="7598"/>
                  </a:lnTo>
                  <a:cubicBezTo>
                    <a:pt x="1747" y="7598"/>
                    <a:pt x="1649" y="7469"/>
                    <a:pt x="1649" y="7309"/>
                  </a:cubicBezTo>
                  <a:lnTo>
                    <a:pt x="1649" y="7050"/>
                  </a:lnTo>
                  <a:close/>
                  <a:moveTo>
                    <a:pt x="11383" y="7050"/>
                  </a:moveTo>
                  <a:lnTo>
                    <a:pt x="11383" y="7598"/>
                  </a:lnTo>
                  <a:lnTo>
                    <a:pt x="5175" y="7598"/>
                  </a:lnTo>
                  <a:lnTo>
                    <a:pt x="5175" y="7050"/>
                  </a:lnTo>
                  <a:close/>
                  <a:moveTo>
                    <a:pt x="4624" y="7050"/>
                  </a:moveTo>
                  <a:lnTo>
                    <a:pt x="4624" y="8245"/>
                  </a:lnTo>
                  <a:lnTo>
                    <a:pt x="4399" y="8149"/>
                  </a:lnTo>
                  <a:cubicBezTo>
                    <a:pt x="4366" y="8133"/>
                    <a:pt x="4326" y="8124"/>
                    <a:pt x="4285" y="8124"/>
                  </a:cubicBezTo>
                  <a:cubicBezTo>
                    <a:pt x="4244" y="8124"/>
                    <a:pt x="4203" y="8133"/>
                    <a:pt x="4171" y="8149"/>
                  </a:cubicBezTo>
                  <a:lnTo>
                    <a:pt x="3946" y="8245"/>
                  </a:lnTo>
                  <a:lnTo>
                    <a:pt x="3946" y="7050"/>
                  </a:lnTo>
                  <a:close/>
                  <a:moveTo>
                    <a:pt x="11642" y="4882"/>
                  </a:moveTo>
                  <a:cubicBezTo>
                    <a:pt x="11802" y="4882"/>
                    <a:pt x="11901" y="5011"/>
                    <a:pt x="11901" y="5141"/>
                  </a:cubicBezTo>
                  <a:cubicBezTo>
                    <a:pt x="11901" y="5304"/>
                    <a:pt x="11802" y="5433"/>
                    <a:pt x="11642" y="5433"/>
                  </a:cubicBezTo>
                  <a:lnTo>
                    <a:pt x="7987" y="5433"/>
                  </a:lnTo>
                  <a:cubicBezTo>
                    <a:pt x="7857" y="5433"/>
                    <a:pt x="7728" y="5529"/>
                    <a:pt x="7728" y="5692"/>
                  </a:cubicBezTo>
                  <a:cubicBezTo>
                    <a:pt x="7728" y="5852"/>
                    <a:pt x="7857" y="5951"/>
                    <a:pt x="7987" y="5951"/>
                  </a:cubicBezTo>
                  <a:lnTo>
                    <a:pt x="11383" y="5951"/>
                  </a:lnTo>
                  <a:lnTo>
                    <a:pt x="11383" y="6499"/>
                  </a:lnTo>
                  <a:lnTo>
                    <a:pt x="1649" y="6499"/>
                  </a:lnTo>
                  <a:lnTo>
                    <a:pt x="1649" y="6240"/>
                  </a:lnTo>
                  <a:cubicBezTo>
                    <a:pt x="1649" y="6080"/>
                    <a:pt x="1747" y="5951"/>
                    <a:pt x="1907" y="5951"/>
                  </a:cubicBezTo>
                  <a:lnTo>
                    <a:pt x="5563" y="5951"/>
                  </a:lnTo>
                  <a:cubicBezTo>
                    <a:pt x="5723" y="5951"/>
                    <a:pt x="5821" y="5852"/>
                    <a:pt x="5821" y="5692"/>
                  </a:cubicBezTo>
                  <a:cubicBezTo>
                    <a:pt x="5821" y="5529"/>
                    <a:pt x="5723" y="5433"/>
                    <a:pt x="5563" y="5433"/>
                  </a:cubicBezTo>
                  <a:lnTo>
                    <a:pt x="1907" y="5433"/>
                  </a:lnTo>
                  <a:cubicBezTo>
                    <a:pt x="1455" y="5433"/>
                    <a:pt x="1100" y="5788"/>
                    <a:pt x="1100" y="6240"/>
                  </a:cubicBezTo>
                  <a:lnTo>
                    <a:pt x="1100" y="7309"/>
                  </a:lnTo>
                  <a:cubicBezTo>
                    <a:pt x="1100" y="7761"/>
                    <a:pt x="1455" y="8116"/>
                    <a:pt x="1907" y="8116"/>
                  </a:cubicBezTo>
                  <a:lnTo>
                    <a:pt x="3395" y="8116"/>
                  </a:lnTo>
                  <a:lnTo>
                    <a:pt x="3395" y="8667"/>
                  </a:lnTo>
                  <a:lnTo>
                    <a:pt x="1907" y="8667"/>
                  </a:lnTo>
                  <a:cubicBezTo>
                    <a:pt x="1165" y="8667"/>
                    <a:pt x="549" y="8051"/>
                    <a:pt x="549" y="7309"/>
                  </a:cubicBezTo>
                  <a:lnTo>
                    <a:pt x="549" y="6240"/>
                  </a:lnTo>
                  <a:cubicBezTo>
                    <a:pt x="549" y="5498"/>
                    <a:pt x="1165" y="4882"/>
                    <a:pt x="1907" y="4882"/>
                  </a:cubicBezTo>
                  <a:close/>
                  <a:moveTo>
                    <a:pt x="11642" y="8116"/>
                  </a:moveTo>
                  <a:cubicBezTo>
                    <a:pt x="11802" y="8116"/>
                    <a:pt x="11901" y="8245"/>
                    <a:pt x="11901" y="8408"/>
                  </a:cubicBezTo>
                  <a:cubicBezTo>
                    <a:pt x="11901" y="8537"/>
                    <a:pt x="11802" y="8667"/>
                    <a:pt x="11642" y="8667"/>
                  </a:cubicBezTo>
                  <a:lnTo>
                    <a:pt x="5175" y="8667"/>
                  </a:lnTo>
                  <a:lnTo>
                    <a:pt x="5175" y="8116"/>
                  </a:lnTo>
                  <a:close/>
                  <a:moveTo>
                    <a:pt x="3299" y="1"/>
                  </a:moveTo>
                  <a:cubicBezTo>
                    <a:pt x="2264" y="1"/>
                    <a:pt x="1424" y="872"/>
                    <a:pt x="1424" y="1907"/>
                  </a:cubicBezTo>
                  <a:lnTo>
                    <a:pt x="1424" y="2976"/>
                  </a:lnTo>
                  <a:cubicBezTo>
                    <a:pt x="1424" y="3524"/>
                    <a:pt x="1649" y="4010"/>
                    <a:pt x="2006" y="4334"/>
                  </a:cubicBezTo>
                  <a:lnTo>
                    <a:pt x="1907" y="4334"/>
                  </a:lnTo>
                  <a:cubicBezTo>
                    <a:pt x="873" y="4334"/>
                    <a:pt x="1" y="5174"/>
                    <a:pt x="1" y="6240"/>
                  </a:cubicBezTo>
                  <a:lnTo>
                    <a:pt x="1" y="7309"/>
                  </a:lnTo>
                  <a:cubicBezTo>
                    <a:pt x="1" y="8374"/>
                    <a:pt x="873" y="9215"/>
                    <a:pt x="1907" y="9215"/>
                  </a:cubicBezTo>
                  <a:lnTo>
                    <a:pt x="11642" y="9215"/>
                  </a:lnTo>
                  <a:cubicBezTo>
                    <a:pt x="12095" y="9215"/>
                    <a:pt x="12449" y="8861"/>
                    <a:pt x="12449" y="8408"/>
                  </a:cubicBezTo>
                  <a:cubicBezTo>
                    <a:pt x="12449" y="8051"/>
                    <a:pt x="12224" y="7728"/>
                    <a:pt x="11901" y="7632"/>
                  </a:cubicBezTo>
                  <a:lnTo>
                    <a:pt x="11901" y="5917"/>
                  </a:lnTo>
                  <a:cubicBezTo>
                    <a:pt x="12224" y="5821"/>
                    <a:pt x="12449" y="5498"/>
                    <a:pt x="12449" y="5141"/>
                  </a:cubicBezTo>
                  <a:cubicBezTo>
                    <a:pt x="12449" y="5045"/>
                    <a:pt x="12449" y="4980"/>
                    <a:pt x="12418" y="4882"/>
                  </a:cubicBezTo>
                  <a:lnTo>
                    <a:pt x="13065" y="4882"/>
                  </a:lnTo>
                  <a:cubicBezTo>
                    <a:pt x="13484" y="4882"/>
                    <a:pt x="13872" y="4528"/>
                    <a:pt x="13872" y="4075"/>
                  </a:cubicBezTo>
                  <a:cubicBezTo>
                    <a:pt x="13872" y="3718"/>
                    <a:pt x="13647" y="3428"/>
                    <a:pt x="13324" y="3299"/>
                  </a:cubicBezTo>
                  <a:lnTo>
                    <a:pt x="13324" y="1584"/>
                  </a:lnTo>
                  <a:cubicBezTo>
                    <a:pt x="13647" y="1488"/>
                    <a:pt x="13872" y="1165"/>
                    <a:pt x="13872" y="808"/>
                  </a:cubicBezTo>
                  <a:cubicBezTo>
                    <a:pt x="13872" y="389"/>
                    <a:pt x="13484" y="1"/>
                    <a:pt x="130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0"/>
                                        </p:tgtEl>
                                        <p:attrNameLst>
                                          <p:attrName>style.visibility</p:attrName>
                                        </p:attrNameLst>
                                      </p:cBhvr>
                                      <p:to>
                                        <p:strVal val="visible"/>
                                      </p:to>
                                    </p:set>
                                    <p:animEffect transition="in" filter="fade">
                                      <p:cBhvr>
                                        <p:cTn id="11" dur="250"/>
                                        <p:tgtEl>
                                          <p:spTgt spid="36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75"/>
                                        </p:tgtEl>
                                        <p:attrNameLst>
                                          <p:attrName>style.visibility</p:attrName>
                                        </p:attrNameLst>
                                      </p:cBhvr>
                                      <p:to>
                                        <p:strVal val="visible"/>
                                      </p:to>
                                    </p:set>
                                    <p:animEffect transition="in" filter="fade">
                                      <p:cBhvr>
                                        <p:cTn id="15" dur="25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1"/>
          <p:cNvSpPr txBox="1">
            <a:spLocks noGrp="1"/>
          </p:cNvSpPr>
          <p:nvPr>
            <p:ph type="title"/>
          </p:nvPr>
        </p:nvSpPr>
        <p:spPr>
          <a:xfrm>
            <a:off x="720000" y="182892"/>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150" name="Google Shape;1150;p4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40</a:t>
            </a:fld>
            <a:endParaRPr/>
          </a:p>
        </p:txBody>
      </p:sp>
      <p:grpSp>
        <p:nvGrpSpPr>
          <p:cNvPr id="1152" name="Google Shape;1152;p41"/>
          <p:cNvGrpSpPr/>
          <p:nvPr/>
        </p:nvGrpSpPr>
        <p:grpSpPr>
          <a:xfrm>
            <a:off x="155172" y="146662"/>
            <a:ext cx="1826461" cy="289172"/>
            <a:chOff x="4411970" y="2726085"/>
            <a:chExt cx="826954" cy="193659"/>
          </a:xfrm>
        </p:grpSpPr>
        <p:sp>
          <p:nvSpPr>
            <p:cNvPr id="1153" name="Google Shape;1153;p4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54" name="Google Shape;1154;p4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55" name="Google Shape;1155;p4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56" name="Google Shape;1156;p41"/>
          <p:cNvGrpSpPr/>
          <p:nvPr/>
        </p:nvGrpSpPr>
        <p:grpSpPr>
          <a:xfrm>
            <a:off x="869309" y="534290"/>
            <a:ext cx="7927469" cy="980758"/>
            <a:chOff x="820746" y="1425759"/>
            <a:chExt cx="7927469" cy="980758"/>
          </a:xfrm>
        </p:grpSpPr>
        <p:grpSp>
          <p:nvGrpSpPr>
            <p:cNvPr id="1157" name="Google Shape;1157;p41"/>
            <p:cNvGrpSpPr/>
            <p:nvPr/>
          </p:nvGrpSpPr>
          <p:grpSpPr>
            <a:xfrm>
              <a:off x="820746" y="1425759"/>
              <a:ext cx="7852407" cy="980758"/>
              <a:chOff x="820746" y="1425759"/>
              <a:chExt cx="7852407" cy="980758"/>
            </a:xfrm>
          </p:grpSpPr>
          <p:sp>
            <p:nvSpPr>
              <p:cNvPr id="1158" name="Google Shape;1158;p41"/>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59" name="Google Shape;1159;p41"/>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60" name="Google Shape;1160;p41"/>
            <p:cNvSpPr txBox="1"/>
            <p:nvPr/>
          </p:nvSpPr>
          <p:spPr>
            <a:xfrm>
              <a:off x="2033167" y="2043337"/>
              <a:ext cx="671504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4.10 對存有個資之系統設備、媒介物等採取安全管理措施</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1161" name="Google Shape;1161;p41"/>
          <p:cNvSpPr txBox="1"/>
          <p:nvPr/>
        </p:nvSpPr>
        <p:spPr>
          <a:xfrm>
            <a:off x="2095167" y="1442659"/>
            <a:ext cx="6496684" cy="1871182"/>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系統設備處理個人資料(含媒介物)之防護措施程序、與相對應之作業紀錄</a:t>
            </a:r>
            <a:endParaRPr sz="12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所屬人員保管個人資料之儲存媒介物之紀錄，及保管及保密義務之紀錄</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chemeClr val="dk1"/>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十、使用紀錄、軌跡資料及證據保存。</a:t>
            </a:r>
            <a:endParaRPr sz="1200" b="1"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400" b="1" i="0" u="none" strike="noStrike" cap="none" dirty="0">
              <a:solidFill>
                <a:srgbClr val="181818"/>
              </a:solidFill>
              <a:highlight>
                <a:srgbClr val="DFCBD6"/>
              </a:highlight>
              <a:latin typeface="Microsoft JhengHei"/>
              <a:ea typeface="Microsoft JhengHei"/>
              <a:cs typeface="Microsoft JhengHei"/>
              <a:sym typeface="Microsoft JhengHei"/>
            </a:endParaRPr>
          </a:p>
        </p:txBody>
      </p:sp>
      <p:pic>
        <p:nvPicPr>
          <p:cNvPr id="4" name="圖片 3">
            <a:extLst>
              <a:ext uri="{FF2B5EF4-FFF2-40B4-BE49-F238E27FC236}">
                <a16:creationId xmlns:a16="http://schemas.microsoft.com/office/drawing/2014/main" id="{87A82BE5-BD20-4227-B326-9DF97FCACF1B}"/>
              </a:ext>
            </a:extLst>
          </p:cNvPr>
          <p:cNvPicPr>
            <a:picLocks noChangeAspect="1"/>
          </p:cNvPicPr>
          <p:nvPr/>
        </p:nvPicPr>
        <p:blipFill>
          <a:blip r:embed="rId3"/>
          <a:stretch>
            <a:fillRect/>
          </a:stretch>
        </p:blipFill>
        <p:spPr>
          <a:xfrm>
            <a:off x="2200060" y="3038664"/>
            <a:ext cx="3947611" cy="1921944"/>
          </a:xfrm>
          <a:prstGeom prst="rect">
            <a:avLst/>
          </a:prstGeom>
        </p:spPr>
      </p:pic>
      <p:sp>
        <p:nvSpPr>
          <p:cNvPr id="19" name="語音泡泡: 橢圓形 18">
            <a:extLst>
              <a:ext uri="{FF2B5EF4-FFF2-40B4-BE49-F238E27FC236}">
                <a16:creationId xmlns:a16="http://schemas.microsoft.com/office/drawing/2014/main" id="{796F46F3-55BA-46B3-96F4-BBDF6C873481}"/>
              </a:ext>
            </a:extLst>
          </p:cNvPr>
          <p:cNvSpPr/>
          <p:nvPr/>
        </p:nvSpPr>
        <p:spPr>
          <a:xfrm rot="716229">
            <a:off x="6482826" y="32741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500"/>
                                        <p:tgtEl>
                                          <p:spTgt spid="11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56"/>
                                        </p:tgtEl>
                                        <p:attrNameLst>
                                          <p:attrName>style.visibility</p:attrName>
                                        </p:attrNameLst>
                                      </p:cBhvr>
                                      <p:to>
                                        <p:strVal val="visible"/>
                                      </p:to>
                                    </p:set>
                                    <p:animEffect transition="in" filter="fade">
                                      <p:cBhvr>
                                        <p:cTn id="11" dur="500"/>
                                        <p:tgtEl>
                                          <p:spTgt spid="115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61"/>
                                        </p:tgtEl>
                                        <p:attrNameLst>
                                          <p:attrName>style.visibility</p:attrName>
                                        </p:attrNameLst>
                                      </p:cBhvr>
                                      <p:to>
                                        <p:strVal val="visible"/>
                                      </p:to>
                                    </p:set>
                                    <p:animEffect transition="in" filter="fade">
                                      <p:cBhvr>
                                        <p:cTn id="17" dur="250"/>
                                        <p:tgtEl>
                                          <p:spTgt spid="116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42"/>
          <p:cNvSpPr txBox="1">
            <a:spLocks noGrp="1"/>
          </p:cNvSpPr>
          <p:nvPr>
            <p:ph type="title"/>
          </p:nvPr>
        </p:nvSpPr>
        <p:spPr>
          <a:xfrm>
            <a:off x="697878" y="12278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167" name="Google Shape;1167;p4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41</a:t>
            </a:fld>
            <a:endParaRPr/>
          </a:p>
        </p:txBody>
      </p:sp>
      <p:grpSp>
        <p:nvGrpSpPr>
          <p:cNvPr id="1169" name="Google Shape;1169;p42"/>
          <p:cNvGrpSpPr/>
          <p:nvPr/>
        </p:nvGrpSpPr>
        <p:grpSpPr>
          <a:xfrm>
            <a:off x="155172" y="146662"/>
            <a:ext cx="1826461" cy="289172"/>
            <a:chOff x="4411970" y="2726085"/>
            <a:chExt cx="826954" cy="193659"/>
          </a:xfrm>
        </p:grpSpPr>
        <p:sp>
          <p:nvSpPr>
            <p:cNvPr id="1170" name="Google Shape;1170;p42"/>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71" name="Google Shape;1171;p42"/>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72" name="Google Shape;1172;p42"/>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73" name="Google Shape;1173;p42"/>
          <p:cNvGrpSpPr/>
          <p:nvPr/>
        </p:nvGrpSpPr>
        <p:grpSpPr>
          <a:xfrm>
            <a:off x="861690" y="385076"/>
            <a:ext cx="8013895" cy="980758"/>
            <a:chOff x="820746" y="1425759"/>
            <a:chExt cx="8013895" cy="980758"/>
          </a:xfrm>
        </p:grpSpPr>
        <p:grpSp>
          <p:nvGrpSpPr>
            <p:cNvPr id="1174" name="Google Shape;1174;p42"/>
            <p:cNvGrpSpPr/>
            <p:nvPr/>
          </p:nvGrpSpPr>
          <p:grpSpPr>
            <a:xfrm>
              <a:off x="820746" y="1425759"/>
              <a:ext cx="7852406" cy="980758"/>
              <a:chOff x="820746" y="1425759"/>
              <a:chExt cx="7852406" cy="980758"/>
            </a:xfrm>
          </p:grpSpPr>
          <p:sp>
            <p:nvSpPr>
              <p:cNvPr id="1175" name="Google Shape;1175;p42"/>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76" name="Google Shape;1176;p42"/>
              <p:cNvSpPr txBox="1"/>
              <p:nvPr/>
            </p:nvSpPr>
            <p:spPr>
              <a:xfrm>
                <a:off x="2033166" y="1503875"/>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77" name="Google Shape;1177;p42"/>
            <p:cNvSpPr txBox="1"/>
            <p:nvPr/>
          </p:nvSpPr>
          <p:spPr>
            <a:xfrm>
              <a:off x="2033166" y="2043337"/>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4.11 存有個資之系統設備、媒介物報廢或轉作他用時，採取適當防護措施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178" name="Google Shape;1178;p42"/>
          <p:cNvSpPr txBox="1"/>
          <p:nvPr/>
        </p:nvSpPr>
        <p:spPr>
          <a:xfrm>
            <a:off x="2074110" y="1940921"/>
            <a:ext cx="6639985" cy="1802229"/>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若勾選系有採取系統設備、媒介物報廢或轉作他用時之防護措施紙本、電子資料及設備應訂有銷毀程序者，請檢附</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*個資紙本、電子資料及設備之銷毀程序</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如有採取委託清除、處理者，請填寫清除、處理單位名稱</a:t>
            </a:r>
            <a:endParaRPr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*紙本及電子個資資料清除作業紀錄、*硬體清除紀錄(如格式化或物理破壞等資料銷毀紀錄)</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十、使用紀錄、軌跡資料及證據保存。</a:t>
            </a:r>
          </a:p>
          <a:p>
            <a:pPr lvl="0">
              <a:lnSpc>
                <a:spcPct val="115000"/>
              </a:lnSpc>
              <a:buSzPts val="1400"/>
            </a:pPr>
            <a:endParaRPr sz="1200"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200" i="0" u="none" strike="noStrike" cap="none" dirty="0">
                <a:solidFill>
                  <a:schemeClr val="dk1"/>
                </a:solidFill>
                <a:highlight>
                  <a:srgbClr val="F5FC9A"/>
                </a:highlight>
                <a:latin typeface="Microsoft JhengHei"/>
                <a:ea typeface="Microsoft JhengHei"/>
                <a:cs typeface="Microsoft JhengHei"/>
                <a:sym typeface="Microsoft JhengHei"/>
              </a:rPr>
              <a:t>	</a:t>
            </a:r>
            <a:br>
              <a:rPr lang="zh-TW" sz="1200" b="1" i="0" u="none" strike="noStrike" cap="none" dirty="0">
                <a:solidFill>
                  <a:schemeClr val="dk1"/>
                </a:solidFill>
                <a:latin typeface="Microsoft JhengHei"/>
                <a:ea typeface="Microsoft JhengHei"/>
                <a:cs typeface="Microsoft JhengHei"/>
                <a:sym typeface="Microsoft JhengHei"/>
              </a:rPr>
            </a:br>
            <a:endParaRPr sz="12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66E72FCF-5617-4520-8358-90844393115F}"/>
              </a:ext>
            </a:extLst>
          </p:cNvPr>
          <p:cNvPicPr>
            <a:picLocks noChangeAspect="1"/>
          </p:cNvPicPr>
          <p:nvPr/>
        </p:nvPicPr>
        <p:blipFill rotWithShape="1">
          <a:blip r:embed="rId3"/>
          <a:srcRect t="4673"/>
          <a:stretch/>
        </p:blipFill>
        <p:spPr>
          <a:xfrm>
            <a:off x="2143975" y="3546831"/>
            <a:ext cx="4848091" cy="1525854"/>
          </a:xfrm>
          <a:prstGeom prst="rect">
            <a:avLst/>
          </a:prstGeom>
        </p:spPr>
      </p:pic>
      <p:sp>
        <p:nvSpPr>
          <p:cNvPr id="16" name="語音泡泡: 橢圓形 15">
            <a:extLst>
              <a:ext uri="{FF2B5EF4-FFF2-40B4-BE49-F238E27FC236}">
                <a16:creationId xmlns:a16="http://schemas.microsoft.com/office/drawing/2014/main" id="{B13C05C1-A3D2-4754-A3EE-8E056E869DD8}"/>
              </a:ext>
            </a:extLst>
          </p:cNvPr>
          <p:cNvSpPr/>
          <p:nvPr/>
        </p:nvSpPr>
        <p:spPr>
          <a:xfrm rot="716229">
            <a:off x="6490445" y="193452"/>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6"/>
                                        </p:tgtEl>
                                        <p:attrNameLst>
                                          <p:attrName>style.visibility</p:attrName>
                                        </p:attrNameLst>
                                      </p:cBhvr>
                                      <p:to>
                                        <p:strVal val="visible"/>
                                      </p:to>
                                    </p:set>
                                    <p:animEffect transition="in" filter="fade">
                                      <p:cBhvr>
                                        <p:cTn id="7" dur="500"/>
                                        <p:tgtEl>
                                          <p:spTgt spid="11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73"/>
                                        </p:tgtEl>
                                        <p:attrNameLst>
                                          <p:attrName>style.visibility</p:attrName>
                                        </p:attrNameLst>
                                      </p:cBhvr>
                                      <p:to>
                                        <p:strVal val="visible"/>
                                      </p:to>
                                    </p:set>
                                    <p:animEffect transition="in" filter="fade">
                                      <p:cBhvr>
                                        <p:cTn id="11" dur="500"/>
                                        <p:tgtEl>
                                          <p:spTgt spid="117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78"/>
                                        </p:tgtEl>
                                        <p:attrNameLst>
                                          <p:attrName>style.visibility</p:attrName>
                                        </p:attrNameLst>
                                      </p:cBhvr>
                                      <p:to>
                                        <p:strVal val="visible"/>
                                      </p:to>
                                    </p:set>
                                    <p:animEffect transition="in" filter="fade">
                                      <p:cBhvr>
                                        <p:cTn id="17" dur="250"/>
                                        <p:tgtEl>
                                          <p:spTgt spid="1178"/>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43"/>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檢查第4項說明</a:t>
            </a:r>
            <a:endParaRPr>
              <a:latin typeface="Microsoft JhengHei"/>
              <a:ea typeface="Microsoft JhengHei"/>
              <a:cs typeface="Microsoft JhengHei"/>
              <a:sym typeface="Microsoft JhengHei"/>
            </a:endParaRPr>
          </a:p>
        </p:txBody>
      </p:sp>
      <p:sp>
        <p:nvSpPr>
          <p:cNvPr id="1184" name="Google Shape;1184;p4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42</a:t>
            </a:fld>
            <a:endParaRPr/>
          </a:p>
        </p:txBody>
      </p:sp>
      <p:grpSp>
        <p:nvGrpSpPr>
          <p:cNvPr id="1186" name="Google Shape;1186;p43"/>
          <p:cNvGrpSpPr/>
          <p:nvPr/>
        </p:nvGrpSpPr>
        <p:grpSpPr>
          <a:xfrm>
            <a:off x="155172" y="146662"/>
            <a:ext cx="1826461" cy="289172"/>
            <a:chOff x="4411970" y="2726085"/>
            <a:chExt cx="826954" cy="193659"/>
          </a:xfrm>
        </p:grpSpPr>
        <p:sp>
          <p:nvSpPr>
            <p:cNvPr id="1187" name="Google Shape;1187;p4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88" name="Google Shape;1188;p4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189" name="Google Shape;1189;p4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190" name="Google Shape;1190;p43"/>
          <p:cNvGrpSpPr/>
          <p:nvPr/>
        </p:nvGrpSpPr>
        <p:grpSpPr>
          <a:xfrm>
            <a:off x="861690" y="723273"/>
            <a:ext cx="8013895" cy="980758"/>
            <a:chOff x="820746" y="1425759"/>
            <a:chExt cx="8013895" cy="980758"/>
          </a:xfrm>
        </p:grpSpPr>
        <p:grpSp>
          <p:nvGrpSpPr>
            <p:cNvPr id="1191" name="Google Shape;1191;p43"/>
            <p:cNvGrpSpPr/>
            <p:nvPr/>
          </p:nvGrpSpPr>
          <p:grpSpPr>
            <a:xfrm>
              <a:off x="820746" y="1425759"/>
              <a:ext cx="7852407" cy="980758"/>
              <a:chOff x="820746" y="1425759"/>
              <a:chExt cx="7852407" cy="980758"/>
            </a:xfrm>
          </p:grpSpPr>
          <p:sp>
            <p:nvSpPr>
              <p:cNvPr id="1192" name="Google Shape;1192;p43"/>
              <p:cNvSpPr/>
              <p:nvPr/>
            </p:nvSpPr>
            <p:spPr>
              <a:xfrm>
                <a:off x="820746" y="1425759"/>
                <a:ext cx="980758" cy="980758"/>
              </a:xfrm>
              <a:prstGeom prst="ellipse">
                <a:avLst/>
              </a:prstGeom>
              <a:solidFill>
                <a:srgbClr val="CEB0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4</a:t>
                </a:r>
                <a:endParaRPr sz="4000" b="0" i="0" u="none" strike="noStrike" cap="none">
                  <a:solidFill>
                    <a:srgbClr val="000000"/>
                  </a:solidFill>
                  <a:latin typeface="Lexend"/>
                  <a:ea typeface="Lexend"/>
                  <a:cs typeface="Lexend"/>
                  <a:sym typeface="Lexend"/>
                </a:endParaRPr>
              </a:p>
            </p:txBody>
          </p:sp>
          <p:sp>
            <p:nvSpPr>
              <p:cNvPr id="1193" name="Google Shape;1193;p43"/>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個人資料盤點、管理與紀錄</a:t>
                </a:r>
                <a:endParaRPr sz="1200" b="0" i="0" u="none" strike="noStrike" cap="none">
                  <a:solidFill>
                    <a:schemeClr val="dk1"/>
                  </a:solidFill>
                  <a:latin typeface="Microsoft JhengHei"/>
                  <a:ea typeface="Microsoft JhengHei"/>
                  <a:cs typeface="Microsoft JhengHei"/>
                  <a:sym typeface="Microsoft JhengHei"/>
                </a:endParaRPr>
              </a:p>
            </p:txBody>
          </p:sp>
        </p:grpSp>
        <p:sp>
          <p:nvSpPr>
            <p:cNvPr id="1194" name="Google Shape;1194;p43"/>
            <p:cNvSpPr txBox="1"/>
            <p:nvPr/>
          </p:nvSpPr>
          <p:spPr>
            <a:xfrm>
              <a:off x="2033166" y="2043337"/>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4.12 留存所有個資使用紀錄、機關設備軌跡紀錄、相關證據紀錄</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195" name="Google Shape;1195;p43"/>
          <p:cNvSpPr txBox="1"/>
          <p:nvPr/>
        </p:nvSpPr>
        <p:spPr>
          <a:xfrm>
            <a:off x="1981633" y="1686718"/>
            <a:ext cx="6639985" cy="195159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留存之</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*留存個人資料使用紀錄</a:t>
            </a:r>
            <a:r>
              <a:rPr lang="zh-TW" sz="1200" b="1" i="0" u="none" strike="noStrike" cap="none" dirty="0">
                <a:solidFill>
                  <a:schemeClr val="dk1"/>
                </a:solidFill>
                <a:latin typeface="Microsoft JhengHei"/>
                <a:ea typeface="Microsoft JhengHei"/>
                <a:cs typeface="Microsoft JhengHei"/>
                <a:sym typeface="Microsoft JhengHei"/>
              </a:rPr>
              <a:t>、可供證明</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*系統主機或儲放個人資料之主機查軌跡紀錄檔設定畫面或其他相關資料</a:t>
            </a:r>
            <a:r>
              <a:rPr lang="zh-TW" sz="1200" b="1" i="0" u="none" strike="noStrike" cap="none" dirty="0">
                <a:solidFill>
                  <a:schemeClr val="dk1"/>
                </a:solidFill>
                <a:latin typeface="Microsoft JhengHei"/>
                <a:ea typeface="Microsoft JhengHei"/>
                <a:cs typeface="Microsoft JhengHei"/>
                <a:sym typeface="Microsoft JhengHei"/>
              </a:rPr>
              <a:t>。</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個資法施行細則第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dk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dk1"/>
                </a:solidFill>
                <a:highlight>
                  <a:srgbClr val="F5FC9A"/>
                </a:highlight>
                <a:latin typeface="Microsoft JhengHei"/>
                <a:ea typeface="Microsoft JhengHei"/>
                <a:cs typeface="Microsoft JhengHei"/>
                <a:sym typeface="Microsoft JhengHei"/>
              </a:rPr>
              <a:t>十、使用紀錄、軌跡資料及證據保存。</a:t>
            </a:r>
          </a:p>
          <a:p>
            <a:pPr marL="285750" marR="0" lvl="0" indent="-285750" algn="l" rtl="0">
              <a:lnSpc>
                <a:spcPct val="115000"/>
              </a:lnSpc>
              <a:spcBef>
                <a:spcPts val="0"/>
              </a:spcBef>
              <a:spcAft>
                <a:spcPts val="0"/>
              </a:spcAft>
              <a:buClr>
                <a:srgbClr val="000000"/>
              </a:buClr>
              <a:buSzPts val="1400"/>
              <a:buFont typeface="Noto Sans Symbols"/>
              <a:buChar char="✔"/>
            </a:pPr>
            <a:endParaRPr sz="1400" b="1" i="0" u="none" strike="noStrike" cap="none" dirty="0">
              <a:solidFill>
                <a:schemeClr val="dk1"/>
              </a:solidFill>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sz="4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0A799291-FCF0-4A6A-A8F0-591DE15F7CE1}"/>
              </a:ext>
            </a:extLst>
          </p:cNvPr>
          <p:cNvSpPr/>
          <p:nvPr/>
        </p:nvSpPr>
        <p:spPr>
          <a:xfrm rot="716229">
            <a:off x="6309110" y="441694"/>
            <a:ext cx="1748288" cy="604143"/>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Do</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執行</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3"/>
                                        </p:tgtEl>
                                        <p:attrNameLst>
                                          <p:attrName>style.visibility</p:attrName>
                                        </p:attrNameLst>
                                      </p:cBhvr>
                                      <p:to>
                                        <p:strVal val="visible"/>
                                      </p:to>
                                    </p:set>
                                    <p:animEffect transition="in" filter="fade">
                                      <p:cBhvr>
                                        <p:cTn id="7" dur="500"/>
                                        <p:tgtEl>
                                          <p:spTgt spid="11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0"/>
                                        </p:tgtEl>
                                        <p:attrNameLst>
                                          <p:attrName>style.visibility</p:attrName>
                                        </p:attrNameLst>
                                      </p:cBhvr>
                                      <p:to>
                                        <p:strVal val="visible"/>
                                      </p:to>
                                    </p:set>
                                    <p:animEffect transition="in" filter="fade">
                                      <p:cBhvr>
                                        <p:cTn id="11" dur="500"/>
                                        <p:tgtEl>
                                          <p:spTgt spid="119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95"/>
                                        </p:tgtEl>
                                        <p:attrNameLst>
                                          <p:attrName>style.visibility</p:attrName>
                                        </p:attrNameLst>
                                      </p:cBhvr>
                                      <p:to>
                                        <p:strVal val="visible"/>
                                      </p:to>
                                    </p:set>
                                    <p:animEffect transition="in" filter="fade">
                                      <p:cBhvr>
                                        <p:cTn id="17" dur="250"/>
                                        <p:tgtEl>
                                          <p:spTgt spid="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3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43</a:t>
            </a:fld>
            <a:endParaRPr/>
          </a:p>
        </p:txBody>
      </p:sp>
      <p:grpSp>
        <p:nvGrpSpPr>
          <p:cNvPr id="985" name="Google Shape;985;p31"/>
          <p:cNvGrpSpPr/>
          <p:nvPr/>
        </p:nvGrpSpPr>
        <p:grpSpPr>
          <a:xfrm>
            <a:off x="155172" y="146662"/>
            <a:ext cx="1826461" cy="289172"/>
            <a:chOff x="4411970" y="2726085"/>
            <a:chExt cx="826954" cy="193659"/>
          </a:xfrm>
        </p:grpSpPr>
        <p:sp>
          <p:nvSpPr>
            <p:cNvPr id="986" name="Google Shape;986;p3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87" name="Google Shape;987;p3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988" name="Google Shape;988;p3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3" name="群組 2">
            <a:extLst>
              <a:ext uri="{FF2B5EF4-FFF2-40B4-BE49-F238E27FC236}">
                <a16:creationId xmlns:a16="http://schemas.microsoft.com/office/drawing/2014/main" id="{4F2A9631-20F5-4E17-AAE2-4E1D80261724}"/>
              </a:ext>
            </a:extLst>
          </p:cNvPr>
          <p:cNvGrpSpPr/>
          <p:nvPr/>
        </p:nvGrpSpPr>
        <p:grpSpPr>
          <a:xfrm>
            <a:off x="1401647" y="944311"/>
            <a:ext cx="6639986" cy="2440399"/>
            <a:chOff x="1401647" y="944311"/>
            <a:chExt cx="6639986" cy="2440399"/>
          </a:xfrm>
        </p:grpSpPr>
        <p:sp>
          <p:nvSpPr>
            <p:cNvPr id="991" name="Google Shape;991;p31"/>
            <p:cNvSpPr txBox="1"/>
            <p:nvPr/>
          </p:nvSpPr>
          <p:spPr>
            <a:xfrm>
              <a:off x="1401647" y="2817243"/>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altLang="zh-TW" sz="3600" b="1" i="0" u="none" strike="noStrike" cap="none" dirty="0">
                  <a:solidFill>
                    <a:schemeClr val="dk1"/>
                  </a:solidFill>
                  <a:latin typeface="Microsoft JhengHei"/>
                  <a:ea typeface="Microsoft JhengHei"/>
                  <a:cs typeface="Microsoft JhengHei"/>
                  <a:sym typeface="Microsoft JhengHei"/>
                </a:rPr>
                <a:t>5.	</a:t>
              </a:r>
              <a:r>
                <a:rPr lang="zh-TW" altLang="en-US" sz="3600" b="1" i="0" u="none" strike="noStrike" cap="none" dirty="0">
                  <a:solidFill>
                    <a:schemeClr val="dk1"/>
                  </a:solidFill>
                  <a:latin typeface="Microsoft JhengHei"/>
                  <a:ea typeface="Microsoft JhengHei"/>
                  <a:cs typeface="Microsoft JhengHei"/>
                  <a:sym typeface="Microsoft JhengHei"/>
                </a:rPr>
                <a:t>保有個資達一百筆之對外電</a:t>
              </a:r>
            </a:p>
            <a:p>
              <a:pPr marL="0" marR="0" lvl="0" indent="0" algn="l" rtl="0">
                <a:lnSpc>
                  <a:spcPct val="115000"/>
                </a:lnSpc>
                <a:spcBef>
                  <a:spcPts val="0"/>
                </a:spcBef>
                <a:spcAft>
                  <a:spcPts val="0"/>
                </a:spcAft>
                <a:buNone/>
              </a:pPr>
              <a:r>
                <a:rPr lang="zh-TW" altLang="en-US" sz="3600" b="1" i="0" u="none" strike="noStrike" cap="none" dirty="0">
                  <a:solidFill>
                    <a:schemeClr val="dk1"/>
                  </a:solidFill>
                  <a:latin typeface="Microsoft JhengHei"/>
                  <a:ea typeface="Microsoft JhengHei"/>
                  <a:cs typeface="Microsoft JhengHei"/>
                  <a:sym typeface="Microsoft JhengHei"/>
                </a:rPr>
                <a:t>子商務服務系統，或具有特種個資之資通系統之安全管理</a:t>
              </a:r>
              <a:endParaRPr lang="zh-TW" altLang="en-US" sz="1200" dirty="0"/>
            </a:p>
          </p:txBody>
        </p:sp>
        <p:sp>
          <p:nvSpPr>
            <p:cNvPr id="12" name="Google Shape;1208;p44">
              <a:extLst>
                <a:ext uri="{FF2B5EF4-FFF2-40B4-BE49-F238E27FC236}">
                  <a16:creationId xmlns:a16="http://schemas.microsoft.com/office/drawing/2014/main" id="{2407D11B-9327-4495-AA40-E8C466645083}"/>
                </a:ext>
              </a:extLst>
            </p:cNvPr>
            <p:cNvSpPr/>
            <p:nvPr/>
          </p:nvSpPr>
          <p:spPr>
            <a:xfrm>
              <a:off x="4081621" y="944311"/>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5</a:t>
              </a:r>
              <a:endParaRPr sz="4000" b="0" i="0" u="none" strike="noStrike" cap="none" dirty="0">
                <a:solidFill>
                  <a:srgbClr val="000000"/>
                </a:solidFill>
                <a:latin typeface="Lexend"/>
                <a:ea typeface="Lexend"/>
                <a:cs typeface="Lexend"/>
                <a:sym typeface="Lexend"/>
              </a:endParaRPr>
            </a:p>
          </p:txBody>
        </p:sp>
      </p:grpSp>
    </p:spTree>
    <p:extLst>
      <p:ext uri="{BB962C8B-B14F-4D97-AF65-F5344CB8AC3E}">
        <p14:creationId xmlns:p14="http://schemas.microsoft.com/office/powerpoint/2010/main" val="236220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44"/>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01" name="Google Shape;1201;p4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44</a:t>
            </a:fld>
            <a:endParaRPr/>
          </a:p>
        </p:txBody>
      </p:sp>
      <p:grpSp>
        <p:nvGrpSpPr>
          <p:cNvPr id="1203" name="Google Shape;1203;p44"/>
          <p:cNvGrpSpPr/>
          <p:nvPr/>
        </p:nvGrpSpPr>
        <p:grpSpPr>
          <a:xfrm>
            <a:off x="155172" y="146662"/>
            <a:ext cx="1826461" cy="289172"/>
            <a:chOff x="4411970" y="2726085"/>
            <a:chExt cx="826954" cy="193659"/>
          </a:xfrm>
        </p:grpSpPr>
        <p:sp>
          <p:nvSpPr>
            <p:cNvPr id="1204" name="Google Shape;1204;p4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05" name="Google Shape;1205;p4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06" name="Google Shape;1206;p4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07" name="Google Shape;1207;p44"/>
          <p:cNvGrpSpPr/>
          <p:nvPr/>
        </p:nvGrpSpPr>
        <p:grpSpPr>
          <a:xfrm>
            <a:off x="820746" y="1425759"/>
            <a:ext cx="7852407" cy="980758"/>
            <a:chOff x="820746" y="1425759"/>
            <a:chExt cx="7852407" cy="980758"/>
          </a:xfrm>
        </p:grpSpPr>
        <p:sp>
          <p:nvSpPr>
            <p:cNvPr id="1208" name="Google Shape;1208;p44"/>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5</a:t>
              </a:r>
              <a:endParaRPr sz="4000" b="0" i="0" u="none" strike="noStrike" cap="none" dirty="0">
                <a:solidFill>
                  <a:srgbClr val="000000"/>
                </a:solidFill>
                <a:latin typeface="Lexend"/>
                <a:ea typeface="Lexend"/>
                <a:cs typeface="Lexend"/>
                <a:sym typeface="Lexend"/>
              </a:endParaRPr>
            </a:p>
          </p:txBody>
        </p:sp>
        <p:sp>
          <p:nvSpPr>
            <p:cNvPr id="1209" name="Google Shape;1209;p44"/>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800" b="1"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sz="1800" b="1" i="0" u="none" strike="noStrike" cap="none" dirty="0">
                <a:solidFill>
                  <a:schemeClr val="dk1"/>
                </a:solidFill>
                <a:latin typeface="Microsoft JhengHei"/>
                <a:ea typeface="Microsoft JhengHei"/>
                <a:cs typeface="Microsoft JhengHei"/>
                <a:sym typeface="Microsoft JhengHei"/>
              </a:endParaRPr>
            </a:p>
          </p:txBody>
        </p:sp>
      </p:grpSp>
      <p:sp>
        <p:nvSpPr>
          <p:cNvPr id="1210" name="Google Shape;1210;p44"/>
          <p:cNvSpPr txBox="1"/>
          <p:nvPr/>
        </p:nvSpPr>
        <p:spPr>
          <a:xfrm>
            <a:off x="2033167" y="2053697"/>
            <a:ext cx="6482183" cy="236074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none" strike="noStrike" cap="none" dirty="0">
                <a:solidFill>
                  <a:schemeClr val="dk1"/>
                </a:solidFill>
                <a:latin typeface="Microsoft JhengHei"/>
                <a:ea typeface="Microsoft JhengHei"/>
                <a:cs typeface="Microsoft JhengHei"/>
                <a:sym typeface="Microsoft JhengHei"/>
              </a:rPr>
              <a:t>題意補充定義：</a:t>
            </a:r>
            <a:endParaRPr dirty="0"/>
          </a:p>
          <a:p>
            <a:pPr marL="342900" marR="0" lvl="0" indent="-342900" algn="l" rtl="0">
              <a:lnSpc>
                <a:spcPct val="115000"/>
              </a:lnSpc>
              <a:spcBef>
                <a:spcPts val="0"/>
              </a:spcBef>
              <a:spcAft>
                <a:spcPts val="0"/>
              </a:spcAft>
              <a:buClr>
                <a:srgbClr val="000000"/>
              </a:buClr>
              <a:buSzPts val="1800"/>
              <a:buFont typeface="Arial"/>
              <a:buChar char="•"/>
            </a:pPr>
            <a:r>
              <a:rPr lang="zh-TW" sz="1800" b="1" i="0" u="none" strike="noStrike" cap="none" dirty="0">
                <a:solidFill>
                  <a:schemeClr val="dk1"/>
                </a:solidFill>
                <a:latin typeface="Microsoft JhengHei"/>
                <a:ea typeface="Microsoft JhengHei"/>
                <a:cs typeface="Microsoft JhengHei"/>
                <a:sym typeface="Microsoft JhengHei"/>
              </a:rPr>
              <a:t>存有</a:t>
            </a:r>
            <a:r>
              <a:rPr lang="zh-TW" sz="1800" b="1" i="0" u="none" strike="noStrike" cap="none" dirty="0">
                <a:solidFill>
                  <a:schemeClr val="dk1"/>
                </a:solidFill>
                <a:highlight>
                  <a:srgbClr val="F5FC9A"/>
                </a:highlight>
                <a:latin typeface="Microsoft JhengHei"/>
                <a:ea typeface="Microsoft JhengHei"/>
                <a:cs typeface="Microsoft JhengHei"/>
                <a:sym typeface="Microsoft JhengHei"/>
              </a:rPr>
              <a:t>至少100筆以上個資</a:t>
            </a:r>
            <a:endParaRPr lang="en-US" altLang="zh-TW" sz="18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342900" marR="0" lvl="0" indent="-342900" algn="l" rtl="0">
              <a:lnSpc>
                <a:spcPct val="115000"/>
              </a:lnSpc>
              <a:spcBef>
                <a:spcPts val="0"/>
              </a:spcBef>
              <a:spcAft>
                <a:spcPts val="0"/>
              </a:spcAft>
              <a:buClr>
                <a:srgbClr val="000000"/>
              </a:buClr>
              <a:buSzPts val="1800"/>
              <a:buFont typeface="Arial"/>
              <a:buChar char="•"/>
            </a:pPr>
            <a:r>
              <a:rPr lang="zh-TW" sz="1800" b="1" i="0" u="none" strike="noStrike" cap="none" dirty="0">
                <a:solidFill>
                  <a:schemeClr val="dk1"/>
                </a:solidFill>
                <a:highlight>
                  <a:srgbClr val="F5FC9A"/>
                </a:highlight>
                <a:latin typeface="Microsoft JhengHei"/>
                <a:ea typeface="Microsoft JhengHei"/>
                <a:cs typeface="Microsoft JhengHei"/>
                <a:sym typeface="Microsoft JhengHei"/>
              </a:rPr>
              <a:t>電子商務服務系統</a:t>
            </a:r>
            <a:endParaRPr dirty="0"/>
          </a:p>
          <a:p>
            <a:pPr marL="342900" marR="0" lvl="0" indent="-342900" algn="l" rtl="0">
              <a:lnSpc>
                <a:spcPct val="115000"/>
              </a:lnSpc>
              <a:spcBef>
                <a:spcPts val="0"/>
              </a:spcBef>
              <a:spcAft>
                <a:spcPts val="0"/>
              </a:spcAft>
              <a:buClr>
                <a:srgbClr val="000000"/>
              </a:buClr>
              <a:buSzPts val="1800"/>
              <a:buFont typeface="Arial"/>
              <a:buChar char="•"/>
            </a:pPr>
            <a:r>
              <a:rPr lang="zh-TW" sz="1800" b="1" i="0" u="none" strike="noStrike" cap="none" dirty="0">
                <a:solidFill>
                  <a:schemeClr val="dk1"/>
                </a:solidFill>
                <a:latin typeface="Microsoft JhengHei"/>
                <a:ea typeface="Microsoft JhengHei"/>
                <a:cs typeface="Microsoft JhengHei"/>
                <a:sym typeface="Microsoft JhengHei"/>
              </a:rPr>
              <a:t>存有</a:t>
            </a:r>
            <a:r>
              <a:rPr lang="zh-TW" sz="1800" b="1" i="0" u="none" strike="noStrike" cap="none" dirty="0">
                <a:solidFill>
                  <a:schemeClr val="dk1"/>
                </a:solidFill>
                <a:highlight>
                  <a:srgbClr val="F5FC9A"/>
                </a:highlight>
                <a:latin typeface="Microsoft JhengHei"/>
                <a:ea typeface="Microsoft JhengHei"/>
                <a:cs typeface="Microsoft JhengHei"/>
                <a:sym typeface="Microsoft JhengHei"/>
              </a:rPr>
              <a:t>特種個資</a:t>
            </a:r>
            <a:r>
              <a:rPr lang="zh-TW" sz="1800" b="1" i="0" u="none" strike="noStrike" cap="none" dirty="0">
                <a:solidFill>
                  <a:schemeClr val="dk1"/>
                </a:solidFill>
                <a:latin typeface="Microsoft JhengHei"/>
                <a:ea typeface="Microsoft JhengHei"/>
                <a:cs typeface="Microsoft JhengHei"/>
                <a:sym typeface="Microsoft JhengHei"/>
              </a:rPr>
              <a:t>的</a:t>
            </a:r>
            <a:r>
              <a:rPr lang="zh-TW" sz="1800" b="1" i="0" u="none" strike="noStrike" cap="none" dirty="0">
                <a:solidFill>
                  <a:schemeClr val="dk1"/>
                </a:solidFill>
                <a:highlight>
                  <a:srgbClr val="F5FC9A"/>
                </a:highlight>
                <a:latin typeface="Microsoft JhengHei"/>
                <a:ea typeface="Microsoft JhengHei"/>
                <a:cs typeface="Microsoft JhengHei"/>
                <a:sym typeface="Microsoft JhengHei"/>
              </a:rPr>
              <a:t>資通系統</a:t>
            </a:r>
            <a:r>
              <a:rPr lang="zh-TW" sz="1800" b="1" i="0" u="none" strike="noStrike" cap="none" dirty="0">
                <a:solidFill>
                  <a:schemeClr val="dk1"/>
                </a:solidFill>
                <a:latin typeface="Microsoft JhengHei"/>
                <a:ea typeface="Microsoft JhengHei"/>
                <a:cs typeface="Microsoft JhengHei"/>
                <a:sym typeface="Microsoft JhengHei"/>
              </a:rPr>
              <a:t>之安全管理</a:t>
            </a:r>
            <a:endParaRPr dirty="0"/>
          </a:p>
          <a:p>
            <a:pPr marL="342900" marR="0" lvl="0" indent="-228600" algn="l" rtl="0">
              <a:lnSpc>
                <a:spcPct val="115000"/>
              </a:lnSpc>
              <a:spcBef>
                <a:spcPts val="0"/>
              </a:spcBef>
              <a:spcAft>
                <a:spcPts val="0"/>
              </a:spcAft>
              <a:buClr>
                <a:srgbClr val="000000"/>
              </a:buClr>
              <a:buSzPts val="1800"/>
              <a:buFont typeface="Arial"/>
              <a:buNone/>
            </a:pPr>
            <a:endParaRPr sz="1800" b="1" i="0" u="none" strike="noStrike" cap="none" dirty="0">
              <a:solidFill>
                <a:schemeClr val="dk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0"/>
                                        </p:tgtEl>
                                        <p:attrNameLst>
                                          <p:attrName>style.visibility</p:attrName>
                                        </p:attrNameLst>
                                      </p:cBhvr>
                                      <p:to>
                                        <p:strVal val="visible"/>
                                      </p:to>
                                    </p:set>
                                    <p:animEffect transition="in" filter="fade">
                                      <p:cBhvr>
                                        <p:cTn id="7" dur="500"/>
                                        <p:tgtEl>
                                          <p:spTgt spid="12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07"/>
                                        </p:tgtEl>
                                        <p:attrNameLst>
                                          <p:attrName>style.visibility</p:attrName>
                                        </p:attrNameLst>
                                      </p:cBhvr>
                                      <p:to>
                                        <p:strVal val="visible"/>
                                      </p:to>
                                    </p:set>
                                    <p:animEffect transition="in" filter="fade">
                                      <p:cBhvr>
                                        <p:cTn id="11" dur="250"/>
                                        <p:tgtEl>
                                          <p:spTgt spid="120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210"/>
                                        </p:tgtEl>
                                        <p:attrNameLst>
                                          <p:attrName>style.visibility</p:attrName>
                                        </p:attrNameLst>
                                      </p:cBhvr>
                                      <p:to>
                                        <p:strVal val="visible"/>
                                      </p:to>
                                    </p:set>
                                    <p:animEffect transition="in" filter="fade">
                                      <p:cBhvr>
                                        <p:cTn id="15" dur="25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45"/>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16" name="Google Shape;1216;p4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45</a:t>
            </a:fld>
            <a:endParaRPr/>
          </a:p>
        </p:txBody>
      </p:sp>
      <p:grpSp>
        <p:nvGrpSpPr>
          <p:cNvPr id="1218" name="Google Shape;1218;p45"/>
          <p:cNvGrpSpPr/>
          <p:nvPr/>
        </p:nvGrpSpPr>
        <p:grpSpPr>
          <a:xfrm>
            <a:off x="155172" y="146662"/>
            <a:ext cx="1826461" cy="289172"/>
            <a:chOff x="4411970" y="2726085"/>
            <a:chExt cx="826954" cy="193659"/>
          </a:xfrm>
        </p:grpSpPr>
        <p:sp>
          <p:nvSpPr>
            <p:cNvPr id="1219" name="Google Shape;1219;p45"/>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20" name="Google Shape;1220;p45"/>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21" name="Google Shape;1221;p45"/>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22" name="Google Shape;1222;p45"/>
          <p:cNvGrpSpPr/>
          <p:nvPr/>
        </p:nvGrpSpPr>
        <p:grpSpPr>
          <a:xfrm>
            <a:off x="861690" y="846186"/>
            <a:ext cx="8013895" cy="1137710"/>
            <a:chOff x="820746" y="1425759"/>
            <a:chExt cx="8013895" cy="1137710"/>
          </a:xfrm>
        </p:grpSpPr>
        <p:grpSp>
          <p:nvGrpSpPr>
            <p:cNvPr id="1223" name="Google Shape;1223;p45"/>
            <p:cNvGrpSpPr/>
            <p:nvPr/>
          </p:nvGrpSpPr>
          <p:grpSpPr>
            <a:xfrm>
              <a:off x="820746" y="1425759"/>
              <a:ext cx="7852405" cy="980758"/>
              <a:chOff x="820746" y="1425759"/>
              <a:chExt cx="7852405" cy="980758"/>
            </a:xfrm>
          </p:grpSpPr>
          <p:sp>
            <p:nvSpPr>
              <p:cNvPr id="1224" name="Google Shape;1224;p45"/>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225" name="Google Shape;1225;p45"/>
              <p:cNvSpPr txBox="1"/>
              <p:nvPr/>
            </p:nvSpPr>
            <p:spPr>
              <a:xfrm>
                <a:off x="2033165" y="1605079"/>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226" name="Google Shape;1226;p45"/>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5.1 使用者身分確認及保護機制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227" name="Google Shape;1227;p45"/>
          <p:cNvSpPr txBox="1"/>
          <p:nvPr/>
        </p:nvSpPr>
        <p:spPr>
          <a:xfrm>
            <a:off x="2074109" y="1826944"/>
            <a:ext cx="6639985" cy="275193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*同1.1項佐證資料</a:t>
            </a:r>
            <a:r>
              <a:rPr lang="zh-TW" sz="1200" b="1" i="0" u="none" strike="noStrike" cap="none" dirty="0">
                <a:solidFill>
                  <a:schemeClr val="dk1"/>
                </a:solidFill>
                <a:latin typeface="Microsoft JhengHei"/>
                <a:ea typeface="Microsoft JhengHei"/>
                <a:cs typeface="Microsoft JhengHei"/>
                <a:sym typeface="Microsoft JhengHei"/>
              </a:rPr>
              <a:t>，若勾選無保護機制者請說明理由</a:t>
            </a:r>
            <a:endParaRPr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紙本或電子</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*帳號申請及異動紀錄</a:t>
            </a:r>
            <a:r>
              <a:rPr lang="zh-TW" sz="1200" b="1" i="0" u="none" strike="noStrike" cap="none" dirty="0">
                <a:solidFill>
                  <a:schemeClr val="dk1"/>
                </a:solidFill>
                <a:latin typeface="Microsoft JhengHei"/>
                <a:ea typeface="Microsoft JhengHei"/>
                <a:cs typeface="Microsoft JhengHei"/>
                <a:sym typeface="Microsoft JhengHei"/>
              </a:rPr>
              <a:t>及</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*帳號定期盤點紀錄</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marR="0" lvl="0" indent="-285750" algn="l" rtl="0">
              <a:lnSpc>
                <a:spcPct val="115000"/>
              </a:lnSpc>
              <a:spcBef>
                <a:spcPts val="0"/>
              </a:spcBef>
              <a:spcAft>
                <a:spcPts val="0"/>
              </a:spcAft>
              <a:buClr>
                <a:srgbClr val="000000"/>
              </a:buClr>
              <a:buSzPts val="1400"/>
              <a:buFont typeface="Noto Sans Symbols"/>
              <a:buChar char="✔"/>
            </a:pP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sz="12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21AF1823-1AC8-4DFE-9004-B7A1534CBC11}"/>
              </a:ext>
            </a:extLst>
          </p:cNvPr>
          <p:cNvPicPr>
            <a:picLocks noChangeAspect="1"/>
          </p:cNvPicPr>
          <p:nvPr/>
        </p:nvPicPr>
        <p:blipFill>
          <a:blip r:embed="rId3"/>
          <a:stretch>
            <a:fillRect/>
          </a:stretch>
        </p:blipFill>
        <p:spPr>
          <a:xfrm>
            <a:off x="3982208" y="2674150"/>
            <a:ext cx="4812632" cy="2138696"/>
          </a:xfrm>
          <a:prstGeom prst="rect">
            <a:avLst/>
          </a:prstGeom>
        </p:spPr>
      </p:pic>
      <p:sp>
        <p:nvSpPr>
          <p:cNvPr id="16" name="語音泡泡: 橢圓形 15">
            <a:extLst>
              <a:ext uri="{FF2B5EF4-FFF2-40B4-BE49-F238E27FC236}">
                <a16:creationId xmlns:a16="http://schemas.microsoft.com/office/drawing/2014/main" id="{C06E15ED-6869-4D71-8703-F4B2D8515E17}"/>
              </a:ext>
            </a:extLst>
          </p:cNvPr>
          <p:cNvSpPr/>
          <p:nvPr/>
        </p:nvSpPr>
        <p:spPr>
          <a:xfrm rot="716229">
            <a:off x="6384649" y="234442"/>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5"/>
                                        </p:tgtEl>
                                        <p:attrNameLst>
                                          <p:attrName>style.visibility</p:attrName>
                                        </p:attrNameLst>
                                      </p:cBhvr>
                                      <p:to>
                                        <p:strVal val="visible"/>
                                      </p:to>
                                    </p:set>
                                    <p:animEffect transition="in" filter="fade">
                                      <p:cBhvr>
                                        <p:cTn id="7" dur="500"/>
                                        <p:tgtEl>
                                          <p:spTgt spid="12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2"/>
                                        </p:tgtEl>
                                        <p:attrNameLst>
                                          <p:attrName>style.visibility</p:attrName>
                                        </p:attrNameLst>
                                      </p:cBhvr>
                                      <p:to>
                                        <p:strVal val="visible"/>
                                      </p:to>
                                    </p:set>
                                    <p:animEffect transition="in" filter="fade">
                                      <p:cBhvr>
                                        <p:cTn id="11" dur="500"/>
                                        <p:tgtEl>
                                          <p:spTgt spid="122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27"/>
                                        </p:tgtEl>
                                        <p:attrNameLst>
                                          <p:attrName>style.visibility</p:attrName>
                                        </p:attrNameLst>
                                      </p:cBhvr>
                                      <p:to>
                                        <p:strVal val="visible"/>
                                      </p:to>
                                    </p:set>
                                    <p:animEffect transition="in" filter="fade">
                                      <p:cBhvr>
                                        <p:cTn id="17" dur="250"/>
                                        <p:tgtEl>
                                          <p:spTgt spid="1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46"/>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33" name="Google Shape;1233;p4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46</a:t>
            </a:fld>
            <a:endParaRPr/>
          </a:p>
        </p:txBody>
      </p:sp>
      <p:grpSp>
        <p:nvGrpSpPr>
          <p:cNvPr id="1235" name="Google Shape;1235;p46"/>
          <p:cNvGrpSpPr/>
          <p:nvPr/>
        </p:nvGrpSpPr>
        <p:grpSpPr>
          <a:xfrm>
            <a:off x="155172" y="146662"/>
            <a:ext cx="1826461" cy="289172"/>
            <a:chOff x="4411970" y="2726085"/>
            <a:chExt cx="826954" cy="193659"/>
          </a:xfrm>
        </p:grpSpPr>
        <p:sp>
          <p:nvSpPr>
            <p:cNvPr id="1236" name="Google Shape;1236;p4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37" name="Google Shape;1237;p4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38" name="Google Shape;1238;p4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39" name="Google Shape;1239;p46"/>
          <p:cNvGrpSpPr/>
          <p:nvPr/>
        </p:nvGrpSpPr>
        <p:grpSpPr>
          <a:xfrm>
            <a:off x="861689" y="911879"/>
            <a:ext cx="8013896" cy="1137292"/>
            <a:chOff x="820746" y="1425759"/>
            <a:chExt cx="8013896" cy="1137292"/>
          </a:xfrm>
        </p:grpSpPr>
        <p:grpSp>
          <p:nvGrpSpPr>
            <p:cNvPr id="1240" name="Google Shape;1240;p46"/>
            <p:cNvGrpSpPr/>
            <p:nvPr/>
          </p:nvGrpSpPr>
          <p:grpSpPr>
            <a:xfrm>
              <a:off x="820746" y="1425759"/>
              <a:ext cx="7852407" cy="980758"/>
              <a:chOff x="820746" y="1425759"/>
              <a:chExt cx="7852407" cy="980758"/>
            </a:xfrm>
          </p:grpSpPr>
          <p:sp>
            <p:nvSpPr>
              <p:cNvPr id="1241" name="Google Shape;1241;p46"/>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242" name="Google Shape;1242;p46"/>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243" name="Google Shape;1243;p46"/>
            <p:cNvSpPr txBox="1"/>
            <p:nvPr/>
          </p:nvSpPr>
          <p:spPr>
            <a:xfrm>
              <a:off x="2033167" y="2199871"/>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5.2 個人資料顯示之隱碼機制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244" name="Google Shape;1244;p46"/>
          <p:cNvSpPr txBox="1"/>
          <p:nvPr/>
        </p:nvSpPr>
        <p:spPr>
          <a:xfrm>
            <a:off x="2074111" y="1798899"/>
            <a:ext cx="6639985" cy="334460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須繳交之佐證資料</a:t>
            </a:r>
            <a:endParaRPr dirty="0"/>
          </a:p>
          <a:p>
            <a:pPr marL="285750" marR="0" lvl="0" indent="-285750" algn="l" rtl="0">
              <a:lnSpc>
                <a:spcPct val="115000"/>
              </a:lnSpc>
              <a:spcBef>
                <a:spcPts val="0"/>
              </a:spcBef>
              <a:spcAft>
                <a:spcPts val="0"/>
              </a:spcAft>
              <a:buClr>
                <a:srgbClr val="000000"/>
              </a:buClr>
              <a:buSzPts val="1400"/>
              <a:buFont typeface="Noto Sans Symbols"/>
              <a:buChar char="✔"/>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*螢幕截圖畫面</a:t>
            </a:r>
            <a:r>
              <a:rPr lang="zh-TW" sz="1400" b="1" i="0" u="none" strike="noStrike" cap="none" dirty="0">
                <a:solidFill>
                  <a:schemeClr val="dk1"/>
                </a:solidFill>
                <a:latin typeface="Microsoft JhengHei"/>
                <a:ea typeface="Microsoft JhengHei"/>
                <a:cs typeface="Microsoft JhengHei"/>
                <a:sym typeface="Microsoft JhengHei"/>
              </a:rPr>
              <a:t>或是</a:t>
            </a: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*紙本輸出資料的隱碼作為</a:t>
            </a:r>
            <a:endParaRPr lang="en-US" altLang="zh-TW"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SzPts val="1400"/>
              <a:buFont typeface="Noto Sans Symbols"/>
              <a:buChar char="✔"/>
            </a:pPr>
            <a:r>
              <a:rPr lang="zh-TW" altLang="en-US" b="1" dirty="0">
                <a:solidFill>
                  <a:schemeClr val="dk1"/>
                </a:solidFill>
                <a:highlight>
                  <a:srgbClr val="F5FC9A"/>
                </a:highlight>
                <a:latin typeface="Microsoft JhengHei"/>
                <a:ea typeface="Microsoft JhengHei"/>
                <a:cs typeface="Microsoft JhengHei"/>
                <a:sym typeface="Microsoft JhengHei"/>
              </a:rPr>
              <a:t>例：陳</a:t>
            </a:r>
            <a:r>
              <a:rPr lang="en-US" altLang="zh-TW" b="1" dirty="0">
                <a:solidFill>
                  <a:schemeClr val="dk1"/>
                </a:solidFill>
                <a:highlight>
                  <a:srgbClr val="F5FC9A"/>
                </a:highlight>
                <a:latin typeface="Microsoft JhengHei"/>
                <a:ea typeface="Microsoft JhengHei"/>
                <a:cs typeface="Microsoft JhengHei"/>
                <a:sym typeface="Microsoft JhengHei"/>
              </a:rPr>
              <a:t>O</a:t>
            </a:r>
            <a:r>
              <a:rPr lang="zh-TW" altLang="en-US" b="1" dirty="0">
                <a:solidFill>
                  <a:schemeClr val="dk1"/>
                </a:solidFill>
                <a:highlight>
                  <a:srgbClr val="F5FC9A"/>
                </a:highlight>
                <a:latin typeface="Microsoft JhengHei"/>
                <a:ea typeface="Microsoft JhengHei"/>
                <a:cs typeface="Microsoft JhengHei"/>
                <a:sym typeface="Microsoft JhengHei"/>
              </a:rPr>
              <a:t>芳  </a:t>
            </a:r>
            <a:r>
              <a:rPr lang="en-US" altLang="zh-TW" b="1" dirty="0">
                <a:solidFill>
                  <a:schemeClr val="dk1"/>
                </a:solidFill>
                <a:latin typeface="Microsoft JhengHei"/>
                <a:ea typeface="Microsoft JhengHei"/>
                <a:cs typeface="Microsoft JhengHei"/>
                <a:sym typeface="Microsoft JhengHei"/>
              </a:rPr>
              <a:t>A29495</a:t>
            </a:r>
            <a:r>
              <a:rPr lang="zh-TW" altLang="en-US" b="1" dirty="0">
                <a:solidFill>
                  <a:schemeClr val="dk1"/>
                </a:solidFill>
                <a:latin typeface="Microsoft JhengHei"/>
                <a:ea typeface="Microsoft JhengHei"/>
                <a:cs typeface="Microsoft JhengHei"/>
                <a:sym typeface="Microsoft JhengHei"/>
              </a:rPr>
              <a:t>****</a:t>
            </a:r>
            <a:endParaRPr lang="en-US" altLang="zh-TW" b="1" dirty="0">
              <a:solidFill>
                <a:schemeClr val="dk1"/>
              </a:solidFill>
              <a:latin typeface="Microsoft JhengHei"/>
              <a:ea typeface="Microsoft JhengHei"/>
              <a:cs typeface="Microsoft JhengHei"/>
              <a:sym typeface="Microsoft JhengHei"/>
            </a:endParaRPr>
          </a:p>
          <a:p>
            <a:pPr marL="285750" lvl="0" indent="-285750">
              <a:lnSpc>
                <a:spcPct val="115000"/>
              </a:lnSpc>
              <a:buSzPts val="1400"/>
              <a:buFont typeface="Noto Sans Symbols"/>
              <a:buChar char="✔"/>
            </a:pPr>
            <a:endParaRPr lang="en-US" altLang="zh-TW" b="1" dirty="0">
              <a:solidFill>
                <a:schemeClr val="dk1"/>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lvl="0" indent="-285750">
              <a:lnSpc>
                <a:spcPct val="115000"/>
              </a:lnSpc>
              <a:buSzPts val="1400"/>
              <a:buFont typeface="Noto Sans Symbols"/>
              <a:buChar char="✔"/>
            </a:pPr>
            <a:endParaRPr lang="en-US" altLang="zh-TW" b="1" dirty="0">
              <a:solidFill>
                <a:schemeClr val="dk1"/>
              </a:solidFill>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4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F0DABB0C-5CD8-4464-BB03-E1675DFB97C4}"/>
              </a:ext>
            </a:extLst>
          </p:cNvPr>
          <p:cNvSpPr/>
          <p:nvPr/>
        </p:nvSpPr>
        <p:spPr>
          <a:xfrm rot="716229">
            <a:off x="6304749" y="40990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B0160E95-89D1-437B-83EE-C181908849F0}"/>
              </a:ext>
            </a:extLst>
          </p:cNvPr>
          <p:cNvPicPr>
            <a:picLocks noChangeAspect="1"/>
          </p:cNvPicPr>
          <p:nvPr/>
        </p:nvPicPr>
        <p:blipFill>
          <a:blip r:embed="rId3"/>
          <a:stretch>
            <a:fillRect/>
          </a:stretch>
        </p:blipFill>
        <p:spPr>
          <a:xfrm>
            <a:off x="6539149" y="1524981"/>
            <a:ext cx="2174947" cy="1495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2"/>
                                        </p:tgtEl>
                                        <p:attrNameLst>
                                          <p:attrName>style.visibility</p:attrName>
                                        </p:attrNameLst>
                                      </p:cBhvr>
                                      <p:to>
                                        <p:strVal val="visible"/>
                                      </p:to>
                                    </p:set>
                                    <p:animEffect transition="in" filter="fade">
                                      <p:cBhvr>
                                        <p:cTn id="7" dur="500"/>
                                        <p:tgtEl>
                                          <p:spTgt spid="12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39"/>
                                        </p:tgtEl>
                                        <p:attrNameLst>
                                          <p:attrName>style.visibility</p:attrName>
                                        </p:attrNameLst>
                                      </p:cBhvr>
                                      <p:to>
                                        <p:strVal val="visible"/>
                                      </p:to>
                                    </p:set>
                                    <p:animEffect transition="in" filter="fade">
                                      <p:cBhvr>
                                        <p:cTn id="11" dur="500"/>
                                        <p:tgtEl>
                                          <p:spTgt spid="123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44"/>
                                        </p:tgtEl>
                                        <p:attrNameLst>
                                          <p:attrName>style.visibility</p:attrName>
                                        </p:attrNameLst>
                                      </p:cBhvr>
                                      <p:to>
                                        <p:strVal val="visible"/>
                                      </p:to>
                                    </p:set>
                                    <p:animEffect transition="in" filter="fade">
                                      <p:cBhvr>
                                        <p:cTn id="17" dur="250"/>
                                        <p:tgtEl>
                                          <p:spTgt spid="124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7"/>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50" name="Google Shape;1250;p4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47</a:t>
            </a:fld>
            <a:endParaRPr/>
          </a:p>
        </p:txBody>
      </p:sp>
      <p:grpSp>
        <p:nvGrpSpPr>
          <p:cNvPr id="1252" name="Google Shape;1252;p47"/>
          <p:cNvGrpSpPr/>
          <p:nvPr/>
        </p:nvGrpSpPr>
        <p:grpSpPr>
          <a:xfrm>
            <a:off x="155172" y="146662"/>
            <a:ext cx="1826461" cy="289172"/>
            <a:chOff x="4411970" y="2726085"/>
            <a:chExt cx="826954" cy="193659"/>
          </a:xfrm>
        </p:grpSpPr>
        <p:sp>
          <p:nvSpPr>
            <p:cNvPr id="1253" name="Google Shape;1253;p47"/>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54" name="Google Shape;1254;p47"/>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55" name="Google Shape;1255;p47"/>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56" name="Google Shape;1256;p47"/>
          <p:cNvGrpSpPr/>
          <p:nvPr/>
        </p:nvGrpSpPr>
        <p:grpSpPr>
          <a:xfrm>
            <a:off x="861689" y="911879"/>
            <a:ext cx="8013895" cy="1137710"/>
            <a:chOff x="820746" y="1425759"/>
            <a:chExt cx="8013895" cy="1137710"/>
          </a:xfrm>
        </p:grpSpPr>
        <p:grpSp>
          <p:nvGrpSpPr>
            <p:cNvPr id="1257" name="Google Shape;1257;p47"/>
            <p:cNvGrpSpPr/>
            <p:nvPr/>
          </p:nvGrpSpPr>
          <p:grpSpPr>
            <a:xfrm>
              <a:off x="820746" y="1425759"/>
              <a:ext cx="7852407" cy="980758"/>
              <a:chOff x="820746" y="1425759"/>
              <a:chExt cx="7852407" cy="980758"/>
            </a:xfrm>
          </p:grpSpPr>
          <p:sp>
            <p:nvSpPr>
              <p:cNvPr id="1258" name="Google Shape;1258;p47"/>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259" name="Google Shape;1259;p47"/>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260" name="Google Shape;1260;p47"/>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5.3 網際網路傳輸之安全加密機制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261" name="Google Shape;1261;p47"/>
          <p:cNvSpPr txBox="1"/>
          <p:nvPr/>
        </p:nvSpPr>
        <p:spPr>
          <a:xfrm>
            <a:off x="2074111" y="1872794"/>
            <a:ext cx="6639985" cy="2894469"/>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須繳交之佐證資料</a:t>
            </a:r>
            <a:endParaRPr dirty="0"/>
          </a:p>
          <a:p>
            <a:pPr marL="285750" marR="0" lvl="0" indent="-285750" algn="l" rtl="0">
              <a:lnSpc>
                <a:spcPct val="115000"/>
              </a:lnSpc>
              <a:spcBef>
                <a:spcPts val="0"/>
              </a:spcBef>
              <a:spcAft>
                <a:spcPts val="0"/>
              </a:spcAft>
              <a:buClr>
                <a:srgbClr val="000000"/>
              </a:buClr>
              <a:buSzPts val="1400"/>
              <a:buFont typeface="Noto Sans Symbols"/>
              <a:buChar char="✔"/>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*螢幕截圖畫面</a:t>
            </a:r>
            <a:r>
              <a:rPr lang="zh-TW" sz="1400" b="1" i="0" u="none" strike="noStrike" cap="none" dirty="0">
                <a:solidFill>
                  <a:schemeClr val="dk1"/>
                </a:solidFill>
                <a:latin typeface="Microsoft JhengHei"/>
                <a:ea typeface="Microsoft JhengHei"/>
                <a:cs typeface="Microsoft JhengHei"/>
                <a:sym typeface="Microsoft JhengHei"/>
              </a:rPr>
              <a:t>或產品購買或建置證明</a:t>
            </a:r>
            <a:endParaRPr lang="en-US" altLang="zh-TW" sz="14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b="1" dirty="0">
              <a:solidFill>
                <a:schemeClr val="dk1"/>
              </a:solidFill>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marR="0" lvl="0" indent="-285750" algn="l" rtl="0">
              <a:lnSpc>
                <a:spcPct val="115000"/>
              </a:lnSpc>
              <a:spcBef>
                <a:spcPts val="0"/>
              </a:spcBef>
              <a:spcAft>
                <a:spcPts val="0"/>
              </a:spcAft>
              <a:buClr>
                <a:srgbClr val="000000"/>
              </a:buClr>
              <a:buSzPts val="1400"/>
              <a:buFont typeface="Noto Sans Symbols"/>
              <a:buChar char="✔"/>
            </a:pPr>
            <a:endParaRPr sz="1400" b="1" i="0" u="none" strike="noStrike" cap="none" dirty="0">
              <a:solidFill>
                <a:schemeClr val="dk1"/>
              </a:solidFill>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sz="4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93891010-19D1-4DA6-9F07-44986C746E45}"/>
              </a:ext>
            </a:extLst>
          </p:cNvPr>
          <p:cNvSpPr/>
          <p:nvPr/>
        </p:nvSpPr>
        <p:spPr>
          <a:xfrm rot="716229">
            <a:off x="6304749" y="40990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9"/>
                                        </p:tgtEl>
                                        <p:attrNameLst>
                                          <p:attrName>style.visibility</p:attrName>
                                        </p:attrNameLst>
                                      </p:cBhvr>
                                      <p:to>
                                        <p:strVal val="visible"/>
                                      </p:to>
                                    </p:set>
                                    <p:animEffect transition="in" filter="fade">
                                      <p:cBhvr>
                                        <p:cTn id="7" dur="500"/>
                                        <p:tgtEl>
                                          <p:spTgt spid="12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6"/>
                                        </p:tgtEl>
                                        <p:attrNameLst>
                                          <p:attrName>style.visibility</p:attrName>
                                        </p:attrNameLst>
                                      </p:cBhvr>
                                      <p:to>
                                        <p:strVal val="visible"/>
                                      </p:to>
                                    </p:set>
                                    <p:animEffect transition="in" filter="fade">
                                      <p:cBhvr>
                                        <p:cTn id="11" dur="500"/>
                                        <p:tgtEl>
                                          <p:spTgt spid="125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61"/>
                                        </p:tgtEl>
                                        <p:attrNameLst>
                                          <p:attrName>style.visibility</p:attrName>
                                        </p:attrNameLst>
                                      </p:cBhvr>
                                      <p:to>
                                        <p:strVal val="visible"/>
                                      </p:to>
                                    </p:set>
                                    <p:animEffect transition="in" filter="fade">
                                      <p:cBhvr>
                                        <p:cTn id="17" dur="250"/>
                                        <p:tgtEl>
                                          <p:spTgt spid="1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48"/>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67" name="Google Shape;1267;p4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48</a:t>
            </a:fld>
            <a:endParaRPr/>
          </a:p>
        </p:txBody>
      </p:sp>
      <p:grpSp>
        <p:nvGrpSpPr>
          <p:cNvPr id="1269" name="Google Shape;1269;p48"/>
          <p:cNvGrpSpPr/>
          <p:nvPr/>
        </p:nvGrpSpPr>
        <p:grpSpPr>
          <a:xfrm>
            <a:off x="155172" y="146662"/>
            <a:ext cx="1826461" cy="289172"/>
            <a:chOff x="4411970" y="2726085"/>
            <a:chExt cx="826954" cy="193659"/>
          </a:xfrm>
        </p:grpSpPr>
        <p:sp>
          <p:nvSpPr>
            <p:cNvPr id="1270" name="Google Shape;1270;p4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71" name="Google Shape;1271;p4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72" name="Google Shape;1272;p4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73" name="Google Shape;1273;p48"/>
          <p:cNvGrpSpPr/>
          <p:nvPr/>
        </p:nvGrpSpPr>
        <p:grpSpPr>
          <a:xfrm>
            <a:off x="861689" y="911879"/>
            <a:ext cx="8013895" cy="1137710"/>
            <a:chOff x="820746" y="1425759"/>
            <a:chExt cx="8013895" cy="1137710"/>
          </a:xfrm>
        </p:grpSpPr>
        <p:grpSp>
          <p:nvGrpSpPr>
            <p:cNvPr id="1274" name="Google Shape;1274;p48"/>
            <p:cNvGrpSpPr/>
            <p:nvPr/>
          </p:nvGrpSpPr>
          <p:grpSpPr>
            <a:xfrm>
              <a:off x="820746" y="1425759"/>
              <a:ext cx="7852407" cy="980758"/>
              <a:chOff x="820746" y="1425759"/>
              <a:chExt cx="7852407" cy="980758"/>
            </a:xfrm>
          </p:grpSpPr>
          <p:sp>
            <p:nvSpPr>
              <p:cNvPr id="1275" name="Google Shape;1275;p48"/>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276" name="Google Shape;1276;p48"/>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277" name="Google Shape;1277;p48"/>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5.4 個人資料檔案及資料庫之存取控制與保護監控措施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278" name="Google Shape;1278;p48"/>
          <p:cNvSpPr txBox="1"/>
          <p:nvPr/>
        </p:nvSpPr>
        <p:spPr>
          <a:xfrm>
            <a:off x="2074111" y="1743390"/>
            <a:ext cx="6639985" cy="3639882"/>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*資料檔案及資料存取控制與保護監控截圖畫面或作業紀錄</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altLang="zh-TW" sz="1200" b="1" dirty="0">
              <a:solidFill>
                <a:schemeClr val="dk1"/>
              </a:solidFill>
              <a:highlight>
                <a:srgbClr val="F5FC9A"/>
              </a:highlight>
              <a:latin typeface="Microsoft JhengHei"/>
              <a:ea typeface="Microsoft JhengHei"/>
              <a:cs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marR="0" lvl="0" indent="-285750" algn="l" rtl="0">
              <a:lnSpc>
                <a:spcPct val="115000"/>
              </a:lnSpc>
              <a:spcBef>
                <a:spcPts val="0"/>
              </a:spcBef>
              <a:spcAft>
                <a:spcPts val="0"/>
              </a:spcAft>
              <a:buClr>
                <a:srgbClr val="000000"/>
              </a:buClr>
              <a:buSzPts val="1400"/>
              <a:buFont typeface="Noto Sans Symbols"/>
              <a:buChar char="✔"/>
            </a:pPr>
            <a:endParaRPr lang="en-US" altLang="zh-TW" sz="14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b="1"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sz="1400"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sz="400" b="1" i="0" u="none" strike="noStrike" cap="none" dirty="0">
              <a:solidFill>
                <a:schemeClr val="dk1"/>
              </a:solidFill>
              <a:latin typeface="Microsoft JhengHei"/>
              <a:ea typeface="Microsoft JhengHei"/>
              <a:cs typeface="Microsoft JhengHei"/>
              <a:sym typeface="Microsoft JhengHei"/>
            </a:endParaRPr>
          </a:p>
        </p:txBody>
      </p:sp>
      <p:sp>
        <p:nvSpPr>
          <p:cNvPr id="16" name="語音泡泡: 橢圓形 15">
            <a:extLst>
              <a:ext uri="{FF2B5EF4-FFF2-40B4-BE49-F238E27FC236}">
                <a16:creationId xmlns:a16="http://schemas.microsoft.com/office/drawing/2014/main" id="{63A5FB9C-DC01-41F7-900D-0354A06951D3}"/>
              </a:ext>
            </a:extLst>
          </p:cNvPr>
          <p:cNvSpPr/>
          <p:nvPr/>
        </p:nvSpPr>
        <p:spPr>
          <a:xfrm rot="716229">
            <a:off x="6304749" y="40990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6"/>
                                        </p:tgtEl>
                                        <p:attrNameLst>
                                          <p:attrName>style.visibility</p:attrName>
                                        </p:attrNameLst>
                                      </p:cBhvr>
                                      <p:to>
                                        <p:strVal val="visible"/>
                                      </p:to>
                                    </p:set>
                                    <p:animEffect transition="in" filter="fade">
                                      <p:cBhvr>
                                        <p:cTn id="7" dur="500"/>
                                        <p:tgtEl>
                                          <p:spTgt spid="1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3"/>
                                        </p:tgtEl>
                                        <p:attrNameLst>
                                          <p:attrName>style.visibility</p:attrName>
                                        </p:attrNameLst>
                                      </p:cBhvr>
                                      <p:to>
                                        <p:strVal val="visible"/>
                                      </p:to>
                                    </p:set>
                                    <p:animEffect transition="in" filter="fade">
                                      <p:cBhvr>
                                        <p:cTn id="11" dur="500"/>
                                        <p:tgtEl>
                                          <p:spTgt spid="12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78"/>
                                        </p:tgtEl>
                                        <p:attrNameLst>
                                          <p:attrName>style.visibility</p:attrName>
                                        </p:attrNameLst>
                                      </p:cBhvr>
                                      <p:to>
                                        <p:strVal val="visible"/>
                                      </p:to>
                                    </p:set>
                                    <p:animEffect transition="in" filter="fade">
                                      <p:cBhvr>
                                        <p:cTn id="15" dur="250"/>
                                        <p:tgtEl>
                                          <p:spTgt spid="127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49"/>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284" name="Google Shape;1284;p4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49</a:t>
            </a:fld>
            <a:endParaRPr/>
          </a:p>
        </p:txBody>
      </p:sp>
      <p:grpSp>
        <p:nvGrpSpPr>
          <p:cNvPr id="1286" name="Google Shape;1286;p49"/>
          <p:cNvGrpSpPr/>
          <p:nvPr/>
        </p:nvGrpSpPr>
        <p:grpSpPr>
          <a:xfrm>
            <a:off x="155172" y="146662"/>
            <a:ext cx="1826461" cy="289172"/>
            <a:chOff x="4411970" y="2726085"/>
            <a:chExt cx="826954" cy="193659"/>
          </a:xfrm>
        </p:grpSpPr>
        <p:sp>
          <p:nvSpPr>
            <p:cNvPr id="1287" name="Google Shape;1287;p49"/>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88" name="Google Shape;1288;p4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289" name="Google Shape;1289;p49"/>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290" name="Google Shape;1290;p49"/>
          <p:cNvGrpSpPr/>
          <p:nvPr/>
        </p:nvGrpSpPr>
        <p:grpSpPr>
          <a:xfrm>
            <a:off x="861689" y="911879"/>
            <a:ext cx="8013895" cy="1137710"/>
            <a:chOff x="820746" y="1425759"/>
            <a:chExt cx="8013895" cy="1137710"/>
          </a:xfrm>
        </p:grpSpPr>
        <p:grpSp>
          <p:nvGrpSpPr>
            <p:cNvPr id="1291" name="Google Shape;1291;p49"/>
            <p:cNvGrpSpPr/>
            <p:nvPr/>
          </p:nvGrpSpPr>
          <p:grpSpPr>
            <a:xfrm>
              <a:off x="820746" y="1425759"/>
              <a:ext cx="7852407" cy="980758"/>
              <a:chOff x="820746" y="1425759"/>
              <a:chExt cx="7852407" cy="980758"/>
            </a:xfrm>
          </p:grpSpPr>
          <p:sp>
            <p:nvSpPr>
              <p:cNvPr id="1292" name="Google Shape;1292;p49"/>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293" name="Google Shape;1293;p49"/>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b="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294" name="Google Shape;1294;p49"/>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5.5 防止外部網路入侵對策</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295" name="Google Shape;1295;p49"/>
          <p:cNvSpPr txBox="1"/>
          <p:nvPr/>
        </p:nvSpPr>
        <p:spPr>
          <a:xfrm>
            <a:off x="2074111" y="1965752"/>
            <a:ext cx="6639985" cy="2689323"/>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*網路架構(含設備資訊)</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lvl="0" indent="-285750">
              <a:lnSpc>
                <a:spcPct val="115000"/>
              </a:lnSpc>
              <a:buSzPts val="1400"/>
              <a:buFont typeface="Noto Sans Symbols"/>
              <a:buChar char="✔"/>
            </a:pPr>
            <a:endParaRPr lang="en-US" altLang="zh-TW" sz="1600" b="1"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dirty="0"/>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400" b="1" i="0" u="none" strike="noStrike" cap="none" dirty="0">
              <a:solidFill>
                <a:schemeClr val="dk1"/>
              </a:solidFill>
              <a:latin typeface="Microsoft JhengHei"/>
              <a:ea typeface="Microsoft JhengHei"/>
              <a:cs typeface="Microsoft JhengHei"/>
              <a:sym typeface="Microsoft JhengHei"/>
            </a:endParaRPr>
          </a:p>
        </p:txBody>
      </p:sp>
      <p:sp>
        <p:nvSpPr>
          <p:cNvPr id="16" name="語音泡泡: 橢圓形 15">
            <a:extLst>
              <a:ext uri="{FF2B5EF4-FFF2-40B4-BE49-F238E27FC236}">
                <a16:creationId xmlns:a16="http://schemas.microsoft.com/office/drawing/2014/main" id="{5EAF4B41-F0D0-4DF2-905F-9D92B26495C9}"/>
              </a:ext>
            </a:extLst>
          </p:cNvPr>
          <p:cNvSpPr/>
          <p:nvPr/>
        </p:nvSpPr>
        <p:spPr>
          <a:xfrm rot="716229">
            <a:off x="6304749" y="40990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F019661B-AF48-48E6-9E9F-6C94E72751A9}"/>
              </a:ext>
            </a:extLst>
          </p:cNvPr>
          <p:cNvPicPr>
            <a:picLocks noChangeAspect="1"/>
          </p:cNvPicPr>
          <p:nvPr/>
        </p:nvPicPr>
        <p:blipFill>
          <a:blip r:embed="rId3"/>
          <a:stretch>
            <a:fillRect/>
          </a:stretch>
        </p:blipFill>
        <p:spPr>
          <a:xfrm>
            <a:off x="3488305" y="3770594"/>
            <a:ext cx="3648290" cy="1271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3"/>
                                        </p:tgtEl>
                                        <p:attrNameLst>
                                          <p:attrName>style.visibility</p:attrName>
                                        </p:attrNameLst>
                                      </p:cBhvr>
                                      <p:to>
                                        <p:strVal val="visible"/>
                                      </p:to>
                                    </p:set>
                                    <p:animEffect transition="in" filter="fade">
                                      <p:cBhvr>
                                        <p:cTn id="7" dur="500"/>
                                        <p:tgtEl>
                                          <p:spTgt spid="12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90"/>
                                        </p:tgtEl>
                                        <p:attrNameLst>
                                          <p:attrName>style.visibility</p:attrName>
                                        </p:attrNameLst>
                                      </p:cBhvr>
                                      <p:to>
                                        <p:strVal val="visible"/>
                                      </p:to>
                                    </p:set>
                                    <p:animEffect transition="in" filter="fade">
                                      <p:cBhvr>
                                        <p:cTn id="11" dur="500"/>
                                        <p:tgtEl>
                                          <p:spTgt spid="129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95"/>
                                        </p:tgtEl>
                                        <p:attrNameLst>
                                          <p:attrName>style.visibility</p:attrName>
                                        </p:attrNameLst>
                                      </p:cBhvr>
                                      <p:to>
                                        <p:strVal val="visible"/>
                                      </p:to>
                                    </p:set>
                                    <p:animEffect transition="in" filter="fade">
                                      <p:cBhvr>
                                        <p:cTn id="15" dur="250"/>
                                        <p:tgtEl>
                                          <p:spTgt spid="129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非公務機關應遵循之安全維護義務</a:t>
            </a:r>
            <a:endParaRPr/>
          </a:p>
        </p:txBody>
      </p:sp>
      <p:sp>
        <p:nvSpPr>
          <p:cNvPr id="386" name="Google Shape;386;p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a:t>
            </a:fld>
            <a:endParaRPr/>
          </a:p>
        </p:txBody>
      </p:sp>
      <p:grpSp>
        <p:nvGrpSpPr>
          <p:cNvPr id="387" name="Google Shape;387;p5"/>
          <p:cNvGrpSpPr/>
          <p:nvPr/>
        </p:nvGrpSpPr>
        <p:grpSpPr>
          <a:xfrm>
            <a:off x="1104561" y="1781051"/>
            <a:ext cx="7093206" cy="1581398"/>
            <a:chOff x="1104561" y="1781051"/>
            <a:chExt cx="7093206" cy="1581398"/>
          </a:xfrm>
        </p:grpSpPr>
        <p:grpSp>
          <p:nvGrpSpPr>
            <p:cNvPr id="388" name="Google Shape;388;p5"/>
            <p:cNvGrpSpPr/>
            <p:nvPr/>
          </p:nvGrpSpPr>
          <p:grpSpPr>
            <a:xfrm>
              <a:off x="1104561" y="1781051"/>
              <a:ext cx="7093206" cy="1581398"/>
              <a:chOff x="1249464" y="1943124"/>
              <a:chExt cx="7093206" cy="1581398"/>
            </a:xfrm>
          </p:grpSpPr>
          <p:sp>
            <p:nvSpPr>
              <p:cNvPr id="389" name="Google Shape;389;p5"/>
              <p:cNvSpPr txBox="1"/>
              <p:nvPr/>
            </p:nvSpPr>
            <p:spPr>
              <a:xfrm>
                <a:off x="3109852" y="2278749"/>
                <a:ext cx="5232818" cy="9101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zh-TW" sz="1600" b="1" i="0" u="none" strike="noStrike" cap="none">
                    <a:solidFill>
                      <a:srgbClr val="000000"/>
                    </a:solidFill>
                    <a:latin typeface="Microsoft JhengHei"/>
                    <a:ea typeface="Microsoft JhengHei"/>
                    <a:cs typeface="Microsoft JhengHei"/>
                    <a:sym typeface="Microsoft JhengHei"/>
                  </a:rPr>
                  <a:t>依「個人資料保護法」第 27 條第 1 項規定：非公務機關保有個 人資料檔案者，應採行適當之安全措施，防止個人資料被竊取、竄改、毀損、滅失或洩漏。</a:t>
                </a:r>
                <a:endParaRPr sz="1600" b="1" i="0" u="none" strike="noStrike" cap="none">
                  <a:solidFill>
                    <a:srgbClr val="000000"/>
                  </a:solidFill>
                  <a:latin typeface="Microsoft JhengHei"/>
                  <a:ea typeface="Microsoft JhengHei"/>
                  <a:cs typeface="Microsoft JhengHei"/>
                  <a:sym typeface="Microsoft JhengHei"/>
                </a:endParaRPr>
              </a:p>
            </p:txBody>
          </p:sp>
          <p:sp>
            <p:nvSpPr>
              <p:cNvPr id="390" name="Google Shape;390;p5"/>
              <p:cNvSpPr/>
              <p:nvPr/>
            </p:nvSpPr>
            <p:spPr>
              <a:xfrm>
                <a:off x="1249464" y="1943124"/>
                <a:ext cx="1581176" cy="1581398"/>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1" name="Google Shape;391;p5"/>
            <p:cNvGrpSpPr/>
            <p:nvPr/>
          </p:nvGrpSpPr>
          <p:grpSpPr>
            <a:xfrm>
              <a:off x="1603961" y="2116676"/>
              <a:ext cx="582375" cy="876541"/>
              <a:chOff x="1080000" y="2071075"/>
              <a:chExt cx="222375" cy="334700"/>
            </a:xfrm>
          </p:grpSpPr>
          <p:sp>
            <p:nvSpPr>
              <p:cNvPr id="392" name="Google Shape;392;p5"/>
              <p:cNvSpPr/>
              <p:nvPr/>
            </p:nvSpPr>
            <p:spPr>
              <a:xfrm>
                <a:off x="1080000" y="2071075"/>
                <a:ext cx="222375" cy="334700"/>
              </a:xfrm>
              <a:custGeom>
                <a:avLst/>
                <a:gdLst/>
                <a:ahLst/>
                <a:cxnLst/>
                <a:rect l="l" t="t" r="r" b="b"/>
                <a:pathLst>
                  <a:path w="8895" h="13388" extrusionOk="0">
                    <a:moveTo>
                      <a:pt x="4432" y="517"/>
                    </a:moveTo>
                    <a:cubicBezTo>
                      <a:pt x="6468" y="517"/>
                      <a:pt x="8119" y="2168"/>
                      <a:pt x="8119" y="4173"/>
                    </a:cubicBezTo>
                    <a:lnTo>
                      <a:pt x="8119" y="4462"/>
                    </a:lnTo>
                    <a:cubicBezTo>
                      <a:pt x="8054" y="4462"/>
                      <a:pt x="8020" y="4431"/>
                      <a:pt x="7989" y="4431"/>
                    </a:cubicBezTo>
                    <a:lnTo>
                      <a:pt x="7860" y="4431"/>
                    </a:lnTo>
                    <a:cubicBezTo>
                      <a:pt x="6856" y="4431"/>
                      <a:pt x="5985" y="3914"/>
                      <a:pt x="5757" y="3138"/>
                    </a:cubicBezTo>
                    <a:cubicBezTo>
                      <a:pt x="5726" y="3040"/>
                      <a:pt x="5628" y="2975"/>
                      <a:pt x="5532" y="2944"/>
                    </a:cubicBezTo>
                    <a:cubicBezTo>
                      <a:pt x="5434" y="2944"/>
                      <a:pt x="5338" y="3009"/>
                      <a:pt x="5273" y="3073"/>
                    </a:cubicBezTo>
                    <a:cubicBezTo>
                      <a:pt x="4787" y="3880"/>
                      <a:pt x="3010" y="4431"/>
                      <a:pt x="1036" y="4431"/>
                    </a:cubicBezTo>
                    <a:lnTo>
                      <a:pt x="906" y="4431"/>
                    </a:lnTo>
                    <a:cubicBezTo>
                      <a:pt x="875" y="4431"/>
                      <a:pt x="842" y="4462"/>
                      <a:pt x="777" y="4462"/>
                    </a:cubicBezTo>
                    <a:lnTo>
                      <a:pt x="777" y="4173"/>
                    </a:lnTo>
                    <a:cubicBezTo>
                      <a:pt x="777" y="4108"/>
                      <a:pt x="777" y="4010"/>
                      <a:pt x="811" y="3914"/>
                    </a:cubicBezTo>
                    <a:cubicBezTo>
                      <a:pt x="1199" y="3914"/>
                      <a:pt x="1618" y="3914"/>
                      <a:pt x="2071" y="3880"/>
                    </a:cubicBezTo>
                    <a:cubicBezTo>
                      <a:pt x="2200" y="3849"/>
                      <a:pt x="2298" y="3720"/>
                      <a:pt x="2298" y="3591"/>
                    </a:cubicBezTo>
                    <a:cubicBezTo>
                      <a:pt x="2269" y="3448"/>
                      <a:pt x="2166" y="3357"/>
                      <a:pt x="2055" y="3357"/>
                    </a:cubicBezTo>
                    <a:cubicBezTo>
                      <a:pt x="2039" y="3357"/>
                      <a:pt x="2022" y="3359"/>
                      <a:pt x="2006" y="3363"/>
                    </a:cubicBezTo>
                    <a:cubicBezTo>
                      <a:pt x="1618" y="3397"/>
                      <a:pt x="1230" y="3397"/>
                      <a:pt x="875" y="3397"/>
                    </a:cubicBezTo>
                    <a:cubicBezTo>
                      <a:pt x="1230" y="1746"/>
                      <a:pt x="2686" y="517"/>
                      <a:pt x="4432" y="517"/>
                    </a:cubicBezTo>
                    <a:close/>
                    <a:moveTo>
                      <a:pt x="5434" y="3720"/>
                    </a:moveTo>
                    <a:cubicBezTo>
                      <a:pt x="5886" y="4462"/>
                      <a:pt x="6825" y="4980"/>
                      <a:pt x="7860" y="4980"/>
                    </a:cubicBezTo>
                    <a:lnTo>
                      <a:pt x="7989" y="4980"/>
                    </a:lnTo>
                    <a:cubicBezTo>
                      <a:pt x="8183" y="4980"/>
                      <a:pt x="8377" y="5143"/>
                      <a:pt x="8377" y="5368"/>
                    </a:cubicBezTo>
                    <a:cubicBezTo>
                      <a:pt x="8377" y="5562"/>
                      <a:pt x="8183" y="5756"/>
                      <a:pt x="7989" y="5756"/>
                    </a:cubicBezTo>
                    <a:lnTo>
                      <a:pt x="7826" y="5756"/>
                    </a:lnTo>
                    <a:cubicBezTo>
                      <a:pt x="7697" y="5756"/>
                      <a:pt x="7601" y="5854"/>
                      <a:pt x="7568" y="5984"/>
                    </a:cubicBezTo>
                    <a:cubicBezTo>
                      <a:pt x="7438" y="7631"/>
                      <a:pt x="6080" y="8894"/>
                      <a:pt x="4432" y="8894"/>
                    </a:cubicBezTo>
                    <a:cubicBezTo>
                      <a:pt x="2816" y="8894"/>
                      <a:pt x="1457" y="7631"/>
                      <a:pt x="1328" y="5984"/>
                    </a:cubicBezTo>
                    <a:cubicBezTo>
                      <a:pt x="1294" y="5854"/>
                      <a:pt x="1199" y="5756"/>
                      <a:pt x="1069" y="5756"/>
                    </a:cubicBezTo>
                    <a:lnTo>
                      <a:pt x="906" y="5756"/>
                    </a:lnTo>
                    <a:cubicBezTo>
                      <a:pt x="712" y="5756"/>
                      <a:pt x="518" y="5562"/>
                      <a:pt x="518" y="5368"/>
                    </a:cubicBezTo>
                    <a:cubicBezTo>
                      <a:pt x="518" y="5143"/>
                      <a:pt x="712" y="4980"/>
                      <a:pt x="906" y="4980"/>
                    </a:cubicBezTo>
                    <a:lnTo>
                      <a:pt x="1036" y="4980"/>
                    </a:lnTo>
                    <a:cubicBezTo>
                      <a:pt x="2976" y="4980"/>
                      <a:pt x="4626" y="4462"/>
                      <a:pt x="5434" y="3720"/>
                    </a:cubicBezTo>
                    <a:close/>
                    <a:moveTo>
                      <a:pt x="3462" y="9282"/>
                    </a:moveTo>
                    <a:cubicBezTo>
                      <a:pt x="3687" y="9347"/>
                      <a:pt x="3915" y="9378"/>
                      <a:pt x="4140" y="9411"/>
                    </a:cubicBezTo>
                    <a:lnTo>
                      <a:pt x="3558" y="9864"/>
                    </a:lnTo>
                    <a:lnTo>
                      <a:pt x="3268" y="9347"/>
                    </a:lnTo>
                    <a:cubicBezTo>
                      <a:pt x="3333" y="9313"/>
                      <a:pt x="3398" y="9282"/>
                      <a:pt x="3462" y="9282"/>
                    </a:cubicBezTo>
                    <a:close/>
                    <a:moveTo>
                      <a:pt x="5434" y="9282"/>
                    </a:moveTo>
                    <a:cubicBezTo>
                      <a:pt x="5498" y="9282"/>
                      <a:pt x="5563" y="9313"/>
                      <a:pt x="5628" y="9347"/>
                    </a:cubicBezTo>
                    <a:lnTo>
                      <a:pt x="5338" y="9864"/>
                    </a:lnTo>
                    <a:lnTo>
                      <a:pt x="4756" y="9411"/>
                    </a:lnTo>
                    <a:cubicBezTo>
                      <a:pt x="4981" y="9378"/>
                      <a:pt x="5208" y="9347"/>
                      <a:pt x="5434" y="9282"/>
                    </a:cubicBezTo>
                    <a:close/>
                    <a:moveTo>
                      <a:pt x="2557" y="8894"/>
                    </a:moveTo>
                    <a:cubicBezTo>
                      <a:pt x="2622" y="8925"/>
                      <a:pt x="2686" y="8959"/>
                      <a:pt x="2717" y="8990"/>
                    </a:cubicBezTo>
                    <a:cubicBezTo>
                      <a:pt x="2200" y="9217"/>
                      <a:pt x="1716" y="9541"/>
                      <a:pt x="1294" y="9929"/>
                    </a:cubicBezTo>
                    <a:lnTo>
                      <a:pt x="1294" y="9153"/>
                    </a:lnTo>
                    <a:cubicBezTo>
                      <a:pt x="1294" y="9023"/>
                      <a:pt x="1424" y="8894"/>
                      <a:pt x="1587" y="8894"/>
                    </a:cubicBezTo>
                    <a:close/>
                    <a:moveTo>
                      <a:pt x="7309" y="8894"/>
                    </a:moveTo>
                    <a:cubicBezTo>
                      <a:pt x="7472" y="8894"/>
                      <a:pt x="7601" y="9023"/>
                      <a:pt x="7601" y="9153"/>
                    </a:cubicBezTo>
                    <a:lnTo>
                      <a:pt x="7601" y="9929"/>
                    </a:lnTo>
                    <a:cubicBezTo>
                      <a:pt x="7180" y="9541"/>
                      <a:pt x="6696" y="9217"/>
                      <a:pt x="6179" y="8990"/>
                    </a:cubicBezTo>
                    <a:cubicBezTo>
                      <a:pt x="6210" y="8959"/>
                      <a:pt x="6274" y="8925"/>
                      <a:pt x="6339" y="8894"/>
                    </a:cubicBezTo>
                    <a:close/>
                    <a:moveTo>
                      <a:pt x="4432" y="9830"/>
                    </a:moveTo>
                    <a:lnTo>
                      <a:pt x="4820" y="10123"/>
                    </a:lnTo>
                    <a:lnTo>
                      <a:pt x="4626" y="10317"/>
                    </a:lnTo>
                    <a:cubicBezTo>
                      <a:pt x="4593" y="10381"/>
                      <a:pt x="4528" y="10412"/>
                      <a:pt x="4432" y="10412"/>
                    </a:cubicBezTo>
                    <a:cubicBezTo>
                      <a:pt x="4368" y="10412"/>
                      <a:pt x="4303" y="10381"/>
                      <a:pt x="4269" y="10317"/>
                    </a:cubicBezTo>
                    <a:lnTo>
                      <a:pt x="4075" y="10123"/>
                    </a:lnTo>
                    <a:lnTo>
                      <a:pt x="4432" y="9830"/>
                    </a:lnTo>
                    <a:close/>
                    <a:moveTo>
                      <a:pt x="1587" y="10412"/>
                    </a:moveTo>
                    <a:lnTo>
                      <a:pt x="1587" y="12870"/>
                    </a:lnTo>
                    <a:lnTo>
                      <a:pt x="518" y="12870"/>
                    </a:lnTo>
                    <a:cubicBezTo>
                      <a:pt x="583" y="11933"/>
                      <a:pt x="971" y="11059"/>
                      <a:pt x="1587" y="10412"/>
                    </a:cubicBezTo>
                    <a:close/>
                    <a:moveTo>
                      <a:pt x="2622" y="9605"/>
                    </a:moveTo>
                    <a:lnTo>
                      <a:pt x="2622" y="12870"/>
                    </a:lnTo>
                    <a:lnTo>
                      <a:pt x="2104" y="12870"/>
                    </a:lnTo>
                    <a:lnTo>
                      <a:pt x="2104" y="9929"/>
                    </a:lnTo>
                    <a:cubicBezTo>
                      <a:pt x="2265" y="9799"/>
                      <a:pt x="2428" y="9701"/>
                      <a:pt x="2622" y="9605"/>
                    </a:cubicBezTo>
                    <a:close/>
                    <a:moveTo>
                      <a:pt x="3139" y="10154"/>
                    </a:moveTo>
                    <a:lnTo>
                      <a:pt x="3268" y="10412"/>
                    </a:lnTo>
                    <a:cubicBezTo>
                      <a:pt x="3333" y="10477"/>
                      <a:pt x="3398" y="10511"/>
                      <a:pt x="3462" y="10542"/>
                    </a:cubicBezTo>
                    <a:cubicBezTo>
                      <a:pt x="3527" y="10542"/>
                      <a:pt x="3623" y="10511"/>
                      <a:pt x="3687" y="10477"/>
                    </a:cubicBezTo>
                    <a:lnTo>
                      <a:pt x="3817" y="10606"/>
                    </a:lnTo>
                    <a:lnTo>
                      <a:pt x="3527" y="12870"/>
                    </a:lnTo>
                    <a:lnTo>
                      <a:pt x="3139" y="12870"/>
                    </a:lnTo>
                    <a:lnTo>
                      <a:pt x="3139" y="10154"/>
                    </a:lnTo>
                    <a:close/>
                    <a:moveTo>
                      <a:pt x="4593" y="10899"/>
                    </a:moveTo>
                    <a:lnTo>
                      <a:pt x="4851" y="12870"/>
                    </a:lnTo>
                    <a:lnTo>
                      <a:pt x="4044" y="12870"/>
                    </a:lnTo>
                    <a:lnTo>
                      <a:pt x="4303" y="10899"/>
                    </a:lnTo>
                    <a:cubicBezTo>
                      <a:pt x="4334" y="10930"/>
                      <a:pt x="4399" y="10930"/>
                      <a:pt x="4432" y="10930"/>
                    </a:cubicBezTo>
                    <a:cubicBezTo>
                      <a:pt x="4497" y="10930"/>
                      <a:pt x="4562" y="10930"/>
                      <a:pt x="4593" y="10899"/>
                    </a:cubicBezTo>
                    <a:close/>
                    <a:moveTo>
                      <a:pt x="5757" y="10154"/>
                    </a:moveTo>
                    <a:lnTo>
                      <a:pt x="5757" y="12870"/>
                    </a:lnTo>
                    <a:lnTo>
                      <a:pt x="5403" y="12870"/>
                    </a:lnTo>
                    <a:lnTo>
                      <a:pt x="5079" y="10606"/>
                    </a:lnTo>
                    <a:lnTo>
                      <a:pt x="5208" y="10477"/>
                    </a:lnTo>
                    <a:cubicBezTo>
                      <a:pt x="5273" y="10511"/>
                      <a:pt x="5338" y="10542"/>
                      <a:pt x="5403" y="10542"/>
                    </a:cubicBezTo>
                    <a:lnTo>
                      <a:pt x="5434" y="10542"/>
                    </a:lnTo>
                    <a:cubicBezTo>
                      <a:pt x="5498" y="10511"/>
                      <a:pt x="5563" y="10477"/>
                      <a:pt x="5628" y="10412"/>
                    </a:cubicBezTo>
                    <a:lnTo>
                      <a:pt x="5757" y="10154"/>
                    </a:lnTo>
                    <a:close/>
                    <a:moveTo>
                      <a:pt x="6274" y="9605"/>
                    </a:moveTo>
                    <a:cubicBezTo>
                      <a:pt x="6468" y="9701"/>
                      <a:pt x="6631" y="9799"/>
                      <a:pt x="6792" y="9929"/>
                    </a:cubicBezTo>
                    <a:lnTo>
                      <a:pt x="6792" y="12870"/>
                    </a:lnTo>
                    <a:lnTo>
                      <a:pt x="6274" y="12870"/>
                    </a:lnTo>
                    <a:lnTo>
                      <a:pt x="6274" y="9605"/>
                    </a:lnTo>
                    <a:close/>
                    <a:moveTo>
                      <a:pt x="7309" y="10412"/>
                    </a:moveTo>
                    <a:cubicBezTo>
                      <a:pt x="7925" y="11059"/>
                      <a:pt x="8313" y="11933"/>
                      <a:pt x="8377" y="12870"/>
                    </a:cubicBezTo>
                    <a:lnTo>
                      <a:pt x="7309" y="12870"/>
                    </a:lnTo>
                    <a:lnTo>
                      <a:pt x="7309" y="10412"/>
                    </a:lnTo>
                    <a:close/>
                    <a:moveTo>
                      <a:pt x="4432" y="0"/>
                    </a:moveTo>
                    <a:cubicBezTo>
                      <a:pt x="3333" y="0"/>
                      <a:pt x="2298" y="422"/>
                      <a:pt x="1488" y="1229"/>
                    </a:cubicBezTo>
                    <a:cubicBezTo>
                      <a:pt x="712" y="2005"/>
                      <a:pt x="260" y="3073"/>
                      <a:pt x="260" y="4173"/>
                    </a:cubicBezTo>
                    <a:lnTo>
                      <a:pt x="260" y="4721"/>
                    </a:lnTo>
                    <a:cubicBezTo>
                      <a:pt x="99" y="4884"/>
                      <a:pt x="1" y="5109"/>
                      <a:pt x="1" y="5368"/>
                    </a:cubicBezTo>
                    <a:cubicBezTo>
                      <a:pt x="1" y="5821"/>
                      <a:pt x="358" y="6209"/>
                      <a:pt x="811" y="6273"/>
                    </a:cubicBezTo>
                    <a:cubicBezTo>
                      <a:pt x="940" y="7083"/>
                      <a:pt x="1328" y="7825"/>
                      <a:pt x="1910" y="8376"/>
                    </a:cubicBezTo>
                    <a:lnTo>
                      <a:pt x="1587" y="8376"/>
                    </a:lnTo>
                    <a:cubicBezTo>
                      <a:pt x="1134" y="8376"/>
                      <a:pt x="777" y="8731"/>
                      <a:pt x="777" y="9153"/>
                    </a:cubicBezTo>
                    <a:lnTo>
                      <a:pt x="777" y="10575"/>
                    </a:lnTo>
                    <a:cubicBezTo>
                      <a:pt x="293" y="11287"/>
                      <a:pt x="1" y="12192"/>
                      <a:pt x="1" y="13064"/>
                    </a:cubicBezTo>
                    <a:lnTo>
                      <a:pt x="1" y="13129"/>
                    </a:lnTo>
                    <a:cubicBezTo>
                      <a:pt x="1" y="13258"/>
                      <a:pt x="130" y="13387"/>
                      <a:pt x="260" y="13387"/>
                    </a:cubicBezTo>
                    <a:lnTo>
                      <a:pt x="8636" y="13387"/>
                    </a:lnTo>
                    <a:cubicBezTo>
                      <a:pt x="8766" y="13387"/>
                      <a:pt x="8895" y="13258"/>
                      <a:pt x="8895" y="13129"/>
                    </a:cubicBezTo>
                    <a:lnTo>
                      <a:pt x="8895" y="13064"/>
                    </a:lnTo>
                    <a:cubicBezTo>
                      <a:pt x="8895" y="12192"/>
                      <a:pt x="8603" y="11287"/>
                      <a:pt x="8119" y="10575"/>
                    </a:cubicBezTo>
                    <a:lnTo>
                      <a:pt x="8119" y="9153"/>
                    </a:lnTo>
                    <a:cubicBezTo>
                      <a:pt x="8119" y="8731"/>
                      <a:pt x="7762" y="8376"/>
                      <a:pt x="7309" y="8376"/>
                    </a:cubicBezTo>
                    <a:lnTo>
                      <a:pt x="6986" y="8376"/>
                    </a:lnTo>
                    <a:cubicBezTo>
                      <a:pt x="7568" y="7825"/>
                      <a:pt x="7956" y="7083"/>
                      <a:pt x="8085" y="6273"/>
                    </a:cubicBezTo>
                    <a:cubicBezTo>
                      <a:pt x="8538" y="6209"/>
                      <a:pt x="8895" y="5821"/>
                      <a:pt x="8895" y="5368"/>
                    </a:cubicBezTo>
                    <a:cubicBezTo>
                      <a:pt x="8895" y="5109"/>
                      <a:pt x="8797" y="4884"/>
                      <a:pt x="8636" y="4721"/>
                    </a:cubicBezTo>
                    <a:lnTo>
                      <a:pt x="8636" y="4173"/>
                    </a:lnTo>
                    <a:cubicBezTo>
                      <a:pt x="8636" y="3073"/>
                      <a:pt x="8183" y="2005"/>
                      <a:pt x="7407" y="1229"/>
                    </a:cubicBezTo>
                    <a:cubicBezTo>
                      <a:pt x="6598" y="422"/>
                      <a:pt x="5563" y="0"/>
                      <a:pt x="44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
              <p:cNvSpPr/>
              <p:nvPr/>
            </p:nvSpPr>
            <p:spPr>
              <a:xfrm>
                <a:off x="1210975" y="2214950"/>
                <a:ext cx="12950" cy="12975"/>
              </a:xfrm>
              <a:custGeom>
                <a:avLst/>
                <a:gdLst/>
                <a:ahLst/>
                <a:cxnLst/>
                <a:rect l="l" t="t" r="r" b="b"/>
                <a:pathLst>
                  <a:path w="518" h="519" extrusionOk="0">
                    <a:moveTo>
                      <a:pt x="259" y="1"/>
                    </a:moveTo>
                    <a:cubicBezTo>
                      <a:pt x="99" y="1"/>
                      <a:pt x="1" y="99"/>
                      <a:pt x="1" y="260"/>
                    </a:cubicBezTo>
                    <a:cubicBezTo>
                      <a:pt x="1" y="389"/>
                      <a:pt x="99" y="518"/>
                      <a:pt x="259" y="518"/>
                    </a:cubicBezTo>
                    <a:cubicBezTo>
                      <a:pt x="389" y="518"/>
                      <a:pt x="518" y="389"/>
                      <a:pt x="518" y="260"/>
                    </a:cubicBezTo>
                    <a:cubicBezTo>
                      <a:pt x="518" y="99"/>
                      <a:pt x="389" y="1"/>
                      <a:pt x="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5"/>
              <p:cNvSpPr/>
              <p:nvPr/>
            </p:nvSpPr>
            <p:spPr>
              <a:xfrm>
                <a:off x="1158450" y="2214950"/>
                <a:ext cx="12975" cy="12975"/>
              </a:xfrm>
              <a:custGeom>
                <a:avLst/>
                <a:gdLst/>
                <a:ahLst/>
                <a:cxnLst/>
                <a:rect l="l" t="t" r="r" b="b"/>
                <a:pathLst>
                  <a:path w="519" h="519" extrusionOk="0">
                    <a:moveTo>
                      <a:pt x="260" y="1"/>
                    </a:moveTo>
                    <a:cubicBezTo>
                      <a:pt x="130" y="1"/>
                      <a:pt x="1" y="99"/>
                      <a:pt x="1" y="260"/>
                    </a:cubicBezTo>
                    <a:cubicBezTo>
                      <a:pt x="1" y="389"/>
                      <a:pt x="130" y="518"/>
                      <a:pt x="260" y="518"/>
                    </a:cubicBezTo>
                    <a:cubicBezTo>
                      <a:pt x="420" y="518"/>
                      <a:pt x="518" y="389"/>
                      <a:pt x="518" y="260"/>
                    </a:cubicBezTo>
                    <a:cubicBezTo>
                      <a:pt x="518" y="99"/>
                      <a:pt x="420" y="1"/>
                      <a:pt x="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5"/>
              <p:cNvSpPr/>
              <p:nvPr/>
            </p:nvSpPr>
            <p:spPr>
              <a:xfrm>
                <a:off x="1167325" y="2238200"/>
                <a:ext cx="47750" cy="19675"/>
              </a:xfrm>
              <a:custGeom>
                <a:avLst/>
                <a:gdLst/>
                <a:ahLst/>
                <a:cxnLst/>
                <a:rect l="l" t="t" r="r" b="b"/>
                <a:pathLst>
                  <a:path w="1910" h="787" extrusionOk="0">
                    <a:moveTo>
                      <a:pt x="292" y="1"/>
                    </a:moveTo>
                    <a:cubicBezTo>
                      <a:pt x="219" y="1"/>
                      <a:pt x="147" y="25"/>
                      <a:pt x="99" y="75"/>
                    </a:cubicBezTo>
                    <a:cubicBezTo>
                      <a:pt x="0" y="170"/>
                      <a:pt x="0" y="364"/>
                      <a:pt x="99" y="463"/>
                    </a:cubicBezTo>
                    <a:cubicBezTo>
                      <a:pt x="324" y="688"/>
                      <a:pt x="647" y="786"/>
                      <a:pt x="939" y="786"/>
                    </a:cubicBezTo>
                    <a:cubicBezTo>
                      <a:pt x="1263" y="786"/>
                      <a:pt x="1586" y="688"/>
                      <a:pt x="1811" y="463"/>
                    </a:cubicBezTo>
                    <a:cubicBezTo>
                      <a:pt x="1910" y="364"/>
                      <a:pt x="1910" y="170"/>
                      <a:pt x="1811" y="75"/>
                    </a:cubicBezTo>
                    <a:cubicBezTo>
                      <a:pt x="1747" y="25"/>
                      <a:pt x="1674" y="1"/>
                      <a:pt x="1606" y="1"/>
                    </a:cubicBezTo>
                    <a:cubicBezTo>
                      <a:pt x="1537" y="1"/>
                      <a:pt x="1472" y="25"/>
                      <a:pt x="1423" y="75"/>
                    </a:cubicBezTo>
                    <a:cubicBezTo>
                      <a:pt x="1294" y="204"/>
                      <a:pt x="1133" y="269"/>
                      <a:pt x="939" y="269"/>
                    </a:cubicBezTo>
                    <a:cubicBezTo>
                      <a:pt x="776" y="269"/>
                      <a:pt x="616" y="204"/>
                      <a:pt x="487" y="75"/>
                    </a:cubicBezTo>
                    <a:cubicBezTo>
                      <a:pt x="438" y="25"/>
                      <a:pt x="364" y="1"/>
                      <a:pt x="2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
              <p:cNvSpPr/>
              <p:nvPr/>
            </p:nvSpPr>
            <p:spPr>
              <a:xfrm>
                <a:off x="1153600" y="2149500"/>
                <a:ext cx="12975" cy="12975"/>
              </a:xfrm>
              <a:custGeom>
                <a:avLst/>
                <a:gdLst/>
                <a:ahLst/>
                <a:cxnLst/>
                <a:rect l="l" t="t" r="r" b="b"/>
                <a:pathLst>
                  <a:path w="519" h="519" extrusionOk="0">
                    <a:moveTo>
                      <a:pt x="260" y="1"/>
                    </a:moveTo>
                    <a:cubicBezTo>
                      <a:pt x="97" y="1"/>
                      <a:pt x="1" y="130"/>
                      <a:pt x="1" y="260"/>
                    </a:cubicBezTo>
                    <a:cubicBezTo>
                      <a:pt x="1" y="420"/>
                      <a:pt x="97" y="518"/>
                      <a:pt x="260" y="518"/>
                    </a:cubicBezTo>
                    <a:cubicBezTo>
                      <a:pt x="389" y="518"/>
                      <a:pt x="518" y="420"/>
                      <a:pt x="518" y="260"/>
                    </a:cubicBezTo>
                    <a:cubicBezTo>
                      <a:pt x="518" y="130"/>
                      <a:pt x="389" y="1"/>
                      <a:pt x="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97" name="Google Shape;397;p5"/>
          <p:cNvGrpSpPr/>
          <p:nvPr/>
        </p:nvGrpSpPr>
        <p:grpSpPr>
          <a:xfrm>
            <a:off x="155174" y="146662"/>
            <a:ext cx="1571266" cy="289172"/>
            <a:chOff x="4411970" y="2726085"/>
            <a:chExt cx="711411" cy="193659"/>
          </a:xfrm>
        </p:grpSpPr>
        <p:sp>
          <p:nvSpPr>
            <p:cNvPr id="398" name="Google Shape;398;p5"/>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399" name="Google Shape;399;p5"/>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400" name="Google Shape;400;p5"/>
            <p:cNvSpPr/>
            <p:nvPr/>
          </p:nvSpPr>
          <p:spPr>
            <a:xfrm>
              <a:off x="4456807" y="2743875"/>
              <a:ext cx="666574"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02 檢查對象及數量</a:t>
              </a:r>
              <a:endParaRPr sz="900" b="1" i="0" u="none" strike="noStrike" cap="none">
                <a:solidFill>
                  <a:srgbClr val="7F7F7F"/>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7"/>
                                        </p:tgtEl>
                                        <p:attrNameLst>
                                          <p:attrName>style.visibility</p:attrName>
                                        </p:attrNameLst>
                                      </p:cBhvr>
                                      <p:to>
                                        <p:strVal val="visible"/>
                                      </p:to>
                                    </p:set>
                                    <p:animEffect transition="in" filter="fade">
                                      <p:cBhvr>
                                        <p:cTn id="11" dur="25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5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301" name="Google Shape;1301;p5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50</a:t>
            </a:fld>
            <a:endParaRPr/>
          </a:p>
        </p:txBody>
      </p:sp>
      <p:grpSp>
        <p:nvGrpSpPr>
          <p:cNvPr id="1303" name="Google Shape;1303;p50"/>
          <p:cNvGrpSpPr/>
          <p:nvPr/>
        </p:nvGrpSpPr>
        <p:grpSpPr>
          <a:xfrm>
            <a:off x="155172" y="146662"/>
            <a:ext cx="1826461" cy="289172"/>
            <a:chOff x="4411970" y="2726085"/>
            <a:chExt cx="826954" cy="193659"/>
          </a:xfrm>
        </p:grpSpPr>
        <p:sp>
          <p:nvSpPr>
            <p:cNvPr id="1304" name="Google Shape;1304;p5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05" name="Google Shape;1305;p5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06" name="Google Shape;1306;p5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307" name="Google Shape;1307;p50"/>
          <p:cNvGrpSpPr/>
          <p:nvPr/>
        </p:nvGrpSpPr>
        <p:grpSpPr>
          <a:xfrm>
            <a:off x="861689" y="911879"/>
            <a:ext cx="8013895" cy="1137710"/>
            <a:chOff x="820746" y="1425759"/>
            <a:chExt cx="8013895" cy="1137710"/>
          </a:xfrm>
        </p:grpSpPr>
        <p:grpSp>
          <p:nvGrpSpPr>
            <p:cNvPr id="1308" name="Google Shape;1308;p50"/>
            <p:cNvGrpSpPr/>
            <p:nvPr/>
          </p:nvGrpSpPr>
          <p:grpSpPr>
            <a:xfrm>
              <a:off x="820746" y="1425759"/>
              <a:ext cx="7852407" cy="980758"/>
              <a:chOff x="820746" y="1425759"/>
              <a:chExt cx="7852407" cy="980758"/>
            </a:xfrm>
          </p:grpSpPr>
          <p:sp>
            <p:nvSpPr>
              <p:cNvPr id="1309" name="Google Shape;1309;p50"/>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310" name="Google Shape;1310;p50"/>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b="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311" name="Google Shape;1311;p50"/>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5.6 非法或異常使用行為之監控與因應機制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312" name="Google Shape;1312;p50"/>
          <p:cNvSpPr txBox="1"/>
          <p:nvPr/>
        </p:nvSpPr>
        <p:spPr>
          <a:xfrm>
            <a:off x="2074111" y="2022733"/>
            <a:ext cx="6639985" cy="2380932"/>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等級 普：請檢附監控紀錄，若無此佐證資料，則應提供其他相關佐證。</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等級 中、高：請檢附</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*監控紀錄</a:t>
            </a:r>
            <a:r>
              <a:rPr lang="zh-TW" sz="1200" b="1" i="0" u="none" strike="noStrike" cap="none" dirty="0">
                <a:solidFill>
                  <a:schemeClr val="dk1"/>
                </a:solidFill>
                <a:latin typeface="Microsoft JhengHei"/>
                <a:ea typeface="Microsoft JhengHei"/>
                <a:cs typeface="Microsoft JhengHei"/>
                <a:sym typeface="Microsoft JhengHei"/>
              </a:rPr>
              <a:t>，或</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其他資料如行為監控分析紀錄</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marR="0" lvl="0" indent="-285750" algn="l" rtl="0">
              <a:lnSpc>
                <a:spcPct val="115000"/>
              </a:lnSpc>
              <a:spcBef>
                <a:spcPts val="0"/>
              </a:spcBef>
              <a:spcAft>
                <a:spcPts val="0"/>
              </a:spcAft>
              <a:buClr>
                <a:srgbClr val="000000"/>
              </a:buClr>
              <a:buSzPts val="1400"/>
              <a:buFont typeface="Noto Sans Symbols"/>
              <a:buChar char="✔"/>
            </a:pPr>
            <a:endParaRPr dirty="0"/>
          </a:p>
        </p:txBody>
      </p:sp>
      <p:pic>
        <p:nvPicPr>
          <p:cNvPr id="3" name="圖片 2">
            <a:extLst>
              <a:ext uri="{FF2B5EF4-FFF2-40B4-BE49-F238E27FC236}">
                <a16:creationId xmlns:a16="http://schemas.microsoft.com/office/drawing/2014/main" id="{A346D01E-D9E0-4070-82D8-B4A40C8EF34D}"/>
              </a:ext>
            </a:extLst>
          </p:cNvPr>
          <p:cNvPicPr>
            <a:picLocks noChangeAspect="1"/>
          </p:cNvPicPr>
          <p:nvPr/>
        </p:nvPicPr>
        <p:blipFill rotWithShape="1">
          <a:blip r:embed="rId3"/>
          <a:srcRect t="11803" b="20724"/>
          <a:stretch/>
        </p:blipFill>
        <p:spPr>
          <a:xfrm>
            <a:off x="1621567" y="4155000"/>
            <a:ext cx="6686550" cy="886900"/>
          </a:xfrm>
          <a:prstGeom prst="rect">
            <a:avLst/>
          </a:prstGeom>
        </p:spPr>
      </p:pic>
      <p:sp>
        <p:nvSpPr>
          <p:cNvPr id="16" name="語音泡泡: 橢圓形 15">
            <a:extLst>
              <a:ext uri="{FF2B5EF4-FFF2-40B4-BE49-F238E27FC236}">
                <a16:creationId xmlns:a16="http://schemas.microsoft.com/office/drawing/2014/main" id="{9C70E8E4-A320-4E27-92B0-51D6B1C25DBF}"/>
              </a:ext>
            </a:extLst>
          </p:cNvPr>
          <p:cNvSpPr/>
          <p:nvPr/>
        </p:nvSpPr>
        <p:spPr>
          <a:xfrm rot="716229">
            <a:off x="6304749" y="40990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0"/>
                                        </p:tgtEl>
                                        <p:attrNameLst>
                                          <p:attrName>style.visibility</p:attrName>
                                        </p:attrNameLst>
                                      </p:cBhvr>
                                      <p:to>
                                        <p:strVal val="visible"/>
                                      </p:to>
                                    </p:set>
                                    <p:animEffect transition="in" filter="fade">
                                      <p:cBhvr>
                                        <p:cTn id="7" dur="500"/>
                                        <p:tgtEl>
                                          <p:spTgt spid="13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7"/>
                                        </p:tgtEl>
                                        <p:attrNameLst>
                                          <p:attrName>style.visibility</p:attrName>
                                        </p:attrNameLst>
                                      </p:cBhvr>
                                      <p:to>
                                        <p:strVal val="visible"/>
                                      </p:to>
                                    </p:set>
                                    <p:animEffect transition="in" filter="fade">
                                      <p:cBhvr>
                                        <p:cTn id="11" dur="500"/>
                                        <p:tgtEl>
                                          <p:spTgt spid="130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12"/>
                                        </p:tgtEl>
                                        <p:attrNameLst>
                                          <p:attrName>style.visibility</p:attrName>
                                        </p:attrNameLst>
                                      </p:cBhvr>
                                      <p:to>
                                        <p:strVal val="visible"/>
                                      </p:to>
                                    </p:set>
                                    <p:animEffect transition="in" filter="fade">
                                      <p:cBhvr>
                                        <p:cTn id="17" dur="250"/>
                                        <p:tgtEl>
                                          <p:spTgt spid="131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51"/>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檢查第5項說明</a:t>
            </a:r>
            <a:endParaRPr>
              <a:latin typeface="Microsoft JhengHei"/>
              <a:ea typeface="Microsoft JhengHei"/>
              <a:cs typeface="Microsoft JhengHei"/>
              <a:sym typeface="Microsoft JhengHei"/>
            </a:endParaRPr>
          </a:p>
        </p:txBody>
      </p:sp>
      <p:sp>
        <p:nvSpPr>
          <p:cNvPr id="1318" name="Google Shape;1318;p5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51</a:t>
            </a:fld>
            <a:endParaRPr/>
          </a:p>
        </p:txBody>
      </p:sp>
      <p:grpSp>
        <p:nvGrpSpPr>
          <p:cNvPr id="1320" name="Google Shape;1320;p51"/>
          <p:cNvGrpSpPr/>
          <p:nvPr/>
        </p:nvGrpSpPr>
        <p:grpSpPr>
          <a:xfrm>
            <a:off x="155172" y="146662"/>
            <a:ext cx="1826461" cy="289172"/>
            <a:chOff x="4411970" y="2726085"/>
            <a:chExt cx="826954" cy="193659"/>
          </a:xfrm>
        </p:grpSpPr>
        <p:sp>
          <p:nvSpPr>
            <p:cNvPr id="1321" name="Google Shape;1321;p5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22" name="Google Shape;1322;p5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23" name="Google Shape;1323;p5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324" name="Google Shape;1324;p51"/>
          <p:cNvGrpSpPr/>
          <p:nvPr/>
        </p:nvGrpSpPr>
        <p:grpSpPr>
          <a:xfrm>
            <a:off x="861689" y="911879"/>
            <a:ext cx="8013895" cy="1137710"/>
            <a:chOff x="820746" y="1425759"/>
            <a:chExt cx="8013895" cy="1137710"/>
          </a:xfrm>
        </p:grpSpPr>
        <p:grpSp>
          <p:nvGrpSpPr>
            <p:cNvPr id="1325" name="Google Shape;1325;p51"/>
            <p:cNvGrpSpPr/>
            <p:nvPr/>
          </p:nvGrpSpPr>
          <p:grpSpPr>
            <a:xfrm>
              <a:off x="820746" y="1425759"/>
              <a:ext cx="7852407" cy="980758"/>
              <a:chOff x="820746" y="1425759"/>
              <a:chExt cx="7852407" cy="980758"/>
            </a:xfrm>
          </p:grpSpPr>
          <p:sp>
            <p:nvSpPr>
              <p:cNvPr id="1326" name="Google Shape;1326;p51"/>
              <p:cNvSpPr/>
              <p:nvPr/>
            </p:nvSpPr>
            <p:spPr>
              <a:xfrm>
                <a:off x="820746" y="1425759"/>
                <a:ext cx="980758" cy="98075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5</a:t>
                </a:r>
                <a:endParaRPr sz="4000" b="0" i="0" u="none" strike="noStrike" cap="none">
                  <a:solidFill>
                    <a:srgbClr val="000000"/>
                  </a:solidFill>
                  <a:latin typeface="Lexend"/>
                  <a:ea typeface="Lexend"/>
                  <a:cs typeface="Lexend"/>
                  <a:sym typeface="Lexend"/>
                </a:endParaRPr>
              </a:p>
            </p:txBody>
          </p:sp>
          <p:sp>
            <p:nvSpPr>
              <p:cNvPr id="1327" name="Google Shape;1327;p51"/>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altLang="en-US" sz="1400" b="0" i="0" u="none" strike="noStrike" cap="none" dirty="0">
                    <a:solidFill>
                      <a:schemeClr val="dk1"/>
                    </a:solidFill>
                    <a:latin typeface="Microsoft JhengHei"/>
                    <a:ea typeface="Microsoft JhengHei"/>
                    <a:cs typeface="Microsoft JhengHei"/>
                    <a:sym typeface="Microsoft JhengHei"/>
                  </a:rPr>
                  <a:t>保有個資達一百筆之對外電子商務服務系統，或具有特種個資之資通系統之安全管理</a:t>
                </a:r>
                <a:endParaRPr dirty="0"/>
              </a:p>
            </p:txBody>
          </p:sp>
        </p:grpSp>
        <p:sp>
          <p:nvSpPr>
            <p:cNvPr id="1328" name="Google Shape;1328;p51"/>
            <p:cNvSpPr txBox="1"/>
            <p:nvPr/>
          </p:nvSpPr>
          <p:spPr>
            <a:xfrm>
              <a:off x="2033166" y="2200289"/>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5.7 定期演練及檢討改善</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329" name="Google Shape;1329;p51"/>
          <p:cNvSpPr txBox="1"/>
          <p:nvPr/>
        </p:nvSpPr>
        <p:spPr>
          <a:xfrm>
            <a:off x="2074111" y="2058439"/>
            <a:ext cx="6639985" cy="2708824"/>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演練紀錄(如資料毀損、個資外洩、外部網路入侵、非法或異常使用行為、系統服務中斷、勒索軟體攻擊、垃圾郵件、釣魚攻擊、社交工程攻擊、自然災害等情況)、演練後檢討紀錄</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285750" lvl="0" indent="-285750">
              <a:lnSpc>
                <a:spcPct val="115000"/>
              </a:lnSpc>
              <a:buSzPts val="1400"/>
              <a:buFont typeface="Noto Sans Symbols"/>
              <a:buChar char="✔"/>
            </a:pPr>
            <a:endParaRPr lang="en-US" altLang="zh-TW" sz="1200" b="1" dirty="0">
              <a:solidFill>
                <a:schemeClr val="dk1"/>
              </a:solidFill>
              <a:highlight>
                <a:srgbClr val="F5FC9A"/>
              </a:highlight>
              <a:latin typeface="Microsoft JhengHei"/>
              <a:ea typeface="Microsoft JhengHei"/>
              <a:sym typeface="Microsoft JhengHei"/>
            </a:endParaRP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27</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項規定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中央目的事業主管機關得指定非公務機關訂定個人資料檔案安全維護計畫或業務終止後個人資料處理方法。</a:t>
            </a:r>
          </a:p>
          <a:p>
            <a:pPr marL="171450" lvl="0" indent="-171450">
              <a:lnSpc>
                <a:spcPct val="115000"/>
              </a:lnSpc>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cs typeface="Lexend"/>
                <a:sym typeface="Lexend"/>
              </a:rPr>
              <a:t>12</a:t>
            </a:r>
            <a:r>
              <a:rPr lang="zh-TW" altLang="en-US" sz="1200" b="1" dirty="0">
                <a:solidFill>
                  <a:srgbClr val="C00000"/>
                </a:solidFill>
                <a:latin typeface="微軟正黑體" panose="020B0604030504040204" pitchFamily="34" charset="-120"/>
                <a:ea typeface="微軟正黑體" panose="020B0604030504040204" pitchFamily="34" charset="-120"/>
                <a:cs typeface="Lexend"/>
                <a:sym typeface="Lexend"/>
              </a:rPr>
              <a:t>條規定</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得包括下列事項，並以與所欲達成之個人資料保護目的間，具有適當比例為原則：</a:t>
            </a:r>
          </a:p>
          <a:p>
            <a:pPr lvl="0">
              <a:lnSpc>
                <a:spcPct val="115000"/>
              </a:lnSpc>
            </a:pPr>
            <a:r>
              <a:rPr lang="zh-TW" altLang="en-US" sz="1200" b="1" dirty="0">
                <a:solidFill>
                  <a:schemeClr val="dk1"/>
                </a:solidFill>
                <a:latin typeface="微軟正黑體" panose="020B0604030504040204" pitchFamily="34" charset="-120"/>
                <a:ea typeface="微軟正黑體" panose="020B0604030504040204" pitchFamily="34" charset="-120"/>
                <a:cs typeface="Lexend"/>
                <a:sym typeface="Lexend"/>
              </a:rPr>
              <a:t>八、設備安全管理</a:t>
            </a:r>
          </a:p>
          <a:p>
            <a:pPr marL="285750" marR="0" lvl="0" indent="-285750" algn="l" rtl="0">
              <a:lnSpc>
                <a:spcPct val="115000"/>
              </a:lnSpc>
              <a:spcBef>
                <a:spcPts val="0"/>
              </a:spcBef>
              <a:spcAft>
                <a:spcPts val="0"/>
              </a:spcAft>
              <a:buClr>
                <a:srgbClr val="000000"/>
              </a:buClr>
              <a:buSzPts val="1400"/>
              <a:buFont typeface="Noto Sans Symbols"/>
              <a:buChar char="✔"/>
            </a:pPr>
            <a:endParaRPr sz="1400" b="1" i="0" u="none" strike="noStrike" cap="none" dirty="0">
              <a:solidFill>
                <a:schemeClr val="dk1"/>
              </a:solidFill>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4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81C824AE-2C00-42A1-8DB7-C4DB57158650}"/>
              </a:ext>
            </a:extLst>
          </p:cNvPr>
          <p:cNvSpPr/>
          <p:nvPr/>
        </p:nvSpPr>
        <p:spPr>
          <a:xfrm rot="716229">
            <a:off x="6240490" y="313709"/>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4933D7E-2A43-42B7-B3C0-450BF61090B3}"/>
              </a:ext>
            </a:extLst>
          </p:cNvPr>
          <p:cNvPicPr>
            <a:picLocks noChangeAspect="1"/>
          </p:cNvPicPr>
          <p:nvPr/>
        </p:nvPicPr>
        <p:blipFill>
          <a:blip r:embed="rId3"/>
          <a:stretch>
            <a:fillRect/>
          </a:stretch>
        </p:blipFill>
        <p:spPr>
          <a:xfrm>
            <a:off x="4369280" y="2139938"/>
            <a:ext cx="4506304" cy="2764643"/>
          </a:xfrm>
          <a:prstGeom prst="rect">
            <a:avLst/>
          </a:prstGeom>
        </p:spPr>
      </p:pic>
    </p:spTree>
    <p:extLst>
      <p:ext uri="{BB962C8B-B14F-4D97-AF65-F5344CB8AC3E}">
        <p14:creationId xmlns:p14="http://schemas.microsoft.com/office/powerpoint/2010/main" val="11826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7"/>
                                        </p:tgtEl>
                                        <p:attrNameLst>
                                          <p:attrName>style.visibility</p:attrName>
                                        </p:attrNameLst>
                                      </p:cBhvr>
                                      <p:to>
                                        <p:strVal val="visible"/>
                                      </p:to>
                                    </p:set>
                                    <p:animEffect transition="in" filter="fade">
                                      <p:cBhvr>
                                        <p:cTn id="7" dur="500"/>
                                        <p:tgtEl>
                                          <p:spTgt spid="13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24"/>
                                        </p:tgtEl>
                                        <p:attrNameLst>
                                          <p:attrName>style.visibility</p:attrName>
                                        </p:attrNameLst>
                                      </p:cBhvr>
                                      <p:to>
                                        <p:strVal val="visible"/>
                                      </p:to>
                                    </p:set>
                                    <p:animEffect transition="in" filter="fade">
                                      <p:cBhvr>
                                        <p:cTn id="13" dur="500"/>
                                        <p:tgtEl>
                                          <p:spTgt spid="132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29"/>
                                        </p:tgtEl>
                                        <p:attrNameLst>
                                          <p:attrName>style.visibility</p:attrName>
                                        </p:attrNameLst>
                                      </p:cBhvr>
                                      <p:to>
                                        <p:strVal val="visible"/>
                                      </p:to>
                                    </p:set>
                                    <p:animEffect transition="in" filter="fade">
                                      <p:cBhvr>
                                        <p:cTn id="17" dur="250"/>
                                        <p:tgtEl>
                                          <p:spTgt spid="13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5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52</a:t>
            </a:fld>
            <a:endParaRPr/>
          </a:p>
        </p:txBody>
      </p:sp>
      <p:grpSp>
        <p:nvGrpSpPr>
          <p:cNvPr id="1336" name="Google Shape;1336;p52"/>
          <p:cNvGrpSpPr/>
          <p:nvPr/>
        </p:nvGrpSpPr>
        <p:grpSpPr>
          <a:xfrm>
            <a:off x="155172" y="146662"/>
            <a:ext cx="1826461" cy="289172"/>
            <a:chOff x="4411970" y="2726085"/>
            <a:chExt cx="826954" cy="193659"/>
          </a:xfrm>
        </p:grpSpPr>
        <p:sp>
          <p:nvSpPr>
            <p:cNvPr id="1337" name="Google Shape;1337;p52"/>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38" name="Google Shape;1338;p52"/>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39" name="Google Shape;1339;p52"/>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602569B4-F0A1-4AF0-8F01-CB53109C1156}"/>
              </a:ext>
            </a:extLst>
          </p:cNvPr>
          <p:cNvGrpSpPr/>
          <p:nvPr/>
        </p:nvGrpSpPr>
        <p:grpSpPr>
          <a:xfrm>
            <a:off x="3048580" y="1481013"/>
            <a:ext cx="6639986" cy="1834945"/>
            <a:chOff x="3137957" y="889747"/>
            <a:chExt cx="6639986" cy="1834945"/>
          </a:xfrm>
        </p:grpSpPr>
        <p:sp>
          <p:nvSpPr>
            <p:cNvPr id="1342" name="Google Shape;1342;p52"/>
            <p:cNvSpPr txBox="1"/>
            <p:nvPr/>
          </p:nvSpPr>
          <p:spPr>
            <a:xfrm>
              <a:off x="3137957" y="2157225"/>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環境管理</a:t>
              </a:r>
              <a:r>
                <a:rPr lang="zh-TW" sz="4000" b="1" i="0" strike="noStrike" cap="none" dirty="0">
                  <a:solidFill>
                    <a:schemeClr val="dk1"/>
                  </a:solidFill>
                  <a:latin typeface="Microsoft JhengHei"/>
                  <a:ea typeface="Microsoft JhengHei"/>
                  <a:cs typeface="Microsoft JhengHei"/>
                  <a:sym typeface="Microsoft JhengHei"/>
                </a:rPr>
                <a:t>措施</a:t>
              </a:r>
              <a:endParaRPr dirty="0"/>
            </a:p>
          </p:txBody>
        </p:sp>
        <p:sp>
          <p:nvSpPr>
            <p:cNvPr id="11" name="Google Shape;1356;p53">
              <a:extLst>
                <a:ext uri="{FF2B5EF4-FFF2-40B4-BE49-F238E27FC236}">
                  <a16:creationId xmlns:a16="http://schemas.microsoft.com/office/drawing/2014/main" id="{DD0AA6F7-A321-4014-9708-4FDF48C33E0A}"/>
                </a:ext>
              </a:extLst>
            </p:cNvPr>
            <p:cNvSpPr/>
            <p:nvPr/>
          </p:nvSpPr>
          <p:spPr>
            <a:xfrm>
              <a:off x="4081621" y="889747"/>
              <a:ext cx="980758" cy="980758"/>
            </a:xfrm>
            <a:prstGeom prst="ellipse">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6</a:t>
              </a:r>
              <a:endParaRPr sz="4000" b="0" i="0" u="none" strike="noStrike" cap="none">
                <a:solidFill>
                  <a:srgbClr val="000000"/>
                </a:solidFill>
                <a:latin typeface="Lexend"/>
                <a:ea typeface="Lexend"/>
                <a:cs typeface="Lexend"/>
                <a:sym typeface="Lexend"/>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53"/>
          <p:cNvSpPr txBox="1">
            <a:spLocks noGrp="1"/>
          </p:cNvSpPr>
          <p:nvPr>
            <p:ph type="title"/>
          </p:nvPr>
        </p:nvSpPr>
        <p:spPr>
          <a:xfrm>
            <a:off x="720000" y="228841"/>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檢查第6項說明</a:t>
            </a:r>
            <a:endParaRPr>
              <a:latin typeface="Microsoft JhengHei"/>
              <a:ea typeface="Microsoft JhengHei"/>
              <a:cs typeface="Microsoft JhengHei"/>
              <a:sym typeface="Microsoft JhengHei"/>
            </a:endParaRPr>
          </a:p>
        </p:txBody>
      </p:sp>
      <p:sp>
        <p:nvSpPr>
          <p:cNvPr id="1348" name="Google Shape;1348;p5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53</a:t>
            </a:fld>
            <a:endParaRPr/>
          </a:p>
        </p:txBody>
      </p:sp>
      <p:grpSp>
        <p:nvGrpSpPr>
          <p:cNvPr id="1350" name="Google Shape;1350;p53"/>
          <p:cNvGrpSpPr/>
          <p:nvPr/>
        </p:nvGrpSpPr>
        <p:grpSpPr>
          <a:xfrm>
            <a:off x="155172" y="146662"/>
            <a:ext cx="1826461" cy="289172"/>
            <a:chOff x="4411970" y="2726085"/>
            <a:chExt cx="826954" cy="193659"/>
          </a:xfrm>
        </p:grpSpPr>
        <p:sp>
          <p:nvSpPr>
            <p:cNvPr id="1351" name="Google Shape;1351;p5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52" name="Google Shape;1352;p5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53" name="Google Shape;1353;p5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354" name="Google Shape;1354;p53"/>
          <p:cNvGrpSpPr/>
          <p:nvPr/>
        </p:nvGrpSpPr>
        <p:grpSpPr>
          <a:xfrm>
            <a:off x="906676" y="464750"/>
            <a:ext cx="7968909" cy="980758"/>
            <a:chOff x="865733" y="1466847"/>
            <a:chExt cx="7968909" cy="980758"/>
          </a:xfrm>
        </p:grpSpPr>
        <p:grpSp>
          <p:nvGrpSpPr>
            <p:cNvPr id="1355" name="Google Shape;1355;p53"/>
            <p:cNvGrpSpPr/>
            <p:nvPr/>
          </p:nvGrpSpPr>
          <p:grpSpPr>
            <a:xfrm>
              <a:off x="865733" y="1466847"/>
              <a:ext cx="7807420" cy="980758"/>
              <a:chOff x="865733" y="1466847"/>
              <a:chExt cx="7807420" cy="980758"/>
            </a:xfrm>
          </p:grpSpPr>
          <p:sp>
            <p:nvSpPr>
              <p:cNvPr id="1356" name="Google Shape;1356;p53"/>
              <p:cNvSpPr/>
              <p:nvPr/>
            </p:nvSpPr>
            <p:spPr>
              <a:xfrm>
                <a:off x="865733" y="1466847"/>
                <a:ext cx="980758" cy="980758"/>
              </a:xfrm>
              <a:prstGeom prst="ellipse">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6</a:t>
                </a:r>
                <a:endParaRPr sz="4000" b="0" i="0" u="none" strike="noStrike" cap="none">
                  <a:solidFill>
                    <a:srgbClr val="000000"/>
                  </a:solidFill>
                  <a:latin typeface="Lexend"/>
                  <a:ea typeface="Lexend"/>
                  <a:cs typeface="Lexend"/>
                  <a:sym typeface="Lexend"/>
                </a:endParaRPr>
              </a:p>
            </p:txBody>
          </p:sp>
          <p:sp>
            <p:nvSpPr>
              <p:cNvPr id="1357" name="Google Shape;1357;p53"/>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環境管理措施</a:t>
                </a:r>
                <a:endParaRPr/>
              </a:p>
            </p:txBody>
          </p:sp>
        </p:grpSp>
        <p:sp>
          <p:nvSpPr>
            <p:cNvPr id="1358" name="Google Shape;1358;p53"/>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6.1對個資存取媒介物及環境(如機房、雲端)，採取環境管理措施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359" name="Google Shape;1359;p53"/>
          <p:cNvSpPr txBox="1"/>
          <p:nvPr/>
        </p:nvSpPr>
        <p:spPr>
          <a:xfrm>
            <a:off x="2074111" y="1599241"/>
            <a:ext cx="6639985" cy="1040832"/>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600" b="1" i="0" u="none" strike="noStrike" cap="none" dirty="0">
                <a:solidFill>
                  <a:schemeClr val="dk1"/>
                </a:solidFill>
                <a:latin typeface="Microsoft JhengHei"/>
                <a:ea typeface="Microsoft JhengHei"/>
                <a:cs typeface="Microsoft JhengHei"/>
                <a:sym typeface="Microsoft JhengHei"/>
              </a:rPr>
              <a:t>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有無針對存取媒介物，如可攜式硬碟、光碟等，訂定程序規範。</a:t>
            </a:r>
            <a:endParaRPr dirty="0"/>
          </a:p>
          <a:p>
            <a:pPr marL="285750" marR="0" lvl="0" indent="-285750" algn="l" rtl="0">
              <a:lnSpc>
                <a:spcPct val="115000"/>
              </a:lnSpc>
              <a:spcBef>
                <a:spcPts val="0"/>
              </a:spcBef>
              <a:spcAft>
                <a:spcPts val="0"/>
              </a:spcAft>
              <a:buClr>
                <a:srgbClr val="000000"/>
              </a:buClr>
              <a:buSzPts val="1400"/>
              <a:buFont typeface="Noto Sans Symbols"/>
              <a:buChar char="✔"/>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針對實體環境(機房)，訂定程序規範，如：實體與環境安全管理程序書</a:t>
            </a:r>
            <a:endParaRPr dirty="0"/>
          </a:p>
          <a:p>
            <a:pPr marL="285750" marR="0" lvl="0" indent="-285750" algn="l" rtl="0">
              <a:lnSpc>
                <a:spcPct val="115000"/>
              </a:lnSpc>
              <a:spcBef>
                <a:spcPts val="0"/>
              </a:spcBef>
              <a:spcAft>
                <a:spcPts val="0"/>
              </a:spcAft>
              <a:buClr>
                <a:srgbClr val="000000"/>
              </a:buClr>
              <a:buSzPts val="1400"/>
              <a:buFont typeface="Noto Sans Symbols"/>
              <a:buChar char="✔"/>
            </a:pPr>
            <a:r>
              <a:rPr lang="zh-TW" sz="1400" b="1" i="0" u="none" strike="noStrike" cap="none" dirty="0">
                <a:solidFill>
                  <a:schemeClr val="dk1"/>
                </a:solidFill>
                <a:highlight>
                  <a:srgbClr val="F5FC9A"/>
                </a:highlight>
                <a:latin typeface="Microsoft JhengHei"/>
                <a:ea typeface="Microsoft JhengHei"/>
                <a:cs typeface="Microsoft JhengHei"/>
                <a:sym typeface="Microsoft JhengHei"/>
              </a:rPr>
              <a:t>可攜式媒體申請管控紀錄、實體環境管理措施紀錄。</a:t>
            </a:r>
            <a:endParaRPr sz="14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3780551B-00E0-482F-80BC-308086C66E11}"/>
              </a:ext>
            </a:extLst>
          </p:cNvPr>
          <p:cNvSpPr/>
          <p:nvPr/>
        </p:nvSpPr>
        <p:spPr>
          <a:xfrm rot="716229">
            <a:off x="6329577" y="27587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95B75ED6-EC82-4383-BEA5-1E47A90D830C}"/>
              </a:ext>
            </a:extLst>
          </p:cNvPr>
          <p:cNvPicPr>
            <a:picLocks noChangeAspect="1"/>
          </p:cNvPicPr>
          <p:nvPr/>
        </p:nvPicPr>
        <p:blipFill>
          <a:blip r:embed="rId3"/>
          <a:stretch>
            <a:fillRect/>
          </a:stretch>
        </p:blipFill>
        <p:spPr>
          <a:xfrm>
            <a:off x="1034313" y="2727310"/>
            <a:ext cx="4956831" cy="2171698"/>
          </a:xfrm>
          <a:prstGeom prst="rect">
            <a:avLst/>
          </a:prstGeom>
        </p:spPr>
      </p:pic>
      <p:pic>
        <p:nvPicPr>
          <p:cNvPr id="18" name="圖片 17">
            <a:extLst>
              <a:ext uri="{FF2B5EF4-FFF2-40B4-BE49-F238E27FC236}">
                <a16:creationId xmlns:a16="http://schemas.microsoft.com/office/drawing/2014/main" id="{1FCC8D98-A155-499F-913A-1B3844520E17}"/>
              </a:ext>
            </a:extLst>
          </p:cNvPr>
          <p:cNvPicPr>
            <a:picLocks noChangeAspect="1"/>
          </p:cNvPicPr>
          <p:nvPr/>
        </p:nvPicPr>
        <p:blipFill>
          <a:blip r:embed="rId4"/>
          <a:stretch>
            <a:fillRect/>
          </a:stretch>
        </p:blipFill>
        <p:spPr>
          <a:xfrm>
            <a:off x="3993063" y="2727311"/>
            <a:ext cx="4261126" cy="213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7"/>
                                        </p:tgtEl>
                                        <p:attrNameLst>
                                          <p:attrName>style.visibility</p:attrName>
                                        </p:attrNameLst>
                                      </p:cBhvr>
                                      <p:to>
                                        <p:strVal val="visible"/>
                                      </p:to>
                                    </p:set>
                                    <p:animEffect transition="in" filter="fade">
                                      <p:cBhvr>
                                        <p:cTn id="7" dur="500"/>
                                        <p:tgtEl>
                                          <p:spTgt spid="13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54"/>
                                        </p:tgtEl>
                                        <p:attrNameLst>
                                          <p:attrName>style.visibility</p:attrName>
                                        </p:attrNameLst>
                                      </p:cBhvr>
                                      <p:to>
                                        <p:strVal val="visible"/>
                                      </p:to>
                                    </p:set>
                                    <p:animEffect transition="in" filter="fade">
                                      <p:cBhvr>
                                        <p:cTn id="11" dur="500"/>
                                        <p:tgtEl>
                                          <p:spTgt spid="13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59"/>
                                        </p:tgtEl>
                                        <p:attrNameLst>
                                          <p:attrName>style.visibility</p:attrName>
                                        </p:attrNameLst>
                                      </p:cBhvr>
                                      <p:to>
                                        <p:strVal val="visible"/>
                                      </p:to>
                                    </p:set>
                                    <p:animEffect transition="in" filter="fade">
                                      <p:cBhvr>
                                        <p:cTn id="15" dur="250"/>
                                        <p:tgtEl>
                                          <p:spTgt spid="135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5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54</a:t>
            </a:fld>
            <a:endParaRPr/>
          </a:p>
        </p:txBody>
      </p:sp>
      <p:grpSp>
        <p:nvGrpSpPr>
          <p:cNvPr id="1366" name="Google Shape;1366;p54"/>
          <p:cNvGrpSpPr/>
          <p:nvPr/>
        </p:nvGrpSpPr>
        <p:grpSpPr>
          <a:xfrm>
            <a:off x="155172" y="146662"/>
            <a:ext cx="1826461" cy="289172"/>
            <a:chOff x="4411970" y="2726085"/>
            <a:chExt cx="826954" cy="193659"/>
          </a:xfrm>
        </p:grpSpPr>
        <p:sp>
          <p:nvSpPr>
            <p:cNvPr id="1367" name="Google Shape;1367;p5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68" name="Google Shape;1368;p5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69" name="Google Shape;1369;p5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4289509F-BDFF-430B-AA24-10EE5529F0BF}"/>
              </a:ext>
            </a:extLst>
          </p:cNvPr>
          <p:cNvGrpSpPr/>
          <p:nvPr/>
        </p:nvGrpSpPr>
        <p:grpSpPr>
          <a:xfrm>
            <a:off x="1981633" y="1221794"/>
            <a:ext cx="6639986" cy="1804148"/>
            <a:chOff x="1981633" y="1221794"/>
            <a:chExt cx="6639986" cy="1804148"/>
          </a:xfrm>
        </p:grpSpPr>
        <p:sp>
          <p:nvSpPr>
            <p:cNvPr id="1372" name="Google Shape;1372;p54"/>
            <p:cNvSpPr txBox="1"/>
            <p:nvPr/>
          </p:nvSpPr>
          <p:spPr>
            <a:xfrm>
              <a:off x="1981633" y="2458475"/>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業務終止之個資管理</a:t>
              </a:r>
              <a:endParaRPr dirty="0"/>
            </a:p>
          </p:txBody>
        </p:sp>
        <p:sp>
          <p:nvSpPr>
            <p:cNvPr id="11" name="Google Shape;1386;p55">
              <a:extLst>
                <a:ext uri="{FF2B5EF4-FFF2-40B4-BE49-F238E27FC236}">
                  <a16:creationId xmlns:a16="http://schemas.microsoft.com/office/drawing/2014/main" id="{2F9E3597-ABE5-4A23-BF9F-B6CB65E00202}"/>
                </a:ext>
              </a:extLst>
            </p:cNvPr>
            <p:cNvSpPr/>
            <p:nvPr/>
          </p:nvSpPr>
          <p:spPr>
            <a:xfrm>
              <a:off x="3852396" y="1221794"/>
              <a:ext cx="980758" cy="98075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7</a:t>
              </a:r>
              <a:endParaRPr sz="4000" b="0" i="0" u="none" strike="noStrike" cap="none">
                <a:solidFill>
                  <a:srgbClr val="000000"/>
                </a:solidFill>
                <a:latin typeface="Lexend"/>
                <a:ea typeface="Lexend"/>
                <a:cs typeface="Lexend"/>
                <a:sym typeface="Lexend"/>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55"/>
          <p:cNvSpPr txBox="1">
            <a:spLocks noGrp="1"/>
          </p:cNvSpPr>
          <p:nvPr>
            <p:ph type="title"/>
          </p:nvPr>
        </p:nvSpPr>
        <p:spPr>
          <a:xfrm>
            <a:off x="720000" y="274441"/>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檢查第7項說明</a:t>
            </a:r>
            <a:endParaRPr>
              <a:latin typeface="Microsoft JhengHei"/>
              <a:ea typeface="Microsoft JhengHei"/>
              <a:cs typeface="Microsoft JhengHei"/>
              <a:sym typeface="Microsoft JhengHei"/>
            </a:endParaRPr>
          </a:p>
        </p:txBody>
      </p:sp>
      <p:sp>
        <p:nvSpPr>
          <p:cNvPr id="1378" name="Google Shape;1378;p5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55</a:t>
            </a:fld>
            <a:endParaRPr/>
          </a:p>
        </p:txBody>
      </p:sp>
      <p:grpSp>
        <p:nvGrpSpPr>
          <p:cNvPr id="1380" name="Google Shape;1380;p55"/>
          <p:cNvGrpSpPr/>
          <p:nvPr/>
        </p:nvGrpSpPr>
        <p:grpSpPr>
          <a:xfrm>
            <a:off x="155172" y="146662"/>
            <a:ext cx="1826461" cy="289172"/>
            <a:chOff x="4411970" y="2726085"/>
            <a:chExt cx="826954" cy="193659"/>
          </a:xfrm>
        </p:grpSpPr>
        <p:sp>
          <p:nvSpPr>
            <p:cNvPr id="1381" name="Google Shape;1381;p55"/>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82" name="Google Shape;1382;p55"/>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83" name="Google Shape;1383;p55"/>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384" name="Google Shape;1384;p55"/>
          <p:cNvGrpSpPr/>
          <p:nvPr/>
        </p:nvGrpSpPr>
        <p:grpSpPr>
          <a:xfrm>
            <a:off x="861689" y="565514"/>
            <a:ext cx="8013896" cy="980758"/>
            <a:chOff x="820746" y="1425759"/>
            <a:chExt cx="8013896" cy="980758"/>
          </a:xfrm>
        </p:grpSpPr>
        <p:grpSp>
          <p:nvGrpSpPr>
            <p:cNvPr id="1385" name="Google Shape;1385;p55"/>
            <p:cNvGrpSpPr/>
            <p:nvPr/>
          </p:nvGrpSpPr>
          <p:grpSpPr>
            <a:xfrm>
              <a:off x="820746" y="1425759"/>
              <a:ext cx="7852407" cy="980758"/>
              <a:chOff x="820746" y="1425759"/>
              <a:chExt cx="7852407" cy="980758"/>
            </a:xfrm>
          </p:grpSpPr>
          <p:sp>
            <p:nvSpPr>
              <p:cNvPr id="1386" name="Google Shape;1386;p55"/>
              <p:cNvSpPr/>
              <p:nvPr/>
            </p:nvSpPr>
            <p:spPr>
              <a:xfrm>
                <a:off x="820746" y="1425759"/>
                <a:ext cx="980758" cy="98075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7</a:t>
                </a:r>
                <a:endParaRPr sz="4000" b="0" i="0" u="none" strike="noStrike" cap="none">
                  <a:solidFill>
                    <a:srgbClr val="000000"/>
                  </a:solidFill>
                  <a:latin typeface="Lexend"/>
                  <a:ea typeface="Lexend"/>
                  <a:cs typeface="Lexend"/>
                  <a:sym typeface="Lexend"/>
                </a:endParaRPr>
              </a:p>
            </p:txBody>
          </p:sp>
          <p:sp>
            <p:nvSpPr>
              <p:cNvPr id="1387" name="Google Shape;1387;p55"/>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業務終止之個資管理</a:t>
                </a:r>
                <a:endParaRPr/>
              </a:p>
            </p:txBody>
          </p:sp>
        </p:grpSp>
        <p:sp>
          <p:nvSpPr>
            <p:cNvPr id="1388" name="Google Shape;1388;p55"/>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7.1 訂有業務終止之個資處置措施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389" name="Google Shape;1389;p55"/>
          <p:cNvSpPr txBox="1"/>
          <p:nvPr/>
        </p:nvSpPr>
        <p:spPr>
          <a:xfrm>
            <a:off x="2074111" y="1533166"/>
            <a:ext cx="6639985" cy="1595045"/>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b="1"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檢附定期向負責人報告之紙本或線上紀錄，若因無異動而未報告仍需提供前次報告紀錄。</a:t>
            </a:r>
            <a:endParaRPr sz="1200" b="1"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若非根據安維辦法所訂定的業務終止措施，則需提供其他內部規章規範作為佐證資料</a:t>
            </a: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R="0" lvl="0" algn="l" rtl="0">
              <a:lnSpc>
                <a:spcPct val="115000"/>
              </a:lnSpc>
              <a:spcBef>
                <a:spcPts val="0"/>
              </a:spcBef>
              <a:spcAft>
                <a:spcPts val="0"/>
              </a:spcAft>
              <a:buClr>
                <a:srgbClr val="000000"/>
              </a:buClr>
              <a:buSzPts val="1400"/>
            </a:pPr>
            <a:endParaRPr lang="en-US" sz="1200" b="1" dirty="0">
              <a:solidFill>
                <a:schemeClr val="dk1"/>
              </a:solidFill>
              <a:latin typeface="Microsoft JhengHei"/>
              <a:ea typeface="Microsoft JhengHei"/>
              <a:cs typeface="Microsoft JhengHei"/>
              <a:sym typeface="Microsoft JhengHei"/>
            </a:endParaRPr>
          </a:p>
          <a:p>
            <a:pPr marL="285750" lvl="0" indent="-285750">
              <a:lnSpc>
                <a:spcPct val="115000"/>
              </a:lnSpc>
              <a:buSzPts val="1400"/>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27</a:t>
            </a:r>
            <a:r>
              <a:rPr lang="zh-TW" altLang="en-US" sz="1200" b="1" dirty="0">
                <a:solidFill>
                  <a:srgbClr val="C00000"/>
                </a:solidFill>
                <a:latin typeface="Microsoft JhengHei"/>
                <a:ea typeface="Microsoft JhengHei"/>
                <a:cs typeface="Microsoft JhengHei"/>
                <a:sym typeface="Microsoft JhengHei"/>
              </a:rPr>
              <a:t>條第</a:t>
            </a:r>
            <a:r>
              <a:rPr lang="en-US" altLang="zh-TW" sz="1200" b="1" dirty="0">
                <a:solidFill>
                  <a:srgbClr val="C00000"/>
                </a:solidFill>
                <a:latin typeface="Microsoft JhengHei"/>
                <a:ea typeface="Microsoft JhengHei"/>
                <a:cs typeface="Microsoft JhengHei"/>
                <a:sym typeface="Microsoft JhengHei"/>
              </a:rPr>
              <a:t>2</a:t>
            </a:r>
            <a:r>
              <a:rPr lang="zh-TW" altLang="en-US" sz="1200" b="1" dirty="0">
                <a:solidFill>
                  <a:srgbClr val="C00000"/>
                </a:solidFill>
                <a:latin typeface="Microsoft JhengHei"/>
                <a:ea typeface="Microsoft JhengHei"/>
                <a:cs typeface="Microsoft JhengHei"/>
                <a:sym typeface="Microsoft JhengHei"/>
              </a:rPr>
              <a:t>項規定</a:t>
            </a:r>
          </a:p>
          <a:p>
            <a:pPr lvl="0">
              <a:lnSpc>
                <a:spcPct val="115000"/>
              </a:lnSpc>
              <a:buSzPts val="1400"/>
            </a:pPr>
            <a:r>
              <a:rPr lang="zh-TW" altLang="en-US" sz="1200" b="1" dirty="0">
                <a:solidFill>
                  <a:schemeClr val="dk1"/>
                </a:solidFill>
                <a:latin typeface="Microsoft JhengHei"/>
                <a:ea typeface="Microsoft JhengHei"/>
                <a:cs typeface="Microsoft JhengHei"/>
                <a:sym typeface="Microsoft JhengHei"/>
              </a:rPr>
              <a:t>中央目的事業主管機關得指定非公務機關訂定個人資料檔案安全維護計畫或業務終止後個人資料處理方法。</a:t>
            </a:r>
          </a:p>
          <a:p>
            <a:pPr marL="285750" marR="0" lvl="0" indent="-285750" algn="l" rtl="0">
              <a:lnSpc>
                <a:spcPct val="115000"/>
              </a:lnSpc>
              <a:spcBef>
                <a:spcPts val="0"/>
              </a:spcBef>
              <a:spcAft>
                <a:spcPts val="0"/>
              </a:spcAft>
              <a:buClr>
                <a:srgbClr val="000000"/>
              </a:buClr>
              <a:buSzPts val="1400"/>
              <a:buFont typeface="Noto Sans Symbols"/>
              <a:buChar char="✔"/>
            </a:pPr>
            <a:endParaRPr sz="400" b="1" i="0" u="none" strike="noStrike" cap="none" dirty="0">
              <a:solidFill>
                <a:schemeClr val="dk1"/>
              </a:solidFill>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285854F7-BDD9-44E4-9B92-FF3741CBA0E6}"/>
              </a:ext>
            </a:extLst>
          </p:cNvPr>
          <p:cNvPicPr>
            <a:picLocks noChangeAspect="1"/>
          </p:cNvPicPr>
          <p:nvPr/>
        </p:nvPicPr>
        <p:blipFill>
          <a:blip r:embed="rId3"/>
          <a:stretch>
            <a:fillRect/>
          </a:stretch>
        </p:blipFill>
        <p:spPr>
          <a:xfrm>
            <a:off x="1828697" y="3260950"/>
            <a:ext cx="6477000" cy="542925"/>
          </a:xfrm>
          <a:prstGeom prst="rect">
            <a:avLst/>
          </a:prstGeom>
        </p:spPr>
      </p:pic>
      <p:sp>
        <p:nvSpPr>
          <p:cNvPr id="16" name="語音泡泡: 橢圓形 15">
            <a:extLst>
              <a:ext uri="{FF2B5EF4-FFF2-40B4-BE49-F238E27FC236}">
                <a16:creationId xmlns:a16="http://schemas.microsoft.com/office/drawing/2014/main" id="{AA71D20B-C98F-431A-934D-4FBCB3D28502}"/>
              </a:ext>
            </a:extLst>
          </p:cNvPr>
          <p:cNvSpPr/>
          <p:nvPr/>
        </p:nvSpPr>
        <p:spPr>
          <a:xfrm rot="716229">
            <a:off x="6311047" y="791312"/>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7"/>
                                        </p:tgtEl>
                                        <p:attrNameLst>
                                          <p:attrName>style.visibility</p:attrName>
                                        </p:attrNameLst>
                                      </p:cBhvr>
                                      <p:to>
                                        <p:strVal val="visible"/>
                                      </p:to>
                                    </p:set>
                                    <p:animEffect transition="in" filter="fade">
                                      <p:cBhvr>
                                        <p:cTn id="7" dur="500"/>
                                        <p:tgtEl>
                                          <p:spTgt spid="137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84"/>
                                        </p:tgtEl>
                                        <p:attrNameLst>
                                          <p:attrName>style.visibility</p:attrName>
                                        </p:attrNameLst>
                                      </p:cBhvr>
                                      <p:to>
                                        <p:strVal val="visible"/>
                                      </p:to>
                                    </p:set>
                                    <p:animEffect transition="in" filter="fade">
                                      <p:cBhvr>
                                        <p:cTn id="13" dur="500"/>
                                        <p:tgtEl>
                                          <p:spTgt spid="138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89"/>
                                        </p:tgtEl>
                                        <p:attrNameLst>
                                          <p:attrName>style.visibility</p:attrName>
                                        </p:attrNameLst>
                                      </p:cBhvr>
                                      <p:to>
                                        <p:strVal val="visible"/>
                                      </p:to>
                                    </p:set>
                                    <p:animEffect transition="in" filter="fade">
                                      <p:cBhvr>
                                        <p:cTn id="17" dur="250"/>
                                        <p:tgtEl>
                                          <p:spTgt spid="1389"/>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56"/>
          <p:cNvSpPr txBox="1">
            <a:spLocks noGrp="1"/>
          </p:cNvSpPr>
          <p:nvPr>
            <p:ph type="title"/>
          </p:nvPr>
        </p:nvSpPr>
        <p:spPr>
          <a:xfrm>
            <a:off x="683129" y="29829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檢查第7項說明</a:t>
            </a:r>
            <a:endParaRPr>
              <a:latin typeface="Microsoft JhengHei"/>
              <a:ea typeface="Microsoft JhengHei"/>
              <a:cs typeface="Microsoft JhengHei"/>
              <a:sym typeface="Microsoft JhengHei"/>
            </a:endParaRPr>
          </a:p>
        </p:txBody>
      </p:sp>
      <p:sp>
        <p:nvSpPr>
          <p:cNvPr id="1395" name="Google Shape;1395;p5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56</a:t>
            </a:fld>
            <a:endParaRPr/>
          </a:p>
        </p:txBody>
      </p:sp>
      <p:grpSp>
        <p:nvGrpSpPr>
          <p:cNvPr id="1397" name="Google Shape;1397;p56"/>
          <p:cNvGrpSpPr/>
          <p:nvPr/>
        </p:nvGrpSpPr>
        <p:grpSpPr>
          <a:xfrm>
            <a:off x="155172" y="146662"/>
            <a:ext cx="1826461" cy="289172"/>
            <a:chOff x="4411970" y="2726085"/>
            <a:chExt cx="826954" cy="193659"/>
          </a:xfrm>
        </p:grpSpPr>
        <p:sp>
          <p:nvSpPr>
            <p:cNvPr id="1398" name="Google Shape;1398;p5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399" name="Google Shape;1399;p5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00" name="Google Shape;1400;p5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401" name="Google Shape;1401;p56"/>
          <p:cNvGrpSpPr/>
          <p:nvPr/>
        </p:nvGrpSpPr>
        <p:grpSpPr>
          <a:xfrm>
            <a:off x="861689" y="493111"/>
            <a:ext cx="8013896" cy="980758"/>
            <a:chOff x="820746" y="1425759"/>
            <a:chExt cx="8013896" cy="980758"/>
          </a:xfrm>
        </p:grpSpPr>
        <p:grpSp>
          <p:nvGrpSpPr>
            <p:cNvPr id="1402" name="Google Shape;1402;p56"/>
            <p:cNvGrpSpPr/>
            <p:nvPr/>
          </p:nvGrpSpPr>
          <p:grpSpPr>
            <a:xfrm>
              <a:off x="820746" y="1425759"/>
              <a:ext cx="7852407" cy="980758"/>
              <a:chOff x="820746" y="1425759"/>
              <a:chExt cx="7852407" cy="980758"/>
            </a:xfrm>
          </p:grpSpPr>
          <p:sp>
            <p:nvSpPr>
              <p:cNvPr id="1403" name="Google Shape;1403;p56"/>
              <p:cNvSpPr/>
              <p:nvPr/>
            </p:nvSpPr>
            <p:spPr>
              <a:xfrm>
                <a:off x="820746" y="1425759"/>
                <a:ext cx="980758" cy="98075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7</a:t>
                </a:r>
                <a:endParaRPr sz="4000" b="0" i="0" u="none" strike="noStrike" cap="none">
                  <a:solidFill>
                    <a:srgbClr val="000000"/>
                  </a:solidFill>
                  <a:latin typeface="Lexend"/>
                  <a:ea typeface="Lexend"/>
                  <a:cs typeface="Lexend"/>
                  <a:sym typeface="Lexend"/>
                </a:endParaRPr>
              </a:p>
            </p:txBody>
          </p:sp>
          <p:sp>
            <p:nvSpPr>
              <p:cNvPr id="1404" name="Google Shape;1404;p56"/>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業務終止之個資管理</a:t>
                </a:r>
                <a:endParaRPr/>
              </a:p>
            </p:txBody>
          </p:sp>
        </p:grpSp>
        <p:sp>
          <p:nvSpPr>
            <p:cNvPr id="1405" name="Google Shape;1405;p56"/>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7.2 留存相關紀錄保存至少五年以上</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406" name="Google Shape;1406;p56"/>
          <p:cNvSpPr txBox="1"/>
          <p:nvPr/>
        </p:nvSpPr>
        <p:spPr>
          <a:xfrm>
            <a:off x="2074111" y="777278"/>
            <a:ext cx="6639985" cy="406793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*本年度業務中止之個資檔案清冊</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sz="1200" b="1" i="0" u="none" strike="noStrike" cap="none"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latin typeface="Microsoft JhengHei"/>
                <a:ea typeface="Microsoft JhengHei"/>
                <a:cs typeface="Microsoft JhengHei"/>
                <a:sym typeface="Microsoft JhengHei"/>
              </a:rPr>
              <a:t>私立高級中等以下學校及幼兒園</a:t>
            </a:r>
            <a:endParaRPr lang="en-US" altLang="zh-TW" sz="1200" b="1" dirty="0">
              <a:solidFill>
                <a:schemeClr val="dk1"/>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rgbClr val="C00000"/>
                </a:solidFill>
                <a:latin typeface="Microsoft JhengHei"/>
                <a:ea typeface="Microsoft JhengHei"/>
                <a:cs typeface="Microsoft JhengHei"/>
                <a:sym typeface="Microsoft JhengHei"/>
              </a:rPr>
              <a:t>紀錄至少留存五年</a:t>
            </a:r>
            <a:endParaRPr lang="en-US" altLang="zh-TW" sz="1200" b="1" i="0" u="none" strike="noStrike" cap="none" dirty="0">
              <a:solidFill>
                <a:srgbClr val="C00000"/>
              </a:solidFill>
              <a:latin typeface="Microsoft JhengHei"/>
              <a:ea typeface="Microsoft JhengHei"/>
              <a:cs typeface="Microsoft JhengHei"/>
              <a:sym typeface="Microsoft JhengHei"/>
            </a:endParaRPr>
          </a:p>
          <a:p>
            <a:pPr marL="0" marR="0" lvl="0" indent="0" algn="l" rtl="0">
              <a:lnSpc>
                <a:spcPct val="115000"/>
              </a:lnSpc>
              <a:spcBef>
                <a:spcPts val="0"/>
              </a:spcBef>
              <a:spcAft>
                <a:spcPts val="0"/>
              </a:spcAft>
              <a:buNone/>
            </a:pPr>
            <a:endParaRPr lang="en-US" sz="1200" b="1" dirty="0">
              <a:solidFill>
                <a:srgbClr val="C00000"/>
              </a:solidFill>
              <a:latin typeface="Microsoft JhengHei"/>
              <a:ea typeface="Microsoft JhengHei"/>
              <a:cs typeface="Microsoft JhengHei"/>
              <a:sym typeface="Microsoft JhengHei"/>
            </a:endParaRPr>
          </a:p>
          <a:p>
            <a:pPr marL="285750" lvl="0" indent="-285750">
              <a:lnSpc>
                <a:spcPct val="115000"/>
              </a:lnSpc>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27</a:t>
            </a:r>
            <a:r>
              <a:rPr lang="zh-TW" altLang="en-US" sz="1200" b="1" dirty="0">
                <a:solidFill>
                  <a:srgbClr val="C00000"/>
                </a:solidFill>
                <a:latin typeface="Microsoft JhengHei"/>
                <a:ea typeface="Microsoft JhengHei"/>
                <a:cs typeface="Microsoft JhengHei"/>
                <a:sym typeface="Microsoft JhengHei"/>
              </a:rPr>
              <a:t>條第</a:t>
            </a:r>
            <a:r>
              <a:rPr lang="en-US" altLang="zh-TW" sz="1200" b="1" dirty="0">
                <a:solidFill>
                  <a:srgbClr val="C00000"/>
                </a:solidFill>
                <a:latin typeface="Microsoft JhengHei"/>
                <a:ea typeface="Microsoft JhengHei"/>
                <a:cs typeface="Microsoft JhengHei"/>
                <a:sym typeface="Microsoft JhengHei"/>
              </a:rPr>
              <a:t>2</a:t>
            </a:r>
            <a:r>
              <a:rPr lang="zh-TW" altLang="en-US" sz="1200" b="1" dirty="0">
                <a:solidFill>
                  <a:srgbClr val="C00000"/>
                </a:solidFill>
                <a:latin typeface="Microsoft JhengHei"/>
                <a:ea typeface="Microsoft JhengHei"/>
                <a:cs typeface="Microsoft JhengHei"/>
                <a:sym typeface="Microsoft JhengHei"/>
              </a:rPr>
              <a:t>項規定</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中央目的事業主管機關得指定非公務機關訂定個人資料檔案安全維護計畫或業務終止後個人資料處理方法。</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個資法施行細則第</a:t>
            </a:r>
            <a:r>
              <a:rPr lang="en-US" altLang="zh-TW" sz="1200" b="1" dirty="0">
                <a:solidFill>
                  <a:schemeClr val="tx1"/>
                </a:solidFill>
                <a:latin typeface="Microsoft JhengHei"/>
                <a:ea typeface="Microsoft JhengHei"/>
                <a:cs typeface="Microsoft JhengHei"/>
                <a:sym typeface="Microsoft JhengHei"/>
              </a:rPr>
              <a:t>12</a:t>
            </a:r>
            <a:r>
              <a:rPr lang="zh-TW" altLang="en-US" sz="1200" b="1" dirty="0">
                <a:solidFill>
                  <a:schemeClr val="tx1"/>
                </a:solidFill>
                <a:latin typeface="Microsoft JhengHei"/>
                <a:ea typeface="Microsoft JhengHei"/>
                <a:cs typeface="Microsoft JhengHei"/>
                <a:sym typeface="Microsoft JhengHei"/>
              </a:rPr>
              <a:t>條規定</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得包括下列事項，並以與所欲達成之個人資料保護目的間，具有適當比例為原則：</a:t>
            </a:r>
          </a:p>
          <a:p>
            <a:pPr lvl="0">
              <a:lnSpc>
                <a:spcPct val="115000"/>
              </a:lnSpc>
            </a:pPr>
            <a:r>
              <a:rPr lang="zh-TW" altLang="en-US" sz="1200" b="1" dirty="0">
                <a:solidFill>
                  <a:schemeClr val="tx1"/>
                </a:solidFill>
                <a:latin typeface="Microsoft JhengHei"/>
                <a:ea typeface="Microsoft JhengHei"/>
                <a:cs typeface="Microsoft JhengHei"/>
                <a:sym typeface="Microsoft JhengHei"/>
              </a:rPr>
              <a:t>十、使用紀錄、軌跡資料及證據保存。</a:t>
            </a:r>
            <a:endParaRPr sz="1200" b="1" i="0" u="none" strike="noStrike" cap="none" dirty="0">
              <a:solidFill>
                <a:schemeClr val="tx1"/>
              </a:solidFill>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endParaRPr sz="1200" b="1" i="0" u="none" strike="noStrike" cap="none" dirty="0">
              <a:solidFill>
                <a:schemeClr val="dk1"/>
              </a:solidFill>
              <a:latin typeface="Microsoft JhengHei"/>
              <a:ea typeface="Microsoft JhengHei"/>
              <a:cs typeface="Microsoft JhengHei"/>
              <a:sym typeface="Microsoft JhengHei"/>
            </a:endParaRPr>
          </a:p>
        </p:txBody>
      </p:sp>
      <p:pic>
        <p:nvPicPr>
          <p:cNvPr id="15" name="圖片 14">
            <a:extLst>
              <a:ext uri="{FF2B5EF4-FFF2-40B4-BE49-F238E27FC236}">
                <a16:creationId xmlns:a16="http://schemas.microsoft.com/office/drawing/2014/main" id="{5B1D3E38-76C3-4FBF-8770-761447892914}"/>
              </a:ext>
            </a:extLst>
          </p:cNvPr>
          <p:cNvPicPr>
            <a:picLocks noChangeAspect="1"/>
          </p:cNvPicPr>
          <p:nvPr/>
        </p:nvPicPr>
        <p:blipFill>
          <a:blip r:embed="rId3"/>
          <a:stretch>
            <a:fillRect/>
          </a:stretch>
        </p:blipFill>
        <p:spPr>
          <a:xfrm>
            <a:off x="4771379" y="1498793"/>
            <a:ext cx="4115665" cy="1403180"/>
          </a:xfrm>
          <a:prstGeom prst="rect">
            <a:avLst/>
          </a:prstGeom>
        </p:spPr>
      </p:pic>
      <p:sp>
        <p:nvSpPr>
          <p:cNvPr id="16" name="語音泡泡: 橢圓形 15">
            <a:extLst>
              <a:ext uri="{FF2B5EF4-FFF2-40B4-BE49-F238E27FC236}">
                <a16:creationId xmlns:a16="http://schemas.microsoft.com/office/drawing/2014/main" id="{938D6D2D-7537-420A-800C-D58BE7EEDF1E}"/>
              </a:ext>
            </a:extLst>
          </p:cNvPr>
          <p:cNvSpPr/>
          <p:nvPr/>
        </p:nvSpPr>
        <p:spPr>
          <a:xfrm rot="716229">
            <a:off x="6329482" y="51228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4"/>
                                        </p:tgtEl>
                                        <p:attrNameLst>
                                          <p:attrName>style.visibility</p:attrName>
                                        </p:attrNameLst>
                                      </p:cBhvr>
                                      <p:to>
                                        <p:strVal val="visible"/>
                                      </p:to>
                                    </p:set>
                                    <p:animEffect transition="in" filter="fade">
                                      <p:cBhvr>
                                        <p:cTn id="7" dur="500"/>
                                        <p:tgtEl>
                                          <p:spTgt spid="139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01"/>
                                        </p:tgtEl>
                                        <p:attrNameLst>
                                          <p:attrName>style.visibility</p:attrName>
                                        </p:attrNameLst>
                                      </p:cBhvr>
                                      <p:to>
                                        <p:strVal val="visible"/>
                                      </p:to>
                                    </p:set>
                                    <p:animEffect transition="in" filter="fade">
                                      <p:cBhvr>
                                        <p:cTn id="13" dur="500"/>
                                        <p:tgtEl>
                                          <p:spTgt spid="140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06"/>
                                        </p:tgtEl>
                                        <p:attrNameLst>
                                          <p:attrName>style.visibility</p:attrName>
                                        </p:attrNameLst>
                                      </p:cBhvr>
                                      <p:to>
                                        <p:strVal val="visible"/>
                                      </p:to>
                                    </p:set>
                                    <p:animEffect transition="in" filter="fade">
                                      <p:cBhvr>
                                        <p:cTn id="17" dur="250"/>
                                        <p:tgtEl>
                                          <p:spTgt spid="1406"/>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5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57</a:t>
            </a:fld>
            <a:endParaRPr/>
          </a:p>
        </p:txBody>
      </p:sp>
      <p:grpSp>
        <p:nvGrpSpPr>
          <p:cNvPr id="1413" name="Google Shape;1413;p57"/>
          <p:cNvGrpSpPr/>
          <p:nvPr/>
        </p:nvGrpSpPr>
        <p:grpSpPr>
          <a:xfrm>
            <a:off x="155172" y="146662"/>
            <a:ext cx="1826461" cy="289172"/>
            <a:chOff x="4411970" y="2726085"/>
            <a:chExt cx="826954" cy="193659"/>
          </a:xfrm>
        </p:grpSpPr>
        <p:sp>
          <p:nvSpPr>
            <p:cNvPr id="1414" name="Google Shape;1414;p57"/>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15" name="Google Shape;1415;p57"/>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16" name="Google Shape;1416;p57"/>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
        <p:nvSpPr>
          <p:cNvPr id="1419" name="Google Shape;1419;p57"/>
          <p:cNvSpPr txBox="1"/>
          <p:nvPr/>
        </p:nvSpPr>
        <p:spPr>
          <a:xfrm>
            <a:off x="2095609" y="2207055"/>
            <a:ext cx="6863537"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事故通報與應變程序</a:t>
            </a:r>
            <a:endParaRPr dirty="0"/>
          </a:p>
        </p:txBody>
      </p:sp>
      <p:sp>
        <p:nvSpPr>
          <p:cNvPr id="11" name="Google Shape;1433;p58">
            <a:extLst>
              <a:ext uri="{FF2B5EF4-FFF2-40B4-BE49-F238E27FC236}">
                <a16:creationId xmlns:a16="http://schemas.microsoft.com/office/drawing/2014/main" id="{BBFD3DC0-F3E3-43EA-93D9-2DD60C45E9DC}"/>
              </a:ext>
            </a:extLst>
          </p:cNvPr>
          <p:cNvSpPr/>
          <p:nvPr/>
        </p:nvSpPr>
        <p:spPr>
          <a:xfrm>
            <a:off x="3934898" y="889747"/>
            <a:ext cx="980758" cy="98075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8</a:t>
            </a:r>
            <a:endParaRPr sz="4000" b="0" i="0" u="none" strike="noStrike" cap="none">
              <a:solidFill>
                <a:srgbClr val="000000"/>
              </a:solidFill>
              <a:latin typeface="Lexend"/>
              <a:ea typeface="Lexend"/>
              <a:cs typeface="Lexend"/>
              <a:sym typeface="Lexen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58"/>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檢查第8項說明</a:t>
            </a:r>
            <a:endParaRPr>
              <a:latin typeface="Microsoft JhengHei"/>
              <a:ea typeface="Microsoft JhengHei"/>
              <a:cs typeface="Microsoft JhengHei"/>
              <a:sym typeface="Microsoft JhengHei"/>
            </a:endParaRPr>
          </a:p>
        </p:txBody>
      </p:sp>
      <p:sp>
        <p:nvSpPr>
          <p:cNvPr id="1425" name="Google Shape;1425;p5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58</a:t>
            </a:fld>
            <a:endParaRPr/>
          </a:p>
        </p:txBody>
      </p:sp>
      <p:grpSp>
        <p:nvGrpSpPr>
          <p:cNvPr id="1427" name="Google Shape;1427;p58"/>
          <p:cNvGrpSpPr/>
          <p:nvPr/>
        </p:nvGrpSpPr>
        <p:grpSpPr>
          <a:xfrm>
            <a:off x="155172" y="146662"/>
            <a:ext cx="1826461" cy="289172"/>
            <a:chOff x="4411970" y="2726085"/>
            <a:chExt cx="826954" cy="193659"/>
          </a:xfrm>
        </p:grpSpPr>
        <p:sp>
          <p:nvSpPr>
            <p:cNvPr id="1428" name="Google Shape;1428;p5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29" name="Google Shape;1429;p5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30" name="Google Shape;1430;p5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431" name="Google Shape;1431;p58"/>
          <p:cNvGrpSpPr/>
          <p:nvPr/>
        </p:nvGrpSpPr>
        <p:grpSpPr>
          <a:xfrm>
            <a:off x="861689" y="911879"/>
            <a:ext cx="8013896" cy="980758"/>
            <a:chOff x="820746" y="1425759"/>
            <a:chExt cx="8013896" cy="980758"/>
          </a:xfrm>
        </p:grpSpPr>
        <p:grpSp>
          <p:nvGrpSpPr>
            <p:cNvPr id="1432" name="Google Shape;1432;p58"/>
            <p:cNvGrpSpPr/>
            <p:nvPr/>
          </p:nvGrpSpPr>
          <p:grpSpPr>
            <a:xfrm>
              <a:off x="820746" y="1425759"/>
              <a:ext cx="7852407" cy="980758"/>
              <a:chOff x="820746" y="1425759"/>
              <a:chExt cx="7852407" cy="980758"/>
            </a:xfrm>
          </p:grpSpPr>
          <p:sp>
            <p:nvSpPr>
              <p:cNvPr id="1433" name="Google Shape;1433;p58"/>
              <p:cNvSpPr/>
              <p:nvPr/>
            </p:nvSpPr>
            <p:spPr>
              <a:xfrm>
                <a:off x="820746" y="1425759"/>
                <a:ext cx="980758" cy="98075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8</a:t>
                </a:r>
                <a:endParaRPr sz="4000" b="0" i="0" u="none" strike="noStrike" cap="none">
                  <a:solidFill>
                    <a:srgbClr val="000000"/>
                  </a:solidFill>
                  <a:latin typeface="Lexend"/>
                  <a:ea typeface="Lexend"/>
                  <a:cs typeface="Lexend"/>
                  <a:sym typeface="Lexend"/>
                </a:endParaRPr>
              </a:p>
            </p:txBody>
          </p:sp>
          <p:sp>
            <p:nvSpPr>
              <p:cNvPr id="1434" name="Google Shape;1434;p58"/>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事故通報與應變程序</a:t>
                </a:r>
                <a:endParaRPr/>
              </a:p>
            </p:txBody>
          </p:sp>
        </p:grpSp>
        <p:sp>
          <p:nvSpPr>
            <p:cNvPr id="1435" name="Google Shape;1435;p58"/>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8.1 訂定個資洩漏等事故發生或知悉起72小時內通報流程</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1436" name="Google Shape;1436;p58"/>
          <p:cNvSpPr txBox="1"/>
          <p:nvPr/>
        </p:nvSpPr>
        <p:spPr>
          <a:xfrm>
            <a:off x="2074111" y="1633616"/>
            <a:ext cx="6639985" cy="2391359"/>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r>
              <a:rPr lang="zh-TW" sz="1200" b="1" i="0" u="none" strike="noStrike" cap="none" dirty="0">
                <a:solidFill>
                  <a:srgbClr val="181818"/>
                </a:solidFill>
                <a:latin typeface="Microsoft JhengHei"/>
                <a:ea typeface="Microsoft JhengHei"/>
                <a:cs typeface="Microsoft JhengHei"/>
                <a:sym typeface="Microsoft JhengHei"/>
              </a:rPr>
              <a:t>(依經營業別會有所區別)</a:t>
            </a:r>
            <a:endParaRPr sz="1200" dirty="0"/>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請檢附個人資料事故通報作業規範</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1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無個資洩漏事故者，請檢附空白事故通報紀錄表單，建議應進行單位模擬演練事故及通報模擬之作業</a:t>
            </a:r>
            <a:endParaRPr sz="1200" b="1" dirty="0"/>
          </a:p>
          <a:p>
            <a:pPr marL="285750" marR="0" lvl="0" indent="-285750" algn="l" rtl="0">
              <a:lnSpc>
                <a:spcPct val="115000"/>
              </a:lnSpc>
              <a:spcBef>
                <a:spcPts val="0"/>
              </a:spcBef>
              <a:spcAft>
                <a:spcPts val="0"/>
              </a:spcAft>
              <a:buClr>
                <a:srgbClr val="000000"/>
              </a:buClr>
              <a:buSzPts val="11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有個資洩漏事故者，請填寫近期事故通報日期、年度事故發生次數並檢附事故通報紀錄</a:t>
            </a:r>
            <a:endParaRPr lang="en-US" altLang="zh-TW" sz="1200" b="1" i="0" u="none" strike="noStrike" cap="none" dirty="0">
              <a:solidFill>
                <a:schemeClr val="dk1"/>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100"/>
              <a:buFont typeface="Noto Sans Symbols"/>
              <a:buChar char="✔"/>
            </a:pPr>
            <a:endParaRPr lang="en-US" sz="1200" dirty="0">
              <a:solidFill>
                <a:schemeClr val="dk1"/>
              </a:solidFill>
              <a:latin typeface="Microsoft JhengHei"/>
              <a:ea typeface="Microsoft JhengHei"/>
              <a:sym typeface="Microsoft JhengHei"/>
            </a:endParaRPr>
          </a:p>
          <a:p>
            <a:pPr marL="285750" lvl="0" indent="-285750">
              <a:lnSpc>
                <a:spcPct val="115000"/>
              </a:lnSpc>
              <a:buSzPts val="1100"/>
              <a:buFont typeface="Wingdings" panose="05000000000000000000" pitchFamily="2" charset="2"/>
              <a:buChar char="u"/>
            </a:pPr>
            <a:r>
              <a:rPr lang="zh-TW" altLang="en-US" sz="1200" b="1" dirty="0">
                <a:solidFill>
                  <a:srgbClr val="C00000"/>
                </a:solidFill>
              </a:rPr>
              <a:t>個資法施行細則第</a:t>
            </a:r>
            <a:r>
              <a:rPr lang="en-US" altLang="zh-TW" sz="1200" b="1" dirty="0">
                <a:solidFill>
                  <a:srgbClr val="C00000"/>
                </a:solidFill>
              </a:rPr>
              <a:t>12</a:t>
            </a:r>
            <a:r>
              <a:rPr lang="zh-TW" altLang="en-US" sz="1200" b="1" dirty="0">
                <a:solidFill>
                  <a:srgbClr val="C00000"/>
                </a:solidFill>
              </a:rPr>
              <a:t>條規定</a:t>
            </a:r>
          </a:p>
          <a:p>
            <a:pPr lvl="0">
              <a:lnSpc>
                <a:spcPct val="115000"/>
              </a:lnSpc>
              <a:buSzPts val="1100"/>
            </a:pPr>
            <a:r>
              <a:rPr lang="zh-TW" altLang="en-US" sz="1200" b="1" dirty="0">
                <a:solidFill>
                  <a:schemeClr val="tx1"/>
                </a:solidFill>
              </a:rPr>
              <a:t>得包括下列事項，並以與所欲達成之個人資料保護目的間，具有適當比例為原則：</a:t>
            </a:r>
          </a:p>
          <a:p>
            <a:pPr lvl="0">
              <a:lnSpc>
                <a:spcPct val="115000"/>
              </a:lnSpc>
              <a:buSzPts val="1100"/>
            </a:pPr>
            <a:r>
              <a:rPr lang="zh-TW" altLang="en-US" sz="1200" b="1" dirty="0">
                <a:solidFill>
                  <a:schemeClr val="tx1"/>
                </a:solidFill>
              </a:rPr>
              <a:t>四、事故之預防、通報及應變機制。</a:t>
            </a:r>
            <a:endParaRPr sz="1200" b="1" dirty="0">
              <a:solidFill>
                <a:schemeClr val="tx1"/>
              </a:solidFill>
            </a:endParaRPr>
          </a:p>
        </p:txBody>
      </p:sp>
      <p:pic>
        <p:nvPicPr>
          <p:cNvPr id="5" name="圖片 4">
            <a:extLst>
              <a:ext uri="{FF2B5EF4-FFF2-40B4-BE49-F238E27FC236}">
                <a16:creationId xmlns:a16="http://schemas.microsoft.com/office/drawing/2014/main" id="{8808E6D4-AD82-4181-97AB-D1C56E81A633}"/>
              </a:ext>
            </a:extLst>
          </p:cNvPr>
          <p:cNvPicPr>
            <a:picLocks noChangeAspect="1"/>
          </p:cNvPicPr>
          <p:nvPr/>
        </p:nvPicPr>
        <p:blipFill>
          <a:blip r:embed="rId3"/>
          <a:stretch>
            <a:fillRect/>
          </a:stretch>
        </p:blipFill>
        <p:spPr>
          <a:xfrm>
            <a:off x="4654503" y="3567289"/>
            <a:ext cx="4413691" cy="1337292"/>
          </a:xfrm>
          <a:prstGeom prst="rect">
            <a:avLst/>
          </a:prstGeom>
        </p:spPr>
      </p:pic>
      <p:sp>
        <p:nvSpPr>
          <p:cNvPr id="19" name="語音泡泡: 橢圓形 18">
            <a:extLst>
              <a:ext uri="{FF2B5EF4-FFF2-40B4-BE49-F238E27FC236}">
                <a16:creationId xmlns:a16="http://schemas.microsoft.com/office/drawing/2014/main" id="{FA6F6033-C322-4A3E-8BC9-CF48630BA7BC}"/>
              </a:ext>
            </a:extLst>
          </p:cNvPr>
          <p:cNvSpPr/>
          <p:nvPr/>
        </p:nvSpPr>
        <p:spPr>
          <a:xfrm rot="716229">
            <a:off x="6311047" y="791312"/>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24"/>
                                        </p:tgtEl>
                                        <p:attrNameLst>
                                          <p:attrName>style.visibility</p:attrName>
                                        </p:attrNameLst>
                                      </p:cBhvr>
                                      <p:to>
                                        <p:strVal val="visible"/>
                                      </p:to>
                                    </p:set>
                                    <p:animEffect transition="in" filter="fade">
                                      <p:cBhvr>
                                        <p:cTn id="9" dur="500"/>
                                        <p:tgtEl>
                                          <p:spTgt spid="142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31"/>
                                        </p:tgtEl>
                                        <p:attrNameLst>
                                          <p:attrName>style.visibility</p:attrName>
                                        </p:attrNameLst>
                                      </p:cBhvr>
                                      <p:to>
                                        <p:strVal val="visible"/>
                                      </p:to>
                                    </p:set>
                                    <p:animEffect transition="in" filter="fade">
                                      <p:cBhvr>
                                        <p:cTn id="13" dur="500"/>
                                        <p:tgtEl>
                                          <p:spTgt spid="143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36"/>
                                        </p:tgtEl>
                                        <p:attrNameLst>
                                          <p:attrName>style.visibility</p:attrName>
                                        </p:attrNameLst>
                                      </p:cBhvr>
                                      <p:to>
                                        <p:strVal val="visible"/>
                                      </p:to>
                                    </p:set>
                                    <p:animEffect transition="in" filter="fade">
                                      <p:cBhvr>
                                        <p:cTn id="17" dur="250"/>
                                        <p:tgtEl>
                                          <p:spTgt spid="143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59"/>
          <p:cNvSpPr txBox="1">
            <a:spLocks noGrp="1"/>
          </p:cNvSpPr>
          <p:nvPr>
            <p:ph type="title"/>
          </p:nvPr>
        </p:nvSpPr>
        <p:spPr>
          <a:xfrm>
            <a:off x="720000" y="355443"/>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檢查第8項說明</a:t>
            </a:r>
            <a:endParaRPr>
              <a:latin typeface="Microsoft JhengHei"/>
              <a:ea typeface="Microsoft JhengHei"/>
              <a:cs typeface="Microsoft JhengHei"/>
              <a:sym typeface="Microsoft JhengHei"/>
            </a:endParaRPr>
          </a:p>
        </p:txBody>
      </p:sp>
      <p:sp>
        <p:nvSpPr>
          <p:cNvPr id="1442" name="Google Shape;1442;p59"/>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59</a:t>
            </a:fld>
            <a:endParaRPr/>
          </a:p>
        </p:txBody>
      </p:sp>
      <p:grpSp>
        <p:nvGrpSpPr>
          <p:cNvPr id="1444" name="Google Shape;1444;p59"/>
          <p:cNvGrpSpPr/>
          <p:nvPr/>
        </p:nvGrpSpPr>
        <p:grpSpPr>
          <a:xfrm>
            <a:off x="155172" y="146662"/>
            <a:ext cx="1826461" cy="289172"/>
            <a:chOff x="4411970" y="2726085"/>
            <a:chExt cx="826954" cy="193659"/>
          </a:xfrm>
        </p:grpSpPr>
        <p:sp>
          <p:nvSpPr>
            <p:cNvPr id="1445" name="Google Shape;1445;p59"/>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46" name="Google Shape;1446;p59"/>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47" name="Google Shape;1447;p59"/>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448" name="Google Shape;1448;p59"/>
          <p:cNvGrpSpPr/>
          <p:nvPr/>
        </p:nvGrpSpPr>
        <p:grpSpPr>
          <a:xfrm>
            <a:off x="861689" y="590623"/>
            <a:ext cx="8013896" cy="980758"/>
            <a:chOff x="820746" y="1425759"/>
            <a:chExt cx="8013896" cy="980758"/>
          </a:xfrm>
        </p:grpSpPr>
        <p:grpSp>
          <p:nvGrpSpPr>
            <p:cNvPr id="1449" name="Google Shape;1449;p59"/>
            <p:cNvGrpSpPr/>
            <p:nvPr/>
          </p:nvGrpSpPr>
          <p:grpSpPr>
            <a:xfrm>
              <a:off x="820746" y="1425759"/>
              <a:ext cx="7852407" cy="980758"/>
              <a:chOff x="820746" y="1425759"/>
              <a:chExt cx="7852407" cy="980758"/>
            </a:xfrm>
          </p:grpSpPr>
          <p:sp>
            <p:nvSpPr>
              <p:cNvPr id="1450" name="Google Shape;1450;p59"/>
              <p:cNvSpPr/>
              <p:nvPr/>
            </p:nvSpPr>
            <p:spPr>
              <a:xfrm>
                <a:off x="820746" y="1425759"/>
                <a:ext cx="980758" cy="98075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8</a:t>
                </a:r>
                <a:endParaRPr sz="4000" b="0" i="0" u="none" strike="noStrike" cap="none">
                  <a:solidFill>
                    <a:srgbClr val="000000"/>
                  </a:solidFill>
                  <a:latin typeface="Lexend"/>
                  <a:ea typeface="Lexend"/>
                  <a:cs typeface="Lexend"/>
                  <a:sym typeface="Lexend"/>
                </a:endParaRPr>
              </a:p>
            </p:txBody>
          </p:sp>
          <p:sp>
            <p:nvSpPr>
              <p:cNvPr id="1451" name="Google Shape;1451;p59"/>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事故通報與應變程序</a:t>
                </a:r>
                <a:endParaRPr/>
              </a:p>
            </p:txBody>
          </p:sp>
        </p:grpSp>
        <p:sp>
          <p:nvSpPr>
            <p:cNvPr id="1452" name="Google Shape;1452;p59"/>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8.2 訂定對個資洩漏等事故應變措施以控制損害</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453" name="Google Shape;1453;p59"/>
          <p:cNvSpPr txBox="1"/>
          <p:nvPr/>
        </p:nvSpPr>
        <p:spPr>
          <a:xfrm>
            <a:off x="1981634" y="1571381"/>
            <a:ext cx="6639985" cy="1948715"/>
          </a:xfrm>
          <a:prstGeom prst="rect">
            <a:avLst/>
          </a:prstGeom>
          <a:noFill/>
          <a:ln>
            <a:noFill/>
          </a:ln>
        </p:spPr>
        <p:txBody>
          <a:bodyPr spcFirstLastPara="1" wrap="square" lIns="91425" tIns="91425" rIns="91425" bIns="91425" anchor="ctr" anchorCtr="0">
            <a:noAutofit/>
          </a:bodyPr>
          <a:lstStyle/>
          <a:p>
            <a:pPr marL="171450" marR="0" lvl="0" indent="-171450" algn="l" rtl="0">
              <a:lnSpc>
                <a:spcPct val="115000"/>
              </a:lnSpc>
              <a:spcBef>
                <a:spcPts val="0"/>
              </a:spcBef>
              <a:spcAft>
                <a:spcPts val="0"/>
              </a:spcAft>
              <a:buClr>
                <a:srgbClr val="000000"/>
              </a:buClr>
              <a:buSzPts val="1600"/>
              <a:buFont typeface="Wingdings" panose="05000000000000000000" pitchFamily="2" charset="2"/>
              <a:buChar char="u"/>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須繳交之佐證資料</a:t>
            </a:r>
            <a:r>
              <a:rPr lang="zh-TW" sz="1200" b="1" i="0" u="none" strike="noStrike" cap="none" dirty="0">
                <a:solidFill>
                  <a:srgbClr val="181818"/>
                </a:solidFill>
                <a:latin typeface="微軟正黑體" panose="020B0604030504040204" pitchFamily="34" charset="-120"/>
                <a:ea typeface="微軟正黑體" panose="020B0604030504040204" pitchFamily="34" charset="-120"/>
                <a:cs typeface="Microsoft JhengHei"/>
                <a:sym typeface="Microsoft JhengHei"/>
              </a:rPr>
              <a:t>(依經營業別會有所區別)</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請檢附個人資料事故應變機制(事故發生應採取各類措施、應受通報之對象及通報方式等)</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如曾有事故，請檢附通報紀錄、處理紀錄 (含跡證分析、事件調查、數位鑑識等紀錄)、 控制損害方式</a:t>
            </a:r>
            <a:endParaRPr lang="en-US" altLang="zh-TW"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endParaRPr>
          </a:p>
          <a:p>
            <a:pPr marR="0" lvl="0" algn="l" rtl="0">
              <a:lnSpc>
                <a:spcPct val="115000"/>
              </a:lnSpc>
              <a:spcBef>
                <a:spcPts val="0"/>
              </a:spcBef>
              <a:spcAft>
                <a:spcPts val="0"/>
              </a:spcAft>
              <a:buClr>
                <a:srgbClr val="000000"/>
              </a:buClr>
              <a:buSzPts val="1400"/>
            </a:pPr>
            <a:endParaRPr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endParaRPr>
          </a:p>
          <a:p>
            <a:pPr marL="285750" lvl="0" indent="-285750">
              <a:lnSpc>
                <a:spcPct val="115000"/>
              </a:lnSpc>
              <a:buSzPts val="1100"/>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rPr>
              <a:t>12</a:t>
            </a:r>
            <a:r>
              <a:rPr lang="zh-TW" altLang="en-US" sz="1200" b="1" dirty="0">
                <a:solidFill>
                  <a:srgbClr val="C00000"/>
                </a:solidFill>
                <a:latin typeface="微軟正黑體" panose="020B0604030504040204" pitchFamily="34" charset="-120"/>
                <a:ea typeface="微軟正黑體" panose="020B0604030504040204" pitchFamily="34" charset="-120"/>
              </a:rPr>
              <a:t>條規定</a:t>
            </a:r>
          </a:p>
          <a:p>
            <a:pPr lvl="0">
              <a:lnSpc>
                <a:spcPct val="115000"/>
              </a:lnSpc>
              <a:buSzPts val="1100"/>
            </a:pPr>
            <a:r>
              <a:rPr lang="zh-TW" altLang="en-US" sz="1200" b="1" dirty="0">
                <a:solidFill>
                  <a:schemeClr val="tx1"/>
                </a:solidFill>
                <a:latin typeface="微軟正黑體" panose="020B0604030504040204" pitchFamily="34" charset="-120"/>
                <a:ea typeface="微軟正黑體" panose="020B0604030504040204" pitchFamily="34" charset="-120"/>
              </a:rPr>
              <a:t>得包括下列事項，並以與所欲達成之個人資料保護目的間，具有適當比例為原則：</a:t>
            </a:r>
          </a:p>
          <a:p>
            <a:pPr lvl="0">
              <a:lnSpc>
                <a:spcPct val="115000"/>
              </a:lnSpc>
              <a:buSzPts val="1100"/>
            </a:pPr>
            <a:r>
              <a:rPr lang="zh-TW" altLang="en-US" sz="1200" b="1" dirty="0">
                <a:solidFill>
                  <a:schemeClr val="tx1"/>
                </a:solidFill>
                <a:latin typeface="微軟正黑體" panose="020B0604030504040204" pitchFamily="34" charset="-120"/>
                <a:ea typeface="微軟正黑體" panose="020B0604030504040204" pitchFamily="34" charset="-120"/>
              </a:rPr>
              <a:t>四、事故之預防、通報及應變機制。</a:t>
            </a:r>
          </a:p>
          <a:p>
            <a:pPr marL="285750" marR="0" lvl="0" indent="-196850" algn="l" rtl="0">
              <a:lnSpc>
                <a:spcPct val="115000"/>
              </a:lnSpc>
              <a:spcBef>
                <a:spcPts val="0"/>
              </a:spcBef>
              <a:spcAft>
                <a:spcPts val="0"/>
              </a:spcAft>
              <a:buClr>
                <a:srgbClr val="000000"/>
              </a:buClr>
              <a:buSzPts val="1400"/>
              <a:buFont typeface="Noto Sans Symbols"/>
              <a:buNone/>
            </a:pPr>
            <a:endParaRPr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endParaRPr>
          </a:p>
        </p:txBody>
      </p:sp>
      <p:sp>
        <p:nvSpPr>
          <p:cNvPr id="15" name="語音泡泡: 橢圓形 14">
            <a:extLst>
              <a:ext uri="{FF2B5EF4-FFF2-40B4-BE49-F238E27FC236}">
                <a16:creationId xmlns:a16="http://schemas.microsoft.com/office/drawing/2014/main" id="{926C8347-9D64-46B1-B1A8-6BA611849D73}"/>
              </a:ext>
            </a:extLst>
          </p:cNvPr>
          <p:cNvSpPr/>
          <p:nvPr/>
        </p:nvSpPr>
        <p:spPr>
          <a:xfrm rot="716229">
            <a:off x="6359173" y="3100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EBBCE964-707B-4426-B1CE-8E90AF349CF9}"/>
              </a:ext>
            </a:extLst>
          </p:cNvPr>
          <p:cNvPicPr>
            <a:picLocks noChangeAspect="1"/>
          </p:cNvPicPr>
          <p:nvPr/>
        </p:nvPicPr>
        <p:blipFill>
          <a:blip r:embed="rId3"/>
          <a:stretch>
            <a:fillRect/>
          </a:stretch>
        </p:blipFill>
        <p:spPr>
          <a:xfrm>
            <a:off x="4389022" y="2335649"/>
            <a:ext cx="3853148" cy="2565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1"/>
                                        </p:tgtEl>
                                        <p:attrNameLst>
                                          <p:attrName>style.visibility</p:attrName>
                                        </p:attrNameLst>
                                      </p:cBhvr>
                                      <p:to>
                                        <p:strVal val="visible"/>
                                      </p:to>
                                    </p:set>
                                    <p:animEffect transition="in" filter="fade">
                                      <p:cBhvr>
                                        <p:cTn id="7" dur="500"/>
                                        <p:tgtEl>
                                          <p:spTgt spid="14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48"/>
                                        </p:tgtEl>
                                        <p:attrNameLst>
                                          <p:attrName>style.visibility</p:attrName>
                                        </p:attrNameLst>
                                      </p:cBhvr>
                                      <p:to>
                                        <p:strVal val="visible"/>
                                      </p:to>
                                    </p:set>
                                    <p:animEffect transition="in" filter="fade">
                                      <p:cBhvr>
                                        <p:cTn id="13" dur="500"/>
                                        <p:tgtEl>
                                          <p:spTgt spid="144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53"/>
                                        </p:tgtEl>
                                        <p:attrNameLst>
                                          <p:attrName>style.visibility</p:attrName>
                                        </p:attrNameLst>
                                      </p:cBhvr>
                                      <p:to>
                                        <p:strVal val="visible"/>
                                      </p:to>
                                    </p:set>
                                    <p:animEffect transition="in" filter="fade">
                                      <p:cBhvr>
                                        <p:cTn id="17" dur="250"/>
                                        <p:tgtEl>
                                          <p:spTgt spid="14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檢查目的</a:t>
            </a:r>
            <a:endParaRPr/>
          </a:p>
        </p:txBody>
      </p:sp>
      <p:sp>
        <p:nvSpPr>
          <p:cNvPr id="407" name="Google Shape;407;p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a:t>
            </a:fld>
            <a:endParaRPr/>
          </a:p>
        </p:txBody>
      </p:sp>
      <p:sp>
        <p:nvSpPr>
          <p:cNvPr id="409" name="Google Shape;409;p6"/>
          <p:cNvSpPr txBox="1"/>
          <p:nvPr/>
        </p:nvSpPr>
        <p:spPr>
          <a:xfrm>
            <a:off x="720000" y="1335236"/>
            <a:ext cx="7933717" cy="3001719"/>
          </a:xfrm>
          <a:prstGeom prst="rect">
            <a:avLst/>
          </a:prstGeom>
          <a:noFill/>
          <a:ln>
            <a:noFill/>
          </a:ln>
        </p:spPr>
        <p:txBody>
          <a:bodyPr spcFirstLastPara="1" wrap="square" lIns="91425" tIns="45700" rIns="91425" bIns="45700" anchor="t" anchorCtr="0">
            <a:spAutoFit/>
          </a:bodyPr>
          <a:lstStyle/>
          <a:p>
            <a:pPr marL="108000" marR="0" lvl="0" indent="457200" algn="l" rtl="0">
              <a:lnSpc>
                <a:spcPct val="150000"/>
              </a:lnSpc>
              <a:spcBef>
                <a:spcPts val="0"/>
              </a:spcBef>
              <a:spcAft>
                <a:spcPts val="0"/>
              </a:spcAft>
              <a:buNone/>
            </a:pPr>
            <a:r>
              <a:rPr lang="zh-TW" sz="1600" b="1" i="0" u="none" strike="noStrike" cap="none">
                <a:solidFill>
                  <a:srgbClr val="000000"/>
                </a:solidFill>
                <a:latin typeface="Microsoft JhengHei"/>
                <a:ea typeface="Microsoft JhengHei"/>
                <a:cs typeface="Microsoft JhengHei"/>
                <a:sym typeface="Microsoft JhengHei"/>
              </a:rPr>
              <a:t>依個人資料保護法第27條第2項、第3項及個人資料保護法施行細則第12條規定，</a:t>
            </a:r>
            <a:r>
              <a:rPr lang="zh-TW" sz="1600" b="1" i="0" u="none" strike="noStrike" cap="none">
                <a:solidFill>
                  <a:srgbClr val="000000"/>
                </a:solidFill>
                <a:highlight>
                  <a:srgbClr val="F5FC9A"/>
                </a:highlight>
                <a:latin typeface="Microsoft JhengHei"/>
                <a:ea typeface="Microsoft JhengHei"/>
                <a:cs typeface="Microsoft JhengHei"/>
                <a:sym typeface="Microsoft JhengHei"/>
              </a:rPr>
              <a:t>非公務機關保有個人資料檔案者，應採行適當安全維護措施，防止個人資料外洩</a:t>
            </a:r>
            <a:r>
              <a:rPr lang="zh-TW" sz="1600" b="1" i="0" u="none" strike="noStrike" cap="none">
                <a:solidFill>
                  <a:srgbClr val="000000"/>
                </a:solidFill>
                <a:latin typeface="Microsoft JhengHei"/>
                <a:ea typeface="Microsoft JhengHei"/>
                <a:cs typeface="Microsoft JhengHei"/>
                <a:sym typeface="Microsoft JhengHei"/>
              </a:rPr>
              <a:t>，而中央目的事業主管機關亦得指定其所轄管之非公務機關訂定個人資料檔案安全維護計畫或業務終止後個人資料處理方法。</a:t>
            </a:r>
            <a:endParaRPr sz="1600" b="1" i="0" u="none" strike="noStrike" cap="none">
              <a:solidFill>
                <a:srgbClr val="000000"/>
              </a:solidFill>
              <a:latin typeface="Microsoft JhengHei"/>
              <a:ea typeface="Microsoft JhengHei"/>
              <a:cs typeface="Microsoft JhengHei"/>
              <a:sym typeface="Microsoft JhengHei"/>
            </a:endParaRPr>
          </a:p>
          <a:p>
            <a:pPr marL="108000" marR="0" lvl="0" indent="457200" algn="l" rtl="0">
              <a:lnSpc>
                <a:spcPct val="150000"/>
              </a:lnSpc>
              <a:spcBef>
                <a:spcPts val="0"/>
              </a:spcBef>
              <a:spcAft>
                <a:spcPts val="0"/>
              </a:spcAft>
              <a:buNone/>
            </a:pPr>
            <a:endParaRPr sz="1600" b="1" i="0" u="none" strike="noStrike" cap="none">
              <a:solidFill>
                <a:srgbClr val="000000"/>
              </a:solidFill>
              <a:latin typeface="Microsoft JhengHei"/>
              <a:ea typeface="Microsoft JhengHei"/>
              <a:cs typeface="Microsoft JhengHei"/>
              <a:sym typeface="Microsoft JhengHei"/>
            </a:endParaRPr>
          </a:p>
          <a:p>
            <a:pPr marL="108000" marR="0" lvl="0" indent="457200" algn="l" rtl="0">
              <a:lnSpc>
                <a:spcPct val="150000"/>
              </a:lnSpc>
              <a:spcBef>
                <a:spcPts val="0"/>
              </a:spcBef>
              <a:spcAft>
                <a:spcPts val="0"/>
              </a:spcAft>
              <a:buNone/>
            </a:pPr>
            <a:r>
              <a:rPr lang="zh-TW" sz="1600" b="1" i="0" u="none" strike="noStrike" cap="none">
                <a:solidFill>
                  <a:srgbClr val="000000"/>
                </a:solidFill>
                <a:latin typeface="Microsoft JhengHei"/>
                <a:ea typeface="Microsoft JhengHei"/>
                <a:cs typeface="Microsoft JhengHei"/>
                <a:sym typeface="Microsoft JhengHei"/>
              </a:rPr>
              <a:t>行政院為落實監管非公務機關個人資料處理作業，由各中央目的事業主管機關就其轄管非公務機關，研提113年度行政檢查計畫，送個人資料籌備處彙辦。</a:t>
            </a:r>
            <a:endParaRPr/>
          </a:p>
          <a:p>
            <a:pPr marL="0" marR="0" lvl="0" indent="0" algn="l" rtl="0">
              <a:lnSpc>
                <a:spcPct val="150000"/>
              </a:lnSpc>
              <a:spcBef>
                <a:spcPts val="0"/>
              </a:spcBef>
              <a:spcAft>
                <a:spcPts val="0"/>
              </a:spcAft>
              <a:buNone/>
            </a:pPr>
            <a:endParaRPr sz="1600" b="1" i="0" u="none" strike="noStrike" cap="none">
              <a:solidFill>
                <a:srgbClr val="000000"/>
              </a:solidFill>
              <a:latin typeface="Microsoft JhengHei"/>
              <a:ea typeface="Microsoft JhengHei"/>
              <a:cs typeface="Microsoft JhengHei"/>
              <a:sym typeface="Microsoft JhengHei"/>
            </a:endParaRPr>
          </a:p>
        </p:txBody>
      </p:sp>
      <p:grpSp>
        <p:nvGrpSpPr>
          <p:cNvPr id="410" name="Google Shape;410;p6"/>
          <p:cNvGrpSpPr/>
          <p:nvPr/>
        </p:nvGrpSpPr>
        <p:grpSpPr>
          <a:xfrm>
            <a:off x="155175" y="146662"/>
            <a:ext cx="1420408" cy="289172"/>
            <a:chOff x="4411970" y="2726085"/>
            <a:chExt cx="643108" cy="193659"/>
          </a:xfrm>
        </p:grpSpPr>
        <p:sp>
          <p:nvSpPr>
            <p:cNvPr id="411" name="Google Shape;411;p6"/>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412" name="Google Shape;412;p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413" name="Google Shape;413;p6"/>
            <p:cNvSpPr/>
            <p:nvPr/>
          </p:nvSpPr>
          <p:spPr>
            <a:xfrm>
              <a:off x="4456807"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01 檢查依據及目的</a:t>
              </a:r>
              <a:endParaRPr sz="900" b="1" i="0" u="none" strike="noStrike" cap="none">
                <a:solidFill>
                  <a:srgbClr val="7F7F7F"/>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
                                            <p:txEl>
                                              <p:pRg st="0" end="0"/>
                                            </p:txEl>
                                          </p:spTgt>
                                        </p:tgtEl>
                                        <p:attrNameLst>
                                          <p:attrName>style.visibility</p:attrName>
                                        </p:attrNameLst>
                                      </p:cBhvr>
                                      <p:to>
                                        <p:strVal val="visible"/>
                                      </p:to>
                                    </p:set>
                                    <p:animEffect transition="in" filter="fade">
                                      <p:cBhvr>
                                        <p:cTn id="11" dur="250"/>
                                        <p:tgtEl>
                                          <p:spTgt spid="409">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409">
                                            <p:txEl>
                                              <p:pRg st="1" end="1"/>
                                            </p:txEl>
                                          </p:spTgt>
                                        </p:tgtEl>
                                        <p:attrNameLst>
                                          <p:attrName>style.visibility</p:attrName>
                                        </p:attrNameLst>
                                      </p:cBhvr>
                                      <p:to>
                                        <p:strVal val="visible"/>
                                      </p:to>
                                    </p:set>
                                    <p:animEffect transition="in" filter="fade">
                                      <p:cBhvr>
                                        <p:cTn id="15" dur="250"/>
                                        <p:tgtEl>
                                          <p:spTgt spid="409">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09">
                                            <p:txEl>
                                              <p:pRg st="2" end="2"/>
                                            </p:txEl>
                                          </p:spTgt>
                                        </p:tgtEl>
                                        <p:attrNameLst>
                                          <p:attrName>style.visibility</p:attrName>
                                        </p:attrNameLst>
                                      </p:cBhvr>
                                      <p:to>
                                        <p:strVal val="visible"/>
                                      </p:to>
                                    </p:set>
                                    <p:animEffect transition="in" filter="fade">
                                      <p:cBhvr>
                                        <p:cTn id="19" dur="250"/>
                                        <p:tgtEl>
                                          <p:spTgt spid="409">
                                            <p:txEl>
                                              <p:pRg st="2" end="2"/>
                                            </p:txEl>
                                          </p:spTgt>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409">
                                            <p:txEl>
                                              <p:pRg st="3" end="3"/>
                                            </p:txEl>
                                          </p:spTgt>
                                        </p:tgtEl>
                                        <p:attrNameLst>
                                          <p:attrName>style.visibility</p:attrName>
                                        </p:attrNameLst>
                                      </p:cBhvr>
                                      <p:to>
                                        <p:strVal val="visible"/>
                                      </p:to>
                                    </p:set>
                                    <p:animEffect transition="in" filter="fade">
                                      <p:cBhvr>
                                        <p:cTn id="23" dur="250"/>
                                        <p:tgtEl>
                                          <p:spTgt spid="4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60"/>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檢查第8項說明</a:t>
            </a:r>
            <a:endParaRPr>
              <a:latin typeface="Microsoft JhengHei"/>
              <a:ea typeface="Microsoft JhengHei"/>
              <a:cs typeface="Microsoft JhengHei"/>
              <a:sym typeface="Microsoft JhengHei"/>
            </a:endParaRPr>
          </a:p>
        </p:txBody>
      </p:sp>
      <p:sp>
        <p:nvSpPr>
          <p:cNvPr id="1459" name="Google Shape;1459;p6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60</a:t>
            </a:fld>
            <a:endParaRPr/>
          </a:p>
        </p:txBody>
      </p:sp>
      <p:grpSp>
        <p:nvGrpSpPr>
          <p:cNvPr id="1461" name="Google Shape;1461;p60"/>
          <p:cNvGrpSpPr/>
          <p:nvPr/>
        </p:nvGrpSpPr>
        <p:grpSpPr>
          <a:xfrm>
            <a:off x="155172" y="146662"/>
            <a:ext cx="1826461" cy="289172"/>
            <a:chOff x="4411970" y="2726085"/>
            <a:chExt cx="826954" cy="193659"/>
          </a:xfrm>
        </p:grpSpPr>
        <p:sp>
          <p:nvSpPr>
            <p:cNvPr id="1462" name="Google Shape;1462;p60"/>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63" name="Google Shape;1463;p6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64" name="Google Shape;1464;p60"/>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465" name="Google Shape;1465;p60"/>
          <p:cNvGrpSpPr/>
          <p:nvPr/>
        </p:nvGrpSpPr>
        <p:grpSpPr>
          <a:xfrm>
            <a:off x="861689" y="905149"/>
            <a:ext cx="8153082" cy="987488"/>
            <a:chOff x="820746" y="1419029"/>
            <a:chExt cx="8153082" cy="987488"/>
          </a:xfrm>
        </p:grpSpPr>
        <p:grpSp>
          <p:nvGrpSpPr>
            <p:cNvPr id="1466" name="Google Shape;1466;p60"/>
            <p:cNvGrpSpPr/>
            <p:nvPr/>
          </p:nvGrpSpPr>
          <p:grpSpPr>
            <a:xfrm>
              <a:off x="820746" y="1419029"/>
              <a:ext cx="7759930" cy="987488"/>
              <a:chOff x="820746" y="1419029"/>
              <a:chExt cx="7759930" cy="987488"/>
            </a:xfrm>
          </p:grpSpPr>
          <p:sp>
            <p:nvSpPr>
              <p:cNvPr id="1467" name="Google Shape;1467;p60"/>
              <p:cNvSpPr/>
              <p:nvPr/>
            </p:nvSpPr>
            <p:spPr>
              <a:xfrm>
                <a:off x="820746" y="1425759"/>
                <a:ext cx="980758" cy="98075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8</a:t>
                </a:r>
                <a:endParaRPr sz="4000" b="0" i="0" u="none" strike="noStrike" cap="none">
                  <a:solidFill>
                    <a:srgbClr val="000000"/>
                  </a:solidFill>
                  <a:latin typeface="Lexend"/>
                  <a:ea typeface="Lexend"/>
                  <a:cs typeface="Lexend"/>
                  <a:sym typeface="Lexend"/>
                </a:endParaRPr>
              </a:p>
            </p:txBody>
          </p:sp>
          <p:sp>
            <p:nvSpPr>
              <p:cNvPr id="1468" name="Google Shape;1468;p60"/>
              <p:cNvSpPr txBox="1"/>
              <p:nvPr/>
            </p:nvSpPr>
            <p:spPr>
              <a:xfrm>
                <a:off x="1940690" y="1419029"/>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事故通報與應變程序</a:t>
                </a:r>
                <a:endParaRPr/>
              </a:p>
            </p:txBody>
          </p:sp>
        </p:grpSp>
        <p:sp>
          <p:nvSpPr>
            <p:cNvPr id="1469" name="Google Shape;1469;p60"/>
            <p:cNvSpPr txBox="1"/>
            <p:nvPr/>
          </p:nvSpPr>
          <p:spPr>
            <a:xfrm>
              <a:off x="1940690" y="1963679"/>
              <a:ext cx="7033138"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8.3 訂定查明事故後以適當方式通知當事人之程序並告知已採取因應措施</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470" name="Google Shape;1470;p60"/>
          <p:cNvSpPr txBox="1"/>
          <p:nvPr/>
        </p:nvSpPr>
        <p:spPr>
          <a:xfrm>
            <a:off x="2060360" y="1892270"/>
            <a:ext cx="6639985" cy="1614075"/>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Microsoft JhengHei"/>
                <a:ea typeface="Microsoft JhengHei"/>
                <a:cs typeface="Microsoft JhengHei"/>
                <a:sym typeface="Microsoft JhengHei"/>
              </a:rPr>
              <a:t>須繳交之佐證資料</a:t>
            </a:r>
            <a:endParaRPr sz="1200" b="1" i="0" u="none" strike="noStrike" cap="none" dirty="0">
              <a:solidFill>
                <a:srgbClr val="181818"/>
              </a:solidFill>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Microsoft JhengHei"/>
                <a:ea typeface="Microsoft JhengHei"/>
                <a:cs typeface="Microsoft JhengHei"/>
                <a:sym typeface="Microsoft JhengHei"/>
              </a:rPr>
              <a:t>請說明應變機制對通知當事人之作法，如有發生過事故請檢附向當事人說明事件緣由及防護措施之通知紀錄。</a:t>
            </a:r>
            <a:endParaRPr lang="en-US" altLang="zh-TW" sz="1200"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endParaRPr lang="en-US" sz="1200" b="1" dirty="0">
              <a:solidFill>
                <a:schemeClr val="dk1"/>
              </a:solidFill>
              <a:highlight>
                <a:srgbClr val="F5FC9A"/>
              </a:highlight>
              <a:latin typeface="Microsoft JhengHei"/>
              <a:ea typeface="Microsoft JhengHei"/>
              <a:cs typeface="Microsoft JhengHei"/>
              <a:sym typeface="Microsoft JhengHei"/>
            </a:endParaRPr>
          </a:p>
          <a:p>
            <a:pPr marL="285750" lvl="0" indent="-285750">
              <a:lnSpc>
                <a:spcPct val="115000"/>
              </a:lnSpc>
              <a:buSzPts val="1400"/>
              <a:buFont typeface="Wingdings" panose="05000000000000000000" pitchFamily="2" charset="2"/>
              <a:buChar char="u"/>
            </a:pPr>
            <a:r>
              <a:rPr lang="zh-TW" altLang="en-US" sz="1200" b="1" dirty="0">
                <a:solidFill>
                  <a:srgbClr val="C00000"/>
                </a:solidFill>
                <a:latin typeface="Microsoft JhengHei"/>
                <a:ea typeface="Microsoft JhengHei"/>
                <a:cs typeface="Microsoft JhengHei"/>
                <a:sym typeface="Microsoft JhengHei"/>
              </a:rPr>
              <a:t>個資法第</a:t>
            </a:r>
            <a:r>
              <a:rPr lang="en-US" altLang="zh-TW" sz="1200" b="1" dirty="0">
                <a:solidFill>
                  <a:srgbClr val="C00000"/>
                </a:solidFill>
                <a:latin typeface="Microsoft JhengHei"/>
                <a:ea typeface="Microsoft JhengHei"/>
                <a:cs typeface="Microsoft JhengHei"/>
                <a:sym typeface="Microsoft JhengHei"/>
              </a:rPr>
              <a:t>12</a:t>
            </a:r>
            <a:r>
              <a:rPr lang="zh-TW" altLang="en-US" sz="1200" b="1" dirty="0">
                <a:solidFill>
                  <a:srgbClr val="C00000"/>
                </a:solidFill>
                <a:latin typeface="Microsoft JhengHei"/>
                <a:ea typeface="Microsoft JhengHei"/>
                <a:cs typeface="Microsoft JhengHei"/>
                <a:sym typeface="Microsoft JhengHei"/>
              </a:rPr>
              <a:t>條規定</a:t>
            </a:r>
          </a:p>
          <a:p>
            <a:pPr lvl="0">
              <a:lnSpc>
                <a:spcPct val="115000"/>
              </a:lnSpc>
              <a:buSzPts val="1400"/>
            </a:pPr>
            <a:r>
              <a:rPr lang="zh-TW" altLang="en-US" sz="1200" b="1" dirty="0">
                <a:solidFill>
                  <a:schemeClr val="dk1"/>
                </a:solidFill>
                <a:latin typeface="Microsoft JhengHei"/>
                <a:ea typeface="Microsoft JhengHei"/>
                <a:cs typeface="Microsoft JhengHei"/>
                <a:sym typeface="Microsoft JhengHei"/>
              </a:rPr>
              <a:t>公務機關或非公務機關違反本法規定，致個人資料被竊取、洩漏、竄改或其他侵害者，應查明後以適當方式通知當事人。</a:t>
            </a:r>
            <a:endParaRPr sz="1200" b="1" i="0" u="none" strike="noStrike" cap="none" dirty="0">
              <a:solidFill>
                <a:schemeClr val="dk1"/>
              </a:solidFill>
              <a:highlight>
                <a:srgbClr val="F5FC9A"/>
              </a:highlight>
              <a:latin typeface="Microsoft JhengHei"/>
              <a:ea typeface="Microsoft JhengHei"/>
              <a:cs typeface="Microsoft JhengHei"/>
              <a:sym typeface="Microsoft JhengHei"/>
            </a:endParaRPr>
          </a:p>
        </p:txBody>
      </p:sp>
      <p:pic>
        <p:nvPicPr>
          <p:cNvPr id="3" name="圖片 2">
            <a:extLst>
              <a:ext uri="{FF2B5EF4-FFF2-40B4-BE49-F238E27FC236}">
                <a16:creationId xmlns:a16="http://schemas.microsoft.com/office/drawing/2014/main" id="{C1C184C4-479F-464B-B226-E2AC81C8A9F6}"/>
              </a:ext>
            </a:extLst>
          </p:cNvPr>
          <p:cNvPicPr>
            <a:picLocks noChangeAspect="1"/>
          </p:cNvPicPr>
          <p:nvPr/>
        </p:nvPicPr>
        <p:blipFill>
          <a:blip r:embed="rId3"/>
          <a:stretch>
            <a:fillRect/>
          </a:stretch>
        </p:blipFill>
        <p:spPr>
          <a:xfrm>
            <a:off x="2060360" y="3538263"/>
            <a:ext cx="6286500" cy="1400175"/>
          </a:xfrm>
          <a:prstGeom prst="rect">
            <a:avLst/>
          </a:prstGeom>
        </p:spPr>
      </p:pic>
      <p:sp>
        <p:nvSpPr>
          <p:cNvPr id="16" name="語音泡泡: 橢圓形 15">
            <a:extLst>
              <a:ext uri="{FF2B5EF4-FFF2-40B4-BE49-F238E27FC236}">
                <a16:creationId xmlns:a16="http://schemas.microsoft.com/office/drawing/2014/main" id="{17A84BEB-CAD6-497E-8150-CEA194A1468A}"/>
              </a:ext>
            </a:extLst>
          </p:cNvPr>
          <p:cNvSpPr/>
          <p:nvPr/>
        </p:nvSpPr>
        <p:spPr>
          <a:xfrm rot="716229">
            <a:off x="6359173" y="310064"/>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8"/>
                                        </p:tgtEl>
                                        <p:attrNameLst>
                                          <p:attrName>style.visibility</p:attrName>
                                        </p:attrNameLst>
                                      </p:cBhvr>
                                      <p:to>
                                        <p:strVal val="visible"/>
                                      </p:to>
                                    </p:set>
                                    <p:animEffect transition="in" filter="fade">
                                      <p:cBhvr>
                                        <p:cTn id="7" dur="500"/>
                                        <p:tgtEl>
                                          <p:spTgt spid="145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65"/>
                                        </p:tgtEl>
                                        <p:attrNameLst>
                                          <p:attrName>style.visibility</p:attrName>
                                        </p:attrNameLst>
                                      </p:cBhvr>
                                      <p:to>
                                        <p:strVal val="visible"/>
                                      </p:to>
                                    </p:set>
                                    <p:animEffect transition="in" filter="fade">
                                      <p:cBhvr>
                                        <p:cTn id="13" dur="500"/>
                                        <p:tgtEl>
                                          <p:spTgt spid="146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70"/>
                                        </p:tgtEl>
                                        <p:attrNameLst>
                                          <p:attrName>style.visibility</p:attrName>
                                        </p:attrNameLst>
                                      </p:cBhvr>
                                      <p:to>
                                        <p:strVal val="visible"/>
                                      </p:to>
                                    </p:set>
                                    <p:animEffect transition="in" filter="fade">
                                      <p:cBhvr>
                                        <p:cTn id="17" dur="250"/>
                                        <p:tgtEl>
                                          <p:spTgt spid="147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61"/>
          <p:cNvSpPr txBox="1">
            <a:spLocks noGrp="1"/>
          </p:cNvSpPr>
          <p:nvPr>
            <p:ph type="title"/>
          </p:nvPr>
        </p:nvSpPr>
        <p:spPr>
          <a:xfrm>
            <a:off x="743303" y="214314"/>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dirty="0">
                <a:latin typeface="Microsoft JhengHei"/>
                <a:ea typeface="Microsoft JhengHei"/>
                <a:cs typeface="Microsoft JhengHei"/>
                <a:sym typeface="Microsoft JhengHei"/>
              </a:rPr>
              <a:t>檢查第8項說明</a:t>
            </a:r>
            <a:endParaRPr dirty="0">
              <a:latin typeface="Microsoft JhengHei"/>
              <a:ea typeface="Microsoft JhengHei"/>
              <a:cs typeface="Microsoft JhengHei"/>
              <a:sym typeface="Microsoft JhengHei"/>
            </a:endParaRPr>
          </a:p>
        </p:txBody>
      </p:sp>
      <p:sp>
        <p:nvSpPr>
          <p:cNvPr id="1476" name="Google Shape;1476;p6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61</a:t>
            </a:fld>
            <a:endParaRPr/>
          </a:p>
        </p:txBody>
      </p:sp>
      <p:grpSp>
        <p:nvGrpSpPr>
          <p:cNvPr id="1478" name="Google Shape;1478;p61"/>
          <p:cNvGrpSpPr/>
          <p:nvPr/>
        </p:nvGrpSpPr>
        <p:grpSpPr>
          <a:xfrm>
            <a:off x="155172" y="146662"/>
            <a:ext cx="1826461" cy="289172"/>
            <a:chOff x="4411970" y="2726085"/>
            <a:chExt cx="826954" cy="193659"/>
          </a:xfrm>
        </p:grpSpPr>
        <p:sp>
          <p:nvSpPr>
            <p:cNvPr id="1479" name="Google Shape;1479;p61"/>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80" name="Google Shape;1480;p6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81" name="Google Shape;1481;p61"/>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482" name="Google Shape;1482;p61"/>
          <p:cNvGrpSpPr/>
          <p:nvPr/>
        </p:nvGrpSpPr>
        <p:grpSpPr>
          <a:xfrm>
            <a:off x="861689" y="368702"/>
            <a:ext cx="8013896" cy="980758"/>
            <a:chOff x="820746" y="1425759"/>
            <a:chExt cx="8013896" cy="980758"/>
          </a:xfrm>
        </p:grpSpPr>
        <p:grpSp>
          <p:nvGrpSpPr>
            <p:cNvPr id="1483" name="Google Shape;1483;p61"/>
            <p:cNvGrpSpPr/>
            <p:nvPr/>
          </p:nvGrpSpPr>
          <p:grpSpPr>
            <a:xfrm>
              <a:off x="820746" y="1425759"/>
              <a:ext cx="7852407" cy="980758"/>
              <a:chOff x="820746" y="1425759"/>
              <a:chExt cx="7852407" cy="980758"/>
            </a:xfrm>
          </p:grpSpPr>
          <p:sp>
            <p:nvSpPr>
              <p:cNvPr id="1484" name="Google Shape;1484;p61"/>
              <p:cNvSpPr/>
              <p:nvPr/>
            </p:nvSpPr>
            <p:spPr>
              <a:xfrm>
                <a:off x="820746" y="1425759"/>
                <a:ext cx="980758" cy="98075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8</a:t>
                </a:r>
                <a:endParaRPr sz="4000" b="0" i="0" u="none" strike="noStrike" cap="none">
                  <a:solidFill>
                    <a:srgbClr val="000000"/>
                  </a:solidFill>
                  <a:latin typeface="Lexend"/>
                  <a:ea typeface="Lexend"/>
                  <a:cs typeface="Lexend"/>
                  <a:sym typeface="Lexend"/>
                </a:endParaRPr>
              </a:p>
            </p:txBody>
          </p:sp>
          <p:sp>
            <p:nvSpPr>
              <p:cNvPr id="1485" name="Google Shape;1485;p61"/>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dirty="0">
                    <a:solidFill>
                      <a:schemeClr val="dk1"/>
                    </a:solidFill>
                    <a:latin typeface="Microsoft JhengHei"/>
                    <a:ea typeface="Microsoft JhengHei"/>
                    <a:cs typeface="Microsoft JhengHei"/>
                    <a:sym typeface="Microsoft JhengHei"/>
                  </a:rPr>
                  <a:t>事故通報與應變程序</a:t>
                </a:r>
                <a:endParaRPr dirty="0"/>
              </a:p>
            </p:txBody>
          </p:sp>
        </p:grpSp>
        <p:sp>
          <p:nvSpPr>
            <p:cNvPr id="1486" name="Google Shape;1486;p61"/>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8.4 研議預防機制</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487" name="Google Shape;1487;p61"/>
          <p:cNvSpPr txBox="1"/>
          <p:nvPr/>
        </p:nvSpPr>
        <p:spPr>
          <a:xfrm>
            <a:off x="2074111" y="1349460"/>
            <a:ext cx="6639985" cy="2408497"/>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須繳交之佐證資料</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*請說明應變機制對避免類似事故再次發生之矯正及預防機制。</a:t>
            </a:r>
            <a:endParaRPr sz="1200"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endParaRPr>
          </a:p>
          <a:p>
            <a:pPr marL="0" marR="0" lvl="0" indent="0" algn="l" rtl="0">
              <a:lnSpc>
                <a:spcPct val="115000"/>
              </a:lnSpc>
              <a:spcBef>
                <a:spcPts val="0"/>
              </a:spcBef>
              <a:spcAft>
                <a:spcPts val="0"/>
              </a:spcAft>
              <a:buNone/>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組織如有發生事故</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100"/>
              <a:buFont typeface="Noto Sans Symbols"/>
              <a:buChar char="✔"/>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請填寫個資外洩事故案發日期</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100"/>
              <a:buFont typeface="Noto Sans Symbols"/>
              <a:buChar char="✔"/>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請檢附矯正預防單</a:t>
            </a:r>
            <a:endParaRPr sz="1200"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100"/>
              <a:buFont typeface="Noto Sans Symbols"/>
              <a:buChar char="✔"/>
            </a:pPr>
            <a:r>
              <a:rPr 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請檢附預防機制說明</a:t>
            </a:r>
            <a:endParaRPr lang="en-US" altLang="zh-TW" sz="1200"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endParaRPr>
          </a:p>
          <a:p>
            <a:pPr marL="285750" marR="0" lvl="0" indent="-285750" algn="l" rtl="0">
              <a:lnSpc>
                <a:spcPct val="115000"/>
              </a:lnSpc>
              <a:spcBef>
                <a:spcPts val="0"/>
              </a:spcBef>
              <a:spcAft>
                <a:spcPts val="0"/>
              </a:spcAft>
              <a:buClr>
                <a:srgbClr val="000000"/>
              </a:buClr>
              <a:buSzPts val="1100"/>
              <a:buFont typeface="Noto Sans Symbols"/>
              <a:buChar char="✔"/>
            </a:pPr>
            <a:endParaRPr lang="en-US" sz="1200" b="1"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endParaRPr>
          </a:p>
          <a:p>
            <a:pPr marL="285750" lvl="0" indent="-285750">
              <a:lnSpc>
                <a:spcPct val="115000"/>
              </a:lnSpc>
              <a:buSzPts val="1100"/>
              <a:buFont typeface="Wingdings" panose="05000000000000000000" pitchFamily="2" charset="2"/>
              <a:buChar char="u"/>
            </a:pPr>
            <a:r>
              <a:rPr lang="zh-TW" altLang="en-US" sz="1200" b="1" dirty="0">
                <a:solidFill>
                  <a:srgbClr val="C00000"/>
                </a:solidFill>
                <a:latin typeface="微軟正黑體" panose="020B0604030504040204" pitchFamily="34" charset="-120"/>
                <a:ea typeface="微軟正黑體" panose="020B0604030504040204" pitchFamily="34" charset="-120"/>
              </a:rPr>
              <a:t>個資法施行細則第</a:t>
            </a:r>
            <a:r>
              <a:rPr lang="en-US" altLang="zh-TW" sz="1200" b="1" dirty="0">
                <a:solidFill>
                  <a:srgbClr val="C00000"/>
                </a:solidFill>
                <a:latin typeface="微軟正黑體" panose="020B0604030504040204" pitchFamily="34" charset="-120"/>
                <a:ea typeface="微軟正黑體" panose="020B0604030504040204" pitchFamily="34" charset="-120"/>
              </a:rPr>
              <a:t>12</a:t>
            </a:r>
            <a:r>
              <a:rPr lang="zh-TW" altLang="en-US" sz="1200" b="1" dirty="0">
                <a:solidFill>
                  <a:srgbClr val="C00000"/>
                </a:solidFill>
                <a:latin typeface="微軟正黑體" panose="020B0604030504040204" pitchFamily="34" charset="-120"/>
                <a:ea typeface="微軟正黑體" panose="020B0604030504040204" pitchFamily="34" charset="-120"/>
              </a:rPr>
              <a:t>條規定</a:t>
            </a:r>
          </a:p>
          <a:p>
            <a:pPr lvl="0">
              <a:lnSpc>
                <a:spcPct val="115000"/>
              </a:lnSpc>
              <a:buSzPts val="1100"/>
            </a:pPr>
            <a:r>
              <a:rPr lang="zh-TW" altLang="en-US" sz="1200" b="1" dirty="0">
                <a:solidFill>
                  <a:schemeClr val="tx1"/>
                </a:solidFill>
                <a:latin typeface="微軟正黑體" panose="020B0604030504040204" pitchFamily="34" charset="-120"/>
                <a:ea typeface="微軟正黑體" panose="020B0604030504040204" pitchFamily="34" charset="-120"/>
              </a:rPr>
              <a:t>得包括下列事項，並以與所欲達成之個人資料保護目的間，具有適當比例為原則：</a:t>
            </a:r>
          </a:p>
          <a:p>
            <a:pPr lvl="0">
              <a:lnSpc>
                <a:spcPct val="115000"/>
              </a:lnSpc>
              <a:buSzPts val="1100"/>
            </a:pPr>
            <a:r>
              <a:rPr lang="zh-TW" altLang="en-US" sz="1200" b="1" dirty="0">
                <a:solidFill>
                  <a:schemeClr val="tx1"/>
                </a:solidFill>
                <a:latin typeface="微軟正黑體" panose="020B0604030504040204" pitchFamily="34" charset="-120"/>
                <a:ea typeface="微軟正黑體" panose="020B0604030504040204" pitchFamily="34" charset="-120"/>
              </a:rPr>
              <a:t>四、事故之預防、通報及應變機制。</a:t>
            </a:r>
          </a:p>
          <a:p>
            <a:pPr marL="285750" marR="0" lvl="0" indent="-285750" algn="l" rtl="0">
              <a:lnSpc>
                <a:spcPct val="115000"/>
              </a:lnSpc>
              <a:spcBef>
                <a:spcPts val="0"/>
              </a:spcBef>
              <a:spcAft>
                <a:spcPts val="0"/>
              </a:spcAft>
              <a:buClr>
                <a:srgbClr val="000000"/>
              </a:buClr>
              <a:buSzPts val="1100"/>
              <a:buFont typeface="Noto Sans Symbols"/>
              <a:buChar char="✔"/>
            </a:pPr>
            <a:endParaRPr sz="1100" b="0" i="0" u="none" strike="noStrike" cap="none" dirty="0">
              <a:solidFill>
                <a:schemeClr val="dk1"/>
              </a:solidFill>
              <a:highlight>
                <a:srgbClr val="F5FC9A"/>
              </a:highlight>
              <a:latin typeface="Microsoft JhengHei"/>
              <a:ea typeface="Microsoft JhengHei"/>
              <a:cs typeface="Microsoft JhengHei"/>
              <a:sym typeface="Microsoft JhengHei"/>
            </a:endParaRPr>
          </a:p>
          <a:p>
            <a:pPr marL="0" marR="0" lvl="3" indent="0" algn="l" rtl="0">
              <a:lnSpc>
                <a:spcPct val="115000"/>
              </a:lnSpc>
              <a:spcBef>
                <a:spcPts val="0"/>
              </a:spcBef>
              <a:spcAft>
                <a:spcPts val="0"/>
              </a:spcAft>
              <a:buNone/>
            </a:pPr>
            <a:r>
              <a:rPr lang="zh-TW" sz="1100" b="1" i="0" u="none" strike="noStrike" cap="none" dirty="0">
                <a:solidFill>
                  <a:schemeClr val="dk1"/>
                </a:solidFill>
                <a:highlight>
                  <a:srgbClr val="F5FC9A"/>
                </a:highlight>
                <a:latin typeface="Microsoft JhengHei"/>
                <a:ea typeface="Microsoft JhengHei"/>
                <a:cs typeface="Microsoft JhengHei"/>
                <a:sym typeface="Microsoft JhengHei"/>
              </a:rPr>
              <a:t>	</a:t>
            </a:r>
            <a:endParaRPr sz="1600" b="1" i="0" u="none" strike="noStrike" cap="none" dirty="0">
              <a:solidFill>
                <a:schemeClr val="dk1"/>
              </a:solidFill>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92AD3D86-601B-4999-A958-67044E4B0AF4}"/>
              </a:ext>
            </a:extLst>
          </p:cNvPr>
          <p:cNvSpPr/>
          <p:nvPr/>
        </p:nvSpPr>
        <p:spPr>
          <a:xfrm rot="716229">
            <a:off x="6383436" y="512280"/>
            <a:ext cx="1748288" cy="6041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80"/>
              </a:lnSpc>
            </a:pPr>
            <a:r>
              <a:rPr lang="en-US" altLang="zh-TW" sz="1600" b="1" dirty="0">
                <a:solidFill>
                  <a:srgbClr val="C00000"/>
                </a:solidFill>
                <a:latin typeface="微軟正黑體" panose="020B0604030504040204" pitchFamily="34" charset="-120"/>
                <a:ea typeface="微軟正黑體" panose="020B0604030504040204" pitchFamily="34" charset="-120"/>
              </a:rPr>
              <a:t>Plan</a:t>
            </a:r>
            <a:r>
              <a:rPr lang="zh-TW" altLang="en-US" sz="1600" b="1" dirty="0">
                <a:solidFill>
                  <a:srgbClr val="C00000"/>
                </a:solidFill>
                <a:latin typeface="微軟正黑體" panose="020B0604030504040204" pitchFamily="34" charset="-120"/>
                <a:ea typeface="微軟正黑體" panose="020B0604030504040204" pitchFamily="34" charset="-120"/>
              </a:rPr>
              <a:t>計畫</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33A84BE6-7476-41A4-8804-8B4C7D1910C0}"/>
              </a:ext>
            </a:extLst>
          </p:cNvPr>
          <p:cNvPicPr>
            <a:picLocks noChangeAspect="1"/>
          </p:cNvPicPr>
          <p:nvPr/>
        </p:nvPicPr>
        <p:blipFill>
          <a:blip r:embed="rId3"/>
          <a:stretch>
            <a:fillRect/>
          </a:stretch>
        </p:blipFill>
        <p:spPr>
          <a:xfrm>
            <a:off x="2131307" y="3414652"/>
            <a:ext cx="5292584" cy="1627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5"/>
                                        </p:tgtEl>
                                        <p:attrNameLst>
                                          <p:attrName>style.visibility</p:attrName>
                                        </p:attrNameLst>
                                      </p:cBhvr>
                                      <p:to>
                                        <p:strVal val="visible"/>
                                      </p:to>
                                    </p:set>
                                    <p:animEffect transition="in" filter="fade">
                                      <p:cBhvr>
                                        <p:cTn id="7" dur="500"/>
                                        <p:tgtEl>
                                          <p:spTgt spid="147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82"/>
                                        </p:tgtEl>
                                        <p:attrNameLst>
                                          <p:attrName>style.visibility</p:attrName>
                                        </p:attrNameLst>
                                      </p:cBhvr>
                                      <p:to>
                                        <p:strVal val="visible"/>
                                      </p:to>
                                    </p:set>
                                    <p:animEffect transition="in" filter="fade">
                                      <p:cBhvr>
                                        <p:cTn id="13" dur="500"/>
                                        <p:tgtEl>
                                          <p:spTgt spid="148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87"/>
                                        </p:tgtEl>
                                        <p:attrNameLst>
                                          <p:attrName>style.visibility</p:attrName>
                                        </p:attrNameLst>
                                      </p:cBhvr>
                                      <p:to>
                                        <p:strVal val="visible"/>
                                      </p:to>
                                    </p:set>
                                    <p:animEffect transition="in" filter="fade">
                                      <p:cBhvr>
                                        <p:cTn id="17" dur="250"/>
                                        <p:tgtEl>
                                          <p:spTgt spid="148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62"/>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62</a:t>
            </a:fld>
            <a:endParaRPr/>
          </a:p>
        </p:txBody>
      </p:sp>
      <p:grpSp>
        <p:nvGrpSpPr>
          <p:cNvPr id="1494" name="Google Shape;1494;p62"/>
          <p:cNvGrpSpPr/>
          <p:nvPr/>
        </p:nvGrpSpPr>
        <p:grpSpPr>
          <a:xfrm>
            <a:off x="155172" y="146662"/>
            <a:ext cx="1826461" cy="289172"/>
            <a:chOff x="4411970" y="2726085"/>
            <a:chExt cx="826954" cy="193659"/>
          </a:xfrm>
        </p:grpSpPr>
        <p:sp>
          <p:nvSpPr>
            <p:cNvPr id="1495" name="Google Shape;1495;p62"/>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96" name="Google Shape;1496;p62"/>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497" name="Google Shape;1497;p62"/>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2" name="群組 1">
            <a:extLst>
              <a:ext uri="{FF2B5EF4-FFF2-40B4-BE49-F238E27FC236}">
                <a16:creationId xmlns:a16="http://schemas.microsoft.com/office/drawing/2014/main" id="{F43A2B54-B4AF-4618-8BCC-E19C17554FBC}"/>
              </a:ext>
            </a:extLst>
          </p:cNvPr>
          <p:cNvGrpSpPr/>
          <p:nvPr/>
        </p:nvGrpSpPr>
        <p:grpSpPr>
          <a:xfrm>
            <a:off x="3498147" y="1563516"/>
            <a:ext cx="6863537" cy="1807444"/>
            <a:chOff x="3546274" y="889747"/>
            <a:chExt cx="6863537" cy="1807444"/>
          </a:xfrm>
        </p:grpSpPr>
        <p:sp>
          <p:nvSpPr>
            <p:cNvPr id="1500" name="Google Shape;1500;p62"/>
            <p:cNvSpPr txBox="1"/>
            <p:nvPr/>
          </p:nvSpPr>
          <p:spPr>
            <a:xfrm>
              <a:off x="3546274" y="2129724"/>
              <a:ext cx="6863537"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資安檢測</a:t>
              </a:r>
              <a:endParaRPr dirty="0"/>
            </a:p>
          </p:txBody>
        </p:sp>
        <p:sp>
          <p:nvSpPr>
            <p:cNvPr id="11" name="Google Shape;1514;p63">
              <a:extLst>
                <a:ext uri="{FF2B5EF4-FFF2-40B4-BE49-F238E27FC236}">
                  <a16:creationId xmlns:a16="http://schemas.microsoft.com/office/drawing/2014/main" id="{FBA6D4CF-CDFC-431B-AEAC-C628F629748D}"/>
                </a:ext>
              </a:extLst>
            </p:cNvPr>
            <p:cNvSpPr/>
            <p:nvPr/>
          </p:nvSpPr>
          <p:spPr>
            <a:xfrm>
              <a:off x="4081621" y="889747"/>
              <a:ext cx="980758" cy="98075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dirty="0">
                  <a:solidFill>
                    <a:srgbClr val="000000"/>
                  </a:solidFill>
                  <a:latin typeface="Lexend"/>
                  <a:ea typeface="Lexend"/>
                  <a:cs typeface="Lexend"/>
                  <a:sym typeface="Lexend"/>
                </a:rPr>
                <a:t>9</a:t>
              </a:r>
              <a:endParaRPr sz="4000" b="0" i="0" u="none" strike="noStrike" cap="none" dirty="0">
                <a:solidFill>
                  <a:srgbClr val="000000"/>
                </a:solidFill>
                <a:latin typeface="Lexend"/>
                <a:ea typeface="Lexend"/>
                <a:cs typeface="Lexend"/>
                <a:sym typeface="Lexend"/>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63"/>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檢查第9項說明</a:t>
            </a:r>
            <a:endParaRPr>
              <a:latin typeface="Microsoft JhengHei"/>
              <a:ea typeface="Microsoft JhengHei"/>
              <a:cs typeface="Microsoft JhengHei"/>
              <a:sym typeface="Microsoft JhengHei"/>
            </a:endParaRPr>
          </a:p>
        </p:txBody>
      </p:sp>
      <p:sp>
        <p:nvSpPr>
          <p:cNvPr id="1506" name="Google Shape;1506;p63"/>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63</a:t>
            </a:fld>
            <a:endParaRPr/>
          </a:p>
        </p:txBody>
      </p:sp>
      <p:grpSp>
        <p:nvGrpSpPr>
          <p:cNvPr id="1508" name="Google Shape;1508;p63"/>
          <p:cNvGrpSpPr/>
          <p:nvPr/>
        </p:nvGrpSpPr>
        <p:grpSpPr>
          <a:xfrm>
            <a:off x="155172" y="146662"/>
            <a:ext cx="1826461" cy="289172"/>
            <a:chOff x="4411970" y="2726085"/>
            <a:chExt cx="826954" cy="193659"/>
          </a:xfrm>
        </p:grpSpPr>
        <p:sp>
          <p:nvSpPr>
            <p:cNvPr id="1509" name="Google Shape;1509;p63"/>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10" name="Google Shape;1510;p6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11" name="Google Shape;1511;p63"/>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512" name="Google Shape;1512;p63"/>
          <p:cNvGrpSpPr/>
          <p:nvPr/>
        </p:nvGrpSpPr>
        <p:grpSpPr>
          <a:xfrm>
            <a:off x="861689" y="911879"/>
            <a:ext cx="8013896" cy="980758"/>
            <a:chOff x="820746" y="1425759"/>
            <a:chExt cx="8013896" cy="980758"/>
          </a:xfrm>
        </p:grpSpPr>
        <p:grpSp>
          <p:nvGrpSpPr>
            <p:cNvPr id="1513" name="Google Shape;1513;p63"/>
            <p:cNvGrpSpPr/>
            <p:nvPr/>
          </p:nvGrpSpPr>
          <p:grpSpPr>
            <a:xfrm>
              <a:off x="820746" y="1425759"/>
              <a:ext cx="7852407" cy="980758"/>
              <a:chOff x="820746" y="1425759"/>
              <a:chExt cx="7852407" cy="980758"/>
            </a:xfrm>
          </p:grpSpPr>
          <p:sp>
            <p:nvSpPr>
              <p:cNvPr id="1514" name="Google Shape;1514;p63"/>
              <p:cNvSpPr/>
              <p:nvPr/>
            </p:nvSpPr>
            <p:spPr>
              <a:xfrm>
                <a:off x="820746" y="1425759"/>
                <a:ext cx="980758" cy="98075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9</a:t>
                </a:r>
                <a:endParaRPr sz="4000" b="0" i="0" u="none" strike="noStrike" cap="none">
                  <a:solidFill>
                    <a:srgbClr val="000000"/>
                  </a:solidFill>
                  <a:latin typeface="Lexend"/>
                  <a:ea typeface="Lexend"/>
                  <a:cs typeface="Lexend"/>
                  <a:sym typeface="Lexend"/>
                </a:endParaRPr>
              </a:p>
            </p:txBody>
          </p:sp>
          <p:sp>
            <p:nvSpPr>
              <p:cNvPr id="1515" name="Google Shape;1515;p63"/>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1" i="0" u="none" strike="noStrike" cap="none">
                    <a:solidFill>
                      <a:schemeClr val="dk1"/>
                    </a:solidFill>
                    <a:latin typeface="Microsoft JhengHei"/>
                    <a:ea typeface="Microsoft JhengHei"/>
                    <a:cs typeface="Microsoft JhengHei"/>
                    <a:sym typeface="Microsoft JhengHei"/>
                  </a:rPr>
                  <a:t>資安檢測</a:t>
                </a:r>
                <a:endParaRPr/>
              </a:p>
            </p:txBody>
          </p:sp>
        </p:grpSp>
        <p:sp>
          <p:nvSpPr>
            <p:cNvPr id="1516" name="Google Shape;1516;p63"/>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9.1 系統弱點掃描</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517" name="Google Shape;1517;p63"/>
          <p:cNvSpPr txBox="1"/>
          <p:nvPr/>
        </p:nvSpPr>
        <p:spPr>
          <a:xfrm>
            <a:off x="2074111" y="1908229"/>
            <a:ext cx="6639985" cy="116934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繳交之佐證資料</a:t>
            </a:r>
            <a:r>
              <a:rPr lang="zh-TW" b="1" i="0" u="none" strike="noStrike" cap="none" dirty="0">
                <a:solidFill>
                  <a:srgbClr val="181818"/>
                </a:solidFill>
                <a:latin typeface="微軟正黑體" panose="020B0604030504040204" pitchFamily="34" charset="-120"/>
                <a:ea typeface="微軟正黑體" panose="020B0604030504040204" pitchFamily="34" charset="-120"/>
                <a:cs typeface="Microsoft JhengHei"/>
                <a:sym typeface="Microsoft JhengHei"/>
              </a:rPr>
              <a:t>(依經營業別會有所區別)</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僅針對有處理個人資訊之資訊系統執行弱點掃描，請填寫日期及執行人員/機構名稱及弱點掃描後系統修補日期，若無修補則無須填寫。</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*弱點掃描紀錄、*修補紀錄</a:t>
            </a:r>
            <a:endParaRPr b="1" dirty="0">
              <a:latin typeface="微軟正黑體" panose="020B0604030504040204" pitchFamily="34" charset="-120"/>
              <a:ea typeface="微軟正黑體" panose="020B0604030504040204" pitchFamily="34" charset="-120"/>
            </a:endParaRPr>
          </a:p>
        </p:txBody>
      </p:sp>
      <p:sp>
        <p:nvSpPr>
          <p:cNvPr id="15" name="語音泡泡: 橢圓形 14">
            <a:extLst>
              <a:ext uri="{FF2B5EF4-FFF2-40B4-BE49-F238E27FC236}">
                <a16:creationId xmlns:a16="http://schemas.microsoft.com/office/drawing/2014/main" id="{32499F80-0C4F-4391-B5D4-C6563F53047B}"/>
              </a:ext>
            </a:extLst>
          </p:cNvPr>
          <p:cNvSpPr/>
          <p:nvPr/>
        </p:nvSpPr>
        <p:spPr>
          <a:xfrm rot="716229">
            <a:off x="6405495" y="838343"/>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fade">
                                      <p:cBhvr>
                                        <p:cTn id="7" dur="500"/>
                                        <p:tgtEl>
                                          <p:spTgt spid="15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12"/>
                                        </p:tgtEl>
                                        <p:attrNameLst>
                                          <p:attrName>style.visibility</p:attrName>
                                        </p:attrNameLst>
                                      </p:cBhvr>
                                      <p:to>
                                        <p:strVal val="visible"/>
                                      </p:to>
                                    </p:set>
                                    <p:animEffect transition="in" filter="fade">
                                      <p:cBhvr>
                                        <p:cTn id="11" dur="500"/>
                                        <p:tgtEl>
                                          <p:spTgt spid="15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17"/>
                                        </p:tgtEl>
                                        <p:attrNameLst>
                                          <p:attrName>style.visibility</p:attrName>
                                        </p:attrNameLst>
                                      </p:cBhvr>
                                      <p:to>
                                        <p:strVal val="visible"/>
                                      </p:to>
                                    </p:set>
                                    <p:animEffect transition="in" filter="fade">
                                      <p:cBhvr>
                                        <p:cTn id="15" dur="250"/>
                                        <p:tgtEl>
                                          <p:spTgt spid="151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64"/>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檢查第9項說明</a:t>
            </a:r>
            <a:endParaRPr>
              <a:latin typeface="Microsoft JhengHei"/>
              <a:ea typeface="Microsoft JhengHei"/>
              <a:cs typeface="Microsoft JhengHei"/>
              <a:sym typeface="Microsoft JhengHei"/>
            </a:endParaRPr>
          </a:p>
        </p:txBody>
      </p:sp>
      <p:sp>
        <p:nvSpPr>
          <p:cNvPr id="1523" name="Google Shape;1523;p6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64</a:t>
            </a:fld>
            <a:endParaRPr/>
          </a:p>
        </p:txBody>
      </p:sp>
      <p:grpSp>
        <p:nvGrpSpPr>
          <p:cNvPr id="1525" name="Google Shape;1525;p64"/>
          <p:cNvGrpSpPr/>
          <p:nvPr/>
        </p:nvGrpSpPr>
        <p:grpSpPr>
          <a:xfrm>
            <a:off x="155172" y="146662"/>
            <a:ext cx="1826461" cy="289172"/>
            <a:chOff x="4411970" y="2726085"/>
            <a:chExt cx="826954" cy="193659"/>
          </a:xfrm>
        </p:grpSpPr>
        <p:sp>
          <p:nvSpPr>
            <p:cNvPr id="1526" name="Google Shape;1526;p64"/>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27" name="Google Shape;1527;p64"/>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28" name="Google Shape;1528;p64"/>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529" name="Google Shape;1529;p64"/>
          <p:cNvGrpSpPr/>
          <p:nvPr/>
        </p:nvGrpSpPr>
        <p:grpSpPr>
          <a:xfrm>
            <a:off x="861689" y="911879"/>
            <a:ext cx="8013896" cy="980758"/>
            <a:chOff x="820746" y="1425759"/>
            <a:chExt cx="8013896" cy="980758"/>
          </a:xfrm>
        </p:grpSpPr>
        <p:grpSp>
          <p:nvGrpSpPr>
            <p:cNvPr id="1530" name="Google Shape;1530;p64"/>
            <p:cNvGrpSpPr/>
            <p:nvPr/>
          </p:nvGrpSpPr>
          <p:grpSpPr>
            <a:xfrm>
              <a:off x="820746" y="1425759"/>
              <a:ext cx="7852407" cy="980758"/>
              <a:chOff x="820746" y="1425759"/>
              <a:chExt cx="7852407" cy="980758"/>
            </a:xfrm>
          </p:grpSpPr>
          <p:sp>
            <p:nvSpPr>
              <p:cNvPr id="1531" name="Google Shape;1531;p64"/>
              <p:cNvSpPr/>
              <p:nvPr/>
            </p:nvSpPr>
            <p:spPr>
              <a:xfrm>
                <a:off x="820746" y="1425759"/>
                <a:ext cx="980758" cy="98075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9</a:t>
                </a:r>
                <a:endParaRPr sz="4000" b="0" i="0" u="none" strike="noStrike" cap="none">
                  <a:solidFill>
                    <a:srgbClr val="000000"/>
                  </a:solidFill>
                  <a:latin typeface="Lexend"/>
                  <a:ea typeface="Lexend"/>
                  <a:cs typeface="Lexend"/>
                  <a:sym typeface="Lexend"/>
                </a:endParaRPr>
              </a:p>
            </p:txBody>
          </p:sp>
          <p:sp>
            <p:nvSpPr>
              <p:cNvPr id="1532" name="Google Shape;1532;p64"/>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400" b="0" i="0" u="none" strike="noStrike" cap="none">
                    <a:solidFill>
                      <a:schemeClr val="dk1"/>
                    </a:solidFill>
                    <a:latin typeface="Microsoft JhengHei"/>
                    <a:ea typeface="Microsoft JhengHei"/>
                    <a:cs typeface="Microsoft JhengHei"/>
                    <a:sym typeface="Microsoft JhengHei"/>
                  </a:rPr>
                  <a:t>資安檢測</a:t>
                </a:r>
                <a:endParaRPr/>
              </a:p>
            </p:txBody>
          </p:sp>
        </p:grpSp>
        <p:sp>
          <p:nvSpPr>
            <p:cNvPr id="1533" name="Google Shape;1533;p64"/>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a:solidFill>
                    <a:srgbClr val="FF0000"/>
                  </a:solidFill>
                  <a:latin typeface="Microsoft JhengHei"/>
                  <a:ea typeface="Microsoft JhengHei"/>
                  <a:cs typeface="Microsoft JhengHei"/>
                  <a:sym typeface="Microsoft JhengHei"/>
                </a:rPr>
                <a:t>9.2 滲透測試</a:t>
              </a:r>
              <a:endParaRPr sz="1800" b="1" i="0" u="sng" strike="noStrike" cap="none">
                <a:solidFill>
                  <a:srgbClr val="FF0000"/>
                </a:solidFill>
                <a:latin typeface="Microsoft JhengHei"/>
                <a:ea typeface="Microsoft JhengHei"/>
                <a:cs typeface="Microsoft JhengHei"/>
                <a:sym typeface="Microsoft JhengHei"/>
              </a:endParaRPr>
            </a:p>
          </p:txBody>
        </p:sp>
      </p:grpSp>
      <p:sp>
        <p:nvSpPr>
          <p:cNvPr id="1534" name="Google Shape;1534;p64"/>
          <p:cNvSpPr txBox="1"/>
          <p:nvPr/>
        </p:nvSpPr>
        <p:spPr>
          <a:xfrm>
            <a:off x="2074111" y="1879530"/>
            <a:ext cx="6639985" cy="1169341"/>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繳交之佐證資料</a:t>
            </a:r>
            <a:r>
              <a:rPr lang="zh-TW" b="1" i="0" u="none" strike="noStrike" cap="none" dirty="0">
                <a:solidFill>
                  <a:srgbClr val="181818"/>
                </a:solidFill>
                <a:latin typeface="微軟正黑體" panose="020B0604030504040204" pitchFamily="34" charset="-120"/>
                <a:ea typeface="微軟正黑體" panose="020B0604030504040204" pitchFamily="34" charset="-120"/>
                <a:cs typeface="Microsoft JhengHei"/>
                <a:sym typeface="Microsoft JhengHei"/>
              </a:rPr>
              <a:t>(依經營業別會有所區別)</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僅針對有處理個人資訊之資訊系統執行滲透測試，若有請填寫日期及執行人員/機構名稱。</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*滲透測試紀錄</a:t>
            </a:r>
            <a:endParaRPr b="1" dirty="0">
              <a:latin typeface="微軟正黑體" panose="020B0604030504040204" pitchFamily="34" charset="-120"/>
              <a:ea typeface="微軟正黑體" panose="020B0604030504040204" pitchFamily="34" charset="-120"/>
            </a:endParaRPr>
          </a:p>
        </p:txBody>
      </p:sp>
      <p:sp>
        <p:nvSpPr>
          <p:cNvPr id="15" name="語音泡泡: 橢圓形 14">
            <a:extLst>
              <a:ext uri="{FF2B5EF4-FFF2-40B4-BE49-F238E27FC236}">
                <a16:creationId xmlns:a16="http://schemas.microsoft.com/office/drawing/2014/main" id="{82E61B5B-5520-4262-966D-25CE4E6366ED}"/>
              </a:ext>
            </a:extLst>
          </p:cNvPr>
          <p:cNvSpPr/>
          <p:nvPr/>
        </p:nvSpPr>
        <p:spPr>
          <a:xfrm rot="716229">
            <a:off x="6329867" y="816452"/>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2"/>
                                        </p:tgtEl>
                                        <p:attrNameLst>
                                          <p:attrName>style.visibility</p:attrName>
                                        </p:attrNameLst>
                                      </p:cBhvr>
                                      <p:to>
                                        <p:strVal val="visible"/>
                                      </p:to>
                                    </p:set>
                                    <p:animEffect transition="in" filter="fade">
                                      <p:cBhvr>
                                        <p:cTn id="7" dur="500"/>
                                        <p:tgtEl>
                                          <p:spTgt spid="15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29"/>
                                        </p:tgtEl>
                                        <p:attrNameLst>
                                          <p:attrName>style.visibility</p:attrName>
                                        </p:attrNameLst>
                                      </p:cBhvr>
                                      <p:to>
                                        <p:strVal val="visible"/>
                                      </p:to>
                                    </p:set>
                                    <p:animEffect transition="in" filter="fade">
                                      <p:cBhvr>
                                        <p:cTn id="11" dur="500"/>
                                        <p:tgtEl>
                                          <p:spTgt spid="15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34"/>
                                        </p:tgtEl>
                                        <p:attrNameLst>
                                          <p:attrName>style.visibility</p:attrName>
                                        </p:attrNameLst>
                                      </p:cBhvr>
                                      <p:to>
                                        <p:strVal val="visible"/>
                                      </p:to>
                                    </p:set>
                                    <p:animEffect transition="in" filter="fade">
                                      <p:cBhvr>
                                        <p:cTn id="15" dur="250"/>
                                        <p:tgtEl>
                                          <p:spTgt spid="153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66"/>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檢查第9項說明</a:t>
            </a:r>
            <a:endParaRPr>
              <a:latin typeface="Microsoft JhengHei"/>
              <a:ea typeface="Microsoft JhengHei"/>
              <a:cs typeface="Microsoft JhengHei"/>
              <a:sym typeface="Microsoft JhengHei"/>
            </a:endParaRPr>
          </a:p>
        </p:txBody>
      </p:sp>
      <p:sp>
        <p:nvSpPr>
          <p:cNvPr id="1557" name="Google Shape;1557;p6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65</a:t>
            </a:fld>
            <a:endParaRPr/>
          </a:p>
        </p:txBody>
      </p:sp>
      <p:grpSp>
        <p:nvGrpSpPr>
          <p:cNvPr id="1559" name="Google Shape;1559;p66"/>
          <p:cNvGrpSpPr/>
          <p:nvPr/>
        </p:nvGrpSpPr>
        <p:grpSpPr>
          <a:xfrm>
            <a:off x="155172" y="146662"/>
            <a:ext cx="1826461" cy="289172"/>
            <a:chOff x="4411970" y="2726085"/>
            <a:chExt cx="826954" cy="193659"/>
          </a:xfrm>
        </p:grpSpPr>
        <p:sp>
          <p:nvSpPr>
            <p:cNvPr id="1560" name="Google Shape;1560;p66"/>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61" name="Google Shape;1561;p66"/>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62" name="Google Shape;1562;p66"/>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563" name="Google Shape;1563;p66"/>
          <p:cNvGrpSpPr/>
          <p:nvPr/>
        </p:nvGrpSpPr>
        <p:grpSpPr>
          <a:xfrm>
            <a:off x="861689" y="911879"/>
            <a:ext cx="8013896" cy="980758"/>
            <a:chOff x="820746" y="1425759"/>
            <a:chExt cx="8013896" cy="980758"/>
          </a:xfrm>
        </p:grpSpPr>
        <p:grpSp>
          <p:nvGrpSpPr>
            <p:cNvPr id="1564" name="Google Shape;1564;p66"/>
            <p:cNvGrpSpPr/>
            <p:nvPr/>
          </p:nvGrpSpPr>
          <p:grpSpPr>
            <a:xfrm>
              <a:off x="820746" y="1425759"/>
              <a:ext cx="7852407" cy="980758"/>
              <a:chOff x="820746" y="1425759"/>
              <a:chExt cx="7852407" cy="980758"/>
            </a:xfrm>
          </p:grpSpPr>
          <p:sp>
            <p:nvSpPr>
              <p:cNvPr id="1565" name="Google Shape;1565;p66"/>
              <p:cNvSpPr/>
              <p:nvPr/>
            </p:nvSpPr>
            <p:spPr>
              <a:xfrm>
                <a:off x="820746" y="1425759"/>
                <a:ext cx="980758" cy="98075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9</a:t>
                </a:r>
                <a:endParaRPr sz="4000" b="0" i="0" u="none" strike="noStrike" cap="none">
                  <a:solidFill>
                    <a:srgbClr val="000000"/>
                  </a:solidFill>
                  <a:latin typeface="Lexend"/>
                  <a:ea typeface="Lexend"/>
                  <a:cs typeface="Lexend"/>
                  <a:sym typeface="Lexend"/>
                </a:endParaRPr>
              </a:p>
            </p:txBody>
          </p:sp>
          <p:sp>
            <p:nvSpPr>
              <p:cNvPr id="1566" name="Google Shape;1566;p66"/>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資安檢測</a:t>
                </a:r>
                <a:endParaRPr/>
              </a:p>
            </p:txBody>
          </p:sp>
        </p:grpSp>
        <p:sp>
          <p:nvSpPr>
            <p:cNvPr id="1567" name="Google Shape;1567;p66"/>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9.3 資安健診</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1568" name="Google Shape;1568;p66"/>
          <p:cNvSpPr txBox="1"/>
          <p:nvPr/>
        </p:nvSpPr>
        <p:spPr>
          <a:xfrm>
            <a:off x="2074111" y="1908230"/>
            <a:ext cx="6639985" cy="1756246"/>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繳交之佐證資料</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無論有無處理個人資料之資訊系統，皆需執行資安健診</a:t>
            </a:r>
            <a:endParaRPr b="1" dirty="0">
              <a:latin typeface="微軟正黑體" panose="020B0604030504040204" pitchFamily="34" charset="-120"/>
              <a:ea typeface="微軟正黑體" panose="020B0604030504040204" pitchFamily="34" charset="-120"/>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如有自行執行資安健診，請填寫日期及執行人員/機構名稱，勾選健診項目，並檢附</a:t>
            </a:r>
            <a:r>
              <a:rPr lang="zh-TW" b="1" i="0" u="none" strike="noStrike" cap="none" dirty="0">
                <a:solidFill>
                  <a:schemeClr val="dk1"/>
                </a:solidFill>
                <a:highlight>
                  <a:srgbClr val="F5FC9A"/>
                </a:highlight>
                <a:latin typeface="微軟正黑體" panose="020B0604030504040204" pitchFamily="34" charset="-120"/>
                <a:ea typeface="微軟正黑體" panose="020B0604030504040204" pitchFamily="34" charset="-120"/>
                <a:cs typeface="Microsoft JhengHei"/>
                <a:sym typeface="Microsoft JhengHei"/>
              </a:rPr>
              <a:t>*資安健診紀錄</a:t>
            </a:r>
            <a:endParaRPr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健診項目如網路架構檢視、網路惡意活動檢視(有線)、使用者端電腦惡意活動檢視、伺服器主機惡意活動檢視、目錄伺服器設定檢視、防火牆連線設定檢視、資料庫安全檢視等</a:t>
            </a:r>
            <a:endParaRPr b="1" dirty="0">
              <a:latin typeface="微軟正黑體" panose="020B0604030504040204" pitchFamily="34" charset="-120"/>
              <a:ea typeface="微軟正黑體" panose="020B0604030504040204" pitchFamily="34" charset="-120"/>
            </a:endParaRPr>
          </a:p>
        </p:txBody>
      </p:sp>
      <p:sp>
        <p:nvSpPr>
          <p:cNvPr id="15" name="語音泡泡: 橢圓形 14">
            <a:extLst>
              <a:ext uri="{FF2B5EF4-FFF2-40B4-BE49-F238E27FC236}">
                <a16:creationId xmlns:a16="http://schemas.microsoft.com/office/drawing/2014/main" id="{B3B88878-1192-45E4-8C3A-B334C2D0192D}"/>
              </a:ext>
            </a:extLst>
          </p:cNvPr>
          <p:cNvSpPr/>
          <p:nvPr/>
        </p:nvSpPr>
        <p:spPr>
          <a:xfrm rot="716229">
            <a:off x="6364244" y="737933"/>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6"/>
                                        </p:tgtEl>
                                        <p:attrNameLst>
                                          <p:attrName>style.visibility</p:attrName>
                                        </p:attrNameLst>
                                      </p:cBhvr>
                                      <p:to>
                                        <p:strVal val="visible"/>
                                      </p:to>
                                    </p:set>
                                    <p:animEffect transition="in" filter="fade">
                                      <p:cBhvr>
                                        <p:cTn id="7" dur="500"/>
                                        <p:tgtEl>
                                          <p:spTgt spid="15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63"/>
                                        </p:tgtEl>
                                        <p:attrNameLst>
                                          <p:attrName>style.visibility</p:attrName>
                                        </p:attrNameLst>
                                      </p:cBhvr>
                                      <p:to>
                                        <p:strVal val="visible"/>
                                      </p:to>
                                    </p:set>
                                    <p:animEffect transition="in" filter="fade">
                                      <p:cBhvr>
                                        <p:cTn id="11" dur="500"/>
                                        <p:tgtEl>
                                          <p:spTgt spid="15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68"/>
                                        </p:tgtEl>
                                        <p:attrNameLst>
                                          <p:attrName>style.visibility</p:attrName>
                                        </p:attrNameLst>
                                      </p:cBhvr>
                                      <p:to>
                                        <p:strVal val="visible"/>
                                      </p:to>
                                    </p:set>
                                    <p:animEffect transition="in" filter="fade">
                                      <p:cBhvr>
                                        <p:cTn id="15" dur="250"/>
                                        <p:tgtEl>
                                          <p:spTgt spid="156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67"/>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檢查第9項說明</a:t>
            </a:r>
            <a:endParaRPr>
              <a:latin typeface="Microsoft JhengHei"/>
              <a:ea typeface="Microsoft JhengHei"/>
              <a:cs typeface="Microsoft JhengHei"/>
              <a:sym typeface="Microsoft JhengHei"/>
            </a:endParaRPr>
          </a:p>
        </p:txBody>
      </p:sp>
      <p:sp>
        <p:nvSpPr>
          <p:cNvPr id="1574" name="Google Shape;1574;p67"/>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66</a:t>
            </a:fld>
            <a:endParaRPr/>
          </a:p>
        </p:txBody>
      </p:sp>
      <p:grpSp>
        <p:nvGrpSpPr>
          <p:cNvPr id="1576" name="Google Shape;1576;p67"/>
          <p:cNvGrpSpPr/>
          <p:nvPr/>
        </p:nvGrpSpPr>
        <p:grpSpPr>
          <a:xfrm>
            <a:off x="155172" y="146662"/>
            <a:ext cx="1826461" cy="289172"/>
            <a:chOff x="4411970" y="2726085"/>
            <a:chExt cx="826954" cy="193659"/>
          </a:xfrm>
        </p:grpSpPr>
        <p:sp>
          <p:nvSpPr>
            <p:cNvPr id="1577" name="Google Shape;1577;p67"/>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78" name="Google Shape;1578;p67"/>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79" name="Google Shape;1579;p67"/>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1580" name="Google Shape;1580;p67"/>
          <p:cNvGrpSpPr/>
          <p:nvPr/>
        </p:nvGrpSpPr>
        <p:grpSpPr>
          <a:xfrm>
            <a:off x="861689" y="911879"/>
            <a:ext cx="8013896" cy="980758"/>
            <a:chOff x="820746" y="1425759"/>
            <a:chExt cx="8013896" cy="980758"/>
          </a:xfrm>
        </p:grpSpPr>
        <p:grpSp>
          <p:nvGrpSpPr>
            <p:cNvPr id="1581" name="Google Shape;1581;p67"/>
            <p:cNvGrpSpPr/>
            <p:nvPr/>
          </p:nvGrpSpPr>
          <p:grpSpPr>
            <a:xfrm>
              <a:off x="820746" y="1425759"/>
              <a:ext cx="7852407" cy="980758"/>
              <a:chOff x="820746" y="1425759"/>
              <a:chExt cx="7852407" cy="980758"/>
            </a:xfrm>
          </p:grpSpPr>
          <p:sp>
            <p:nvSpPr>
              <p:cNvPr id="1582" name="Google Shape;1582;p67"/>
              <p:cNvSpPr/>
              <p:nvPr/>
            </p:nvSpPr>
            <p:spPr>
              <a:xfrm>
                <a:off x="820746" y="1425759"/>
                <a:ext cx="980758" cy="98075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zh-TW" sz="4000" b="0" i="0" u="none" strike="noStrike" cap="none">
                    <a:solidFill>
                      <a:srgbClr val="000000"/>
                    </a:solidFill>
                    <a:latin typeface="Lexend"/>
                    <a:ea typeface="Lexend"/>
                    <a:cs typeface="Lexend"/>
                    <a:sym typeface="Lexend"/>
                  </a:rPr>
                  <a:t>9</a:t>
                </a:r>
                <a:endParaRPr sz="4000" b="0" i="0" u="none" strike="noStrike" cap="none">
                  <a:solidFill>
                    <a:srgbClr val="000000"/>
                  </a:solidFill>
                  <a:latin typeface="Lexend"/>
                  <a:ea typeface="Lexend"/>
                  <a:cs typeface="Lexend"/>
                  <a:sym typeface="Lexend"/>
                </a:endParaRPr>
              </a:p>
            </p:txBody>
          </p:sp>
          <p:sp>
            <p:nvSpPr>
              <p:cNvPr id="1583" name="Google Shape;1583;p67"/>
              <p:cNvSpPr txBox="1"/>
              <p:nvPr/>
            </p:nvSpPr>
            <p:spPr>
              <a:xfrm>
                <a:off x="2033167" y="1632404"/>
                <a:ext cx="6639986"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600" b="1" i="0" u="none" strike="noStrike" cap="none">
                    <a:solidFill>
                      <a:schemeClr val="dk1"/>
                    </a:solidFill>
                    <a:latin typeface="Microsoft JhengHei"/>
                    <a:ea typeface="Microsoft JhengHei"/>
                    <a:cs typeface="Microsoft JhengHei"/>
                    <a:sym typeface="Microsoft JhengHei"/>
                  </a:rPr>
                  <a:t>資安檢測</a:t>
                </a:r>
                <a:endParaRPr/>
              </a:p>
            </p:txBody>
          </p:sp>
        </p:grpSp>
        <p:sp>
          <p:nvSpPr>
            <p:cNvPr id="1584" name="Google Shape;1584;p67"/>
            <p:cNvSpPr txBox="1"/>
            <p:nvPr/>
          </p:nvSpPr>
          <p:spPr>
            <a:xfrm>
              <a:off x="2033167" y="2030230"/>
              <a:ext cx="6801475" cy="36318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1800" b="1" i="0" u="sng" strike="noStrike" cap="none" dirty="0">
                  <a:solidFill>
                    <a:srgbClr val="FF0000"/>
                  </a:solidFill>
                  <a:latin typeface="Microsoft JhengHei"/>
                  <a:ea typeface="Microsoft JhengHei"/>
                  <a:cs typeface="Microsoft JhengHei"/>
                  <a:sym typeface="Microsoft JhengHei"/>
                </a:rPr>
                <a:t>9.4 APP檢測</a:t>
              </a:r>
              <a:endParaRPr sz="1800" b="1" i="0" u="sng" strike="noStrike" cap="none" dirty="0">
                <a:solidFill>
                  <a:srgbClr val="FF0000"/>
                </a:solidFill>
                <a:latin typeface="Microsoft JhengHei"/>
                <a:ea typeface="Microsoft JhengHei"/>
                <a:cs typeface="Microsoft JhengHei"/>
                <a:sym typeface="Microsoft JhengHei"/>
              </a:endParaRPr>
            </a:p>
          </p:txBody>
        </p:sp>
      </p:grpSp>
      <p:sp>
        <p:nvSpPr>
          <p:cNvPr id="1585" name="Google Shape;1585;p67"/>
          <p:cNvSpPr txBox="1"/>
          <p:nvPr/>
        </p:nvSpPr>
        <p:spPr>
          <a:xfrm>
            <a:off x="2074111" y="1908230"/>
            <a:ext cx="6639985" cy="2216884"/>
          </a:xfrm>
          <a:prstGeom prst="rect">
            <a:avLst/>
          </a:prstGeom>
          <a:noFill/>
          <a:ln>
            <a:noFill/>
          </a:ln>
        </p:spPr>
        <p:txBody>
          <a:bodyPr spcFirstLastPara="1" wrap="square" lIns="91425" tIns="91425" rIns="91425" bIns="91425" anchor="ctr" anchorCtr="0">
            <a:noAutofit/>
          </a:bodyPr>
          <a:lstStyle/>
          <a:p>
            <a:pPr marL="285750" marR="0" lvl="0" indent="-285750" algn="l" rtl="0">
              <a:lnSpc>
                <a:spcPct val="115000"/>
              </a:lnSpc>
              <a:spcBef>
                <a:spcPts val="0"/>
              </a:spcBef>
              <a:spcAft>
                <a:spcPts val="0"/>
              </a:spcAft>
              <a:buClr>
                <a:srgbClr val="000000"/>
              </a:buClr>
              <a:buSzPts val="1600"/>
              <a:buFont typeface="Noto Sans Symbols"/>
              <a:buChar char="◆"/>
            </a:pPr>
            <a:r>
              <a:rPr lang="zh-TW" b="1" i="0" u="none" strike="noStrike" cap="none" dirty="0">
                <a:solidFill>
                  <a:schemeClr val="dk1"/>
                </a:solidFill>
                <a:latin typeface="Microsoft JhengHei"/>
                <a:ea typeface="Microsoft JhengHei"/>
                <a:cs typeface="Microsoft JhengHei"/>
                <a:sym typeface="Microsoft JhengHei"/>
              </a:rPr>
              <a:t>繳交之佐證資料</a:t>
            </a:r>
            <a:r>
              <a:rPr lang="zh-TW" b="1" i="0" u="none" strike="noStrike" cap="none" dirty="0">
                <a:solidFill>
                  <a:srgbClr val="181818"/>
                </a:solidFill>
                <a:latin typeface="Microsoft JhengHei"/>
                <a:ea typeface="Microsoft JhengHei"/>
                <a:cs typeface="Microsoft JhengHei"/>
                <a:sym typeface="Microsoft JhengHei"/>
              </a:rPr>
              <a:t>(依經營業別會有所區別)</a:t>
            </a:r>
            <a:endParaRPr b="1" dirty="0"/>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latin typeface="Microsoft JhengHei"/>
                <a:ea typeface="Microsoft JhengHei"/>
                <a:cs typeface="Microsoft JhengHei"/>
                <a:sym typeface="Microsoft JhengHei"/>
              </a:rPr>
              <a:t>如有處理個人資料APP(自行開發或委外)，如有執行APP檢測，請填寫日期及執行人員/機構名稱。</a:t>
            </a:r>
            <a:endParaRPr b="1" dirty="0"/>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highlight>
                  <a:srgbClr val="F5FC9A"/>
                </a:highlight>
                <a:latin typeface="Microsoft JhengHei"/>
                <a:ea typeface="Microsoft JhengHei"/>
                <a:cs typeface="Microsoft JhengHei"/>
                <a:sym typeface="Microsoft JhengHei"/>
              </a:rPr>
              <a:t>*APP檢測紀錄</a:t>
            </a:r>
            <a:endParaRPr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196850" algn="l" rtl="0">
              <a:lnSpc>
                <a:spcPct val="115000"/>
              </a:lnSpc>
              <a:spcBef>
                <a:spcPts val="0"/>
              </a:spcBef>
              <a:spcAft>
                <a:spcPts val="0"/>
              </a:spcAft>
              <a:buClr>
                <a:srgbClr val="000000"/>
              </a:buClr>
              <a:buSzPts val="1400"/>
              <a:buFont typeface="Noto Sans Symbols"/>
              <a:buNone/>
            </a:pPr>
            <a:endParaRPr b="1" i="0" u="none" strike="noStrike" cap="none" dirty="0">
              <a:solidFill>
                <a:schemeClr val="dk1"/>
              </a:solidFill>
              <a:highlight>
                <a:srgbClr val="F5FC9A"/>
              </a:highlight>
              <a:latin typeface="Microsoft JhengHei"/>
              <a:ea typeface="Microsoft JhengHei"/>
              <a:cs typeface="Microsoft JhengHei"/>
              <a:sym typeface="Microsoft JhengHei"/>
            </a:endParaRPr>
          </a:p>
          <a:p>
            <a:pPr marL="285750" marR="0" lvl="0" indent="-285750" algn="l" rtl="0">
              <a:lnSpc>
                <a:spcPct val="115000"/>
              </a:lnSpc>
              <a:spcBef>
                <a:spcPts val="0"/>
              </a:spcBef>
              <a:spcAft>
                <a:spcPts val="0"/>
              </a:spcAft>
              <a:buClr>
                <a:srgbClr val="000000"/>
              </a:buClr>
              <a:buSzPts val="1400"/>
              <a:buFont typeface="Noto Sans Symbols"/>
              <a:buChar char="✔"/>
            </a:pPr>
            <a:r>
              <a:rPr lang="zh-TW" b="1" i="0" u="none" strike="noStrike" cap="none" dirty="0">
                <a:solidFill>
                  <a:schemeClr val="dk1"/>
                </a:solidFill>
                <a:highlight>
                  <a:srgbClr val="E6E6E6"/>
                </a:highlight>
                <a:latin typeface="Microsoft JhengHei"/>
                <a:ea typeface="Microsoft JhengHei"/>
                <a:cs typeface="Microsoft JhengHei"/>
                <a:sym typeface="Microsoft JhengHei"/>
              </a:rPr>
              <a:t>建議事項：各經營業別所挑選協助APP檢測之檢測實驗室，須符合數位發展部數位產業署推動行動應用App基本資安制度推動委員會所認可之「行動應用App資安認驗證制度認可實驗室」https://www.mas.org.tw/lab/successLabs</a:t>
            </a:r>
            <a:endParaRPr b="1" i="0" u="none" strike="noStrike" cap="none" dirty="0">
              <a:solidFill>
                <a:schemeClr val="dk1"/>
              </a:solidFill>
              <a:highlight>
                <a:srgbClr val="E6E6E6"/>
              </a:highlight>
              <a:latin typeface="Microsoft JhengHei"/>
              <a:ea typeface="Microsoft JhengHei"/>
              <a:cs typeface="Microsoft JhengHei"/>
              <a:sym typeface="Microsoft JhengHei"/>
            </a:endParaRPr>
          </a:p>
        </p:txBody>
      </p:sp>
      <p:sp>
        <p:nvSpPr>
          <p:cNvPr id="15" name="語音泡泡: 橢圓形 14">
            <a:extLst>
              <a:ext uri="{FF2B5EF4-FFF2-40B4-BE49-F238E27FC236}">
                <a16:creationId xmlns:a16="http://schemas.microsoft.com/office/drawing/2014/main" id="{B6B345F0-EF90-4316-B6E5-AF0E84403443}"/>
              </a:ext>
            </a:extLst>
          </p:cNvPr>
          <p:cNvSpPr/>
          <p:nvPr/>
        </p:nvSpPr>
        <p:spPr>
          <a:xfrm rot="716229">
            <a:off x="6490446" y="855823"/>
            <a:ext cx="1748288" cy="604143"/>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680"/>
              </a:lnSpc>
            </a:pPr>
            <a:r>
              <a:rPr lang="en-US" altLang="zh-TW" sz="1600" b="1" dirty="0">
                <a:solidFill>
                  <a:schemeClr val="bg1">
                    <a:lumMod val="10000"/>
                  </a:schemeClr>
                </a:solidFill>
                <a:latin typeface="微軟正黑體" panose="020B0604030504040204" pitchFamily="34" charset="-120"/>
                <a:ea typeface="微軟正黑體" panose="020B0604030504040204" pitchFamily="34" charset="-120"/>
              </a:rPr>
              <a:t>Check</a:t>
            </a:r>
            <a:r>
              <a:rPr lang="zh-TW" altLang="en-US" sz="1600" b="1" dirty="0">
                <a:solidFill>
                  <a:schemeClr val="bg1">
                    <a:lumMod val="10000"/>
                  </a:schemeClr>
                </a:solidFill>
                <a:latin typeface="微軟正黑體" panose="020B0604030504040204" pitchFamily="34" charset="-120"/>
                <a:ea typeface="微軟正黑體" panose="020B0604030504040204" pitchFamily="34" charset="-120"/>
              </a:rPr>
              <a:t>查核</a:t>
            </a:r>
            <a:endParaRPr lang="en-US" altLang="zh-TW" sz="1600" b="1" dirty="0">
              <a:solidFill>
                <a:schemeClr val="bg1">
                  <a:lumMod val="1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3"/>
                                        </p:tgtEl>
                                        <p:attrNameLst>
                                          <p:attrName>style.visibility</p:attrName>
                                        </p:attrNameLst>
                                      </p:cBhvr>
                                      <p:to>
                                        <p:strVal val="visible"/>
                                      </p:to>
                                    </p:set>
                                    <p:animEffect transition="in" filter="fade">
                                      <p:cBhvr>
                                        <p:cTn id="7" dur="500"/>
                                        <p:tgtEl>
                                          <p:spTgt spid="15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80"/>
                                        </p:tgtEl>
                                        <p:attrNameLst>
                                          <p:attrName>style.visibility</p:attrName>
                                        </p:attrNameLst>
                                      </p:cBhvr>
                                      <p:to>
                                        <p:strVal val="visible"/>
                                      </p:to>
                                    </p:set>
                                    <p:animEffect transition="in" filter="fade">
                                      <p:cBhvr>
                                        <p:cTn id="11" dur="500"/>
                                        <p:tgtEl>
                                          <p:spTgt spid="15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85"/>
                                        </p:tgtEl>
                                        <p:attrNameLst>
                                          <p:attrName>style.visibility</p:attrName>
                                        </p:attrNameLst>
                                      </p:cBhvr>
                                      <p:to>
                                        <p:strVal val="visible"/>
                                      </p:to>
                                    </p:set>
                                    <p:animEffect transition="in" filter="fade">
                                      <p:cBhvr>
                                        <p:cTn id="15" dur="250"/>
                                        <p:tgtEl>
                                          <p:spTgt spid="158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6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67</a:t>
            </a:fld>
            <a:endParaRPr/>
          </a:p>
        </p:txBody>
      </p:sp>
      <p:grpSp>
        <p:nvGrpSpPr>
          <p:cNvPr id="1592" name="Google Shape;1592;p68"/>
          <p:cNvGrpSpPr/>
          <p:nvPr/>
        </p:nvGrpSpPr>
        <p:grpSpPr>
          <a:xfrm>
            <a:off x="155172" y="146662"/>
            <a:ext cx="1826461" cy="289172"/>
            <a:chOff x="4411970" y="2726085"/>
            <a:chExt cx="826954" cy="193659"/>
          </a:xfrm>
        </p:grpSpPr>
        <p:sp>
          <p:nvSpPr>
            <p:cNvPr id="1593" name="Google Shape;1593;p68"/>
            <p:cNvSpPr/>
            <p:nvPr/>
          </p:nvSpPr>
          <p:spPr>
            <a:xfrm>
              <a:off x="4411970" y="2726085"/>
              <a:ext cx="14601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94" name="Google Shape;1594;p6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1595" name="Google Shape;1595;p68"/>
            <p:cNvSpPr/>
            <p:nvPr/>
          </p:nvSpPr>
          <p:spPr>
            <a:xfrm>
              <a:off x="4456807" y="2743875"/>
              <a:ext cx="782117"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03自我檢查表、法規依據</a:t>
              </a:r>
              <a:endParaRPr sz="900" b="1" i="0" u="none" strike="noStrike" cap="none">
                <a:solidFill>
                  <a:srgbClr val="7F7F7F"/>
                </a:solidFill>
                <a:latin typeface="Microsoft JhengHei"/>
                <a:ea typeface="Microsoft JhengHei"/>
                <a:cs typeface="Microsoft JhengHei"/>
                <a:sym typeface="Microsoft JhengHei"/>
              </a:endParaRPr>
            </a:p>
          </p:txBody>
        </p:sp>
      </p:grpSp>
      <p:sp>
        <p:nvSpPr>
          <p:cNvPr id="1598" name="Google Shape;1598;p68"/>
          <p:cNvSpPr txBox="1"/>
          <p:nvPr/>
        </p:nvSpPr>
        <p:spPr>
          <a:xfrm>
            <a:off x="4017992" y="2207055"/>
            <a:ext cx="6268065" cy="567467"/>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zh-TW" sz="4000" b="1" i="0" u="none" strike="noStrike" cap="none" dirty="0">
                <a:solidFill>
                  <a:schemeClr val="dk1"/>
                </a:solidFill>
                <a:latin typeface="Microsoft JhengHei"/>
                <a:ea typeface="Microsoft JhengHei"/>
                <a:cs typeface="Microsoft JhengHei"/>
                <a:sym typeface="Microsoft JhengHei"/>
              </a:rPr>
              <a:t>其他</a:t>
            </a:r>
            <a:endParaRPr dirty="0"/>
          </a:p>
        </p:txBody>
      </p:sp>
      <p:sp>
        <p:nvSpPr>
          <p:cNvPr id="11" name="Google Shape;1582;p67">
            <a:extLst>
              <a:ext uri="{FF2B5EF4-FFF2-40B4-BE49-F238E27FC236}">
                <a16:creationId xmlns:a16="http://schemas.microsoft.com/office/drawing/2014/main" id="{DD6DFEB2-6513-4EAF-A441-2F619F7AD423}"/>
              </a:ext>
            </a:extLst>
          </p:cNvPr>
          <p:cNvSpPr/>
          <p:nvPr/>
        </p:nvSpPr>
        <p:spPr>
          <a:xfrm>
            <a:off x="4081621" y="997712"/>
            <a:ext cx="980758" cy="980758"/>
          </a:xfrm>
          <a:prstGeom prst="ellipse">
            <a:avLst/>
          </a:prstGeom>
          <a:solidFill>
            <a:srgbClr val="FFC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altLang="zh-TW" sz="3600" b="0" i="0" u="none" strike="noStrike" cap="none" dirty="0">
                <a:solidFill>
                  <a:srgbClr val="000000"/>
                </a:solidFill>
                <a:latin typeface="Lexend"/>
                <a:ea typeface="Lexend"/>
                <a:cs typeface="Lexend"/>
                <a:sym typeface="Lexend"/>
              </a:rPr>
              <a:t>10</a:t>
            </a:r>
            <a:endParaRPr sz="3600" b="0" i="0" u="none" strike="noStrike" cap="none" dirty="0">
              <a:solidFill>
                <a:srgbClr val="000000"/>
              </a:solidFill>
              <a:latin typeface="Lexend"/>
              <a:ea typeface="Lexend"/>
              <a:cs typeface="Lexend"/>
              <a:sym typeface="Lexen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73"/>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68</a:t>
            </a:fld>
            <a:endParaRPr/>
          </a:p>
        </p:txBody>
      </p:sp>
      <p:grpSp>
        <p:nvGrpSpPr>
          <p:cNvPr id="1736" name="Google Shape;1736;p73"/>
          <p:cNvGrpSpPr/>
          <p:nvPr/>
        </p:nvGrpSpPr>
        <p:grpSpPr>
          <a:xfrm>
            <a:off x="2286898" y="3100760"/>
            <a:ext cx="950040" cy="944280"/>
            <a:chOff x="1627920" y="2549880"/>
            <a:chExt cx="950040" cy="944280"/>
          </a:xfrm>
        </p:grpSpPr>
        <p:sp>
          <p:nvSpPr>
            <p:cNvPr id="1737" name="Google Shape;1737;p73"/>
            <p:cNvSpPr/>
            <p:nvPr/>
          </p:nvSpPr>
          <p:spPr>
            <a:xfrm>
              <a:off x="1627920" y="2899800"/>
              <a:ext cx="594360" cy="594360"/>
            </a:xfrm>
            <a:custGeom>
              <a:avLst/>
              <a:gdLst/>
              <a:ahLst/>
              <a:cxnLst/>
              <a:rect l="l" t="t" r="r" b="b"/>
              <a:pathLst>
                <a:path w="1651" h="1651" extrusionOk="0">
                  <a:moveTo>
                    <a:pt x="595" y="1651"/>
                  </a:moveTo>
                  <a:cubicBezTo>
                    <a:pt x="436" y="1651"/>
                    <a:pt x="286" y="1589"/>
                    <a:pt x="174" y="1477"/>
                  </a:cubicBezTo>
                  <a:cubicBezTo>
                    <a:pt x="-58" y="1244"/>
                    <a:pt x="-58" y="866"/>
                    <a:pt x="174" y="634"/>
                  </a:cubicBezTo>
                  <a:lnTo>
                    <a:pt x="793" y="15"/>
                  </a:lnTo>
                  <a:cubicBezTo>
                    <a:pt x="813" y="-6"/>
                    <a:pt x="847" y="-6"/>
                    <a:pt x="867" y="15"/>
                  </a:cubicBezTo>
                  <a:cubicBezTo>
                    <a:pt x="888" y="36"/>
                    <a:pt x="888" y="69"/>
                    <a:pt x="867" y="90"/>
                  </a:cubicBezTo>
                  <a:lnTo>
                    <a:pt x="249" y="709"/>
                  </a:lnTo>
                  <a:cubicBezTo>
                    <a:pt x="58" y="900"/>
                    <a:pt x="58" y="1211"/>
                    <a:pt x="249" y="1402"/>
                  </a:cubicBezTo>
                  <a:cubicBezTo>
                    <a:pt x="341" y="1494"/>
                    <a:pt x="464" y="1545"/>
                    <a:pt x="595" y="1545"/>
                  </a:cubicBezTo>
                  <a:cubicBezTo>
                    <a:pt x="726" y="1545"/>
                    <a:pt x="849" y="1494"/>
                    <a:pt x="942" y="1402"/>
                  </a:cubicBezTo>
                  <a:lnTo>
                    <a:pt x="1561" y="783"/>
                  </a:lnTo>
                  <a:cubicBezTo>
                    <a:pt x="1581" y="762"/>
                    <a:pt x="1615" y="762"/>
                    <a:pt x="1635" y="783"/>
                  </a:cubicBezTo>
                  <a:cubicBezTo>
                    <a:pt x="1656" y="804"/>
                    <a:pt x="1656" y="837"/>
                    <a:pt x="1635" y="858"/>
                  </a:cubicBezTo>
                  <a:lnTo>
                    <a:pt x="1017" y="1477"/>
                  </a:lnTo>
                  <a:cubicBezTo>
                    <a:pt x="904" y="1589"/>
                    <a:pt x="754" y="1651"/>
                    <a:pt x="595" y="1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8" name="Google Shape;1738;p73"/>
            <p:cNvSpPr/>
            <p:nvPr/>
          </p:nvSpPr>
          <p:spPr>
            <a:xfrm>
              <a:off x="2095200" y="2549880"/>
              <a:ext cx="482760" cy="482400"/>
            </a:xfrm>
            <a:custGeom>
              <a:avLst/>
              <a:gdLst/>
              <a:ahLst/>
              <a:cxnLst/>
              <a:rect l="l" t="t" r="r" b="b"/>
              <a:pathLst>
                <a:path w="1341" h="1340" extrusionOk="0">
                  <a:moveTo>
                    <a:pt x="671" y="494"/>
                  </a:moveTo>
                  <a:cubicBezTo>
                    <a:pt x="573" y="494"/>
                    <a:pt x="494" y="573"/>
                    <a:pt x="494" y="670"/>
                  </a:cubicBezTo>
                  <a:cubicBezTo>
                    <a:pt x="494" y="767"/>
                    <a:pt x="573" y="846"/>
                    <a:pt x="671" y="846"/>
                  </a:cubicBezTo>
                  <a:cubicBezTo>
                    <a:pt x="768" y="846"/>
                    <a:pt x="847" y="767"/>
                    <a:pt x="847" y="670"/>
                  </a:cubicBezTo>
                  <a:cubicBezTo>
                    <a:pt x="847" y="573"/>
                    <a:pt x="768" y="494"/>
                    <a:pt x="671" y="494"/>
                  </a:cubicBezTo>
                  <a:moveTo>
                    <a:pt x="671" y="1340"/>
                  </a:moveTo>
                  <a:cubicBezTo>
                    <a:pt x="301" y="1340"/>
                    <a:pt x="0" y="1039"/>
                    <a:pt x="0" y="670"/>
                  </a:cubicBezTo>
                  <a:cubicBezTo>
                    <a:pt x="0" y="301"/>
                    <a:pt x="301" y="0"/>
                    <a:pt x="671" y="0"/>
                  </a:cubicBezTo>
                  <a:cubicBezTo>
                    <a:pt x="1040" y="0"/>
                    <a:pt x="1341" y="301"/>
                    <a:pt x="1341" y="670"/>
                  </a:cubicBezTo>
                  <a:cubicBezTo>
                    <a:pt x="1341" y="1039"/>
                    <a:pt x="1040" y="1340"/>
                    <a:pt x="671" y="134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39" name="Google Shape;1739;p73"/>
          <p:cNvSpPr/>
          <p:nvPr/>
        </p:nvSpPr>
        <p:spPr>
          <a:xfrm>
            <a:off x="6118023" y="3203180"/>
            <a:ext cx="739080" cy="739440"/>
          </a:xfrm>
          <a:custGeom>
            <a:avLst/>
            <a:gdLst/>
            <a:ahLst/>
            <a:cxnLst/>
            <a:rect l="l" t="t" r="r" b="b"/>
            <a:pathLst>
              <a:path w="2053" h="2054" extrusionOk="0">
                <a:moveTo>
                  <a:pt x="1363" y="1040"/>
                </a:moveTo>
                <a:cubicBezTo>
                  <a:pt x="1170" y="1040"/>
                  <a:pt x="1013" y="883"/>
                  <a:pt x="1013" y="690"/>
                </a:cubicBezTo>
                <a:cubicBezTo>
                  <a:pt x="1013" y="497"/>
                  <a:pt x="1170" y="341"/>
                  <a:pt x="1363" y="341"/>
                </a:cubicBezTo>
                <a:cubicBezTo>
                  <a:pt x="1556" y="341"/>
                  <a:pt x="1713" y="497"/>
                  <a:pt x="1713" y="690"/>
                </a:cubicBezTo>
                <a:cubicBezTo>
                  <a:pt x="1713" y="883"/>
                  <a:pt x="1556" y="1040"/>
                  <a:pt x="1363" y="1040"/>
                </a:cubicBezTo>
                <a:moveTo>
                  <a:pt x="1026" y="0"/>
                </a:moveTo>
                <a:cubicBezTo>
                  <a:pt x="459" y="0"/>
                  <a:pt x="0" y="460"/>
                  <a:pt x="0" y="1027"/>
                </a:cubicBezTo>
                <a:cubicBezTo>
                  <a:pt x="0" y="1594"/>
                  <a:pt x="459" y="2054"/>
                  <a:pt x="1026" y="2054"/>
                </a:cubicBezTo>
                <a:cubicBezTo>
                  <a:pt x="1593" y="2054"/>
                  <a:pt x="2053" y="1594"/>
                  <a:pt x="2053" y="1027"/>
                </a:cubicBezTo>
                <a:cubicBezTo>
                  <a:pt x="2053" y="460"/>
                  <a:pt x="1593" y="0"/>
                  <a:pt x="1026"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740" name="Google Shape;1740;p73"/>
          <p:cNvGrpSpPr/>
          <p:nvPr/>
        </p:nvGrpSpPr>
        <p:grpSpPr>
          <a:xfrm>
            <a:off x="3632940" y="2703500"/>
            <a:ext cx="2089080" cy="1738800"/>
            <a:chOff x="3114000" y="1895400"/>
            <a:chExt cx="2089080" cy="1738800"/>
          </a:xfrm>
        </p:grpSpPr>
        <p:sp>
          <p:nvSpPr>
            <p:cNvPr id="1741" name="Google Shape;1741;p73"/>
            <p:cNvSpPr/>
            <p:nvPr/>
          </p:nvSpPr>
          <p:spPr>
            <a:xfrm>
              <a:off x="4331160" y="2801160"/>
              <a:ext cx="156600" cy="156240"/>
            </a:xfrm>
            <a:custGeom>
              <a:avLst/>
              <a:gdLst/>
              <a:ahLst/>
              <a:cxnLst/>
              <a:rect l="l" t="t" r="r" b="b"/>
              <a:pathLst>
                <a:path w="435" h="434" extrusionOk="0">
                  <a:moveTo>
                    <a:pt x="0" y="216"/>
                  </a:moveTo>
                  <a:cubicBezTo>
                    <a:pt x="0" y="96"/>
                    <a:pt x="97" y="0"/>
                    <a:pt x="217" y="0"/>
                  </a:cubicBezTo>
                  <a:cubicBezTo>
                    <a:pt x="338" y="0"/>
                    <a:pt x="435" y="96"/>
                    <a:pt x="435" y="216"/>
                  </a:cubicBezTo>
                  <a:cubicBezTo>
                    <a:pt x="435" y="336"/>
                    <a:pt x="338" y="434"/>
                    <a:pt x="217" y="434"/>
                  </a:cubicBezTo>
                  <a:cubicBezTo>
                    <a:pt x="97" y="434"/>
                    <a:pt x="0" y="336"/>
                    <a:pt x="0" y="21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2" name="Google Shape;1742;p73"/>
            <p:cNvSpPr/>
            <p:nvPr/>
          </p:nvSpPr>
          <p:spPr>
            <a:xfrm>
              <a:off x="4079880" y="3051720"/>
              <a:ext cx="156960" cy="156600"/>
            </a:xfrm>
            <a:custGeom>
              <a:avLst/>
              <a:gdLst/>
              <a:ahLst/>
              <a:cxnLst/>
              <a:rect l="l" t="t" r="r" b="b"/>
              <a:pathLst>
                <a:path w="436" h="435" extrusionOk="0">
                  <a:moveTo>
                    <a:pt x="0" y="218"/>
                  </a:moveTo>
                  <a:cubicBezTo>
                    <a:pt x="0" y="97"/>
                    <a:pt x="98" y="0"/>
                    <a:pt x="218" y="0"/>
                  </a:cubicBezTo>
                  <a:cubicBezTo>
                    <a:pt x="338" y="0"/>
                    <a:pt x="436" y="97"/>
                    <a:pt x="436" y="218"/>
                  </a:cubicBezTo>
                  <a:cubicBezTo>
                    <a:pt x="436"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3" name="Google Shape;1743;p73"/>
            <p:cNvSpPr/>
            <p:nvPr/>
          </p:nvSpPr>
          <p:spPr>
            <a:xfrm>
              <a:off x="3828960" y="3302640"/>
              <a:ext cx="156600" cy="156600"/>
            </a:xfrm>
            <a:custGeom>
              <a:avLst/>
              <a:gdLst/>
              <a:ahLst/>
              <a:cxnLst/>
              <a:rect l="l" t="t" r="r" b="b"/>
              <a:pathLst>
                <a:path w="435" h="435" extrusionOk="0">
                  <a:moveTo>
                    <a:pt x="0" y="218"/>
                  </a:moveTo>
                  <a:cubicBezTo>
                    <a:pt x="0" y="98"/>
                    <a:pt x="98" y="0"/>
                    <a:pt x="218" y="0"/>
                  </a:cubicBezTo>
                  <a:cubicBezTo>
                    <a:pt x="338" y="0"/>
                    <a:pt x="435" y="98"/>
                    <a:pt x="435" y="218"/>
                  </a:cubicBezTo>
                  <a:cubicBezTo>
                    <a:pt x="435"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4" name="Google Shape;1744;p73"/>
            <p:cNvSpPr/>
            <p:nvPr/>
          </p:nvSpPr>
          <p:spPr>
            <a:xfrm>
              <a:off x="3114000" y="1895400"/>
              <a:ext cx="2089080" cy="1738800"/>
            </a:xfrm>
            <a:custGeom>
              <a:avLst/>
              <a:gdLst/>
              <a:ahLst/>
              <a:cxnLst/>
              <a:rect l="l" t="t" r="r" b="b"/>
              <a:pathLst>
                <a:path w="5803" h="4830" extrusionOk="0">
                  <a:moveTo>
                    <a:pt x="397" y="4830"/>
                  </a:moveTo>
                  <a:cubicBezTo>
                    <a:pt x="295" y="4830"/>
                    <a:pt x="193" y="4791"/>
                    <a:pt x="116" y="4714"/>
                  </a:cubicBezTo>
                  <a:cubicBezTo>
                    <a:pt x="41" y="4639"/>
                    <a:pt x="0" y="4539"/>
                    <a:pt x="0" y="4433"/>
                  </a:cubicBezTo>
                  <a:cubicBezTo>
                    <a:pt x="0" y="4327"/>
                    <a:pt x="41" y="4228"/>
                    <a:pt x="116" y="4153"/>
                  </a:cubicBezTo>
                  <a:lnTo>
                    <a:pt x="620" y="3648"/>
                  </a:lnTo>
                  <a:lnTo>
                    <a:pt x="695" y="3723"/>
                  </a:lnTo>
                  <a:lnTo>
                    <a:pt x="191" y="4227"/>
                  </a:lnTo>
                  <a:cubicBezTo>
                    <a:pt x="136" y="4282"/>
                    <a:pt x="106" y="4355"/>
                    <a:pt x="106" y="4433"/>
                  </a:cubicBezTo>
                  <a:cubicBezTo>
                    <a:pt x="106" y="4511"/>
                    <a:pt x="136" y="4584"/>
                    <a:pt x="191" y="4639"/>
                  </a:cubicBezTo>
                  <a:cubicBezTo>
                    <a:pt x="304" y="4752"/>
                    <a:pt x="489" y="4752"/>
                    <a:pt x="602" y="4639"/>
                  </a:cubicBezTo>
                  <a:lnTo>
                    <a:pt x="5126" y="116"/>
                  </a:lnTo>
                  <a:cubicBezTo>
                    <a:pt x="5281" y="-38"/>
                    <a:pt x="5532" y="-38"/>
                    <a:pt x="5687" y="116"/>
                  </a:cubicBezTo>
                  <a:cubicBezTo>
                    <a:pt x="5842" y="270"/>
                    <a:pt x="5842" y="522"/>
                    <a:pt x="5687" y="677"/>
                  </a:cubicBezTo>
                  <a:lnTo>
                    <a:pt x="4067" y="2296"/>
                  </a:lnTo>
                  <a:lnTo>
                    <a:pt x="3993" y="2222"/>
                  </a:lnTo>
                  <a:lnTo>
                    <a:pt x="5612" y="602"/>
                  </a:lnTo>
                  <a:cubicBezTo>
                    <a:pt x="5726" y="489"/>
                    <a:pt x="5726" y="304"/>
                    <a:pt x="5612" y="190"/>
                  </a:cubicBezTo>
                  <a:cubicBezTo>
                    <a:pt x="5499" y="77"/>
                    <a:pt x="5314" y="77"/>
                    <a:pt x="5201" y="190"/>
                  </a:cubicBezTo>
                  <a:lnTo>
                    <a:pt x="677" y="4714"/>
                  </a:lnTo>
                  <a:cubicBezTo>
                    <a:pt x="600" y="4791"/>
                    <a:pt x="498" y="4830"/>
                    <a:pt x="397" y="483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46" name="Google Shape;1746;p73"/>
          <p:cNvSpPr txBox="1"/>
          <p:nvPr/>
        </p:nvSpPr>
        <p:spPr>
          <a:xfrm>
            <a:off x="1106582" y="1859617"/>
            <a:ext cx="1263823" cy="4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zh-TW" sz="5400" b="1" i="0" u="none" strike="noStrike" cap="none" dirty="0">
                <a:solidFill>
                  <a:schemeClr val="dk1"/>
                </a:solidFill>
                <a:latin typeface="Lexend"/>
                <a:ea typeface="Lexend"/>
                <a:cs typeface="Lexend"/>
                <a:sym typeface="Lexend"/>
              </a:rPr>
              <a:t>0</a:t>
            </a:r>
            <a:r>
              <a:rPr lang="en-US" altLang="zh-TW" sz="5400" b="1" i="0" u="none" strike="noStrike" cap="none" dirty="0">
                <a:solidFill>
                  <a:schemeClr val="dk1"/>
                </a:solidFill>
                <a:latin typeface="Lexend"/>
                <a:ea typeface="Lexend"/>
                <a:cs typeface="Lexend"/>
                <a:sym typeface="Lexend"/>
              </a:rPr>
              <a:t>4</a:t>
            </a:r>
            <a:endParaRPr sz="3600" b="1" i="0" u="none" strike="noStrike" cap="none" dirty="0">
              <a:solidFill>
                <a:schemeClr val="dk1"/>
              </a:solidFill>
              <a:latin typeface="Lexend"/>
              <a:ea typeface="Lexend"/>
              <a:cs typeface="Lexend"/>
              <a:sym typeface="Lexend"/>
            </a:endParaRPr>
          </a:p>
        </p:txBody>
      </p:sp>
      <p:sp>
        <p:nvSpPr>
          <p:cNvPr id="1747" name="Google Shape;1747;p73"/>
          <p:cNvSpPr txBox="1">
            <a:spLocks noGrp="1"/>
          </p:cNvSpPr>
          <p:nvPr>
            <p:ph type="ctrTitle"/>
          </p:nvPr>
        </p:nvSpPr>
        <p:spPr>
          <a:xfrm>
            <a:off x="1004600" y="2378537"/>
            <a:ext cx="5379600" cy="81508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zh-TW">
                <a:latin typeface="Microsoft JhengHei"/>
                <a:ea typeface="Microsoft JhengHei"/>
                <a:cs typeface="Microsoft JhengHei"/>
                <a:sym typeface="Microsoft JhengHei"/>
              </a:rPr>
              <a:t>諮詢服務窗口</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6"/>
                                        </p:tgtEl>
                                        <p:attrNameLst>
                                          <p:attrName>style.visibility</p:attrName>
                                        </p:attrNameLst>
                                      </p:cBhvr>
                                      <p:to>
                                        <p:strVal val="visible"/>
                                      </p:to>
                                    </p:set>
                                    <p:animEffect transition="in" filter="fade">
                                      <p:cBhvr>
                                        <p:cTn id="7" dur="500"/>
                                        <p:tgtEl>
                                          <p:spTgt spid="17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7"/>
                                        </p:tgtEl>
                                        <p:attrNameLst>
                                          <p:attrName>style.visibility</p:attrName>
                                        </p:attrNameLst>
                                      </p:cBhvr>
                                      <p:to>
                                        <p:strVal val="visible"/>
                                      </p:to>
                                    </p:set>
                                    <p:animEffect transition="in" filter="fade">
                                      <p:cBhvr>
                                        <p:cTn id="11" dur="500"/>
                                        <p:tgtEl>
                                          <p:spTgt spid="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868FF30-1D36-47A9-9C80-AB360235BF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69</a:t>
            </a:fld>
            <a:endParaRPr lang="zh-TW" altLang="en-US"/>
          </a:p>
        </p:txBody>
      </p:sp>
      <p:pic>
        <p:nvPicPr>
          <p:cNvPr id="3" name="圖片 2" descr="一張含有 文字, 螢幕擷取畫面, 字型 的圖片">
            <a:extLst>
              <a:ext uri="{FF2B5EF4-FFF2-40B4-BE49-F238E27FC236}">
                <a16:creationId xmlns:a16="http://schemas.microsoft.com/office/drawing/2014/main" id="{678838B1-54CC-6817-D6A7-10CF88521B11}"/>
              </a:ext>
            </a:extLst>
          </p:cNvPr>
          <p:cNvPicPr>
            <a:picLocks noChangeAspect="1"/>
          </p:cNvPicPr>
          <p:nvPr/>
        </p:nvPicPr>
        <p:blipFill>
          <a:blip r:embed="rId2"/>
          <a:stretch>
            <a:fillRect/>
          </a:stretch>
        </p:blipFill>
        <p:spPr>
          <a:xfrm>
            <a:off x="258280" y="0"/>
            <a:ext cx="8627440" cy="5143500"/>
          </a:xfrm>
          <a:prstGeom prst="rect">
            <a:avLst/>
          </a:prstGeom>
        </p:spPr>
      </p:pic>
    </p:spTree>
    <p:extLst>
      <p:ext uri="{BB962C8B-B14F-4D97-AF65-F5344CB8AC3E}">
        <p14:creationId xmlns:p14="http://schemas.microsoft.com/office/powerpoint/2010/main" val="309813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
          <p:cNvSpPr txBox="1">
            <a:spLocks noGrp="1"/>
          </p:cNvSpPr>
          <p:nvPr>
            <p:ph type="sldNum" idx="12"/>
          </p:nvPr>
        </p:nvSpPr>
        <p:spPr>
          <a:xfrm>
            <a:off x="6457950"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7</a:t>
            </a:fld>
            <a:endParaRPr/>
          </a:p>
        </p:txBody>
      </p:sp>
      <p:grpSp>
        <p:nvGrpSpPr>
          <p:cNvPr id="419" name="Google Shape;419;p7"/>
          <p:cNvGrpSpPr/>
          <p:nvPr/>
        </p:nvGrpSpPr>
        <p:grpSpPr>
          <a:xfrm>
            <a:off x="2286898" y="3100760"/>
            <a:ext cx="950040" cy="944280"/>
            <a:chOff x="1627920" y="2549880"/>
            <a:chExt cx="950040" cy="944280"/>
          </a:xfrm>
        </p:grpSpPr>
        <p:sp>
          <p:nvSpPr>
            <p:cNvPr id="420" name="Google Shape;420;p7"/>
            <p:cNvSpPr/>
            <p:nvPr/>
          </p:nvSpPr>
          <p:spPr>
            <a:xfrm>
              <a:off x="1627920" y="2899800"/>
              <a:ext cx="594360" cy="594360"/>
            </a:xfrm>
            <a:custGeom>
              <a:avLst/>
              <a:gdLst/>
              <a:ahLst/>
              <a:cxnLst/>
              <a:rect l="l" t="t" r="r" b="b"/>
              <a:pathLst>
                <a:path w="1651" h="1651" extrusionOk="0">
                  <a:moveTo>
                    <a:pt x="595" y="1651"/>
                  </a:moveTo>
                  <a:cubicBezTo>
                    <a:pt x="436" y="1651"/>
                    <a:pt x="286" y="1589"/>
                    <a:pt x="174" y="1477"/>
                  </a:cubicBezTo>
                  <a:cubicBezTo>
                    <a:pt x="-58" y="1244"/>
                    <a:pt x="-58" y="866"/>
                    <a:pt x="174" y="634"/>
                  </a:cubicBezTo>
                  <a:lnTo>
                    <a:pt x="793" y="15"/>
                  </a:lnTo>
                  <a:cubicBezTo>
                    <a:pt x="813" y="-6"/>
                    <a:pt x="847" y="-6"/>
                    <a:pt x="867" y="15"/>
                  </a:cubicBezTo>
                  <a:cubicBezTo>
                    <a:pt x="888" y="36"/>
                    <a:pt x="888" y="69"/>
                    <a:pt x="867" y="90"/>
                  </a:cubicBezTo>
                  <a:lnTo>
                    <a:pt x="249" y="709"/>
                  </a:lnTo>
                  <a:cubicBezTo>
                    <a:pt x="58" y="900"/>
                    <a:pt x="58" y="1211"/>
                    <a:pt x="249" y="1402"/>
                  </a:cubicBezTo>
                  <a:cubicBezTo>
                    <a:pt x="341" y="1494"/>
                    <a:pt x="464" y="1545"/>
                    <a:pt x="595" y="1545"/>
                  </a:cubicBezTo>
                  <a:cubicBezTo>
                    <a:pt x="726" y="1545"/>
                    <a:pt x="849" y="1494"/>
                    <a:pt x="942" y="1402"/>
                  </a:cubicBezTo>
                  <a:lnTo>
                    <a:pt x="1561" y="783"/>
                  </a:lnTo>
                  <a:cubicBezTo>
                    <a:pt x="1581" y="762"/>
                    <a:pt x="1615" y="762"/>
                    <a:pt x="1635" y="783"/>
                  </a:cubicBezTo>
                  <a:cubicBezTo>
                    <a:pt x="1656" y="804"/>
                    <a:pt x="1656" y="837"/>
                    <a:pt x="1635" y="858"/>
                  </a:cubicBezTo>
                  <a:lnTo>
                    <a:pt x="1017" y="1477"/>
                  </a:lnTo>
                  <a:cubicBezTo>
                    <a:pt x="904" y="1589"/>
                    <a:pt x="754" y="1651"/>
                    <a:pt x="595" y="165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1" name="Google Shape;421;p7"/>
            <p:cNvSpPr/>
            <p:nvPr/>
          </p:nvSpPr>
          <p:spPr>
            <a:xfrm>
              <a:off x="2095200" y="2549880"/>
              <a:ext cx="482760" cy="482400"/>
            </a:xfrm>
            <a:custGeom>
              <a:avLst/>
              <a:gdLst/>
              <a:ahLst/>
              <a:cxnLst/>
              <a:rect l="l" t="t" r="r" b="b"/>
              <a:pathLst>
                <a:path w="1341" h="1340" extrusionOk="0">
                  <a:moveTo>
                    <a:pt x="671" y="494"/>
                  </a:moveTo>
                  <a:cubicBezTo>
                    <a:pt x="573" y="494"/>
                    <a:pt x="494" y="573"/>
                    <a:pt x="494" y="670"/>
                  </a:cubicBezTo>
                  <a:cubicBezTo>
                    <a:pt x="494" y="767"/>
                    <a:pt x="573" y="846"/>
                    <a:pt x="671" y="846"/>
                  </a:cubicBezTo>
                  <a:cubicBezTo>
                    <a:pt x="768" y="846"/>
                    <a:pt x="847" y="767"/>
                    <a:pt x="847" y="670"/>
                  </a:cubicBezTo>
                  <a:cubicBezTo>
                    <a:pt x="847" y="573"/>
                    <a:pt x="768" y="494"/>
                    <a:pt x="671" y="494"/>
                  </a:cubicBezTo>
                  <a:moveTo>
                    <a:pt x="671" y="1340"/>
                  </a:moveTo>
                  <a:cubicBezTo>
                    <a:pt x="301" y="1340"/>
                    <a:pt x="0" y="1039"/>
                    <a:pt x="0" y="670"/>
                  </a:cubicBezTo>
                  <a:cubicBezTo>
                    <a:pt x="0" y="301"/>
                    <a:pt x="301" y="0"/>
                    <a:pt x="671" y="0"/>
                  </a:cubicBezTo>
                  <a:cubicBezTo>
                    <a:pt x="1040" y="0"/>
                    <a:pt x="1341" y="301"/>
                    <a:pt x="1341" y="670"/>
                  </a:cubicBezTo>
                  <a:cubicBezTo>
                    <a:pt x="1341" y="1039"/>
                    <a:pt x="1040" y="1340"/>
                    <a:pt x="671" y="134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22" name="Google Shape;422;p7"/>
          <p:cNvSpPr/>
          <p:nvPr/>
        </p:nvSpPr>
        <p:spPr>
          <a:xfrm>
            <a:off x="6118023" y="3203180"/>
            <a:ext cx="739080" cy="739440"/>
          </a:xfrm>
          <a:custGeom>
            <a:avLst/>
            <a:gdLst/>
            <a:ahLst/>
            <a:cxnLst/>
            <a:rect l="l" t="t" r="r" b="b"/>
            <a:pathLst>
              <a:path w="2053" h="2054" extrusionOk="0">
                <a:moveTo>
                  <a:pt x="1363" y="1040"/>
                </a:moveTo>
                <a:cubicBezTo>
                  <a:pt x="1170" y="1040"/>
                  <a:pt x="1013" y="883"/>
                  <a:pt x="1013" y="690"/>
                </a:cubicBezTo>
                <a:cubicBezTo>
                  <a:pt x="1013" y="497"/>
                  <a:pt x="1170" y="341"/>
                  <a:pt x="1363" y="341"/>
                </a:cubicBezTo>
                <a:cubicBezTo>
                  <a:pt x="1556" y="341"/>
                  <a:pt x="1713" y="497"/>
                  <a:pt x="1713" y="690"/>
                </a:cubicBezTo>
                <a:cubicBezTo>
                  <a:pt x="1713" y="883"/>
                  <a:pt x="1556" y="1040"/>
                  <a:pt x="1363" y="1040"/>
                </a:cubicBezTo>
                <a:moveTo>
                  <a:pt x="1026" y="0"/>
                </a:moveTo>
                <a:cubicBezTo>
                  <a:pt x="459" y="0"/>
                  <a:pt x="0" y="460"/>
                  <a:pt x="0" y="1027"/>
                </a:cubicBezTo>
                <a:cubicBezTo>
                  <a:pt x="0" y="1594"/>
                  <a:pt x="459" y="2054"/>
                  <a:pt x="1026" y="2054"/>
                </a:cubicBezTo>
                <a:cubicBezTo>
                  <a:pt x="1593" y="2054"/>
                  <a:pt x="2053" y="1594"/>
                  <a:pt x="2053" y="1027"/>
                </a:cubicBezTo>
                <a:cubicBezTo>
                  <a:pt x="2053" y="460"/>
                  <a:pt x="1593" y="0"/>
                  <a:pt x="1026"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23" name="Google Shape;423;p7"/>
          <p:cNvGrpSpPr/>
          <p:nvPr/>
        </p:nvGrpSpPr>
        <p:grpSpPr>
          <a:xfrm>
            <a:off x="3632940" y="2703500"/>
            <a:ext cx="2089080" cy="1738800"/>
            <a:chOff x="3114000" y="1895400"/>
            <a:chExt cx="2089080" cy="1738800"/>
          </a:xfrm>
        </p:grpSpPr>
        <p:sp>
          <p:nvSpPr>
            <p:cNvPr id="424" name="Google Shape;424;p7"/>
            <p:cNvSpPr/>
            <p:nvPr/>
          </p:nvSpPr>
          <p:spPr>
            <a:xfrm>
              <a:off x="4331160" y="2801160"/>
              <a:ext cx="156600" cy="156240"/>
            </a:xfrm>
            <a:custGeom>
              <a:avLst/>
              <a:gdLst/>
              <a:ahLst/>
              <a:cxnLst/>
              <a:rect l="l" t="t" r="r" b="b"/>
              <a:pathLst>
                <a:path w="435" h="434" extrusionOk="0">
                  <a:moveTo>
                    <a:pt x="0" y="216"/>
                  </a:moveTo>
                  <a:cubicBezTo>
                    <a:pt x="0" y="96"/>
                    <a:pt x="97" y="0"/>
                    <a:pt x="217" y="0"/>
                  </a:cubicBezTo>
                  <a:cubicBezTo>
                    <a:pt x="338" y="0"/>
                    <a:pt x="435" y="96"/>
                    <a:pt x="435" y="216"/>
                  </a:cubicBezTo>
                  <a:cubicBezTo>
                    <a:pt x="435" y="336"/>
                    <a:pt x="338" y="434"/>
                    <a:pt x="217" y="434"/>
                  </a:cubicBezTo>
                  <a:cubicBezTo>
                    <a:pt x="97" y="434"/>
                    <a:pt x="0" y="336"/>
                    <a:pt x="0" y="21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5" name="Google Shape;425;p7"/>
            <p:cNvSpPr/>
            <p:nvPr/>
          </p:nvSpPr>
          <p:spPr>
            <a:xfrm>
              <a:off x="4079880" y="3051720"/>
              <a:ext cx="156960" cy="156600"/>
            </a:xfrm>
            <a:custGeom>
              <a:avLst/>
              <a:gdLst/>
              <a:ahLst/>
              <a:cxnLst/>
              <a:rect l="l" t="t" r="r" b="b"/>
              <a:pathLst>
                <a:path w="436" h="435" extrusionOk="0">
                  <a:moveTo>
                    <a:pt x="0" y="218"/>
                  </a:moveTo>
                  <a:cubicBezTo>
                    <a:pt x="0" y="97"/>
                    <a:pt x="98" y="0"/>
                    <a:pt x="218" y="0"/>
                  </a:cubicBezTo>
                  <a:cubicBezTo>
                    <a:pt x="338" y="0"/>
                    <a:pt x="436" y="97"/>
                    <a:pt x="436" y="218"/>
                  </a:cubicBezTo>
                  <a:cubicBezTo>
                    <a:pt x="436"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6" name="Google Shape;426;p7"/>
            <p:cNvSpPr/>
            <p:nvPr/>
          </p:nvSpPr>
          <p:spPr>
            <a:xfrm>
              <a:off x="3828960" y="3302640"/>
              <a:ext cx="156600" cy="156600"/>
            </a:xfrm>
            <a:custGeom>
              <a:avLst/>
              <a:gdLst/>
              <a:ahLst/>
              <a:cxnLst/>
              <a:rect l="l" t="t" r="r" b="b"/>
              <a:pathLst>
                <a:path w="435" h="435" extrusionOk="0">
                  <a:moveTo>
                    <a:pt x="0" y="218"/>
                  </a:moveTo>
                  <a:cubicBezTo>
                    <a:pt x="0" y="98"/>
                    <a:pt x="98" y="0"/>
                    <a:pt x="218" y="0"/>
                  </a:cubicBezTo>
                  <a:cubicBezTo>
                    <a:pt x="338" y="0"/>
                    <a:pt x="435" y="98"/>
                    <a:pt x="435" y="218"/>
                  </a:cubicBezTo>
                  <a:cubicBezTo>
                    <a:pt x="435" y="338"/>
                    <a:pt x="338" y="435"/>
                    <a:pt x="218" y="435"/>
                  </a:cubicBezTo>
                  <a:cubicBezTo>
                    <a:pt x="98" y="435"/>
                    <a:pt x="0" y="338"/>
                    <a:pt x="0" y="21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7" name="Google Shape;427;p7"/>
            <p:cNvSpPr/>
            <p:nvPr/>
          </p:nvSpPr>
          <p:spPr>
            <a:xfrm>
              <a:off x="3114000" y="1895400"/>
              <a:ext cx="2089080" cy="1738800"/>
            </a:xfrm>
            <a:custGeom>
              <a:avLst/>
              <a:gdLst/>
              <a:ahLst/>
              <a:cxnLst/>
              <a:rect l="l" t="t" r="r" b="b"/>
              <a:pathLst>
                <a:path w="5803" h="4830" extrusionOk="0">
                  <a:moveTo>
                    <a:pt x="397" y="4830"/>
                  </a:moveTo>
                  <a:cubicBezTo>
                    <a:pt x="295" y="4830"/>
                    <a:pt x="193" y="4791"/>
                    <a:pt x="116" y="4714"/>
                  </a:cubicBezTo>
                  <a:cubicBezTo>
                    <a:pt x="41" y="4639"/>
                    <a:pt x="0" y="4539"/>
                    <a:pt x="0" y="4433"/>
                  </a:cubicBezTo>
                  <a:cubicBezTo>
                    <a:pt x="0" y="4327"/>
                    <a:pt x="41" y="4228"/>
                    <a:pt x="116" y="4153"/>
                  </a:cubicBezTo>
                  <a:lnTo>
                    <a:pt x="620" y="3648"/>
                  </a:lnTo>
                  <a:lnTo>
                    <a:pt x="695" y="3723"/>
                  </a:lnTo>
                  <a:lnTo>
                    <a:pt x="191" y="4227"/>
                  </a:lnTo>
                  <a:cubicBezTo>
                    <a:pt x="136" y="4282"/>
                    <a:pt x="106" y="4355"/>
                    <a:pt x="106" y="4433"/>
                  </a:cubicBezTo>
                  <a:cubicBezTo>
                    <a:pt x="106" y="4511"/>
                    <a:pt x="136" y="4584"/>
                    <a:pt x="191" y="4639"/>
                  </a:cubicBezTo>
                  <a:cubicBezTo>
                    <a:pt x="304" y="4752"/>
                    <a:pt x="489" y="4752"/>
                    <a:pt x="602" y="4639"/>
                  </a:cubicBezTo>
                  <a:lnTo>
                    <a:pt x="5126" y="116"/>
                  </a:lnTo>
                  <a:cubicBezTo>
                    <a:pt x="5281" y="-38"/>
                    <a:pt x="5532" y="-38"/>
                    <a:pt x="5687" y="116"/>
                  </a:cubicBezTo>
                  <a:cubicBezTo>
                    <a:pt x="5842" y="270"/>
                    <a:pt x="5842" y="522"/>
                    <a:pt x="5687" y="677"/>
                  </a:cubicBezTo>
                  <a:lnTo>
                    <a:pt x="4067" y="2296"/>
                  </a:lnTo>
                  <a:lnTo>
                    <a:pt x="3993" y="2222"/>
                  </a:lnTo>
                  <a:lnTo>
                    <a:pt x="5612" y="602"/>
                  </a:lnTo>
                  <a:cubicBezTo>
                    <a:pt x="5726" y="489"/>
                    <a:pt x="5726" y="304"/>
                    <a:pt x="5612" y="190"/>
                  </a:cubicBezTo>
                  <a:cubicBezTo>
                    <a:pt x="5499" y="77"/>
                    <a:pt x="5314" y="77"/>
                    <a:pt x="5201" y="190"/>
                  </a:cubicBezTo>
                  <a:lnTo>
                    <a:pt x="677" y="4714"/>
                  </a:lnTo>
                  <a:cubicBezTo>
                    <a:pt x="600" y="4791"/>
                    <a:pt x="498" y="4830"/>
                    <a:pt x="397" y="483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29" name="Google Shape;429;p7"/>
          <p:cNvSpPr txBox="1"/>
          <p:nvPr/>
        </p:nvSpPr>
        <p:spPr>
          <a:xfrm>
            <a:off x="1106582" y="1859617"/>
            <a:ext cx="1263823" cy="4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400"/>
              <a:buFont typeface="Arial"/>
              <a:buNone/>
            </a:pPr>
            <a:r>
              <a:rPr lang="zh-TW" sz="5400" b="1" i="0" u="none" strike="noStrike" cap="none">
                <a:solidFill>
                  <a:schemeClr val="dk1"/>
                </a:solidFill>
                <a:latin typeface="Lexend"/>
                <a:ea typeface="Lexend"/>
                <a:cs typeface="Lexend"/>
                <a:sym typeface="Lexend"/>
              </a:rPr>
              <a:t>02</a:t>
            </a:r>
            <a:endParaRPr sz="3600" b="1" i="0" u="none" strike="noStrike" cap="none">
              <a:solidFill>
                <a:schemeClr val="dk1"/>
              </a:solidFill>
              <a:latin typeface="Lexend"/>
              <a:ea typeface="Lexend"/>
              <a:cs typeface="Lexend"/>
              <a:sym typeface="Lexend"/>
            </a:endParaRPr>
          </a:p>
        </p:txBody>
      </p:sp>
      <p:sp>
        <p:nvSpPr>
          <p:cNvPr id="430" name="Google Shape;430;p7"/>
          <p:cNvSpPr txBox="1">
            <a:spLocks noGrp="1"/>
          </p:cNvSpPr>
          <p:nvPr>
            <p:ph type="ctrTitle"/>
          </p:nvPr>
        </p:nvSpPr>
        <p:spPr>
          <a:xfrm>
            <a:off x="1004600" y="2378537"/>
            <a:ext cx="5379600" cy="81508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zh-TW" dirty="0">
                <a:latin typeface="Microsoft JhengHei"/>
                <a:ea typeface="Microsoft JhengHei"/>
                <a:cs typeface="Microsoft JhengHei"/>
                <a:sym typeface="Microsoft JhengHei"/>
              </a:rPr>
              <a:t>檢查對象</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0"/>
                                        </p:tgtEl>
                                        <p:attrNameLst>
                                          <p:attrName>style.visibility</p:attrName>
                                        </p:attrNameLst>
                                      </p:cBhvr>
                                      <p:to>
                                        <p:strVal val="visible"/>
                                      </p:to>
                                    </p:set>
                                    <p:animEffect transition="in" filter="fade">
                                      <p:cBhvr>
                                        <p:cTn id="11"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grpSp>
        <p:nvGrpSpPr>
          <p:cNvPr id="1752" name="Google Shape;1752;p74"/>
          <p:cNvGrpSpPr/>
          <p:nvPr/>
        </p:nvGrpSpPr>
        <p:grpSpPr>
          <a:xfrm rot="10800000">
            <a:off x="-1300133" y="-1493462"/>
            <a:ext cx="3125847" cy="7384413"/>
            <a:chOff x="6745693" y="-514637"/>
            <a:chExt cx="3125847" cy="7384413"/>
          </a:xfrm>
        </p:grpSpPr>
        <p:grpSp>
          <p:nvGrpSpPr>
            <p:cNvPr id="1753" name="Google Shape;1753;p74"/>
            <p:cNvGrpSpPr/>
            <p:nvPr/>
          </p:nvGrpSpPr>
          <p:grpSpPr>
            <a:xfrm>
              <a:off x="7453739" y="1762646"/>
              <a:ext cx="1961448" cy="1961448"/>
              <a:chOff x="3335760" y="960480"/>
              <a:chExt cx="1286280" cy="1286280"/>
            </a:xfrm>
          </p:grpSpPr>
          <p:sp>
            <p:nvSpPr>
              <p:cNvPr id="1754" name="Google Shape;1754;p74"/>
              <p:cNvSpPr/>
              <p:nvPr/>
            </p:nvSpPr>
            <p:spPr>
              <a:xfrm>
                <a:off x="3335760" y="960480"/>
                <a:ext cx="1286280" cy="1286280"/>
              </a:xfrm>
              <a:custGeom>
                <a:avLst/>
                <a:gdLst/>
                <a:ahLst/>
                <a:cxnLst/>
                <a:rect l="l" t="t" r="r" b="b"/>
                <a:pathLst>
                  <a:path w="3573" h="3573" extrusionOk="0">
                    <a:moveTo>
                      <a:pt x="1786" y="3573"/>
                    </a:moveTo>
                    <a:cubicBezTo>
                      <a:pt x="1771" y="3573"/>
                      <a:pt x="1759" y="3560"/>
                      <a:pt x="1759" y="3546"/>
                    </a:cubicBezTo>
                    <a:cubicBezTo>
                      <a:pt x="1759" y="3531"/>
                      <a:pt x="1771" y="3518"/>
                      <a:pt x="1786" y="3518"/>
                    </a:cubicBezTo>
                    <a:cubicBezTo>
                      <a:pt x="2741" y="3518"/>
                      <a:pt x="3518" y="2742"/>
                      <a:pt x="3518" y="1786"/>
                    </a:cubicBezTo>
                    <a:cubicBezTo>
                      <a:pt x="3518" y="831"/>
                      <a:pt x="2741" y="55"/>
                      <a:pt x="1786" y="55"/>
                    </a:cubicBezTo>
                    <a:cubicBezTo>
                      <a:pt x="831" y="55"/>
                      <a:pt x="54" y="831"/>
                      <a:pt x="54" y="1786"/>
                    </a:cubicBezTo>
                    <a:cubicBezTo>
                      <a:pt x="54" y="1802"/>
                      <a:pt x="42" y="1813"/>
                      <a:pt x="27" y="1813"/>
                    </a:cubicBezTo>
                    <a:cubicBezTo>
                      <a:pt x="12" y="1813"/>
                      <a:pt x="0" y="1802"/>
                      <a:pt x="0" y="1786"/>
                    </a:cubicBezTo>
                    <a:cubicBezTo>
                      <a:pt x="0" y="802"/>
                      <a:pt x="801" y="0"/>
                      <a:pt x="1786" y="0"/>
                    </a:cubicBezTo>
                    <a:cubicBezTo>
                      <a:pt x="2771" y="0"/>
                      <a:pt x="3573" y="802"/>
                      <a:pt x="3573" y="1786"/>
                    </a:cubicBezTo>
                    <a:cubicBezTo>
                      <a:pt x="3573" y="2771"/>
                      <a:pt x="2771" y="3573"/>
                      <a:pt x="1786" y="357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5" name="Google Shape;1755;p74"/>
              <p:cNvSpPr/>
              <p:nvPr/>
            </p:nvSpPr>
            <p:spPr>
              <a:xfrm>
                <a:off x="3453120" y="1077840"/>
                <a:ext cx="1051200" cy="1051560"/>
              </a:xfrm>
              <a:custGeom>
                <a:avLst/>
                <a:gdLst/>
                <a:ahLst/>
                <a:cxnLst/>
                <a:rect l="l" t="t" r="r" b="b"/>
                <a:pathLst>
                  <a:path w="2920" h="2921" extrusionOk="0">
                    <a:moveTo>
                      <a:pt x="1460" y="54"/>
                    </a:moveTo>
                    <a:cubicBezTo>
                      <a:pt x="685" y="54"/>
                      <a:pt x="54" y="685"/>
                      <a:pt x="54" y="1460"/>
                    </a:cubicBezTo>
                    <a:cubicBezTo>
                      <a:pt x="54" y="2236"/>
                      <a:pt x="685" y="2867"/>
                      <a:pt x="1460" y="2867"/>
                    </a:cubicBezTo>
                    <a:cubicBezTo>
                      <a:pt x="2235" y="2867"/>
                      <a:pt x="2867" y="2236"/>
                      <a:pt x="2867" y="1460"/>
                    </a:cubicBezTo>
                    <a:cubicBezTo>
                      <a:pt x="2867" y="685"/>
                      <a:pt x="2235" y="54"/>
                      <a:pt x="1460" y="54"/>
                    </a:cubicBezTo>
                    <a:moveTo>
                      <a:pt x="1460" y="2921"/>
                    </a:moveTo>
                    <a:cubicBezTo>
                      <a:pt x="655" y="2921"/>
                      <a:pt x="0" y="2266"/>
                      <a:pt x="0" y="1460"/>
                    </a:cubicBezTo>
                    <a:cubicBezTo>
                      <a:pt x="0" y="655"/>
                      <a:pt x="655" y="0"/>
                      <a:pt x="1460" y="0"/>
                    </a:cubicBezTo>
                    <a:cubicBezTo>
                      <a:pt x="2266" y="0"/>
                      <a:pt x="2920" y="655"/>
                      <a:pt x="2920" y="1460"/>
                    </a:cubicBezTo>
                    <a:cubicBezTo>
                      <a:pt x="2920" y="2266"/>
                      <a:pt x="2266" y="2921"/>
                      <a:pt x="1460" y="2921"/>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6" name="Google Shape;1756;p74"/>
              <p:cNvSpPr/>
              <p:nvPr/>
            </p:nvSpPr>
            <p:spPr>
              <a:xfrm>
                <a:off x="3570480" y="1195200"/>
                <a:ext cx="816480" cy="816840"/>
              </a:xfrm>
              <a:custGeom>
                <a:avLst/>
                <a:gdLst/>
                <a:ahLst/>
                <a:cxnLst/>
                <a:rect l="l" t="t" r="r" b="b"/>
                <a:pathLst>
                  <a:path w="2268" h="2269" extrusionOk="0">
                    <a:moveTo>
                      <a:pt x="1134" y="54"/>
                    </a:moveTo>
                    <a:cubicBezTo>
                      <a:pt x="539" y="54"/>
                      <a:pt x="54" y="539"/>
                      <a:pt x="54" y="1134"/>
                    </a:cubicBezTo>
                    <a:cubicBezTo>
                      <a:pt x="54" y="1730"/>
                      <a:pt x="539" y="2214"/>
                      <a:pt x="1134" y="2214"/>
                    </a:cubicBezTo>
                    <a:cubicBezTo>
                      <a:pt x="1730" y="2214"/>
                      <a:pt x="2214" y="1730"/>
                      <a:pt x="2214" y="1134"/>
                    </a:cubicBezTo>
                    <a:cubicBezTo>
                      <a:pt x="2214" y="539"/>
                      <a:pt x="1730" y="54"/>
                      <a:pt x="1134" y="54"/>
                    </a:cubicBezTo>
                    <a:moveTo>
                      <a:pt x="1134" y="2269"/>
                    </a:moveTo>
                    <a:cubicBezTo>
                      <a:pt x="509" y="2269"/>
                      <a:pt x="0" y="1760"/>
                      <a:pt x="0" y="1134"/>
                    </a:cubicBezTo>
                    <a:cubicBezTo>
                      <a:pt x="0" y="509"/>
                      <a:pt x="509" y="0"/>
                      <a:pt x="1134" y="0"/>
                    </a:cubicBezTo>
                    <a:cubicBezTo>
                      <a:pt x="1760" y="0"/>
                      <a:pt x="2268" y="509"/>
                      <a:pt x="2268" y="1134"/>
                    </a:cubicBezTo>
                    <a:cubicBezTo>
                      <a:pt x="2268" y="1760"/>
                      <a:pt x="1760" y="2269"/>
                      <a:pt x="1134" y="22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7" name="Google Shape;1757;p74"/>
              <p:cNvSpPr/>
              <p:nvPr/>
            </p:nvSpPr>
            <p:spPr>
              <a:xfrm>
                <a:off x="3687840" y="1312560"/>
                <a:ext cx="582120" cy="582120"/>
              </a:xfrm>
              <a:custGeom>
                <a:avLst/>
                <a:gdLst/>
                <a:ahLst/>
                <a:cxnLst/>
                <a:rect l="l" t="t" r="r" b="b"/>
                <a:pathLst>
                  <a:path w="1617" h="1617" extrusionOk="0">
                    <a:moveTo>
                      <a:pt x="808" y="54"/>
                    </a:moveTo>
                    <a:cubicBezTo>
                      <a:pt x="392" y="54"/>
                      <a:pt x="54" y="392"/>
                      <a:pt x="54" y="808"/>
                    </a:cubicBezTo>
                    <a:cubicBezTo>
                      <a:pt x="54" y="1225"/>
                      <a:pt x="392" y="1563"/>
                      <a:pt x="808" y="1563"/>
                    </a:cubicBezTo>
                    <a:cubicBezTo>
                      <a:pt x="1224" y="1563"/>
                      <a:pt x="1562" y="1225"/>
                      <a:pt x="1562" y="808"/>
                    </a:cubicBezTo>
                    <a:cubicBezTo>
                      <a:pt x="1562" y="392"/>
                      <a:pt x="1224" y="54"/>
                      <a:pt x="808" y="54"/>
                    </a:cubicBezTo>
                    <a:moveTo>
                      <a:pt x="808" y="1617"/>
                    </a:moveTo>
                    <a:cubicBezTo>
                      <a:pt x="363" y="1617"/>
                      <a:pt x="0" y="1254"/>
                      <a:pt x="0" y="808"/>
                    </a:cubicBezTo>
                    <a:cubicBezTo>
                      <a:pt x="0" y="363"/>
                      <a:pt x="363" y="0"/>
                      <a:pt x="808" y="0"/>
                    </a:cubicBezTo>
                    <a:cubicBezTo>
                      <a:pt x="1254" y="0"/>
                      <a:pt x="1617" y="363"/>
                      <a:pt x="1617" y="808"/>
                    </a:cubicBezTo>
                    <a:cubicBezTo>
                      <a:pt x="1617" y="1254"/>
                      <a:pt x="1254" y="1617"/>
                      <a:pt x="808" y="16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8" name="Google Shape;1758;p74"/>
              <p:cNvSpPr/>
              <p:nvPr/>
            </p:nvSpPr>
            <p:spPr>
              <a:xfrm>
                <a:off x="3805200" y="1429920"/>
                <a:ext cx="347040" cy="347400"/>
              </a:xfrm>
              <a:custGeom>
                <a:avLst/>
                <a:gdLst/>
                <a:ahLst/>
                <a:cxnLst/>
                <a:rect l="l" t="t" r="r" b="b"/>
                <a:pathLst>
                  <a:path w="964" h="965" extrusionOk="0">
                    <a:moveTo>
                      <a:pt x="482" y="54"/>
                    </a:moveTo>
                    <a:cubicBezTo>
                      <a:pt x="246" y="54"/>
                      <a:pt x="54" y="246"/>
                      <a:pt x="54" y="482"/>
                    </a:cubicBezTo>
                    <a:cubicBezTo>
                      <a:pt x="54" y="719"/>
                      <a:pt x="246" y="911"/>
                      <a:pt x="482" y="911"/>
                    </a:cubicBezTo>
                    <a:cubicBezTo>
                      <a:pt x="718" y="911"/>
                      <a:pt x="911" y="719"/>
                      <a:pt x="911" y="482"/>
                    </a:cubicBezTo>
                    <a:cubicBezTo>
                      <a:pt x="911" y="246"/>
                      <a:pt x="718" y="54"/>
                      <a:pt x="482" y="54"/>
                    </a:cubicBezTo>
                    <a:moveTo>
                      <a:pt x="482" y="965"/>
                    </a:moveTo>
                    <a:cubicBezTo>
                      <a:pt x="216" y="965"/>
                      <a:pt x="0" y="748"/>
                      <a:pt x="0" y="482"/>
                    </a:cubicBezTo>
                    <a:cubicBezTo>
                      <a:pt x="0" y="216"/>
                      <a:pt x="216" y="0"/>
                      <a:pt x="482" y="0"/>
                    </a:cubicBezTo>
                    <a:cubicBezTo>
                      <a:pt x="748" y="0"/>
                      <a:pt x="964" y="216"/>
                      <a:pt x="964" y="482"/>
                    </a:cubicBezTo>
                    <a:cubicBezTo>
                      <a:pt x="964" y="748"/>
                      <a:pt x="748" y="965"/>
                      <a:pt x="482" y="96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59" name="Google Shape;1759;p74"/>
            <p:cNvGrpSpPr/>
            <p:nvPr/>
          </p:nvGrpSpPr>
          <p:grpSpPr>
            <a:xfrm>
              <a:off x="6745693" y="4110134"/>
              <a:ext cx="2539507" cy="2759642"/>
              <a:chOff x="2760840" y="3659400"/>
              <a:chExt cx="1665360" cy="1809720"/>
            </a:xfrm>
          </p:grpSpPr>
          <p:sp>
            <p:nvSpPr>
              <p:cNvPr id="1760" name="Google Shape;1760;p74"/>
              <p:cNvSpPr/>
              <p:nvPr/>
            </p:nvSpPr>
            <p:spPr>
              <a:xfrm>
                <a:off x="2760840" y="3659400"/>
                <a:ext cx="1665360" cy="1809720"/>
              </a:xfrm>
              <a:custGeom>
                <a:avLst/>
                <a:gdLst/>
                <a:ahLst/>
                <a:cxnLst/>
                <a:rect l="l" t="t" r="r" b="b"/>
                <a:pathLst>
                  <a:path w="4626" h="5027" extrusionOk="0">
                    <a:moveTo>
                      <a:pt x="27" y="5027"/>
                    </a:moveTo>
                    <a:cubicBezTo>
                      <a:pt x="21" y="5027"/>
                      <a:pt x="14" y="5024"/>
                      <a:pt x="9" y="5019"/>
                    </a:cubicBezTo>
                    <a:cubicBezTo>
                      <a:pt x="-2" y="5008"/>
                      <a:pt x="-2" y="4991"/>
                      <a:pt x="9" y="4981"/>
                    </a:cubicBezTo>
                    <a:lnTo>
                      <a:pt x="4497" y="492"/>
                    </a:lnTo>
                    <a:cubicBezTo>
                      <a:pt x="4597" y="392"/>
                      <a:pt x="4597" y="229"/>
                      <a:pt x="4497" y="129"/>
                    </a:cubicBezTo>
                    <a:cubicBezTo>
                      <a:pt x="4397" y="29"/>
                      <a:pt x="4234" y="29"/>
                      <a:pt x="4134" y="129"/>
                    </a:cubicBezTo>
                    <a:lnTo>
                      <a:pt x="2842" y="1421"/>
                    </a:lnTo>
                    <a:cubicBezTo>
                      <a:pt x="2832" y="1431"/>
                      <a:pt x="2814" y="1431"/>
                      <a:pt x="2804" y="1421"/>
                    </a:cubicBezTo>
                    <a:cubicBezTo>
                      <a:pt x="2793" y="1410"/>
                      <a:pt x="2793" y="1394"/>
                      <a:pt x="2804" y="1383"/>
                    </a:cubicBezTo>
                    <a:lnTo>
                      <a:pt x="4096" y="91"/>
                    </a:lnTo>
                    <a:cubicBezTo>
                      <a:pt x="4217" y="-30"/>
                      <a:pt x="4414" y="-30"/>
                      <a:pt x="4535" y="91"/>
                    </a:cubicBezTo>
                    <a:cubicBezTo>
                      <a:pt x="4657" y="212"/>
                      <a:pt x="4657" y="409"/>
                      <a:pt x="4535" y="530"/>
                    </a:cubicBezTo>
                    <a:lnTo>
                      <a:pt x="47" y="5019"/>
                    </a:lnTo>
                    <a:cubicBezTo>
                      <a:pt x="42" y="5024"/>
                      <a:pt x="35" y="5027"/>
                      <a:pt x="27" y="502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1" name="Google Shape;1761;p74"/>
              <p:cNvSpPr/>
              <p:nvPr/>
            </p:nvSpPr>
            <p:spPr>
              <a:xfrm>
                <a:off x="3417066" y="3861974"/>
                <a:ext cx="805320" cy="805320"/>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62" name="Google Shape;1762;p74"/>
            <p:cNvGrpSpPr/>
            <p:nvPr/>
          </p:nvGrpSpPr>
          <p:grpSpPr>
            <a:xfrm>
              <a:off x="8065000" y="-188373"/>
              <a:ext cx="1806540" cy="1730335"/>
              <a:chOff x="4996146" y="494640"/>
              <a:chExt cx="1184694" cy="1134720"/>
            </a:xfrm>
          </p:grpSpPr>
          <p:sp>
            <p:nvSpPr>
              <p:cNvPr id="1763" name="Google Shape;1763;p74"/>
              <p:cNvSpPr/>
              <p:nvPr/>
            </p:nvSpPr>
            <p:spPr>
              <a:xfrm>
                <a:off x="5046120" y="494640"/>
                <a:ext cx="1134720" cy="1134720"/>
              </a:xfrm>
              <a:custGeom>
                <a:avLst/>
                <a:gdLst/>
                <a:ahLst/>
                <a:cxnLst/>
                <a:rect l="l" t="t" r="r" b="b"/>
                <a:pathLst>
                  <a:path w="3152" h="3152" extrusionOk="0">
                    <a:moveTo>
                      <a:pt x="433" y="3152"/>
                    </a:moveTo>
                    <a:cubicBezTo>
                      <a:pt x="318" y="3152"/>
                      <a:pt x="209" y="3107"/>
                      <a:pt x="127" y="3026"/>
                    </a:cubicBezTo>
                    <a:cubicBezTo>
                      <a:pt x="45" y="2944"/>
                      <a:pt x="0" y="2835"/>
                      <a:pt x="0" y="2720"/>
                    </a:cubicBezTo>
                    <a:cubicBezTo>
                      <a:pt x="0" y="2604"/>
                      <a:pt x="45" y="2495"/>
                      <a:pt x="127" y="2414"/>
                    </a:cubicBezTo>
                    <a:lnTo>
                      <a:pt x="2533" y="8"/>
                    </a:lnTo>
                    <a:cubicBezTo>
                      <a:pt x="2543" y="-3"/>
                      <a:pt x="2560" y="-3"/>
                      <a:pt x="2571" y="8"/>
                    </a:cubicBezTo>
                    <a:cubicBezTo>
                      <a:pt x="2582" y="19"/>
                      <a:pt x="2582" y="36"/>
                      <a:pt x="2571" y="46"/>
                    </a:cubicBezTo>
                    <a:lnTo>
                      <a:pt x="165" y="2452"/>
                    </a:lnTo>
                    <a:cubicBezTo>
                      <a:pt x="94" y="2523"/>
                      <a:pt x="55" y="2618"/>
                      <a:pt x="55" y="2720"/>
                    </a:cubicBezTo>
                    <a:cubicBezTo>
                      <a:pt x="55" y="2821"/>
                      <a:pt x="94" y="2916"/>
                      <a:pt x="165" y="2987"/>
                    </a:cubicBezTo>
                    <a:cubicBezTo>
                      <a:pt x="237" y="3059"/>
                      <a:pt x="332" y="3098"/>
                      <a:pt x="433" y="3098"/>
                    </a:cubicBezTo>
                    <a:cubicBezTo>
                      <a:pt x="534" y="3098"/>
                      <a:pt x="629" y="3059"/>
                      <a:pt x="701" y="2987"/>
                    </a:cubicBezTo>
                    <a:lnTo>
                      <a:pt x="3106" y="582"/>
                    </a:lnTo>
                    <a:cubicBezTo>
                      <a:pt x="3117" y="571"/>
                      <a:pt x="3134" y="571"/>
                      <a:pt x="3145" y="582"/>
                    </a:cubicBezTo>
                    <a:cubicBezTo>
                      <a:pt x="3155" y="592"/>
                      <a:pt x="3155" y="609"/>
                      <a:pt x="3145" y="620"/>
                    </a:cubicBezTo>
                    <a:lnTo>
                      <a:pt x="739" y="3026"/>
                    </a:lnTo>
                    <a:cubicBezTo>
                      <a:pt x="657" y="3107"/>
                      <a:pt x="549" y="3152"/>
                      <a:pt x="433" y="315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4" name="Google Shape;1764;p74"/>
              <p:cNvSpPr/>
              <p:nvPr/>
            </p:nvSpPr>
            <p:spPr>
              <a:xfrm>
                <a:off x="4996146" y="851220"/>
                <a:ext cx="261720" cy="261720"/>
              </a:xfrm>
              <a:custGeom>
                <a:avLst/>
                <a:gdLst/>
                <a:ahLst/>
                <a:cxnLst/>
                <a:rect l="l" t="t" r="r" b="b"/>
                <a:pathLst>
                  <a:path w="727" h="727" extrusionOk="0">
                    <a:moveTo>
                      <a:pt x="363" y="727"/>
                    </a:moveTo>
                    <a:cubicBezTo>
                      <a:pt x="163" y="727"/>
                      <a:pt x="0" y="564"/>
                      <a:pt x="0" y="363"/>
                    </a:cubicBezTo>
                    <a:cubicBezTo>
                      <a:pt x="0" y="163"/>
                      <a:pt x="163" y="0"/>
                      <a:pt x="363" y="0"/>
                    </a:cubicBezTo>
                    <a:cubicBezTo>
                      <a:pt x="378" y="0"/>
                      <a:pt x="390" y="12"/>
                      <a:pt x="390" y="27"/>
                    </a:cubicBezTo>
                    <a:cubicBezTo>
                      <a:pt x="390" y="42"/>
                      <a:pt x="378" y="54"/>
                      <a:pt x="363" y="54"/>
                    </a:cubicBezTo>
                    <a:cubicBezTo>
                      <a:pt x="193" y="54"/>
                      <a:pt x="54" y="193"/>
                      <a:pt x="54" y="363"/>
                    </a:cubicBezTo>
                    <a:cubicBezTo>
                      <a:pt x="54" y="534"/>
                      <a:pt x="193" y="673"/>
                      <a:pt x="363" y="673"/>
                    </a:cubicBezTo>
                    <a:cubicBezTo>
                      <a:pt x="534" y="673"/>
                      <a:pt x="672" y="534"/>
                      <a:pt x="672" y="363"/>
                    </a:cubicBezTo>
                    <a:cubicBezTo>
                      <a:pt x="672" y="348"/>
                      <a:pt x="684" y="337"/>
                      <a:pt x="699" y="337"/>
                    </a:cubicBezTo>
                    <a:cubicBezTo>
                      <a:pt x="714" y="337"/>
                      <a:pt x="727" y="348"/>
                      <a:pt x="727" y="363"/>
                    </a:cubicBezTo>
                    <a:cubicBezTo>
                      <a:pt x="727" y="564"/>
                      <a:pt x="563" y="727"/>
                      <a:pt x="363" y="72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5" name="Google Shape;1765;p74"/>
              <p:cNvSpPr/>
              <p:nvPr/>
            </p:nvSpPr>
            <p:spPr>
              <a:xfrm>
                <a:off x="5195520" y="1364760"/>
                <a:ext cx="115200" cy="115200"/>
              </a:xfrm>
              <a:custGeom>
                <a:avLst/>
                <a:gdLst/>
                <a:ahLst/>
                <a:cxnLst/>
                <a:rect l="l" t="t" r="r" b="b"/>
                <a:pathLst>
                  <a:path w="320" h="320" extrusionOk="0">
                    <a:moveTo>
                      <a:pt x="160" y="54"/>
                    </a:moveTo>
                    <a:cubicBezTo>
                      <a:pt x="132" y="54"/>
                      <a:pt x="106" y="65"/>
                      <a:pt x="86" y="85"/>
                    </a:cubicBezTo>
                    <a:cubicBezTo>
                      <a:pt x="44" y="127"/>
                      <a:pt x="44" y="194"/>
                      <a:pt x="86" y="235"/>
                    </a:cubicBezTo>
                    <a:cubicBezTo>
                      <a:pt x="106" y="255"/>
                      <a:pt x="132" y="266"/>
                      <a:pt x="160" y="266"/>
                    </a:cubicBezTo>
                    <a:cubicBezTo>
                      <a:pt x="189" y="266"/>
                      <a:pt x="216" y="255"/>
                      <a:pt x="235" y="235"/>
                    </a:cubicBezTo>
                    <a:lnTo>
                      <a:pt x="235" y="235"/>
                    </a:lnTo>
                    <a:cubicBezTo>
                      <a:pt x="255" y="215"/>
                      <a:pt x="267" y="189"/>
                      <a:pt x="267" y="160"/>
                    </a:cubicBezTo>
                    <a:cubicBezTo>
                      <a:pt x="267" y="132"/>
                      <a:pt x="255" y="105"/>
                      <a:pt x="235" y="85"/>
                    </a:cubicBezTo>
                    <a:cubicBezTo>
                      <a:pt x="216" y="65"/>
                      <a:pt x="189" y="54"/>
                      <a:pt x="160" y="54"/>
                    </a:cubicBezTo>
                    <a:moveTo>
                      <a:pt x="160" y="320"/>
                    </a:moveTo>
                    <a:cubicBezTo>
                      <a:pt x="118" y="320"/>
                      <a:pt x="77" y="304"/>
                      <a:pt x="47" y="273"/>
                    </a:cubicBezTo>
                    <a:cubicBezTo>
                      <a:pt x="-15" y="211"/>
                      <a:pt x="-15" y="109"/>
                      <a:pt x="47" y="47"/>
                    </a:cubicBezTo>
                    <a:cubicBezTo>
                      <a:pt x="110" y="-15"/>
                      <a:pt x="211" y="-15"/>
                      <a:pt x="274" y="47"/>
                    </a:cubicBezTo>
                    <a:cubicBezTo>
                      <a:pt x="304" y="77"/>
                      <a:pt x="320" y="118"/>
                      <a:pt x="320" y="160"/>
                    </a:cubicBezTo>
                    <a:cubicBezTo>
                      <a:pt x="320" y="203"/>
                      <a:pt x="304" y="243"/>
                      <a:pt x="274" y="273"/>
                    </a:cubicBezTo>
                    <a:lnTo>
                      <a:pt x="274" y="274"/>
                    </a:lnTo>
                    <a:cubicBezTo>
                      <a:pt x="244" y="304"/>
                      <a:pt x="203"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6" name="Google Shape;1766;p74"/>
              <p:cNvSpPr/>
              <p:nvPr/>
            </p:nvSpPr>
            <p:spPr>
              <a:xfrm>
                <a:off x="5342400" y="1218240"/>
                <a:ext cx="115200" cy="114840"/>
              </a:xfrm>
              <a:custGeom>
                <a:avLst/>
                <a:gdLst/>
                <a:ahLst/>
                <a:cxnLst/>
                <a:rect l="l" t="t" r="r" b="b"/>
                <a:pathLst>
                  <a:path w="320" h="319" extrusionOk="0">
                    <a:moveTo>
                      <a:pt x="160" y="53"/>
                    </a:moveTo>
                    <a:cubicBezTo>
                      <a:pt x="132" y="53"/>
                      <a:pt x="105" y="65"/>
                      <a:pt x="85" y="85"/>
                    </a:cubicBezTo>
                    <a:cubicBezTo>
                      <a:pt x="65" y="105"/>
                      <a:pt x="54" y="131"/>
                      <a:pt x="54" y="159"/>
                    </a:cubicBezTo>
                    <a:cubicBezTo>
                      <a:pt x="54" y="188"/>
                      <a:pt x="65" y="215"/>
                      <a:pt x="85" y="235"/>
                    </a:cubicBezTo>
                    <a:cubicBezTo>
                      <a:pt x="105" y="254"/>
                      <a:pt x="132" y="265"/>
                      <a:pt x="160" y="265"/>
                    </a:cubicBezTo>
                    <a:cubicBezTo>
                      <a:pt x="189" y="265"/>
                      <a:pt x="215" y="254"/>
                      <a:pt x="235" y="235"/>
                    </a:cubicBezTo>
                    <a:cubicBezTo>
                      <a:pt x="255" y="215"/>
                      <a:pt x="266" y="188"/>
                      <a:pt x="266" y="159"/>
                    </a:cubicBezTo>
                    <a:cubicBezTo>
                      <a:pt x="266" y="131"/>
                      <a:pt x="255" y="105"/>
                      <a:pt x="235" y="85"/>
                    </a:cubicBezTo>
                    <a:cubicBezTo>
                      <a:pt x="215" y="65"/>
                      <a:pt x="189" y="53"/>
                      <a:pt x="160" y="53"/>
                    </a:cubicBezTo>
                    <a:moveTo>
                      <a:pt x="160" y="319"/>
                    </a:moveTo>
                    <a:cubicBezTo>
                      <a:pt x="119" y="319"/>
                      <a:pt x="78" y="304"/>
                      <a:pt x="47" y="272"/>
                    </a:cubicBezTo>
                    <a:cubicBezTo>
                      <a:pt x="-16" y="210"/>
                      <a:pt x="-16" y="109"/>
                      <a:pt x="47" y="46"/>
                    </a:cubicBezTo>
                    <a:cubicBezTo>
                      <a:pt x="109" y="-16"/>
                      <a:pt x="211" y="-16"/>
                      <a:pt x="273" y="46"/>
                    </a:cubicBezTo>
                    <a:cubicBezTo>
                      <a:pt x="336" y="109"/>
                      <a:pt x="336" y="210"/>
                      <a:pt x="273" y="272"/>
                    </a:cubicBezTo>
                    <a:cubicBezTo>
                      <a:pt x="242" y="304"/>
                      <a:pt x="201" y="319"/>
                      <a:pt x="160" y="31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7" name="Google Shape;1767;p74"/>
              <p:cNvSpPr/>
              <p:nvPr/>
            </p:nvSpPr>
            <p:spPr>
              <a:xfrm>
                <a:off x="5489280" y="1071360"/>
                <a:ext cx="115200" cy="115200"/>
              </a:xfrm>
              <a:custGeom>
                <a:avLst/>
                <a:gdLst/>
                <a:ahLst/>
                <a:cxnLst/>
                <a:rect l="l" t="t" r="r" b="b"/>
                <a:pathLst>
                  <a:path w="320" h="320" extrusionOk="0">
                    <a:moveTo>
                      <a:pt x="160" y="54"/>
                    </a:moveTo>
                    <a:cubicBezTo>
                      <a:pt x="131" y="54"/>
                      <a:pt x="105" y="65"/>
                      <a:pt x="85" y="85"/>
                    </a:cubicBezTo>
                    <a:cubicBezTo>
                      <a:pt x="43" y="127"/>
                      <a:pt x="43" y="194"/>
                      <a:pt x="85" y="235"/>
                    </a:cubicBezTo>
                    <a:cubicBezTo>
                      <a:pt x="126" y="276"/>
                      <a:pt x="193" y="276"/>
                      <a:pt x="235" y="235"/>
                    </a:cubicBezTo>
                    <a:cubicBezTo>
                      <a:pt x="276" y="194"/>
                      <a:pt x="276" y="127"/>
                      <a:pt x="235" y="85"/>
                    </a:cubicBezTo>
                    <a:cubicBezTo>
                      <a:pt x="215" y="65"/>
                      <a:pt x="188" y="54"/>
                      <a:pt x="160" y="54"/>
                    </a:cubicBezTo>
                    <a:moveTo>
                      <a:pt x="160" y="320"/>
                    </a:moveTo>
                    <a:cubicBezTo>
                      <a:pt x="119" y="320"/>
                      <a:pt x="78" y="304"/>
                      <a:pt x="47" y="273"/>
                    </a:cubicBezTo>
                    <a:cubicBezTo>
                      <a:pt x="-16" y="210"/>
                      <a:pt x="-16" y="109"/>
                      <a:pt x="47" y="47"/>
                    </a:cubicBezTo>
                    <a:cubicBezTo>
                      <a:pt x="77" y="17"/>
                      <a:pt x="117" y="0"/>
                      <a:pt x="160" y="0"/>
                    </a:cubicBezTo>
                    <a:cubicBezTo>
                      <a:pt x="203" y="0"/>
                      <a:pt x="243" y="17"/>
                      <a:pt x="273" y="47"/>
                    </a:cubicBezTo>
                    <a:cubicBezTo>
                      <a:pt x="335" y="109"/>
                      <a:pt x="335" y="210"/>
                      <a:pt x="273" y="273"/>
                    </a:cubicBezTo>
                    <a:cubicBezTo>
                      <a:pt x="242" y="304"/>
                      <a:pt x="201"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8" name="Google Shape;1768;p74"/>
              <p:cNvSpPr/>
              <p:nvPr/>
            </p:nvSpPr>
            <p:spPr>
              <a:xfrm>
                <a:off x="5636160" y="924480"/>
                <a:ext cx="115200" cy="115200"/>
              </a:xfrm>
              <a:custGeom>
                <a:avLst/>
                <a:gdLst/>
                <a:ahLst/>
                <a:cxnLst/>
                <a:rect l="l" t="t" r="r" b="b"/>
                <a:pathLst>
                  <a:path w="320" h="320" extrusionOk="0">
                    <a:moveTo>
                      <a:pt x="159" y="54"/>
                    </a:moveTo>
                    <a:cubicBezTo>
                      <a:pt x="132" y="54"/>
                      <a:pt x="105" y="65"/>
                      <a:pt x="85" y="85"/>
                    </a:cubicBezTo>
                    <a:cubicBezTo>
                      <a:pt x="65" y="105"/>
                      <a:pt x="53" y="132"/>
                      <a:pt x="53" y="160"/>
                    </a:cubicBezTo>
                    <a:cubicBezTo>
                      <a:pt x="53" y="189"/>
                      <a:pt x="65" y="215"/>
                      <a:pt x="85" y="235"/>
                    </a:cubicBezTo>
                    <a:cubicBezTo>
                      <a:pt x="104" y="255"/>
                      <a:pt x="131" y="266"/>
                      <a:pt x="159" y="266"/>
                    </a:cubicBezTo>
                    <a:cubicBezTo>
                      <a:pt x="188" y="266"/>
                      <a:pt x="214" y="255"/>
                      <a:pt x="234" y="235"/>
                    </a:cubicBezTo>
                    <a:cubicBezTo>
                      <a:pt x="254" y="215"/>
                      <a:pt x="265" y="189"/>
                      <a:pt x="265" y="160"/>
                    </a:cubicBezTo>
                    <a:cubicBezTo>
                      <a:pt x="265" y="132"/>
                      <a:pt x="254" y="105"/>
                      <a:pt x="234" y="85"/>
                    </a:cubicBezTo>
                    <a:cubicBezTo>
                      <a:pt x="213" y="65"/>
                      <a:pt x="186" y="54"/>
                      <a:pt x="159" y="54"/>
                    </a:cubicBezTo>
                    <a:moveTo>
                      <a:pt x="159" y="320"/>
                    </a:moveTo>
                    <a:cubicBezTo>
                      <a:pt x="118" y="320"/>
                      <a:pt x="77" y="305"/>
                      <a:pt x="46" y="274"/>
                    </a:cubicBezTo>
                    <a:cubicBezTo>
                      <a:pt x="16" y="243"/>
                      <a:pt x="0" y="203"/>
                      <a:pt x="0" y="160"/>
                    </a:cubicBezTo>
                    <a:cubicBezTo>
                      <a:pt x="0" y="118"/>
                      <a:pt x="16" y="77"/>
                      <a:pt x="46" y="47"/>
                    </a:cubicBezTo>
                    <a:cubicBezTo>
                      <a:pt x="109" y="-15"/>
                      <a:pt x="210" y="-15"/>
                      <a:pt x="273" y="47"/>
                    </a:cubicBezTo>
                    <a:cubicBezTo>
                      <a:pt x="335" y="110"/>
                      <a:pt x="335" y="211"/>
                      <a:pt x="273" y="274"/>
                    </a:cubicBezTo>
                    <a:cubicBezTo>
                      <a:pt x="242" y="305"/>
                      <a:pt x="201" y="320"/>
                      <a:pt x="159"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69" name="Google Shape;1769;p74"/>
            <p:cNvGrpSpPr/>
            <p:nvPr/>
          </p:nvGrpSpPr>
          <p:grpSpPr>
            <a:xfrm>
              <a:off x="7265158" y="886006"/>
              <a:ext cx="799841" cy="799292"/>
              <a:chOff x="6807240" y="2796480"/>
              <a:chExt cx="524520" cy="524160"/>
            </a:xfrm>
          </p:grpSpPr>
          <p:sp>
            <p:nvSpPr>
              <p:cNvPr id="1770" name="Google Shape;1770;p74"/>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1" name="Google Shape;1771;p74"/>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72" name="Google Shape;1772;p74"/>
            <p:cNvGrpSpPr/>
            <p:nvPr/>
          </p:nvGrpSpPr>
          <p:grpSpPr>
            <a:xfrm>
              <a:off x="7265153" y="3590184"/>
              <a:ext cx="1218700" cy="1218700"/>
              <a:chOff x="5033520" y="2269080"/>
              <a:chExt cx="799200" cy="799200"/>
            </a:xfrm>
          </p:grpSpPr>
          <p:sp>
            <p:nvSpPr>
              <p:cNvPr id="1773" name="Google Shape;1773;p74"/>
              <p:cNvSpPr/>
              <p:nvPr/>
            </p:nvSpPr>
            <p:spPr>
              <a:xfrm>
                <a:off x="5033520" y="2269080"/>
                <a:ext cx="799200" cy="799200"/>
              </a:xfrm>
              <a:custGeom>
                <a:avLst/>
                <a:gdLst/>
                <a:ahLst/>
                <a:cxnLst/>
                <a:rect l="l" t="t" r="r" b="b"/>
                <a:pathLst>
                  <a:path w="2220" h="2220" extrusionOk="0">
                    <a:moveTo>
                      <a:pt x="1110" y="2220"/>
                    </a:moveTo>
                    <a:cubicBezTo>
                      <a:pt x="498" y="2220"/>
                      <a:pt x="0" y="1722"/>
                      <a:pt x="0" y="1110"/>
                    </a:cubicBezTo>
                    <a:cubicBezTo>
                      <a:pt x="0" y="498"/>
                      <a:pt x="498" y="0"/>
                      <a:pt x="1110" y="0"/>
                    </a:cubicBezTo>
                    <a:lnTo>
                      <a:pt x="1110" y="54"/>
                    </a:lnTo>
                    <a:cubicBezTo>
                      <a:pt x="528" y="54"/>
                      <a:pt x="54" y="528"/>
                      <a:pt x="54" y="1110"/>
                    </a:cubicBezTo>
                    <a:cubicBezTo>
                      <a:pt x="54" y="1692"/>
                      <a:pt x="528" y="2166"/>
                      <a:pt x="1110" y="2166"/>
                    </a:cubicBezTo>
                    <a:cubicBezTo>
                      <a:pt x="1693" y="2166"/>
                      <a:pt x="2167" y="1692"/>
                      <a:pt x="2167" y="1110"/>
                    </a:cubicBezTo>
                    <a:lnTo>
                      <a:pt x="2220" y="1110"/>
                    </a:lnTo>
                    <a:cubicBezTo>
                      <a:pt x="2220" y="1722"/>
                      <a:pt x="1723" y="2220"/>
                      <a:pt x="1110" y="222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4" name="Google Shape;1774;p74"/>
              <p:cNvSpPr/>
              <p:nvPr/>
            </p:nvSpPr>
            <p:spPr>
              <a:xfrm>
                <a:off x="5148360" y="2383920"/>
                <a:ext cx="569880" cy="569520"/>
              </a:xfrm>
              <a:custGeom>
                <a:avLst/>
                <a:gdLst/>
                <a:ahLst/>
                <a:cxnLst/>
                <a:rect l="l" t="t" r="r" b="b"/>
                <a:pathLst>
                  <a:path w="1583" h="1582" extrusionOk="0">
                    <a:moveTo>
                      <a:pt x="791" y="54"/>
                    </a:moveTo>
                    <a:cubicBezTo>
                      <a:pt x="385" y="54"/>
                      <a:pt x="54" y="385"/>
                      <a:pt x="54" y="791"/>
                    </a:cubicBezTo>
                    <a:cubicBezTo>
                      <a:pt x="54" y="1197"/>
                      <a:pt x="385" y="1528"/>
                      <a:pt x="791" y="1528"/>
                    </a:cubicBezTo>
                    <a:cubicBezTo>
                      <a:pt x="1198" y="1528"/>
                      <a:pt x="1528" y="1197"/>
                      <a:pt x="1528" y="791"/>
                    </a:cubicBezTo>
                    <a:cubicBezTo>
                      <a:pt x="1528" y="385"/>
                      <a:pt x="1198" y="54"/>
                      <a:pt x="791" y="54"/>
                    </a:cubicBezTo>
                    <a:moveTo>
                      <a:pt x="791" y="1582"/>
                    </a:moveTo>
                    <a:cubicBezTo>
                      <a:pt x="355" y="1582"/>
                      <a:pt x="0" y="1227"/>
                      <a:pt x="0" y="791"/>
                    </a:cubicBezTo>
                    <a:cubicBezTo>
                      <a:pt x="0" y="355"/>
                      <a:pt x="355" y="0"/>
                      <a:pt x="791" y="0"/>
                    </a:cubicBezTo>
                    <a:cubicBezTo>
                      <a:pt x="1228" y="0"/>
                      <a:pt x="1583" y="355"/>
                      <a:pt x="1583" y="791"/>
                    </a:cubicBezTo>
                    <a:cubicBezTo>
                      <a:pt x="1583" y="1227"/>
                      <a:pt x="1228" y="1582"/>
                      <a:pt x="791" y="158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5" name="Google Shape;1775;p74"/>
              <p:cNvSpPr/>
              <p:nvPr/>
            </p:nvSpPr>
            <p:spPr>
              <a:xfrm>
                <a:off x="5263200" y="2498760"/>
                <a:ext cx="340200" cy="339840"/>
              </a:xfrm>
              <a:custGeom>
                <a:avLst/>
                <a:gdLst/>
                <a:ahLst/>
                <a:cxnLst/>
                <a:rect l="l" t="t" r="r" b="b"/>
                <a:pathLst>
                  <a:path w="945" h="944" extrusionOk="0">
                    <a:moveTo>
                      <a:pt x="472" y="54"/>
                    </a:moveTo>
                    <a:cubicBezTo>
                      <a:pt x="242" y="54"/>
                      <a:pt x="54" y="241"/>
                      <a:pt x="54" y="472"/>
                    </a:cubicBezTo>
                    <a:cubicBezTo>
                      <a:pt x="54" y="703"/>
                      <a:pt x="242" y="890"/>
                      <a:pt x="472" y="890"/>
                    </a:cubicBezTo>
                    <a:cubicBezTo>
                      <a:pt x="703" y="890"/>
                      <a:pt x="891" y="703"/>
                      <a:pt x="891" y="472"/>
                    </a:cubicBezTo>
                    <a:cubicBezTo>
                      <a:pt x="891" y="241"/>
                      <a:pt x="703" y="54"/>
                      <a:pt x="472" y="54"/>
                    </a:cubicBezTo>
                    <a:moveTo>
                      <a:pt x="472" y="944"/>
                    </a:moveTo>
                    <a:cubicBezTo>
                      <a:pt x="212" y="944"/>
                      <a:pt x="0" y="733"/>
                      <a:pt x="0" y="472"/>
                    </a:cubicBezTo>
                    <a:cubicBezTo>
                      <a:pt x="0" y="212"/>
                      <a:pt x="212" y="0"/>
                      <a:pt x="472" y="0"/>
                    </a:cubicBezTo>
                    <a:cubicBezTo>
                      <a:pt x="733" y="0"/>
                      <a:pt x="945" y="212"/>
                      <a:pt x="945" y="472"/>
                    </a:cubicBezTo>
                    <a:cubicBezTo>
                      <a:pt x="945" y="733"/>
                      <a:pt x="733" y="944"/>
                      <a:pt x="472" y="9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76" name="Google Shape;1776;p74"/>
            <p:cNvSpPr/>
            <p:nvPr/>
          </p:nvSpPr>
          <p:spPr>
            <a:xfrm>
              <a:off x="7138305" y="3141673"/>
              <a:ext cx="447947" cy="448501"/>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7" name="Google Shape;1777;p74"/>
            <p:cNvSpPr/>
            <p:nvPr/>
          </p:nvSpPr>
          <p:spPr>
            <a:xfrm>
              <a:off x="7401434" y="-514637"/>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78" name="Google Shape;1778;p7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70</a:t>
            </a:fld>
            <a:endParaRPr/>
          </a:p>
        </p:txBody>
      </p:sp>
      <p:sp>
        <p:nvSpPr>
          <p:cNvPr id="1780" name="Google Shape;1780;p74"/>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sz="2800">
                <a:latin typeface="Microsoft JhengHei"/>
                <a:ea typeface="Microsoft JhengHei"/>
                <a:cs typeface="Microsoft JhengHei"/>
                <a:sym typeface="Microsoft JhengHei"/>
              </a:rPr>
              <a:t>諮詢服務窗口</a:t>
            </a:r>
            <a:endParaRPr sz="2800">
              <a:solidFill>
                <a:srgbClr val="181818"/>
              </a:solidFill>
              <a:latin typeface="Microsoft JhengHei"/>
              <a:ea typeface="Microsoft JhengHei"/>
              <a:cs typeface="Microsoft JhengHei"/>
              <a:sym typeface="Microsoft JhengHei"/>
            </a:endParaRPr>
          </a:p>
        </p:txBody>
      </p:sp>
      <p:pic>
        <p:nvPicPr>
          <p:cNvPr id="1781" name="Google Shape;1781;p74"/>
          <p:cNvPicPr preferRelativeResize="0"/>
          <p:nvPr/>
        </p:nvPicPr>
        <p:blipFill rotWithShape="1">
          <a:blip r:embed="rId3">
            <a:alphaModFix/>
          </a:blip>
          <a:srcRect/>
          <a:stretch/>
        </p:blipFill>
        <p:spPr>
          <a:xfrm>
            <a:off x="3223583" y="2751078"/>
            <a:ext cx="1870763" cy="1870763"/>
          </a:xfrm>
          <a:prstGeom prst="rect">
            <a:avLst/>
          </a:prstGeom>
          <a:noFill/>
          <a:ln>
            <a:noFill/>
          </a:ln>
        </p:spPr>
      </p:pic>
      <p:sp>
        <p:nvSpPr>
          <p:cNvPr id="1782" name="Google Shape;1782;p74"/>
          <p:cNvSpPr/>
          <p:nvPr/>
        </p:nvSpPr>
        <p:spPr>
          <a:xfrm rot="-766980" flipH="1">
            <a:off x="1288772" y="1179437"/>
            <a:ext cx="3030644" cy="1466283"/>
          </a:xfrm>
          <a:prstGeom prst="wedgeEllipseCallout">
            <a:avLst>
              <a:gd name="adj1" fmla="val -20833"/>
              <a:gd name="adj2" fmla="val 62500"/>
            </a:avLst>
          </a:prstGeom>
          <a:solidFill>
            <a:srgbClr val="D6E7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rgbClr val="4D647E"/>
                </a:solidFill>
                <a:latin typeface="Microsoft JhengHei"/>
                <a:ea typeface="Microsoft JhengHei"/>
                <a:cs typeface="Microsoft JhengHei"/>
                <a:sym typeface="Microsoft JhengHei"/>
              </a:rPr>
              <a:t>請加入</a:t>
            </a:r>
            <a:endParaRPr sz="1400" b="1" i="0" u="none" strike="noStrike" cap="none">
              <a:solidFill>
                <a:srgbClr val="4D647E"/>
              </a:solidFill>
              <a:latin typeface="Microsoft JhengHei"/>
              <a:ea typeface="Microsoft JhengHei"/>
              <a:cs typeface="Microsoft JhengHei"/>
              <a:sym typeface="Microsoft JhengHei"/>
            </a:endParaRPr>
          </a:p>
          <a:p>
            <a:pPr marL="0" marR="0" lvl="0" indent="0" algn="ctr" rtl="0">
              <a:lnSpc>
                <a:spcPct val="100000"/>
              </a:lnSpc>
              <a:spcBef>
                <a:spcPts val="600"/>
              </a:spcBef>
              <a:spcAft>
                <a:spcPts val="0"/>
              </a:spcAft>
              <a:buNone/>
            </a:pPr>
            <a:r>
              <a:rPr lang="zh-TW" sz="1400" b="1" i="0" u="none" strike="noStrike" cap="none">
                <a:solidFill>
                  <a:schemeClr val="dk1"/>
                </a:solidFill>
                <a:latin typeface="Microsoft JhengHei"/>
                <a:ea typeface="Microsoft JhengHei"/>
                <a:cs typeface="Microsoft JhengHei"/>
                <a:sym typeface="Microsoft JhengHei"/>
              </a:rPr>
              <a:t>教育體系個資安維行政檢查計畫PDSAI</a:t>
            </a:r>
            <a:endParaRPr/>
          </a:p>
          <a:p>
            <a:pPr marL="0" marR="0" lvl="0" indent="0" algn="ctr" rtl="0">
              <a:lnSpc>
                <a:spcPct val="100000"/>
              </a:lnSpc>
              <a:spcBef>
                <a:spcPts val="600"/>
              </a:spcBef>
              <a:spcAft>
                <a:spcPts val="0"/>
              </a:spcAft>
              <a:buNone/>
            </a:pPr>
            <a:r>
              <a:rPr lang="zh-TW" sz="1400" b="1" i="0" u="none" strike="noStrike" cap="none">
                <a:solidFill>
                  <a:srgbClr val="4D647E"/>
                </a:solidFill>
                <a:latin typeface="Microsoft JhengHei"/>
                <a:ea typeface="Microsoft JhengHei"/>
                <a:cs typeface="Microsoft JhengHei"/>
                <a:sym typeface="Microsoft JhengHei"/>
              </a:rPr>
              <a:t>官方LINE</a:t>
            </a:r>
            <a:endParaRPr sz="1400" b="1" i="0" u="none" strike="noStrike" cap="none">
              <a:solidFill>
                <a:srgbClr val="4D647E"/>
              </a:solidFill>
              <a:latin typeface="Microsoft JhengHei"/>
              <a:ea typeface="Microsoft JhengHei"/>
              <a:cs typeface="Microsoft JhengHei"/>
              <a:sym typeface="Microsoft JhengHei"/>
            </a:endParaRPr>
          </a:p>
        </p:txBody>
      </p:sp>
      <p:sp>
        <p:nvSpPr>
          <p:cNvPr id="1783" name="Google Shape;1783;p74"/>
          <p:cNvSpPr/>
          <p:nvPr/>
        </p:nvSpPr>
        <p:spPr>
          <a:xfrm>
            <a:off x="5452270" y="1667385"/>
            <a:ext cx="3177073" cy="21929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TW" sz="1400" b="1" i="0" u="none" strike="noStrike" cap="none">
                <a:solidFill>
                  <a:srgbClr val="000000"/>
                </a:solidFill>
                <a:latin typeface="Arial"/>
                <a:ea typeface="Arial"/>
                <a:cs typeface="Arial"/>
                <a:sym typeface="Arial"/>
              </a:rPr>
              <a:t>教育部個資行政檢查計畫服務辦公室</a:t>
            </a:r>
            <a:endParaRPr/>
          </a:p>
          <a:p>
            <a:pPr marL="0" marR="0" lvl="0" indent="0" algn="l" rtl="0">
              <a:lnSpc>
                <a:spcPct val="100000"/>
              </a:lnSpc>
              <a:spcBef>
                <a:spcPts val="0"/>
              </a:spcBef>
              <a:spcAft>
                <a:spcPts val="0"/>
              </a:spcAft>
              <a:buNone/>
            </a:pPr>
            <a:endParaRPr sz="1200" b="1" i="0" u="none" strike="noStrike" cap="none">
              <a:solidFill>
                <a:srgbClr val="21212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r>
              <a:rPr lang="zh-TW" sz="1050" b="1" i="0" u="none" strike="noStrike" cap="none">
                <a:solidFill>
                  <a:srgbClr val="212121"/>
                </a:solidFill>
                <a:latin typeface="Microsoft JhengHei"/>
                <a:ea typeface="Microsoft JhengHei"/>
                <a:cs typeface="Microsoft JhengHei"/>
                <a:sym typeface="Microsoft JhengHei"/>
              </a:rPr>
              <a:t>官網：</a:t>
            </a:r>
            <a:r>
              <a:rPr lang="zh-TW" sz="1050" b="1" i="0" u="sng" strike="noStrike" cap="none">
                <a:solidFill>
                  <a:srgbClr val="212121"/>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val="tx"/>
                    </a:ext>
                  </a:extLst>
                </a:hlinkClick>
              </a:rPr>
              <a:t>https://reurl.cc/xaovQL</a:t>
            </a:r>
            <a:endParaRPr sz="1050" b="1" i="0" u="none" strike="noStrike" cap="none">
              <a:solidFill>
                <a:srgbClr val="21212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endParaRPr sz="1200" b="1" i="0" u="none" strike="noStrike" cap="none">
              <a:solidFill>
                <a:srgbClr val="21212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r>
              <a:rPr lang="zh-TW" sz="1050" b="1" i="0" u="none" strike="noStrike" cap="none">
                <a:solidFill>
                  <a:srgbClr val="212121"/>
                </a:solidFill>
                <a:latin typeface="Microsoft JhengHei"/>
                <a:ea typeface="Microsoft JhengHei"/>
                <a:cs typeface="Microsoft JhengHei"/>
                <a:sym typeface="Microsoft JhengHei"/>
              </a:rPr>
              <a:t>聯絡資訊：陳小姐(02) 2322-6163</a:t>
            </a:r>
            <a:endParaRPr/>
          </a:p>
          <a:p>
            <a:pPr marL="0" marR="0" lvl="0" indent="0" algn="l" rtl="0">
              <a:lnSpc>
                <a:spcPct val="100000"/>
              </a:lnSpc>
              <a:spcBef>
                <a:spcPts val="0"/>
              </a:spcBef>
              <a:spcAft>
                <a:spcPts val="0"/>
              </a:spcAft>
              <a:buNone/>
            </a:pPr>
            <a:r>
              <a:rPr lang="zh-TW" sz="1050" b="1" i="0" u="none" strike="noStrike" cap="none">
                <a:solidFill>
                  <a:srgbClr val="212121"/>
                </a:solidFill>
                <a:latin typeface="Microsoft JhengHei"/>
                <a:ea typeface="Microsoft JhengHei"/>
                <a:cs typeface="Microsoft JhengHei"/>
                <a:sym typeface="Microsoft JhengHei"/>
              </a:rPr>
              <a:t>                    程小姐(02) 2322-6342</a:t>
            </a:r>
            <a:endParaRPr/>
          </a:p>
          <a:p>
            <a:pPr marL="0" marR="0" lvl="0" indent="0" algn="l" rtl="0">
              <a:lnSpc>
                <a:spcPct val="100000"/>
              </a:lnSpc>
              <a:spcBef>
                <a:spcPts val="0"/>
              </a:spcBef>
              <a:spcAft>
                <a:spcPts val="0"/>
              </a:spcAft>
              <a:buNone/>
            </a:pPr>
            <a:endParaRPr sz="1050" b="1" i="0" u="none" strike="noStrike" cap="none">
              <a:solidFill>
                <a:srgbClr val="21212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r>
              <a:rPr lang="zh-TW" sz="1050" b="1" i="0" u="none" strike="noStrike" cap="none">
                <a:solidFill>
                  <a:srgbClr val="212121"/>
                </a:solidFill>
                <a:latin typeface="Microsoft JhengHei"/>
                <a:ea typeface="Microsoft JhengHei"/>
                <a:cs typeface="Microsoft JhengHei"/>
                <a:sym typeface="Microsoft JhengHei"/>
              </a:rPr>
              <a:t>如需有關研習課程的詳細資訊，請來信至 </a:t>
            </a:r>
            <a:r>
              <a:rPr lang="zh-TW" sz="1600" b="0" i="0" u="sng" strike="noStrike" cap="none">
                <a:solidFill>
                  <a:srgbClr val="212121"/>
                </a:solidFill>
                <a:latin typeface="Microsoft JhengHei"/>
                <a:ea typeface="Microsoft JhengHei"/>
                <a:cs typeface="Microsoft JhengHei"/>
                <a:sym typeface="Microsoft JhengHei"/>
                <a:hlinkClick r:id="rId5">
                  <a:extLst>
                    <a:ext uri="{A12FA001-AC4F-418D-AE19-62706E023703}">
                      <ahyp:hlinkClr xmlns:ahyp="http://schemas.microsoft.com/office/drawing/2018/hyperlinkcolor" val="tx"/>
                    </a:ext>
                  </a:extLst>
                </a:hlinkClick>
              </a:rPr>
              <a:t>scarlet09@ntub.edu.tw</a:t>
            </a:r>
            <a:r>
              <a:rPr lang="zh-TW" sz="1600" b="0" i="0" u="none" strike="noStrike" cap="none">
                <a:solidFill>
                  <a:srgbClr val="212121"/>
                </a:solidFill>
                <a:latin typeface="Microsoft JhengHei"/>
                <a:ea typeface="Microsoft JhengHei"/>
                <a:cs typeface="Microsoft JhengHei"/>
                <a:sym typeface="Microsoft JhengHei"/>
              </a:rPr>
              <a:t>.</a:t>
            </a:r>
            <a:endParaRPr/>
          </a:p>
          <a:p>
            <a:pPr marL="0" marR="0" lvl="0" indent="0" algn="l" rtl="0">
              <a:lnSpc>
                <a:spcPct val="100000"/>
              </a:lnSpc>
              <a:spcBef>
                <a:spcPts val="0"/>
              </a:spcBef>
              <a:spcAft>
                <a:spcPts val="0"/>
              </a:spcAft>
              <a:buNone/>
            </a:pPr>
            <a:r>
              <a:rPr lang="zh-TW" sz="1600" b="0" i="0" u="sng" strike="noStrike" cap="none">
                <a:solidFill>
                  <a:srgbClr val="212121"/>
                </a:solidFill>
                <a:latin typeface="Microsoft JhengHei"/>
                <a:ea typeface="Microsoft JhengHei"/>
                <a:cs typeface="Microsoft JhengHei"/>
                <a:sym typeface="Microsoft JhengHei"/>
                <a:hlinkClick r:id="rId6">
                  <a:extLst>
                    <a:ext uri="{A12FA001-AC4F-418D-AE19-62706E023703}">
                      <ahyp:hlinkClr xmlns:ahyp="http://schemas.microsoft.com/office/drawing/2018/hyperlinkcolor" val="tx"/>
                    </a:ext>
                  </a:extLst>
                </a:hlinkClick>
              </a:rPr>
              <a:t>emmychen@ntub.edu.tw</a:t>
            </a:r>
            <a:r>
              <a:rPr lang="zh-TW" sz="1600" b="0" i="0" u="sng" strike="noStrike" cap="none">
                <a:solidFill>
                  <a:srgbClr val="212121"/>
                </a:solidFill>
                <a:latin typeface="Microsoft JhengHei"/>
                <a:ea typeface="Microsoft JhengHei"/>
                <a:cs typeface="Microsoft JhengHei"/>
                <a:sym typeface="Microsoft JhengHei"/>
              </a:rPr>
              <a:t>. </a:t>
            </a:r>
            <a:endParaRPr sz="2400" b="0" i="0" u="none" strike="noStrike" cap="none">
              <a:solidFill>
                <a:srgbClr val="212121"/>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None/>
            </a:pPr>
            <a:endParaRPr sz="1400" b="1" i="0" u="none" strike="noStrike" cap="none">
              <a:solidFill>
                <a:srgbClr val="000000"/>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0"/>
                                        </p:tgtEl>
                                        <p:attrNameLst>
                                          <p:attrName>style.visibility</p:attrName>
                                        </p:attrNameLst>
                                      </p:cBhvr>
                                      <p:to>
                                        <p:strVal val="visible"/>
                                      </p:to>
                                    </p:set>
                                    <p:animEffect transition="in" filter="fade">
                                      <p:cBhvr>
                                        <p:cTn id="7" dur="500"/>
                                        <p:tgtEl>
                                          <p:spTgt spid="17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82"/>
                                        </p:tgtEl>
                                        <p:attrNameLst>
                                          <p:attrName>style.visibility</p:attrName>
                                        </p:attrNameLst>
                                      </p:cBhvr>
                                      <p:to>
                                        <p:strVal val="visible"/>
                                      </p:to>
                                    </p:set>
                                    <p:animEffect transition="in" filter="fade">
                                      <p:cBhvr>
                                        <p:cTn id="11" dur="250"/>
                                        <p:tgtEl>
                                          <p:spTgt spid="178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781"/>
                                        </p:tgtEl>
                                        <p:attrNameLst>
                                          <p:attrName>style.visibility</p:attrName>
                                        </p:attrNameLst>
                                      </p:cBhvr>
                                      <p:to>
                                        <p:strVal val="visible"/>
                                      </p:to>
                                    </p:set>
                                    <p:animEffect transition="in" filter="fade">
                                      <p:cBhvr>
                                        <p:cTn id="15" dur="250"/>
                                        <p:tgtEl>
                                          <p:spTgt spid="178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83"/>
                                        </p:tgtEl>
                                        <p:attrNameLst>
                                          <p:attrName>style.visibility</p:attrName>
                                        </p:attrNameLst>
                                      </p:cBhvr>
                                      <p:to>
                                        <p:strVal val="visible"/>
                                      </p:to>
                                    </p:set>
                                    <p:animEffect transition="in" filter="fade">
                                      <p:cBhvr>
                                        <p:cTn id="19" dur="1000"/>
                                        <p:tgtEl>
                                          <p:spTgt spid="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75"/>
          <p:cNvSpPr txBox="1">
            <a:spLocks noGrp="1"/>
          </p:cNvSpPr>
          <p:nvPr>
            <p:ph type="title"/>
          </p:nvPr>
        </p:nvSpPr>
        <p:spPr>
          <a:xfrm>
            <a:off x="3075020" y="1949351"/>
            <a:ext cx="2993961" cy="124479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zh-TW" sz="8000"/>
              <a:t>Q</a:t>
            </a:r>
            <a:r>
              <a:rPr lang="zh-TW" sz="4400"/>
              <a:t>&amp;</a:t>
            </a:r>
            <a:r>
              <a:rPr lang="zh-TW" sz="8000"/>
              <a:t>A</a:t>
            </a:r>
            <a:endParaRPr sz="8000"/>
          </a:p>
        </p:txBody>
      </p:sp>
      <p:sp>
        <p:nvSpPr>
          <p:cNvPr id="1789" name="Google Shape;1789;p7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71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8"/>
                                        </p:tgtEl>
                                        <p:attrNameLst>
                                          <p:attrName>style.visibility</p:attrName>
                                        </p:attrNameLst>
                                      </p:cBhvr>
                                      <p:to>
                                        <p:strVal val="visible"/>
                                      </p:to>
                                    </p:set>
                                    <p:animEffect transition="in" filter="fade">
                                      <p:cBhvr>
                                        <p:cTn id="7" dur="250"/>
                                        <p:tgtEl>
                                          <p:spTgt spid="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76"/>
          <p:cNvSpPr txBox="1">
            <a:spLocks noGrp="1"/>
          </p:cNvSpPr>
          <p:nvPr>
            <p:ph type="title"/>
          </p:nvPr>
        </p:nvSpPr>
        <p:spPr>
          <a:xfrm>
            <a:off x="1971750" y="2499157"/>
            <a:ext cx="5200500" cy="918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感謝聆聽</a:t>
            </a:r>
            <a:br>
              <a:rPr lang="zh-TW">
                <a:latin typeface="Microsoft JhengHei"/>
                <a:ea typeface="Microsoft JhengHei"/>
                <a:cs typeface="Microsoft JhengHei"/>
                <a:sym typeface="Microsoft JhengHei"/>
              </a:rPr>
            </a:br>
            <a:r>
              <a:rPr lang="zh-TW">
                <a:latin typeface="Arial"/>
                <a:ea typeface="Arial"/>
                <a:cs typeface="Arial"/>
                <a:sym typeface="Arial"/>
              </a:rPr>
              <a:t>Thanks</a:t>
            </a:r>
            <a:endParaRPr>
              <a:latin typeface="Arial"/>
              <a:ea typeface="Arial"/>
              <a:cs typeface="Arial"/>
              <a:sym typeface="Arial"/>
            </a:endParaRPr>
          </a:p>
        </p:txBody>
      </p:sp>
      <p:grpSp>
        <p:nvGrpSpPr>
          <p:cNvPr id="1796" name="Google Shape;1796;p76"/>
          <p:cNvGrpSpPr/>
          <p:nvPr/>
        </p:nvGrpSpPr>
        <p:grpSpPr>
          <a:xfrm rot="10800000">
            <a:off x="-1300133" y="-1493462"/>
            <a:ext cx="3125847" cy="7384413"/>
            <a:chOff x="6745693" y="-514637"/>
            <a:chExt cx="3125847" cy="7384413"/>
          </a:xfrm>
        </p:grpSpPr>
        <p:grpSp>
          <p:nvGrpSpPr>
            <p:cNvPr id="1797" name="Google Shape;1797;p76"/>
            <p:cNvGrpSpPr/>
            <p:nvPr/>
          </p:nvGrpSpPr>
          <p:grpSpPr>
            <a:xfrm>
              <a:off x="7453739" y="1762646"/>
              <a:ext cx="1961448" cy="1961448"/>
              <a:chOff x="3335760" y="960480"/>
              <a:chExt cx="1286280" cy="1286280"/>
            </a:xfrm>
          </p:grpSpPr>
          <p:sp>
            <p:nvSpPr>
              <p:cNvPr id="1798" name="Google Shape;1798;p76"/>
              <p:cNvSpPr/>
              <p:nvPr/>
            </p:nvSpPr>
            <p:spPr>
              <a:xfrm>
                <a:off x="3335760" y="960480"/>
                <a:ext cx="1286280" cy="1286280"/>
              </a:xfrm>
              <a:custGeom>
                <a:avLst/>
                <a:gdLst/>
                <a:ahLst/>
                <a:cxnLst/>
                <a:rect l="l" t="t" r="r" b="b"/>
                <a:pathLst>
                  <a:path w="3573" h="3573" extrusionOk="0">
                    <a:moveTo>
                      <a:pt x="1786" y="3573"/>
                    </a:moveTo>
                    <a:cubicBezTo>
                      <a:pt x="1771" y="3573"/>
                      <a:pt x="1759" y="3560"/>
                      <a:pt x="1759" y="3546"/>
                    </a:cubicBezTo>
                    <a:cubicBezTo>
                      <a:pt x="1759" y="3531"/>
                      <a:pt x="1771" y="3518"/>
                      <a:pt x="1786" y="3518"/>
                    </a:cubicBezTo>
                    <a:cubicBezTo>
                      <a:pt x="2741" y="3518"/>
                      <a:pt x="3518" y="2742"/>
                      <a:pt x="3518" y="1786"/>
                    </a:cubicBezTo>
                    <a:cubicBezTo>
                      <a:pt x="3518" y="831"/>
                      <a:pt x="2741" y="55"/>
                      <a:pt x="1786" y="55"/>
                    </a:cubicBezTo>
                    <a:cubicBezTo>
                      <a:pt x="831" y="55"/>
                      <a:pt x="54" y="831"/>
                      <a:pt x="54" y="1786"/>
                    </a:cubicBezTo>
                    <a:cubicBezTo>
                      <a:pt x="54" y="1802"/>
                      <a:pt x="42" y="1813"/>
                      <a:pt x="27" y="1813"/>
                    </a:cubicBezTo>
                    <a:cubicBezTo>
                      <a:pt x="12" y="1813"/>
                      <a:pt x="0" y="1802"/>
                      <a:pt x="0" y="1786"/>
                    </a:cubicBezTo>
                    <a:cubicBezTo>
                      <a:pt x="0" y="802"/>
                      <a:pt x="801" y="0"/>
                      <a:pt x="1786" y="0"/>
                    </a:cubicBezTo>
                    <a:cubicBezTo>
                      <a:pt x="2771" y="0"/>
                      <a:pt x="3573" y="802"/>
                      <a:pt x="3573" y="1786"/>
                    </a:cubicBezTo>
                    <a:cubicBezTo>
                      <a:pt x="3573" y="2771"/>
                      <a:pt x="2771" y="3573"/>
                      <a:pt x="1786" y="3573"/>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9" name="Google Shape;1799;p76"/>
              <p:cNvSpPr/>
              <p:nvPr/>
            </p:nvSpPr>
            <p:spPr>
              <a:xfrm>
                <a:off x="3453120" y="1077840"/>
                <a:ext cx="1051200" cy="1051560"/>
              </a:xfrm>
              <a:custGeom>
                <a:avLst/>
                <a:gdLst/>
                <a:ahLst/>
                <a:cxnLst/>
                <a:rect l="l" t="t" r="r" b="b"/>
                <a:pathLst>
                  <a:path w="2920" h="2921" extrusionOk="0">
                    <a:moveTo>
                      <a:pt x="1460" y="54"/>
                    </a:moveTo>
                    <a:cubicBezTo>
                      <a:pt x="685" y="54"/>
                      <a:pt x="54" y="685"/>
                      <a:pt x="54" y="1460"/>
                    </a:cubicBezTo>
                    <a:cubicBezTo>
                      <a:pt x="54" y="2236"/>
                      <a:pt x="685" y="2867"/>
                      <a:pt x="1460" y="2867"/>
                    </a:cubicBezTo>
                    <a:cubicBezTo>
                      <a:pt x="2235" y="2867"/>
                      <a:pt x="2867" y="2236"/>
                      <a:pt x="2867" y="1460"/>
                    </a:cubicBezTo>
                    <a:cubicBezTo>
                      <a:pt x="2867" y="685"/>
                      <a:pt x="2235" y="54"/>
                      <a:pt x="1460" y="54"/>
                    </a:cubicBezTo>
                    <a:moveTo>
                      <a:pt x="1460" y="2921"/>
                    </a:moveTo>
                    <a:cubicBezTo>
                      <a:pt x="655" y="2921"/>
                      <a:pt x="0" y="2266"/>
                      <a:pt x="0" y="1460"/>
                    </a:cubicBezTo>
                    <a:cubicBezTo>
                      <a:pt x="0" y="655"/>
                      <a:pt x="655" y="0"/>
                      <a:pt x="1460" y="0"/>
                    </a:cubicBezTo>
                    <a:cubicBezTo>
                      <a:pt x="2266" y="0"/>
                      <a:pt x="2920" y="655"/>
                      <a:pt x="2920" y="1460"/>
                    </a:cubicBezTo>
                    <a:cubicBezTo>
                      <a:pt x="2920" y="2266"/>
                      <a:pt x="2266" y="2921"/>
                      <a:pt x="1460" y="2921"/>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0" name="Google Shape;1800;p76"/>
              <p:cNvSpPr/>
              <p:nvPr/>
            </p:nvSpPr>
            <p:spPr>
              <a:xfrm>
                <a:off x="3570480" y="1195200"/>
                <a:ext cx="816480" cy="816840"/>
              </a:xfrm>
              <a:custGeom>
                <a:avLst/>
                <a:gdLst/>
                <a:ahLst/>
                <a:cxnLst/>
                <a:rect l="l" t="t" r="r" b="b"/>
                <a:pathLst>
                  <a:path w="2268" h="2269" extrusionOk="0">
                    <a:moveTo>
                      <a:pt x="1134" y="54"/>
                    </a:moveTo>
                    <a:cubicBezTo>
                      <a:pt x="539" y="54"/>
                      <a:pt x="54" y="539"/>
                      <a:pt x="54" y="1134"/>
                    </a:cubicBezTo>
                    <a:cubicBezTo>
                      <a:pt x="54" y="1730"/>
                      <a:pt x="539" y="2214"/>
                      <a:pt x="1134" y="2214"/>
                    </a:cubicBezTo>
                    <a:cubicBezTo>
                      <a:pt x="1730" y="2214"/>
                      <a:pt x="2214" y="1730"/>
                      <a:pt x="2214" y="1134"/>
                    </a:cubicBezTo>
                    <a:cubicBezTo>
                      <a:pt x="2214" y="539"/>
                      <a:pt x="1730" y="54"/>
                      <a:pt x="1134" y="54"/>
                    </a:cubicBezTo>
                    <a:moveTo>
                      <a:pt x="1134" y="2269"/>
                    </a:moveTo>
                    <a:cubicBezTo>
                      <a:pt x="509" y="2269"/>
                      <a:pt x="0" y="1760"/>
                      <a:pt x="0" y="1134"/>
                    </a:cubicBezTo>
                    <a:cubicBezTo>
                      <a:pt x="0" y="509"/>
                      <a:pt x="509" y="0"/>
                      <a:pt x="1134" y="0"/>
                    </a:cubicBezTo>
                    <a:cubicBezTo>
                      <a:pt x="1760" y="0"/>
                      <a:pt x="2268" y="509"/>
                      <a:pt x="2268" y="1134"/>
                    </a:cubicBezTo>
                    <a:cubicBezTo>
                      <a:pt x="2268" y="1760"/>
                      <a:pt x="1760" y="2269"/>
                      <a:pt x="1134" y="22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1" name="Google Shape;1801;p76"/>
              <p:cNvSpPr/>
              <p:nvPr/>
            </p:nvSpPr>
            <p:spPr>
              <a:xfrm>
                <a:off x="3687840" y="1312560"/>
                <a:ext cx="582120" cy="582120"/>
              </a:xfrm>
              <a:custGeom>
                <a:avLst/>
                <a:gdLst/>
                <a:ahLst/>
                <a:cxnLst/>
                <a:rect l="l" t="t" r="r" b="b"/>
                <a:pathLst>
                  <a:path w="1617" h="1617" extrusionOk="0">
                    <a:moveTo>
                      <a:pt x="808" y="54"/>
                    </a:moveTo>
                    <a:cubicBezTo>
                      <a:pt x="392" y="54"/>
                      <a:pt x="54" y="392"/>
                      <a:pt x="54" y="808"/>
                    </a:cubicBezTo>
                    <a:cubicBezTo>
                      <a:pt x="54" y="1225"/>
                      <a:pt x="392" y="1563"/>
                      <a:pt x="808" y="1563"/>
                    </a:cubicBezTo>
                    <a:cubicBezTo>
                      <a:pt x="1224" y="1563"/>
                      <a:pt x="1562" y="1225"/>
                      <a:pt x="1562" y="808"/>
                    </a:cubicBezTo>
                    <a:cubicBezTo>
                      <a:pt x="1562" y="392"/>
                      <a:pt x="1224" y="54"/>
                      <a:pt x="808" y="54"/>
                    </a:cubicBezTo>
                    <a:moveTo>
                      <a:pt x="808" y="1617"/>
                    </a:moveTo>
                    <a:cubicBezTo>
                      <a:pt x="363" y="1617"/>
                      <a:pt x="0" y="1254"/>
                      <a:pt x="0" y="808"/>
                    </a:cubicBezTo>
                    <a:cubicBezTo>
                      <a:pt x="0" y="363"/>
                      <a:pt x="363" y="0"/>
                      <a:pt x="808" y="0"/>
                    </a:cubicBezTo>
                    <a:cubicBezTo>
                      <a:pt x="1254" y="0"/>
                      <a:pt x="1617" y="363"/>
                      <a:pt x="1617" y="808"/>
                    </a:cubicBezTo>
                    <a:cubicBezTo>
                      <a:pt x="1617" y="1254"/>
                      <a:pt x="1254" y="1617"/>
                      <a:pt x="808" y="16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2" name="Google Shape;1802;p76"/>
              <p:cNvSpPr/>
              <p:nvPr/>
            </p:nvSpPr>
            <p:spPr>
              <a:xfrm>
                <a:off x="3805200" y="1429920"/>
                <a:ext cx="347040" cy="347400"/>
              </a:xfrm>
              <a:custGeom>
                <a:avLst/>
                <a:gdLst/>
                <a:ahLst/>
                <a:cxnLst/>
                <a:rect l="l" t="t" r="r" b="b"/>
                <a:pathLst>
                  <a:path w="964" h="965" extrusionOk="0">
                    <a:moveTo>
                      <a:pt x="482" y="54"/>
                    </a:moveTo>
                    <a:cubicBezTo>
                      <a:pt x="246" y="54"/>
                      <a:pt x="54" y="246"/>
                      <a:pt x="54" y="482"/>
                    </a:cubicBezTo>
                    <a:cubicBezTo>
                      <a:pt x="54" y="719"/>
                      <a:pt x="246" y="911"/>
                      <a:pt x="482" y="911"/>
                    </a:cubicBezTo>
                    <a:cubicBezTo>
                      <a:pt x="718" y="911"/>
                      <a:pt x="911" y="719"/>
                      <a:pt x="911" y="482"/>
                    </a:cubicBezTo>
                    <a:cubicBezTo>
                      <a:pt x="911" y="246"/>
                      <a:pt x="718" y="54"/>
                      <a:pt x="482" y="54"/>
                    </a:cubicBezTo>
                    <a:moveTo>
                      <a:pt x="482" y="965"/>
                    </a:moveTo>
                    <a:cubicBezTo>
                      <a:pt x="216" y="965"/>
                      <a:pt x="0" y="748"/>
                      <a:pt x="0" y="482"/>
                    </a:cubicBezTo>
                    <a:cubicBezTo>
                      <a:pt x="0" y="216"/>
                      <a:pt x="216" y="0"/>
                      <a:pt x="482" y="0"/>
                    </a:cubicBezTo>
                    <a:cubicBezTo>
                      <a:pt x="748" y="0"/>
                      <a:pt x="964" y="216"/>
                      <a:pt x="964" y="482"/>
                    </a:cubicBezTo>
                    <a:cubicBezTo>
                      <a:pt x="964" y="748"/>
                      <a:pt x="748" y="965"/>
                      <a:pt x="482" y="965"/>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03" name="Google Shape;1803;p76"/>
            <p:cNvGrpSpPr/>
            <p:nvPr/>
          </p:nvGrpSpPr>
          <p:grpSpPr>
            <a:xfrm>
              <a:off x="6745693" y="4110134"/>
              <a:ext cx="2539507" cy="2759642"/>
              <a:chOff x="2760840" y="3659400"/>
              <a:chExt cx="1665360" cy="1809720"/>
            </a:xfrm>
          </p:grpSpPr>
          <p:sp>
            <p:nvSpPr>
              <p:cNvPr id="1804" name="Google Shape;1804;p76"/>
              <p:cNvSpPr/>
              <p:nvPr/>
            </p:nvSpPr>
            <p:spPr>
              <a:xfrm>
                <a:off x="2760840" y="3659400"/>
                <a:ext cx="1665360" cy="1809720"/>
              </a:xfrm>
              <a:custGeom>
                <a:avLst/>
                <a:gdLst/>
                <a:ahLst/>
                <a:cxnLst/>
                <a:rect l="l" t="t" r="r" b="b"/>
                <a:pathLst>
                  <a:path w="4626" h="5027" extrusionOk="0">
                    <a:moveTo>
                      <a:pt x="27" y="5027"/>
                    </a:moveTo>
                    <a:cubicBezTo>
                      <a:pt x="21" y="5027"/>
                      <a:pt x="14" y="5024"/>
                      <a:pt x="9" y="5019"/>
                    </a:cubicBezTo>
                    <a:cubicBezTo>
                      <a:pt x="-2" y="5008"/>
                      <a:pt x="-2" y="4991"/>
                      <a:pt x="9" y="4981"/>
                    </a:cubicBezTo>
                    <a:lnTo>
                      <a:pt x="4497" y="492"/>
                    </a:lnTo>
                    <a:cubicBezTo>
                      <a:pt x="4597" y="392"/>
                      <a:pt x="4597" y="229"/>
                      <a:pt x="4497" y="129"/>
                    </a:cubicBezTo>
                    <a:cubicBezTo>
                      <a:pt x="4397" y="29"/>
                      <a:pt x="4234" y="29"/>
                      <a:pt x="4134" y="129"/>
                    </a:cubicBezTo>
                    <a:lnTo>
                      <a:pt x="2842" y="1421"/>
                    </a:lnTo>
                    <a:cubicBezTo>
                      <a:pt x="2832" y="1431"/>
                      <a:pt x="2814" y="1431"/>
                      <a:pt x="2804" y="1421"/>
                    </a:cubicBezTo>
                    <a:cubicBezTo>
                      <a:pt x="2793" y="1410"/>
                      <a:pt x="2793" y="1394"/>
                      <a:pt x="2804" y="1383"/>
                    </a:cubicBezTo>
                    <a:lnTo>
                      <a:pt x="4096" y="91"/>
                    </a:lnTo>
                    <a:cubicBezTo>
                      <a:pt x="4217" y="-30"/>
                      <a:pt x="4414" y="-30"/>
                      <a:pt x="4535" y="91"/>
                    </a:cubicBezTo>
                    <a:cubicBezTo>
                      <a:pt x="4657" y="212"/>
                      <a:pt x="4657" y="409"/>
                      <a:pt x="4535" y="530"/>
                    </a:cubicBezTo>
                    <a:lnTo>
                      <a:pt x="47" y="5019"/>
                    </a:lnTo>
                    <a:cubicBezTo>
                      <a:pt x="42" y="5024"/>
                      <a:pt x="35" y="5027"/>
                      <a:pt x="27" y="502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5" name="Google Shape;1805;p76"/>
              <p:cNvSpPr/>
              <p:nvPr/>
            </p:nvSpPr>
            <p:spPr>
              <a:xfrm>
                <a:off x="3417066" y="3861974"/>
                <a:ext cx="805320" cy="805320"/>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06" name="Google Shape;1806;p76"/>
            <p:cNvGrpSpPr/>
            <p:nvPr/>
          </p:nvGrpSpPr>
          <p:grpSpPr>
            <a:xfrm>
              <a:off x="8065000" y="-188373"/>
              <a:ext cx="1806540" cy="1730335"/>
              <a:chOff x="4996146" y="494640"/>
              <a:chExt cx="1184694" cy="1134720"/>
            </a:xfrm>
          </p:grpSpPr>
          <p:sp>
            <p:nvSpPr>
              <p:cNvPr id="1807" name="Google Shape;1807;p76"/>
              <p:cNvSpPr/>
              <p:nvPr/>
            </p:nvSpPr>
            <p:spPr>
              <a:xfrm>
                <a:off x="5046120" y="494640"/>
                <a:ext cx="1134720" cy="1134720"/>
              </a:xfrm>
              <a:custGeom>
                <a:avLst/>
                <a:gdLst/>
                <a:ahLst/>
                <a:cxnLst/>
                <a:rect l="l" t="t" r="r" b="b"/>
                <a:pathLst>
                  <a:path w="3152" h="3152" extrusionOk="0">
                    <a:moveTo>
                      <a:pt x="433" y="3152"/>
                    </a:moveTo>
                    <a:cubicBezTo>
                      <a:pt x="318" y="3152"/>
                      <a:pt x="209" y="3107"/>
                      <a:pt x="127" y="3026"/>
                    </a:cubicBezTo>
                    <a:cubicBezTo>
                      <a:pt x="45" y="2944"/>
                      <a:pt x="0" y="2835"/>
                      <a:pt x="0" y="2720"/>
                    </a:cubicBezTo>
                    <a:cubicBezTo>
                      <a:pt x="0" y="2604"/>
                      <a:pt x="45" y="2495"/>
                      <a:pt x="127" y="2414"/>
                    </a:cubicBezTo>
                    <a:lnTo>
                      <a:pt x="2533" y="8"/>
                    </a:lnTo>
                    <a:cubicBezTo>
                      <a:pt x="2543" y="-3"/>
                      <a:pt x="2560" y="-3"/>
                      <a:pt x="2571" y="8"/>
                    </a:cubicBezTo>
                    <a:cubicBezTo>
                      <a:pt x="2582" y="19"/>
                      <a:pt x="2582" y="36"/>
                      <a:pt x="2571" y="46"/>
                    </a:cubicBezTo>
                    <a:lnTo>
                      <a:pt x="165" y="2452"/>
                    </a:lnTo>
                    <a:cubicBezTo>
                      <a:pt x="94" y="2523"/>
                      <a:pt x="55" y="2618"/>
                      <a:pt x="55" y="2720"/>
                    </a:cubicBezTo>
                    <a:cubicBezTo>
                      <a:pt x="55" y="2821"/>
                      <a:pt x="94" y="2916"/>
                      <a:pt x="165" y="2987"/>
                    </a:cubicBezTo>
                    <a:cubicBezTo>
                      <a:pt x="237" y="3059"/>
                      <a:pt x="332" y="3098"/>
                      <a:pt x="433" y="3098"/>
                    </a:cubicBezTo>
                    <a:cubicBezTo>
                      <a:pt x="534" y="3098"/>
                      <a:pt x="629" y="3059"/>
                      <a:pt x="701" y="2987"/>
                    </a:cubicBezTo>
                    <a:lnTo>
                      <a:pt x="3106" y="582"/>
                    </a:lnTo>
                    <a:cubicBezTo>
                      <a:pt x="3117" y="571"/>
                      <a:pt x="3134" y="571"/>
                      <a:pt x="3145" y="582"/>
                    </a:cubicBezTo>
                    <a:cubicBezTo>
                      <a:pt x="3155" y="592"/>
                      <a:pt x="3155" y="609"/>
                      <a:pt x="3145" y="620"/>
                    </a:cubicBezTo>
                    <a:lnTo>
                      <a:pt x="739" y="3026"/>
                    </a:lnTo>
                    <a:cubicBezTo>
                      <a:pt x="657" y="3107"/>
                      <a:pt x="549" y="3152"/>
                      <a:pt x="433" y="315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8" name="Google Shape;1808;p76"/>
              <p:cNvSpPr/>
              <p:nvPr/>
            </p:nvSpPr>
            <p:spPr>
              <a:xfrm>
                <a:off x="4996146" y="851220"/>
                <a:ext cx="261720" cy="261720"/>
              </a:xfrm>
              <a:custGeom>
                <a:avLst/>
                <a:gdLst/>
                <a:ahLst/>
                <a:cxnLst/>
                <a:rect l="l" t="t" r="r" b="b"/>
                <a:pathLst>
                  <a:path w="727" h="727" extrusionOk="0">
                    <a:moveTo>
                      <a:pt x="363" y="727"/>
                    </a:moveTo>
                    <a:cubicBezTo>
                      <a:pt x="163" y="727"/>
                      <a:pt x="0" y="564"/>
                      <a:pt x="0" y="363"/>
                    </a:cubicBezTo>
                    <a:cubicBezTo>
                      <a:pt x="0" y="163"/>
                      <a:pt x="163" y="0"/>
                      <a:pt x="363" y="0"/>
                    </a:cubicBezTo>
                    <a:cubicBezTo>
                      <a:pt x="378" y="0"/>
                      <a:pt x="390" y="12"/>
                      <a:pt x="390" y="27"/>
                    </a:cubicBezTo>
                    <a:cubicBezTo>
                      <a:pt x="390" y="42"/>
                      <a:pt x="378" y="54"/>
                      <a:pt x="363" y="54"/>
                    </a:cubicBezTo>
                    <a:cubicBezTo>
                      <a:pt x="193" y="54"/>
                      <a:pt x="54" y="193"/>
                      <a:pt x="54" y="363"/>
                    </a:cubicBezTo>
                    <a:cubicBezTo>
                      <a:pt x="54" y="534"/>
                      <a:pt x="193" y="673"/>
                      <a:pt x="363" y="673"/>
                    </a:cubicBezTo>
                    <a:cubicBezTo>
                      <a:pt x="534" y="673"/>
                      <a:pt x="672" y="534"/>
                      <a:pt x="672" y="363"/>
                    </a:cubicBezTo>
                    <a:cubicBezTo>
                      <a:pt x="672" y="348"/>
                      <a:pt x="684" y="337"/>
                      <a:pt x="699" y="337"/>
                    </a:cubicBezTo>
                    <a:cubicBezTo>
                      <a:pt x="714" y="337"/>
                      <a:pt x="727" y="348"/>
                      <a:pt x="727" y="363"/>
                    </a:cubicBezTo>
                    <a:cubicBezTo>
                      <a:pt x="727" y="564"/>
                      <a:pt x="563" y="727"/>
                      <a:pt x="363" y="727"/>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9" name="Google Shape;1809;p76"/>
              <p:cNvSpPr/>
              <p:nvPr/>
            </p:nvSpPr>
            <p:spPr>
              <a:xfrm>
                <a:off x="5195520" y="1364760"/>
                <a:ext cx="115200" cy="115200"/>
              </a:xfrm>
              <a:custGeom>
                <a:avLst/>
                <a:gdLst/>
                <a:ahLst/>
                <a:cxnLst/>
                <a:rect l="l" t="t" r="r" b="b"/>
                <a:pathLst>
                  <a:path w="320" h="320" extrusionOk="0">
                    <a:moveTo>
                      <a:pt x="160" y="54"/>
                    </a:moveTo>
                    <a:cubicBezTo>
                      <a:pt x="132" y="54"/>
                      <a:pt x="106" y="65"/>
                      <a:pt x="86" y="85"/>
                    </a:cubicBezTo>
                    <a:cubicBezTo>
                      <a:pt x="44" y="127"/>
                      <a:pt x="44" y="194"/>
                      <a:pt x="86" y="235"/>
                    </a:cubicBezTo>
                    <a:cubicBezTo>
                      <a:pt x="106" y="255"/>
                      <a:pt x="132" y="266"/>
                      <a:pt x="160" y="266"/>
                    </a:cubicBezTo>
                    <a:cubicBezTo>
                      <a:pt x="189" y="266"/>
                      <a:pt x="216" y="255"/>
                      <a:pt x="235" y="235"/>
                    </a:cubicBezTo>
                    <a:lnTo>
                      <a:pt x="235" y="235"/>
                    </a:lnTo>
                    <a:cubicBezTo>
                      <a:pt x="255" y="215"/>
                      <a:pt x="267" y="189"/>
                      <a:pt x="267" y="160"/>
                    </a:cubicBezTo>
                    <a:cubicBezTo>
                      <a:pt x="267" y="132"/>
                      <a:pt x="255" y="105"/>
                      <a:pt x="235" y="85"/>
                    </a:cubicBezTo>
                    <a:cubicBezTo>
                      <a:pt x="216" y="65"/>
                      <a:pt x="189" y="54"/>
                      <a:pt x="160" y="54"/>
                    </a:cubicBezTo>
                    <a:moveTo>
                      <a:pt x="160" y="320"/>
                    </a:moveTo>
                    <a:cubicBezTo>
                      <a:pt x="118" y="320"/>
                      <a:pt x="77" y="304"/>
                      <a:pt x="47" y="273"/>
                    </a:cubicBezTo>
                    <a:cubicBezTo>
                      <a:pt x="-15" y="211"/>
                      <a:pt x="-15" y="109"/>
                      <a:pt x="47" y="47"/>
                    </a:cubicBezTo>
                    <a:cubicBezTo>
                      <a:pt x="110" y="-15"/>
                      <a:pt x="211" y="-15"/>
                      <a:pt x="274" y="47"/>
                    </a:cubicBezTo>
                    <a:cubicBezTo>
                      <a:pt x="304" y="77"/>
                      <a:pt x="320" y="118"/>
                      <a:pt x="320" y="160"/>
                    </a:cubicBezTo>
                    <a:cubicBezTo>
                      <a:pt x="320" y="203"/>
                      <a:pt x="304" y="243"/>
                      <a:pt x="274" y="273"/>
                    </a:cubicBezTo>
                    <a:lnTo>
                      <a:pt x="274" y="274"/>
                    </a:lnTo>
                    <a:cubicBezTo>
                      <a:pt x="244" y="304"/>
                      <a:pt x="203"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0" name="Google Shape;1810;p76"/>
              <p:cNvSpPr/>
              <p:nvPr/>
            </p:nvSpPr>
            <p:spPr>
              <a:xfrm>
                <a:off x="5342400" y="1218240"/>
                <a:ext cx="115200" cy="114840"/>
              </a:xfrm>
              <a:custGeom>
                <a:avLst/>
                <a:gdLst/>
                <a:ahLst/>
                <a:cxnLst/>
                <a:rect l="l" t="t" r="r" b="b"/>
                <a:pathLst>
                  <a:path w="320" h="319" extrusionOk="0">
                    <a:moveTo>
                      <a:pt x="160" y="53"/>
                    </a:moveTo>
                    <a:cubicBezTo>
                      <a:pt x="132" y="53"/>
                      <a:pt x="105" y="65"/>
                      <a:pt x="85" y="85"/>
                    </a:cubicBezTo>
                    <a:cubicBezTo>
                      <a:pt x="65" y="105"/>
                      <a:pt x="54" y="131"/>
                      <a:pt x="54" y="159"/>
                    </a:cubicBezTo>
                    <a:cubicBezTo>
                      <a:pt x="54" y="188"/>
                      <a:pt x="65" y="215"/>
                      <a:pt x="85" y="235"/>
                    </a:cubicBezTo>
                    <a:cubicBezTo>
                      <a:pt x="105" y="254"/>
                      <a:pt x="132" y="265"/>
                      <a:pt x="160" y="265"/>
                    </a:cubicBezTo>
                    <a:cubicBezTo>
                      <a:pt x="189" y="265"/>
                      <a:pt x="215" y="254"/>
                      <a:pt x="235" y="235"/>
                    </a:cubicBezTo>
                    <a:cubicBezTo>
                      <a:pt x="255" y="215"/>
                      <a:pt x="266" y="188"/>
                      <a:pt x="266" y="159"/>
                    </a:cubicBezTo>
                    <a:cubicBezTo>
                      <a:pt x="266" y="131"/>
                      <a:pt x="255" y="105"/>
                      <a:pt x="235" y="85"/>
                    </a:cubicBezTo>
                    <a:cubicBezTo>
                      <a:pt x="215" y="65"/>
                      <a:pt x="189" y="53"/>
                      <a:pt x="160" y="53"/>
                    </a:cubicBezTo>
                    <a:moveTo>
                      <a:pt x="160" y="319"/>
                    </a:moveTo>
                    <a:cubicBezTo>
                      <a:pt x="119" y="319"/>
                      <a:pt x="78" y="304"/>
                      <a:pt x="47" y="272"/>
                    </a:cubicBezTo>
                    <a:cubicBezTo>
                      <a:pt x="-16" y="210"/>
                      <a:pt x="-16" y="109"/>
                      <a:pt x="47" y="46"/>
                    </a:cubicBezTo>
                    <a:cubicBezTo>
                      <a:pt x="109" y="-16"/>
                      <a:pt x="211" y="-16"/>
                      <a:pt x="273" y="46"/>
                    </a:cubicBezTo>
                    <a:cubicBezTo>
                      <a:pt x="336" y="109"/>
                      <a:pt x="336" y="210"/>
                      <a:pt x="273" y="272"/>
                    </a:cubicBezTo>
                    <a:cubicBezTo>
                      <a:pt x="242" y="304"/>
                      <a:pt x="201" y="319"/>
                      <a:pt x="160" y="31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1" name="Google Shape;1811;p76"/>
              <p:cNvSpPr/>
              <p:nvPr/>
            </p:nvSpPr>
            <p:spPr>
              <a:xfrm>
                <a:off x="5489280" y="1071360"/>
                <a:ext cx="115200" cy="115200"/>
              </a:xfrm>
              <a:custGeom>
                <a:avLst/>
                <a:gdLst/>
                <a:ahLst/>
                <a:cxnLst/>
                <a:rect l="l" t="t" r="r" b="b"/>
                <a:pathLst>
                  <a:path w="320" h="320" extrusionOk="0">
                    <a:moveTo>
                      <a:pt x="160" y="54"/>
                    </a:moveTo>
                    <a:cubicBezTo>
                      <a:pt x="131" y="54"/>
                      <a:pt x="105" y="65"/>
                      <a:pt x="85" y="85"/>
                    </a:cubicBezTo>
                    <a:cubicBezTo>
                      <a:pt x="43" y="127"/>
                      <a:pt x="43" y="194"/>
                      <a:pt x="85" y="235"/>
                    </a:cubicBezTo>
                    <a:cubicBezTo>
                      <a:pt x="126" y="276"/>
                      <a:pt x="193" y="276"/>
                      <a:pt x="235" y="235"/>
                    </a:cubicBezTo>
                    <a:cubicBezTo>
                      <a:pt x="276" y="194"/>
                      <a:pt x="276" y="127"/>
                      <a:pt x="235" y="85"/>
                    </a:cubicBezTo>
                    <a:cubicBezTo>
                      <a:pt x="215" y="65"/>
                      <a:pt x="188" y="54"/>
                      <a:pt x="160" y="54"/>
                    </a:cubicBezTo>
                    <a:moveTo>
                      <a:pt x="160" y="320"/>
                    </a:moveTo>
                    <a:cubicBezTo>
                      <a:pt x="119" y="320"/>
                      <a:pt x="78" y="304"/>
                      <a:pt x="47" y="273"/>
                    </a:cubicBezTo>
                    <a:cubicBezTo>
                      <a:pt x="-16" y="210"/>
                      <a:pt x="-16" y="109"/>
                      <a:pt x="47" y="47"/>
                    </a:cubicBezTo>
                    <a:cubicBezTo>
                      <a:pt x="77" y="17"/>
                      <a:pt x="117" y="0"/>
                      <a:pt x="160" y="0"/>
                    </a:cubicBezTo>
                    <a:cubicBezTo>
                      <a:pt x="203" y="0"/>
                      <a:pt x="243" y="17"/>
                      <a:pt x="273" y="47"/>
                    </a:cubicBezTo>
                    <a:cubicBezTo>
                      <a:pt x="335" y="109"/>
                      <a:pt x="335" y="210"/>
                      <a:pt x="273" y="273"/>
                    </a:cubicBezTo>
                    <a:cubicBezTo>
                      <a:pt x="242" y="304"/>
                      <a:pt x="201" y="320"/>
                      <a:pt x="160"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2" name="Google Shape;1812;p76"/>
              <p:cNvSpPr/>
              <p:nvPr/>
            </p:nvSpPr>
            <p:spPr>
              <a:xfrm>
                <a:off x="5636160" y="924480"/>
                <a:ext cx="115200" cy="115200"/>
              </a:xfrm>
              <a:custGeom>
                <a:avLst/>
                <a:gdLst/>
                <a:ahLst/>
                <a:cxnLst/>
                <a:rect l="l" t="t" r="r" b="b"/>
                <a:pathLst>
                  <a:path w="320" h="320" extrusionOk="0">
                    <a:moveTo>
                      <a:pt x="159" y="54"/>
                    </a:moveTo>
                    <a:cubicBezTo>
                      <a:pt x="132" y="54"/>
                      <a:pt x="105" y="65"/>
                      <a:pt x="85" y="85"/>
                    </a:cubicBezTo>
                    <a:cubicBezTo>
                      <a:pt x="65" y="105"/>
                      <a:pt x="53" y="132"/>
                      <a:pt x="53" y="160"/>
                    </a:cubicBezTo>
                    <a:cubicBezTo>
                      <a:pt x="53" y="189"/>
                      <a:pt x="65" y="215"/>
                      <a:pt x="85" y="235"/>
                    </a:cubicBezTo>
                    <a:cubicBezTo>
                      <a:pt x="104" y="255"/>
                      <a:pt x="131" y="266"/>
                      <a:pt x="159" y="266"/>
                    </a:cubicBezTo>
                    <a:cubicBezTo>
                      <a:pt x="188" y="266"/>
                      <a:pt x="214" y="255"/>
                      <a:pt x="234" y="235"/>
                    </a:cubicBezTo>
                    <a:cubicBezTo>
                      <a:pt x="254" y="215"/>
                      <a:pt x="265" y="189"/>
                      <a:pt x="265" y="160"/>
                    </a:cubicBezTo>
                    <a:cubicBezTo>
                      <a:pt x="265" y="132"/>
                      <a:pt x="254" y="105"/>
                      <a:pt x="234" y="85"/>
                    </a:cubicBezTo>
                    <a:cubicBezTo>
                      <a:pt x="213" y="65"/>
                      <a:pt x="186" y="54"/>
                      <a:pt x="159" y="54"/>
                    </a:cubicBezTo>
                    <a:moveTo>
                      <a:pt x="159" y="320"/>
                    </a:moveTo>
                    <a:cubicBezTo>
                      <a:pt x="118" y="320"/>
                      <a:pt x="77" y="305"/>
                      <a:pt x="46" y="274"/>
                    </a:cubicBezTo>
                    <a:cubicBezTo>
                      <a:pt x="16" y="243"/>
                      <a:pt x="0" y="203"/>
                      <a:pt x="0" y="160"/>
                    </a:cubicBezTo>
                    <a:cubicBezTo>
                      <a:pt x="0" y="118"/>
                      <a:pt x="16" y="77"/>
                      <a:pt x="46" y="47"/>
                    </a:cubicBezTo>
                    <a:cubicBezTo>
                      <a:pt x="109" y="-15"/>
                      <a:pt x="210" y="-15"/>
                      <a:pt x="273" y="47"/>
                    </a:cubicBezTo>
                    <a:cubicBezTo>
                      <a:pt x="335" y="110"/>
                      <a:pt x="335" y="211"/>
                      <a:pt x="273" y="274"/>
                    </a:cubicBezTo>
                    <a:cubicBezTo>
                      <a:pt x="242" y="305"/>
                      <a:pt x="201" y="320"/>
                      <a:pt x="159" y="32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13" name="Google Shape;1813;p76"/>
            <p:cNvGrpSpPr/>
            <p:nvPr/>
          </p:nvGrpSpPr>
          <p:grpSpPr>
            <a:xfrm>
              <a:off x="7265158" y="886006"/>
              <a:ext cx="799841" cy="799292"/>
              <a:chOff x="6807240" y="2796480"/>
              <a:chExt cx="524520" cy="524160"/>
            </a:xfrm>
          </p:grpSpPr>
          <p:sp>
            <p:nvSpPr>
              <p:cNvPr id="1814" name="Google Shape;1814;p76"/>
              <p:cNvSpPr/>
              <p:nvPr/>
            </p:nvSpPr>
            <p:spPr>
              <a:xfrm>
                <a:off x="6807240" y="2796480"/>
                <a:ext cx="524520" cy="524160"/>
              </a:xfrm>
              <a:custGeom>
                <a:avLst/>
                <a:gdLst/>
                <a:ahLst/>
                <a:cxnLst/>
                <a:rect l="l" t="t" r="r" b="b"/>
                <a:pathLst>
                  <a:path w="1457" h="1456" extrusionOk="0">
                    <a:moveTo>
                      <a:pt x="729" y="1456"/>
                    </a:moveTo>
                    <a:cubicBezTo>
                      <a:pt x="327" y="1456"/>
                      <a:pt x="0" y="1130"/>
                      <a:pt x="0" y="728"/>
                    </a:cubicBezTo>
                    <a:cubicBezTo>
                      <a:pt x="0" y="327"/>
                      <a:pt x="327" y="0"/>
                      <a:pt x="729" y="0"/>
                    </a:cubicBezTo>
                    <a:cubicBezTo>
                      <a:pt x="744" y="0"/>
                      <a:pt x="756" y="12"/>
                      <a:pt x="756" y="27"/>
                    </a:cubicBezTo>
                    <a:cubicBezTo>
                      <a:pt x="756" y="42"/>
                      <a:pt x="744" y="54"/>
                      <a:pt x="729" y="54"/>
                    </a:cubicBezTo>
                    <a:cubicBezTo>
                      <a:pt x="357" y="54"/>
                      <a:pt x="55" y="356"/>
                      <a:pt x="55" y="728"/>
                    </a:cubicBezTo>
                    <a:cubicBezTo>
                      <a:pt x="55" y="1100"/>
                      <a:pt x="357" y="1402"/>
                      <a:pt x="729" y="1402"/>
                    </a:cubicBezTo>
                    <a:cubicBezTo>
                      <a:pt x="1101" y="1402"/>
                      <a:pt x="1403" y="1100"/>
                      <a:pt x="1403" y="728"/>
                    </a:cubicBezTo>
                    <a:cubicBezTo>
                      <a:pt x="1403" y="713"/>
                      <a:pt x="1415" y="701"/>
                      <a:pt x="1430" y="701"/>
                    </a:cubicBezTo>
                    <a:cubicBezTo>
                      <a:pt x="1445" y="701"/>
                      <a:pt x="1457" y="713"/>
                      <a:pt x="1457" y="728"/>
                    </a:cubicBezTo>
                    <a:cubicBezTo>
                      <a:pt x="1457" y="1130"/>
                      <a:pt x="1130" y="1456"/>
                      <a:pt x="729" y="145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5" name="Google Shape;1815;p76"/>
              <p:cNvSpPr/>
              <p:nvPr/>
            </p:nvSpPr>
            <p:spPr>
              <a:xfrm>
                <a:off x="6892920" y="2881800"/>
                <a:ext cx="353520" cy="353520"/>
              </a:xfrm>
              <a:custGeom>
                <a:avLst/>
                <a:gdLst/>
                <a:ahLst/>
                <a:cxnLst/>
                <a:rect l="l" t="t" r="r" b="b"/>
                <a:pathLst>
                  <a:path w="982" h="982" extrusionOk="0">
                    <a:moveTo>
                      <a:pt x="491" y="271"/>
                    </a:moveTo>
                    <a:cubicBezTo>
                      <a:pt x="370" y="271"/>
                      <a:pt x="271" y="370"/>
                      <a:pt x="271" y="491"/>
                    </a:cubicBezTo>
                    <a:cubicBezTo>
                      <a:pt x="271" y="612"/>
                      <a:pt x="370" y="711"/>
                      <a:pt x="491" y="711"/>
                    </a:cubicBezTo>
                    <a:cubicBezTo>
                      <a:pt x="612" y="711"/>
                      <a:pt x="711" y="612"/>
                      <a:pt x="711" y="491"/>
                    </a:cubicBezTo>
                    <a:cubicBezTo>
                      <a:pt x="711" y="370"/>
                      <a:pt x="612" y="271"/>
                      <a:pt x="491" y="271"/>
                    </a:cubicBezTo>
                    <a:moveTo>
                      <a:pt x="491" y="982"/>
                    </a:moveTo>
                    <a:cubicBezTo>
                      <a:pt x="220" y="982"/>
                      <a:pt x="0" y="762"/>
                      <a:pt x="0" y="491"/>
                    </a:cubicBezTo>
                    <a:cubicBezTo>
                      <a:pt x="0" y="221"/>
                      <a:pt x="220" y="0"/>
                      <a:pt x="491" y="0"/>
                    </a:cubicBezTo>
                    <a:cubicBezTo>
                      <a:pt x="761" y="0"/>
                      <a:pt x="982" y="221"/>
                      <a:pt x="982" y="491"/>
                    </a:cubicBezTo>
                    <a:cubicBezTo>
                      <a:pt x="982" y="762"/>
                      <a:pt x="761" y="982"/>
                      <a:pt x="491" y="982"/>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16" name="Google Shape;1816;p76"/>
            <p:cNvGrpSpPr/>
            <p:nvPr/>
          </p:nvGrpSpPr>
          <p:grpSpPr>
            <a:xfrm>
              <a:off x="7265153" y="3590184"/>
              <a:ext cx="1218700" cy="1218700"/>
              <a:chOff x="5033520" y="2269080"/>
              <a:chExt cx="799200" cy="799200"/>
            </a:xfrm>
          </p:grpSpPr>
          <p:sp>
            <p:nvSpPr>
              <p:cNvPr id="1817" name="Google Shape;1817;p76"/>
              <p:cNvSpPr/>
              <p:nvPr/>
            </p:nvSpPr>
            <p:spPr>
              <a:xfrm>
                <a:off x="5033520" y="2269080"/>
                <a:ext cx="799200" cy="799200"/>
              </a:xfrm>
              <a:custGeom>
                <a:avLst/>
                <a:gdLst/>
                <a:ahLst/>
                <a:cxnLst/>
                <a:rect l="l" t="t" r="r" b="b"/>
                <a:pathLst>
                  <a:path w="2220" h="2220" extrusionOk="0">
                    <a:moveTo>
                      <a:pt x="1110" y="2220"/>
                    </a:moveTo>
                    <a:cubicBezTo>
                      <a:pt x="498" y="2220"/>
                      <a:pt x="0" y="1722"/>
                      <a:pt x="0" y="1110"/>
                    </a:cubicBezTo>
                    <a:cubicBezTo>
                      <a:pt x="0" y="498"/>
                      <a:pt x="498" y="0"/>
                      <a:pt x="1110" y="0"/>
                    </a:cubicBezTo>
                    <a:lnTo>
                      <a:pt x="1110" y="54"/>
                    </a:lnTo>
                    <a:cubicBezTo>
                      <a:pt x="528" y="54"/>
                      <a:pt x="54" y="528"/>
                      <a:pt x="54" y="1110"/>
                    </a:cubicBezTo>
                    <a:cubicBezTo>
                      <a:pt x="54" y="1692"/>
                      <a:pt x="528" y="2166"/>
                      <a:pt x="1110" y="2166"/>
                    </a:cubicBezTo>
                    <a:cubicBezTo>
                      <a:pt x="1693" y="2166"/>
                      <a:pt x="2167" y="1692"/>
                      <a:pt x="2167" y="1110"/>
                    </a:cubicBezTo>
                    <a:lnTo>
                      <a:pt x="2220" y="1110"/>
                    </a:lnTo>
                    <a:cubicBezTo>
                      <a:pt x="2220" y="1722"/>
                      <a:pt x="1723" y="2220"/>
                      <a:pt x="1110" y="222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8" name="Google Shape;1818;p76"/>
              <p:cNvSpPr/>
              <p:nvPr/>
            </p:nvSpPr>
            <p:spPr>
              <a:xfrm>
                <a:off x="5148360" y="2383920"/>
                <a:ext cx="569880" cy="569520"/>
              </a:xfrm>
              <a:custGeom>
                <a:avLst/>
                <a:gdLst/>
                <a:ahLst/>
                <a:cxnLst/>
                <a:rect l="l" t="t" r="r" b="b"/>
                <a:pathLst>
                  <a:path w="1583" h="1582" extrusionOk="0">
                    <a:moveTo>
                      <a:pt x="791" y="54"/>
                    </a:moveTo>
                    <a:cubicBezTo>
                      <a:pt x="385" y="54"/>
                      <a:pt x="54" y="385"/>
                      <a:pt x="54" y="791"/>
                    </a:cubicBezTo>
                    <a:cubicBezTo>
                      <a:pt x="54" y="1197"/>
                      <a:pt x="385" y="1528"/>
                      <a:pt x="791" y="1528"/>
                    </a:cubicBezTo>
                    <a:cubicBezTo>
                      <a:pt x="1198" y="1528"/>
                      <a:pt x="1528" y="1197"/>
                      <a:pt x="1528" y="791"/>
                    </a:cubicBezTo>
                    <a:cubicBezTo>
                      <a:pt x="1528" y="385"/>
                      <a:pt x="1198" y="54"/>
                      <a:pt x="791" y="54"/>
                    </a:cubicBezTo>
                    <a:moveTo>
                      <a:pt x="791" y="1582"/>
                    </a:moveTo>
                    <a:cubicBezTo>
                      <a:pt x="355" y="1582"/>
                      <a:pt x="0" y="1227"/>
                      <a:pt x="0" y="791"/>
                    </a:cubicBezTo>
                    <a:cubicBezTo>
                      <a:pt x="0" y="355"/>
                      <a:pt x="355" y="0"/>
                      <a:pt x="791" y="0"/>
                    </a:cubicBezTo>
                    <a:cubicBezTo>
                      <a:pt x="1228" y="0"/>
                      <a:pt x="1583" y="355"/>
                      <a:pt x="1583" y="791"/>
                    </a:cubicBezTo>
                    <a:cubicBezTo>
                      <a:pt x="1583" y="1227"/>
                      <a:pt x="1228" y="1582"/>
                      <a:pt x="791" y="1582"/>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9" name="Google Shape;1819;p76"/>
              <p:cNvSpPr/>
              <p:nvPr/>
            </p:nvSpPr>
            <p:spPr>
              <a:xfrm>
                <a:off x="5263200" y="2498760"/>
                <a:ext cx="340200" cy="339840"/>
              </a:xfrm>
              <a:custGeom>
                <a:avLst/>
                <a:gdLst/>
                <a:ahLst/>
                <a:cxnLst/>
                <a:rect l="l" t="t" r="r" b="b"/>
                <a:pathLst>
                  <a:path w="945" h="944" extrusionOk="0">
                    <a:moveTo>
                      <a:pt x="472" y="54"/>
                    </a:moveTo>
                    <a:cubicBezTo>
                      <a:pt x="242" y="54"/>
                      <a:pt x="54" y="241"/>
                      <a:pt x="54" y="472"/>
                    </a:cubicBezTo>
                    <a:cubicBezTo>
                      <a:pt x="54" y="703"/>
                      <a:pt x="242" y="890"/>
                      <a:pt x="472" y="890"/>
                    </a:cubicBezTo>
                    <a:cubicBezTo>
                      <a:pt x="703" y="890"/>
                      <a:pt x="891" y="703"/>
                      <a:pt x="891" y="472"/>
                    </a:cubicBezTo>
                    <a:cubicBezTo>
                      <a:pt x="891" y="241"/>
                      <a:pt x="703" y="54"/>
                      <a:pt x="472" y="54"/>
                    </a:cubicBezTo>
                    <a:moveTo>
                      <a:pt x="472" y="944"/>
                    </a:moveTo>
                    <a:cubicBezTo>
                      <a:pt x="212" y="944"/>
                      <a:pt x="0" y="733"/>
                      <a:pt x="0" y="472"/>
                    </a:cubicBezTo>
                    <a:cubicBezTo>
                      <a:pt x="0" y="212"/>
                      <a:pt x="212" y="0"/>
                      <a:pt x="472" y="0"/>
                    </a:cubicBezTo>
                    <a:cubicBezTo>
                      <a:pt x="733" y="0"/>
                      <a:pt x="945" y="212"/>
                      <a:pt x="945" y="472"/>
                    </a:cubicBezTo>
                    <a:cubicBezTo>
                      <a:pt x="945" y="733"/>
                      <a:pt x="733" y="944"/>
                      <a:pt x="472" y="944"/>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20" name="Google Shape;1820;p76"/>
            <p:cNvSpPr/>
            <p:nvPr/>
          </p:nvSpPr>
          <p:spPr>
            <a:xfrm>
              <a:off x="7138305" y="3141673"/>
              <a:ext cx="447947" cy="448501"/>
            </a:xfrm>
            <a:custGeom>
              <a:avLst/>
              <a:gdLst/>
              <a:ahLst/>
              <a:cxnLst/>
              <a:rect l="l" t="t" r="r" b="b"/>
              <a:pathLst>
                <a:path w="844" h="845" extrusionOk="0">
                  <a:moveTo>
                    <a:pt x="420" y="845"/>
                  </a:moveTo>
                  <a:cubicBezTo>
                    <a:pt x="412" y="845"/>
                    <a:pt x="406" y="843"/>
                    <a:pt x="400" y="837"/>
                  </a:cubicBezTo>
                  <a:cubicBezTo>
                    <a:pt x="390" y="827"/>
                    <a:pt x="390" y="809"/>
                    <a:pt x="400" y="799"/>
                  </a:cubicBezTo>
                  <a:lnTo>
                    <a:pt x="717" y="483"/>
                  </a:lnTo>
                  <a:cubicBezTo>
                    <a:pt x="814" y="385"/>
                    <a:pt x="814" y="226"/>
                    <a:pt x="717" y="128"/>
                  </a:cubicBezTo>
                  <a:cubicBezTo>
                    <a:pt x="670" y="81"/>
                    <a:pt x="607" y="54"/>
                    <a:pt x="540" y="54"/>
                  </a:cubicBezTo>
                  <a:cubicBezTo>
                    <a:pt x="473" y="54"/>
                    <a:pt x="410" y="81"/>
                    <a:pt x="362" y="128"/>
                  </a:cubicBezTo>
                  <a:lnTo>
                    <a:pt x="46" y="444"/>
                  </a:lnTo>
                  <a:cubicBezTo>
                    <a:pt x="36" y="455"/>
                    <a:pt x="18" y="455"/>
                    <a:pt x="7" y="444"/>
                  </a:cubicBezTo>
                  <a:cubicBezTo>
                    <a:pt x="-3" y="434"/>
                    <a:pt x="-3" y="417"/>
                    <a:pt x="7" y="406"/>
                  </a:cubicBezTo>
                  <a:lnTo>
                    <a:pt x="324" y="90"/>
                  </a:lnTo>
                  <a:cubicBezTo>
                    <a:pt x="382" y="32"/>
                    <a:pt x="459" y="0"/>
                    <a:pt x="540" y="0"/>
                  </a:cubicBezTo>
                  <a:cubicBezTo>
                    <a:pt x="621" y="0"/>
                    <a:pt x="698" y="32"/>
                    <a:pt x="755" y="90"/>
                  </a:cubicBezTo>
                  <a:cubicBezTo>
                    <a:pt x="874" y="208"/>
                    <a:pt x="874" y="402"/>
                    <a:pt x="755" y="520"/>
                  </a:cubicBezTo>
                  <a:lnTo>
                    <a:pt x="439" y="837"/>
                  </a:lnTo>
                  <a:cubicBezTo>
                    <a:pt x="433" y="843"/>
                    <a:pt x="426" y="845"/>
                    <a:pt x="420" y="845"/>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1" name="Google Shape;1821;p76"/>
            <p:cNvSpPr/>
            <p:nvPr/>
          </p:nvSpPr>
          <p:spPr>
            <a:xfrm>
              <a:off x="7401434" y="-514637"/>
              <a:ext cx="1228035" cy="1228035"/>
            </a:xfrm>
            <a:custGeom>
              <a:avLst/>
              <a:gdLst/>
              <a:ahLst/>
              <a:cxnLst/>
              <a:rect l="l" t="t" r="r" b="b"/>
              <a:pathLst>
                <a:path w="2237" h="2237" extrusionOk="0">
                  <a:moveTo>
                    <a:pt x="36" y="2200"/>
                  </a:moveTo>
                  <a:lnTo>
                    <a:pt x="36" y="2200"/>
                  </a:lnTo>
                  <a:cubicBezTo>
                    <a:pt x="-12" y="2151"/>
                    <a:pt x="-12" y="2072"/>
                    <a:pt x="36" y="2023"/>
                  </a:cubicBezTo>
                  <a:lnTo>
                    <a:pt x="2022" y="37"/>
                  </a:lnTo>
                  <a:cubicBezTo>
                    <a:pt x="2071" y="-12"/>
                    <a:pt x="2151" y="-12"/>
                    <a:pt x="2200" y="37"/>
                  </a:cubicBezTo>
                  <a:cubicBezTo>
                    <a:pt x="2249" y="86"/>
                    <a:pt x="2249" y="166"/>
                    <a:pt x="2200" y="215"/>
                  </a:cubicBezTo>
                  <a:lnTo>
                    <a:pt x="214" y="2200"/>
                  </a:lnTo>
                  <a:cubicBezTo>
                    <a:pt x="165" y="2249"/>
                    <a:pt x="85" y="2249"/>
                    <a:pt x="36" y="220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22" name="Google Shape;1822;p76"/>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72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5"/>
                                        </p:tgtEl>
                                        <p:attrNameLst>
                                          <p:attrName>style.visibility</p:attrName>
                                        </p:attrNameLst>
                                      </p:cBhvr>
                                      <p:to>
                                        <p:strVal val="visible"/>
                                      </p:to>
                                    </p:set>
                                    <p:animEffect transition="in" filter="fade">
                                      <p:cBhvr>
                                        <p:cTn id="7" dur="250"/>
                                        <p:tgtEl>
                                          <p:spTgt spid="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8"/>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檢查對象</a:t>
            </a:r>
            <a:endParaRPr>
              <a:latin typeface="Microsoft JhengHei"/>
              <a:ea typeface="Microsoft JhengHei"/>
              <a:cs typeface="Microsoft JhengHei"/>
              <a:sym typeface="Microsoft JhengHei"/>
            </a:endParaRPr>
          </a:p>
        </p:txBody>
      </p:sp>
      <p:sp>
        <p:nvSpPr>
          <p:cNvPr id="437" name="Google Shape;437;p8"/>
          <p:cNvSpPr/>
          <p:nvPr/>
        </p:nvSpPr>
        <p:spPr>
          <a:xfrm>
            <a:off x="6585880" y="2626882"/>
            <a:ext cx="118" cy="118"/>
          </a:xfrm>
          <a:custGeom>
            <a:avLst/>
            <a:gdLst/>
            <a:ahLst/>
            <a:cxnLst/>
            <a:rect l="l" t="t" r="r" b="b"/>
            <a:pathLst>
              <a:path w="1" h="1" extrusionOk="0">
                <a:moveTo>
                  <a:pt x="0" y="0"/>
                </a:moveTo>
                <a:close/>
              </a:path>
            </a:pathLst>
          </a:custGeom>
          <a:solidFill>
            <a:srgbClr val="0096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icrosoft JhengHei"/>
              <a:ea typeface="Microsoft JhengHei"/>
              <a:cs typeface="Microsoft JhengHei"/>
              <a:sym typeface="Microsoft JhengHei"/>
            </a:endParaRPr>
          </a:p>
        </p:txBody>
      </p:sp>
      <p:grpSp>
        <p:nvGrpSpPr>
          <p:cNvPr id="451" name="Google Shape;451;p8"/>
          <p:cNvGrpSpPr/>
          <p:nvPr/>
        </p:nvGrpSpPr>
        <p:grpSpPr>
          <a:xfrm>
            <a:off x="1733143" y="1398947"/>
            <a:ext cx="5677713" cy="819550"/>
            <a:chOff x="444327" y="2496369"/>
            <a:chExt cx="3396187" cy="819550"/>
          </a:xfrm>
        </p:grpSpPr>
        <p:sp>
          <p:nvSpPr>
            <p:cNvPr id="452" name="Google Shape;452;p8"/>
            <p:cNvSpPr txBox="1"/>
            <p:nvPr/>
          </p:nvSpPr>
          <p:spPr>
            <a:xfrm>
              <a:off x="452058" y="2496369"/>
              <a:ext cx="3388456" cy="412200"/>
            </a:xfrm>
            <a:prstGeom prst="rect">
              <a:avLst/>
            </a:prstGeom>
            <a:noFill/>
            <a:ln>
              <a:noFill/>
            </a:ln>
          </p:spPr>
          <p:txBody>
            <a:bodyPr spcFirstLastPara="1" wrap="square" lIns="91425" tIns="91425" rIns="91425" bIns="91425" anchor="b" anchorCtr="0">
              <a:noAutofit/>
            </a:bodyPr>
            <a:lstStyle/>
            <a:p>
              <a:pPr marL="0" marR="0" lvl="0" indent="0" rtl="0">
                <a:lnSpc>
                  <a:spcPct val="115000"/>
                </a:lnSpc>
                <a:spcBef>
                  <a:spcPts val="0"/>
                </a:spcBef>
                <a:spcAft>
                  <a:spcPts val="0"/>
                </a:spcAft>
                <a:buNone/>
              </a:pPr>
              <a:r>
                <a:rPr lang="zh-TW" sz="1800" b="1" i="0" u="none" strike="noStrike" cap="none" dirty="0">
                  <a:solidFill>
                    <a:srgbClr val="000000"/>
                  </a:solidFill>
                  <a:latin typeface="Microsoft JhengHei"/>
                  <a:ea typeface="Microsoft JhengHei"/>
                  <a:cs typeface="Microsoft JhengHei"/>
                  <a:sym typeface="Microsoft JhengHei"/>
                </a:rPr>
                <a:t>私立高中以下學校及學前事業分組(由國教署主辦)</a:t>
              </a:r>
              <a:endParaRPr sz="2800" b="1" i="0" u="none" strike="noStrike" cap="none" dirty="0">
                <a:solidFill>
                  <a:schemeClr val="dk1"/>
                </a:solidFill>
                <a:latin typeface="Microsoft JhengHei"/>
                <a:ea typeface="Microsoft JhengHei"/>
                <a:cs typeface="Microsoft JhengHei"/>
                <a:sym typeface="Microsoft JhengHei"/>
              </a:endParaRPr>
            </a:p>
          </p:txBody>
        </p:sp>
        <p:sp>
          <p:nvSpPr>
            <p:cNvPr id="453" name="Google Shape;453;p8"/>
            <p:cNvSpPr txBox="1"/>
            <p:nvPr/>
          </p:nvSpPr>
          <p:spPr>
            <a:xfrm>
              <a:off x="444327" y="2802619"/>
              <a:ext cx="2702185" cy="5133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15000"/>
                </a:lnSpc>
                <a:spcBef>
                  <a:spcPts val="0"/>
                </a:spcBef>
                <a:spcAft>
                  <a:spcPts val="0"/>
                </a:spcAft>
                <a:buClr>
                  <a:srgbClr val="000000"/>
                </a:buClr>
                <a:buSzPts val="1050"/>
                <a:buFont typeface="Arial"/>
                <a:buAutoNum type="arabicPeriod"/>
              </a:pPr>
              <a:r>
                <a:rPr lang="zh-TW" b="1" i="0" u="none" strike="noStrike" cap="none" dirty="0">
                  <a:solidFill>
                    <a:srgbClr val="000000"/>
                  </a:solidFill>
                  <a:latin typeface="Microsoft JhengHei"/>
                  <a:ea typeface="Microsoft JhengHei"/>
                  <a:cs typeface="Microsoft JhengHei"/>
                  <a:sym typeface="Microsoft JhengHei"/>
                </a:rPr>
                <a:t>私立高中以下學校及學前教育</a:t>
              </a:r>
              <a:endParaRPr sz="2000" b="1" dirty="0"/>
            </a:p>
            <a:p>
              <a:pPr marL="228600" marR="0" lvl="0" indent="-228600" algn="l" rtl="0">
                <a:lnSpc>
                  <a:spcPct val="115000"/>
                </a:lnSpc>
                <a:spcBef>
                  <a:spcPts val="0"/>
                </a:spcBef>
                <a:spcAft>
                  <a:spcPts val="0"/>
                </a:spcAft>
                <a:buClr>
                  <a:srgbClr val="000000"/>
                </a:buClr>
                <a:buSzPts val="1050"/>
                <a:buFont typeface="Arial"/>
                <a:buAutoNum type="arabicPeriod"/>
              </a:pPr>
              <a:r>
                <a:rPr lang="zh-TW" b="1" i="0" u="none" strike="noStrike" cap="none" dirty="0">
                  <a:solidFill>
                    <a:srgbClr val="000000"/>
                  </a:solidFill>
                  <a:latin typeface="Microsoft JhengHei"/>
                  <a:ea typeface="Microsoft JhengHei"/>
                  <a:cs typeface="Microsoft JhengHei"/>
                  <a:sym typeface="Microsoft JhengHei"/>
                </a:rPr>
                <a:t>國教署轄管之其他非公務機關或事業</a:t>
              </a:r>
              <a:endParaRPr sz="2000" b="1" dirty="0"/>
            </a:p>
          </p:txBody>
        </p:sp>
      </p:grpSp>
      <p:grpSp>
        <p:nvGrpSpPr>
          <p:cNvPr id="456" name="Google Shape;456;p8"/>
          <p:cNvGrpSpPr/>
          <p:nvPr/>
        </p:nvGrpSpPr>
        <p:grpSpPr>
          <a:xfrm>
            <a:off x="1746069" y="2444968"/>
            <a:ext cx="4977435" cy="1082762"/>
            <a:chOff x="1094912" y="3002201"/>
            <a:chExt cx="2942587" cy="1082762"/>
          </a:xfrm>
        </p:grpSpPr>
        <p:sp>
          <p:nvSpPr>
            <p:cNvPr id="457" name="Google Shape;457;p8"/>
            <p:cNvSpPr txBox="1"/>
            <p:nvPr/>
          </p:nvSpPr>
          <p:spPr>
            <a:xfrm>
              <a:off x="1094912" y="3002201"/>
              <a:ext cx="2942587" cy="642975"/>
            </a:xfrm>
            <a:prstGeom prst="rect">
              <a:avLst/>
            </a:prstGeom>
            <a:noFill/>
            <a:ln>
              <a:noFill/>
            </a:ln>
          </p:spPr>
          <p:txBody>
            <a:bodyPr spcFirstLastPara="1" wrap="square" lIns="91425" tIns="91425" rIns="91425" bIns="91425" anchor="b" anchorCtr="0">
              <a:noAutofit/>
            </a:bodyPr>
            <a:lstStyle/>
            <a:p>
              <a:pPr marL="0" marR="0" lvl="0" indent="0" rtl="0">
                <a:lnSpc>
                  <a:spcPct val="115000"/>
                </a:lnSpc>
                <a:spcBef>
                  <a:spcPts val="0"/>
                </a:spcBef>
                <a:spcAft>
                  <a:spcPts val="0"/>
                </a:spcAft>
                <a:buNone/>
              </a:pPr>
              <a:r>
                <a:rPr lang="zh-TW" sz="1800" b="1" i="0" u="none" strike="noStrike" cap="none" dirty="0">
                  <a:solidFill>
                    <a:srgbClr val="000000"/>
                  </a:solidFill>
                  <a:latin typeface="Microsoft JhengHei"/>
                  <a:ea typeface="Microsoft JhengHei"/>
                  <a:cs typeface="Microsoft JhengHei"/>
                  <a:sym typeface="Microsoft JhengHei"/>
                </a:rPr>
                <a:t>境外臺校事業分組(由國際司主辦)</a:t>
              </a:r>
              <a:endParaRPr sz="2800" b="1" i="0" u="none" strike="noStrike" cap="none" dirty="0">
                <a:solidFill>
                  <a:schemeClr val="dk1"/>
                </a:solidFill>
                <a:latin typeface="Microsoft JhengHei"/>
                <a:ea typeface="Microsoft JhengHei"/>
                <a:cs typeface="Microsoft JhengHei"/>
                <a:sym typeface="Microsoft JhengHei"/>
              </a:endParaRPr>
            </a:p>
          </p:txBody>
        </p:sp>
        <p:sp>
          <p:nvSpPr>
            <p:cNvPr id="458" name="Google Shape;458;p8"/>
            <p:cNvSpPr txBox="1"/>
            <p:nvPr/>
          </p:nvSpPr>
          <p:spPr>
            <a:xfrm>
              <a:off x="1139711" y="3571663"/>
              <a:ext cx="2721778" cy="5133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15000"/>
                </a:lnSpc>
                <a:spcBef>
                  <a:spcPts val="0"/>
                </a:spcBef>
                <a:spcAft>
                  <a:spcPts val="0"/>
                </a:spcAft>
                <a:buClr>
                  <a:srgbClr val="000000"/>
                </a:buClr>
                <a:buSzPts val="1050"/>
                <a:buFont typeface="Arial"/>
                <a:buAutoNum type="arabicPeriod"/>
              </a:pPr>
              <a:r>
                <a:rPr lang="zh-TW" b="1" i="0" u="none" strike="noStrike" cap="none" dirty="0">
                  <a:solidFill>
                    <a:srgbClr val="000000"/>
                  </a:solidFill>
                  <a:latin typeface="Microsoft JhengHei"/>
                  <a:ea typeface="Microsoft JhengHei"/>
                  <a:cs typeface="Microsoft JhengHei"/>
                  <a:sym typeface="Microsoft JhengHei"/>
                </a:rPr>
                <a:t>海外臺灣學校及大陸地區臺商學校</a:t>
              </a:r>
              <a:endParaRPr b="1" i="0" u="none" strike="noStrike" cap="none" dirty="0">
                <a:solidFill>
                  <a:srgbClr val="000000"/>
                </a:solidFill>
                <a:latin typeface="Microsoft JhengHei"/>
                <a:ea typeface="Microsoft JhengHei"/>
                <a:cs typeface="Microsoft JhengHei"/>
                <a:sym typeface="Microsoft JhengHei"/>
              </a:endParaRPr>
            </a:p>
            <a:p>
              <a:pPr marL="228600" marR="0" lvl="0" indent="-228600" algn="l" rtl="0">
                <a:lnSpc>
                  <a:spcPct val="115000"/>
                </a:lnSpc>
                <a:spcBef>
                  <a:spcPts val="0"/>
                </a:spcBef>
                <a:spcAft>
                  <a:spcPts val="0"/>
                </a:spcAft>
                <a:buClr>
                  <a:srgbClr val="000000"/>
                </a:buClr>
                <a:buSzPts val="1050"/>
                <a:buFont typeface="Arial"/>
                <a:buAutoNum type="arabicPeriod"/>
              </a:pPr>
              <a:r>
                <a:rPr lang="zh-TW" b="1" i="0" u="none" strike="noStrike" cap="none" dirty="0">
                  <a:solidFill>
                    <a:srgbClr val="000000"/>
                  </a:solidFill>
                  <a:latin typeface="Microsoft JhengHei"/>
                  <a:ea typeface="Microsoft JhengHei"/>
                  <a:cs typeface="Microsoft JhengHei"/>
                  <a:sym typeface="Microsoft JhengHei"/>
                </a:rPr>
                <a:t>國際司轄管之其他非公務機關或事業</a:t>
              </a:r>
              <a:endParaRPr sz="2000" b="1" dirty="0"/>
            </a:p>
          </p:txBody>
        </p:sp>
      </p:grpSp>
      <p:sp>
        <p:nvSpPr>
          <p:cNvPr id="472" name="Google Shape;472;p8"/>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8</a:t>
            </a:fld>
            <a:endParaRPr/>
          </a:p>
        </p:txBody>
      </p:sp>
      <p:grpSp>
        <p:nvGrpSpPr>
          <p:cNvPr id="474" name="Google Shape;474;p8"/>
          <p:cNvGrpSpPr/>
          <p:nvPr/>
        </p:nvGrpSpPr>
        <p:grpSpPr>
          <a:xfrm>
            <a:off x="952468" y="1406203"/>
            <a:ext cx="754800" cy="754800"/>
            <a:chOff x="3043877" y="2586924"/>
            <a:chExt cx="754800" cy="754800"/>
          </a:xfrm>
        </p:grpSpPr>
        <p:sp>
          <p:nvSpPr>
            <p:cNvPr id="455" name="Google Shape;455;p8"/>
            <p:cNvSpPr/>
            <p:nvPr/>
          </p:nvSpPr>
          <p:spPr>
            <a:xfrm>
              <a:off x="3043877" y="2586924"/>
              <a:ext cx="754800" cy="754800"/>
            </a:xfrm>
            <a:prstGeom prst="donut">
              <a:avLst>
                <a:gd name="adj" fmla="val 19489"/>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icrosoft JhengHei"/>
                <a:ea typeface="Microsoft JhengHei"/>
                <a:cs typeface="Microsoft JhengHei"/>
                <a:sym typeface="Microsoft JhengHei"/>
              </a:endParaRPr>
            </a:p>
          </p:txBody>
        </p:sp>
        <p:grpSp>
          <p:nvGrpSpPr>
            <p:cNvPr id="475" name="Google Shape;475;p8"/>
            <p:cNvGrpSpPr/>
            <p:nvPr/>
          </p:nvGrpSpPr>
          <p:grpSpPr>
            <a:xfrm>
              <a:off x="3291527" y="2801843"/>
              <a:ext cx="259500" cy="332300"/>
              <a:chOff x="1811650" y="1586025"/>
              <a:chExt cx="259500" cy="332300"/>
            </a:xfrm>
          </p:grpSpPr>
          <p:sp>
            <p:nvSpPr>
              <p:cNvPr id="476" name="Google Shape;476;p8"/>
              <p:cNvSpPr/>
              <p:nvPr/>
            </p:nvSpPr>
            <p:spPr>
              <a:xfrm>
                <a:off x="1811650" y="1586025"/>
                <a:ext cx="259500" cy="332300"/>
              </a:xfrm>
              <a:custGeom>
                <a:avLst/>
                <a:gdLst/>
                <a:ahLst/>
                <a:cxnLst/>
                <a:rect l="l" t="t" r="r" b="b"/>
                <a:pathLst>
                  <a:path w="10380" h="13292" extrusionOk="0">
                    <a:moveTo>
                      <a:pt x="9604" y="517"/>
                    </a:moveTo>
                    <a:cubicBezTo>
                      <a:pt x="9733" y="517"/>
                      <a:pt x="9862" y="616"/>
                      <a:pt x="9862" y="776"/>
                    </a:cubicBezTo>
                    <a:lnTo>
                      <a:pt x="9862" y="12516"/>
                    </a:lnTo>
                    <a:cubicBezTo>
                      <a:pt x="9862" y="12676"/>
                      <a:pt x="9733" y="12774"/>
                      <a:pt x="9604" y="12774"/>
                    </a:cubicBezTo>
                    <a:lnTo>
                      <a:pt x="777" y="12774"/>
                    </a:lnTo>
                    <a:cubicBezTo>
                      <a:pt x="614" y="12774"/>
                      <a:pt x="518" y="12676"/>
                      <a:pt x="518" y="12516"/>
                    </a:cubicBezTo>
                    <a:lnTo>
                      <a:pt x="518" y="776"/>
                    </a:lnTo>
                    <a:cubicBezTo>
                      <a:pt x="518" y="616"/>
                      <a:pt x="614" y="517"/>
                      <a:pt x="777" y="517"/>
                    </a:cubicBezTo>
                    <a:close/>
                    <a:moveTo>
                      <a:pt x="777" y="0"/>
                    </a:moveTo>
                    <a:cubicBezTo>
                      <a:pt x="324" y="0"/>
                      <a:pt x="1" y="357"/>
                      <a:pt x="1" y="776"/>
                    </a:cubicBezTo>
                    <a:lnTo>
                      <a:pt x="1" y="12516"/>
                    </a:lnTo>
                    <a:cubicBezTo>
                      <a:pt x="1" y="12968"/>
                      <a:pt x="324" y="13292"/>
                      <a:pt x="777" y="13292"/>
                    </a:cubicBezTo>
                    <a:lnTo>
                      <a:pt x="9604" y="13292"/>
                    </a:lnTo>
                    <a:cubicBezTo>
                      <a:pt x="10025" y="13292"/>
                      <a:pt x="10380" y="12968"/>
                      <a:pt x="10380" y="12516"/>
                    </a:cubicBezTo>
                    <a:lnTo>
                      <a:pt x="10380" y="776"/>
                    </a:lnTo>
                    <a:cubicBezTo>
                      <a:pt x="10380" y="357"/>
                      <a:pt x="10025" y="0"/>
                      <a:pt x="96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8"/>
              <p:cNvSpPr/>
              <p:nvPr/>
            </p:nvSpPr>
            <p:spPr>
              <a:xfrm>
                <a:off x="1966875" y="1637750"/>
                <a:ext cx="39600" cy="64700"/>
              </a:xfrm>
              <a:custGeom>
                <a:avLst/>
                <a:gdLst/>
                <a:ahLst/>
                <a:cxnLst/>
                <a:rect l="l" t="t" r="r" b="b"/>
                <a:pathLst>
                  <a:path w="1584" h="2588" extrusionOk="0">
                    <a:moveTo>
                      <a:pt x="808" y="518"/>
                    </a:moveTo>
                    <a:cubicBezTo>
                      <a:pt x="937" y="518"/>
                      <a:pt x="1066" y="647"/>
                      <a:pt x="1066" y="777"/>
                    </a:cubicBezTo>
                    <a:lnTo>
                      <a:pt x="1066" y="1294"/>
                    </a:lnTo>
                    <a:lnTo>
                      <a:pt x="549" y="1294"/>
                    </a:lnTo>
                    <a:lnTo>
                      <a:pt x="549" y="777"/>
                    </a:lnTo>
                    <a:cubicBezTo>
                      <a:pt x="549" y="647"/>
                      <a:pt x="647" y="518"/>
                      <a:pt x="808" y="518"/>
                    </a:cubicBezTo>
                    <a:close/>
                    <a:moveTo>
                      <a:pt x="808" y="1"/>
                    </a:moveTo>
                    <a:cubicBezTo>
                      <a:pt x="355" y="1"/>
                      <a:pt x="1" y="358"/>
                      <a:pt x="1" y="777"/>
                    </a:cubicBezTo>
                    <a:lnTo>
                      <a:pt x="1" y="2329"/>
                    </a:lnTo>
                    <a:cubicBezTo>
                      <a:pt x="1" y="2492"/>
                      <a:pt x="130" y="2588"/>
                      <a:pt x="290" y="2588"/>
                    </a:cubicBezTo>
                    <a:cubicBezTo>
                      <a:pt x="420" y="2588"/>
                      <a:pt x="549" y="2492"/>
                      <a:pt x="549" y="2329"/>
                    </a:cubicBezTo>
                    <a:lnTo>
                      <a:pt x="549" y="1811"/>
                    </a:lnTo>
                    <a:lnTo>
                      <a:pt x="1066" y="1811"/>
                    </a:lnTo>
                    <a:lnTo>
                      <a:pt x="1066" y="2329"/>
                    </a:lnTo>
                    <a:cubicBezTo>
                      <a:pt x="1066" y="2492"/>
                      <a:pt x="1165" y="2588"/>
                      <a:pt x="1325" y="2588"/>
                    </a:cubicBezTo>
                    <a:cubicBezTo>
                      <a:pt x="1454" y="2588"/>
                      <a:pt x="1584" y="2492"/>
                      <a:pt x="1584" y="2329"/>
                    </a:cubicBezTo>
                    <a:lnTo>
                      <a:pt x="1584" y="777"/>
                    </a:lnTo>
                    <a:cubicBezTo>
                      <a:pt x="1584" y="358"/>
                      <a:pt x="1229" y="1"/>
                      <a:pt x="8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8"/>
              <p:cNvSpPr/>
              <p:nvPr/>
            </p:nvSpPr>
            <p:spPr>
              <a:xfrm>
                <a:off x="1928075" y="1611875"/>
                <a:ext cx="117200" cy="117275"/>
              </a:xfrm>
              <a:custGeom>
                <a:avLst/>
                <a:gdLst/>
                <a:ahLst/>
                <a:cxnLst/>
                <a:rect l="l" t="t" r="r" b="b"/>
                <a:pathLst>
                  <a:path w="4688" h="4691" extrusionOk="0">
                    <a:moveTo>
                      <a:pt x="2360" y="518"/>
                    </a:moveTo>
                    <a:cubicBezTo>
                      <a:pt x="3363" y="518"/>
                      <a:pt x="4171" y="1328"/>
                      <a:pt x="4171" y="2329"/>
                    </a:cubicBezTo>
                    <a:cubicBezTo>
                      <a:pt x="4171" y="3333"/>
                      <a:pt x="3363" y="4174"/>
                      <a:pt x="2360" y="4174"/>
                    </a:cubicBezTo>
                    <a:cubicBezTo>
                      <a:pt x="1359" y="4174"/>
                      <a:pt x="518" y="3333"/>
                      <a:pt x="518" y="2329"/>
                    </a:cubicBezTo>
                    <a:cubicBezTo>
                      <a:pt x="518" y="1328"/>
                      <a:pt x="1359" y="518"/>
                      <a:pt x="2360" y="518"/>
                    </a:cubicBezTo>
                    <a:close/>
                    <a:moveTo>
                      <a:pt x="2360" y="1"/>
                    </a:moveTo>
                    <a:cubicBezTo>
                      <a:pt x="1066" y="1"/>
                      <a:pt x="0" y="1036"/>
                      <a:pt x="0" y="2329"/>
                    </a:cubicBezTo>
                    <a:cubicBezTo>
                      <a:pt x="0" y="3623"/>
                      <a:pt x="1066" y="4691"/>
                      <a:pt x="2360" y="4691"/>
                    </a:cubicBezTo>
                    <a:cubicBezTo>
                      <a:pt x="3653" y="4691"/>
                      <a:pt x="4688" y="3623"/>
                      <a:pt x="4688" y="2329"/>
                    </a:cubicBezTo>
                    <a:cubicBezTo>
                      <a:pt x="4688" y="1036"/>
                      <a:pt x="3653" y="1"/>
                      <a:pt x="2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8"/>
              <p:cNvSpPr/>
              <p:nvPr/>
            </p:nvSpPr>
            <p:spPr>
              <a:xfrm>
                <a:off x="1837525" y="1866575"/>
                <a:ext cx="207750" cy="12950"/>
              </a:xfrm>
              <a:custGeom>
                <a:avLst/>
                <a:gdLst/>
                <a:ahLst/>
                <a:cxnLst/>
                <a:rect l="l" t="t" r="r" b="b"/>
                <a:pathLst>
                  <a:path w="8310" h="518" extrusionOk="0">
                    <a:moveTo>
                      <a:pt x="259" y="0"/>
                    </a:moveTo>
                    <a:cubicBezTo>
                      <a:pt x="96" y="0"/>
                      <a:pt x="1" y="130"/>
                      <a:pt x="1" y="259"/>
                    </a:cubicBezTo>
                    <a:cubicBezTo>
                      <a:pt x="1" y="419"/>
                      <a:pt x="96" y="518"/>
                      <a:pt x="259" y="518"/>
                    </a:cubicBezTo>
                    <a:lnTo>
                      <a:pt x="8051" y="518"/>
                    </a:lnTo>
                    <a:cubicBezTo>
                      <a:pt x="8181" y="518"/>
                      <a:pt x="8310" y="419"/>
                      <a:pt x="8310" y="259"/>
                    </a:cubicBezTo>
                    <a:cubicBezTo>
                      <a:pt x="8310" y="130"/>
                      <a:pt x="8181" y="0"/>
                      <a:pt x="80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8"/>
              <p:cNvSpPr/>
              <p:nvPr/>
            </p:nvSpPr>
            <p:spPr>
              <a:xfrm>
                <a:off x="1837525" y="1840700"/>
                <a:ext cx="109975" cy="12950"/>
              </a:xfrm>
              <a:custGeom>
                <a:avLst/>
                <a:gdLst/>
                <a:ahLst/>
                <a:cxnLst/>
                <a:rect l="l" t="t" r="r" b="b"/>
                <a:pathLst>
                  <a:path w="4399" h="518" extrusionOk="0">
                    <a:moveTo>
                      <a:pt x="259" y="0"/>
                    </a:moveTo>
                    <a:cubicBezTo>
                      <a:pt x="96" y="0"/>
                      <a:pt x="1" y="130"/>
                      <a:pt x="1" y="259"/>
                    </a:cubicBezTo>
                    <a:cubicBezTo>
                      <a:pt x="1" y="388"/>
                      <a:pt x="96" y="518"/>
                      <a:pt x="259" y="518"/>
                    </a:cubicBezTo>
                    <a:lnTo>
                      <a:pt x="4140" y="518"/>
                    </a:lnTo>
                    <a:cubicBezTo>
                      <a:pt x="4300" y="518"/>
                      <a:pt x="4399" y="388"/>
                      <a:pt x="4399" y="259"/>
                    </a:cubicBezTo>
                    <a:cubicBezTo>
                      <a:pt x="4399" y="130"/>
                      <a:pt x="4300" y="0"/>
                      <a:pt x="41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8"/>
              <p:cNvSpPr/>
              <p:nvPr/>
            </p:nvSpPr>
            <p:spPr>
              <a:xfrm>
                <a:off x="1837525" y="1814825"/>
                <a:ext cx="207750" cy="12950"/>
              </a:xfrm>
              <a:custGeom>
                <a:avLst/>
                <a:gdLst/>
                <a:ahLst/>
                <a:cxnLst/>
                <a:rect l="l" t="t" r="r" b="b"/>
                <a:pathLst>
                  <a:path w="8310" h="518" extrusionOk="0">
                    <a:moveTo>
                      <a:pt x="259" y="1"/>
                    </a:moveTo>
                    <a:cubicBezTo>
                      <a:pt x="96" y="1"/>
                      <a:pt x="1" y="96"/>
                      <a:pt x="1" y="259"/>
                    </a:cubicBezTo>
                    <a:cubicBezTo>
                      <a:pt x="1" y="389"/>
                      <a:pt x="96" y="518"/>
                      <a:pt x="259" y="518"/>
                    </a:cubicBezTo>
                    <a:lnTo>
                      <a:pt x="8051" y="518"/>
                    </a:lnTo>
                    <a:cubicBezTo>
                      <a:pt x="8181" y="518"/>
                      <a:pt x="8310" y="389"/>
                      <a:pt x="8310" y="259"/>
                    </a:cubicBezTo>
                    <a:cubicBezTo>
                      <a:pt x="8310" y="96"/>
                      <a:pt x="8181" y="1"/>
                      <a:pt x="80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8"/>
              <p:cNvSpPr/>
              <p:nvPr/>
            </p:nvSpPr>
            <p:spPr>
              <a:xfrm>
                <a:off x="1837525" y="1788950"/>
                <a:ext cx="109975" cy="12975"/>
              </a:xfrm>
              <a:custGeom>
                <a:avLst/>
                <a:gdLst/>
                <a:ahLst/>
                <a:cxnLst/>
                <a:rect l="l" t="t" r="r" b="b"/>
                <a:pathLst>
                  <a:path w="4399" h="519" extrusionOk="0">
                    <a:moveTo>
                      <a:pt x="259" y="1"/>
                    </a:moveTo>
                    <a:cubicBezTo>
                      <a:pt x="96" y="1"/>
                      <a:pt x="1" y="97"/>
                      <a:pt x="1" y="260"/>
                    </a:cubicBezTo>
                    <a:cubicBezTo>
                      <a:pt x="1" y="389"/>
                      <a:pt x="96" y="518"/>
                      <a:pt x="259" y="518"/>
                    </a:cubicBezTo>
                    <a:lnTo>
                      <a:pt x="4140" y="518"/>
                    </a:lnTo>
                    <a:cubicBezTo>
                      <a:pt x="4300" y="518"/>
                      <a:pt x="4399" y="389"/>
                      <a:pt x="4399" y="260"/>
                    </a:cubicBezTo>
                    <a:cubicBezTo>
                      <a:pt x="4399" y="97"/>
                      <a:pt x="4300"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8"/>
              <p:cNvSpPr/>
              <p:nvPr/>
            </p:nvSpPr>
            <p:spPr>
              <a:xfrm>
                <a:off x="1837525" y="1762250"/>
                <a:ext cx="80875" cy="13800"/>
              </a:xfrm>
              <a:custGeom>
                <a:avLst/>
                <a:gdLst/>
                <a:ahLst/>
                <a:cxnLst/>
                <a:rect l="l" t="t" r="r" b="b"/>
                <a:pathLst>
                  <a:path w="3235" h="552" extrusionOk="0">
                    <a:moveTo>
                      <a:pt x="259" y="0"/>
                    </a:moveTo>
                    <a:cubicBezTo>
                      <a:pt x="96" y="0"/>
                      <a:pt x="1" y="130"/>
                      <a:pt x="1" y="259"/>
                    </a:cubicBezTo>
                    <a:cubicBezTo>
                      <a:pt x="1" y="422"/>
                      <a:pt x="96" y="551"/>
                      <a:pt x="259" y="551"/>
                    </a:cubicBezTo>
                    <a:lnTo>
                      <a:pt x="2976" y="551"/>
                    </a:lnTo>
                    <a:cubicBezTo>
                      <a:pt x="3136" y="551"/>
                      <a:pt x="3234" y="422"/>
                      <a:pt x="3234" y="259"/>
                    </a:cubicBezTo>
                    <a:cubicBezTo>
                      <a:pt x="3234" y="130"/>
                      <a:pt x="3136" y="0"/>
                      <a:pt x="29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8"/>
              <p:cNvSpPr/>
              <p:nvPr/>
            </p:nvSpPr>
            <p:spPr>
              <a:xfrm>
                <a:off x="1963650" y="1762250"/>
                <a:ext cx="81625" cy="13800"/>
              </a:xfrm>
              <a:custGeom>
                <a:avLst/>
                <a:gdLst/>
                <a:ahLst/>
                <a:cxnLst/>
                <a:rect l="l" t="t" r="r" b="b"/>
                <a:pathLst>
                  <a:path w="3265" h="552" extrusionOk="0">
                    <a:moveTo>
                      <a:pt x="290" y="0"/>
                    </a:moveTo>
                    <a:cubicBezTo>
                      <a:pt x="130" y="0"/>
                      <a:pt x="0" y="130"/>
                      <a:pt x="0" y="259"/>
                    </a:cubicBezTo>
                    <a:cubicBezTo>
                      <a:pt x="0" y="422"/>
                      <a:pt x="130" y="551"/>
                      <a:pt x="290" y="551"/>
                    </a:cubicBezTo>
                    <a:lnTo>
                      <a:pt x="3006" y="551"/>
                    </a:lnTo>
                    <a:cubicBezTo>
                      <a:pt x="3136" y="551"/>
                      <a:pt x="3265" y="422"/>
                      <a:pt x="3265" y="259"/>
                    </a:cubicBezTo>
                    <a:cubicBezTo>
                      <a:pt x="3265" y="130"/>
                      <a:pt x="3136" y="0"/>
                      <a:pt x="3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8"/>
              <p:cNvSpPr/>
              <p:nvPr/>
            </p:nvSpPr>
            <p:spPr>
              <a:xfrm>
                <a:off x="1837525" y="1611875"/>
                <a:ext cx="90575" cy="12975"/>
              </a:xfrm>
              <a:custGeom>
                <a:avLst/>
                <a:gdLst/>
                <a:ahLst/>
                <a:cxnLst/>
                <a:rect l="l" t="t" r="r" b="b"/>
                <a:pathLst>
                  <a:path w="3623" h="519" extrusionOk="0">
                    <a:moveTo>
                      <a:pt x="259" y="1"/>
                    </a:moveTo>
                    <a:cubicBezTo>
                      <a:pt x="96" y="1"/>
                      <a:pt x="1" y="130"/>
                      <a:pt x="1" y="260"/>
                    </a:cubicBezTo>
                    <a:cubicBezTo>
                      <a:pt x="1" y="389"/>
                      <a:pt x="96" y="518"/>
                      <a:pt x="259" y="518"/>
                    </a:cubicBezTo>
                    <a:lnTo>
                      <a:pt x="3364" y="518"/>
                    </a:lnTo>
                    <a:cubicBezTo>
                      <a:pt x="3524" y="518"/>
                      <a:pt x="3622" y="389"/>
                      <a:pt x="3622" y="260"/>
                    </a:cubicBezTo>
                    <a:cubicBezTo>
                      <a:pt x="3622" y="130"/>
                      <a:pt x="3524" y="1"/>
                      <a:pt x="33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8"/>
              <p:cNvSpPr/>
              <p:nvPr/>
            </p:nvSpPr>
            <p:spPr>
              <a:xfrm>
                <a:off x="1837525" y="1637750"/>
                <a:ext cx="77650" cy="12950"/>
              </a:xfrm>
              <a:custGeom>
                <a:avLst/>
                <a:gdLst/>
                <a:ahLst/>
                <a:cxnLst/>
                <a:rect l="l" t="t" r="r" b="b"/>
                <a:pathLst>
                  <a:path w="3106" h="518" extrusionOk="0">
                    <a:moveTo>
                      <a:pt x="259" y="1"/>
                    </a:moveTo>
                    <a:cubicBezTo>
                      <a:pt x="96" y="1"/>
                      <a:pt x="1" y="130"/>
                      <a:pt x="1" y="259"/>
                    </a:cubicBezTo>
                    <a:cubicBezTo>
                      <a:pt x="1" y="422"/>
                      <a:pt x="96" y="518"/>
                      <a:pt x="259" y="518"/>
                    </a:cubicBezTo>
                    <a:lnTo>
                      <a:pt x="2846" y="518"/>
                    </a:lnTo>
                    <a:cubicBezTo>
                      <a:pt x="3007" y="518"/>
                      <a:pt x="3105" y="422"/>
                      <a:pt x="3105" y="259"/>
                    </a:cubicBezTo>
                    <a:cubicBezTo>
                      <a:pt x="3105" y="130"/>
                      <a:pt x="3007" y="1"/>
                      <a:pt x="28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8"/>
              <p:cNvSpPr/>
              <p:nvPr/>
            </p:nvSpPr>
            <p:spPr>
              <a:xfrm>
                <a:off x="1934550" y="1762250"/>
                <a:ext cx="12950" cy="13800"/>
              </a:xfrm>
              <a:custGeom>
                <a:avLst/>
                <a:gdLst/>
                <a:ahLst/>
                <a:cxnLst/>
                <a:rect l="l" t="t" r="r" b="b"/>
                <a:pathLst>
                  <a:path w="518" h="552" extrusionOk="0">
                    <a:moveTo>
                      <a:pt x="259" y="0"/>
                    </a:moveTo>
                    <a:cubicBezTo>
                      <a:pt x="129" y="0"/>
                      <a:pt x="0" y="130"/>
                      <a:pt x="0" y="259"/>
                    </a:cubicBezTo>
                    <a:cubicBezTo>
                      <a:pt x="0" y="422"/>
                      <a:pt x="129" y="551"/>
                      <a:pt x="259" y="551"/>
                    </a:cubicBezTo>
                    <a:cubicBezTo>
                      <a:pt x="419" y="551"/>
                      <a:pt x="518" y="422"/>
                      <a:pt x="518" y="259"/>
                    </a:cubicBezTo>
                    <a:cubicBezTo>
                      <a:pt x="518" y="130"/>
                      <a:pt x="419" y="0"/>
                      <a:pt x="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96" name="Google Shape;496;p8"/>
          <p:cNvGrpSpPr/>
          <p:nvPr/>
        </p:nvGrpSpPr>
        <p:grpSpPr>
          <a:xfrm>
            <a:off x="887418" y="2768405"/>
            <a:ext cx="754800" cy="754800"/>
            <a:chOff x="4722698" y="3576175"/>
            <a:chExt cx="754800" cy="754800"/>
          </a:xfrm>
        </p:grpSpPr>
        <p:sp>
          <p:nvSpPr>
            <p:cNvPr id="497" name="Google Shape;497;p8"/>
            <p:cNvSpPr/>
            <p:nvPr/>
          </p:nvSpPr>
          <p:spPr>
            <a:xfrm>
              <a:off x="4722698" y="3576175"/>
              <a:ext cx="754800" cy="754800"/>
            </a:xfrm>
            <a:prstGeom prst="donut">
              <a:avLst>
                <a:gd name="adj" fmla="val 19489"/>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icrosoft JhengHei"/>
                <a:ea typeface="Microsoft JhengHei"/>
                <a:cs typeface="Microsoft JhengHei"/>
                <a:sym typeface="Microsoft JhengHei"/>
              </a:endParaRPr>
            </a:p>
          </p:txBody>
        </p:sp>
        <p:grpSp>
          <p:nvGrpSpPr>
            <p:cNvPr id="498" name="Google Shape;498;p8"/>
            <p:cNvGrpSpPr/>
            <p:nvPr/>
          </p:nvGrpSpPr>
          <p:grpSpPr>
            <a:xfrm>
              <a:off x="4947137" y="3782575"/>
              <a:ext cx="308000" cy="342000"/>
              <a:chOff x="5577275" y="3796225"/>
              <a:chExt cx="308000" cy="342000"/>
            </a:xfrm>
          </p:grpSpPr>
          <p:sp>
            <p:nvSpPr>
              <p:cNvPr id="499" name="Google Shape;499;p8"/>
              <p:cNvSpPr/>
              <p:nvPr/>
            </p:nvSpPr>
            <p:spPr>
              <a:xfrm>
                <a:off x="5577275" y="3796225"/>
                <a:ext cx="308000" cy="342000"/>
              </a:xfrm>
              <a:custGeom>
                <a:avLst/>
                <a:gdLst/>
                <a:ahLst/>
                <a:cxnLst/>
                <a:rect l="l" t="t" r="r" b="b"/>
                <a:pathLst>
                  <a:path w="12320" h="13680" extrusionOk="0">
                    <a:moveTo>
                      <a:pt x="11771" y="1004"/>
                    </a:moveTo>
                    <a:lnTo>
                      <a:pt x="11771" y="2070"/>
                    </a:lnTo>
                    <a:lnTo>
                      <a:pt x="11253" y="2070"/>
                    </a:lnTo>
                    <a:lnTo>
                      <a:pt x="11253" y="1004"/>
                    </a:lnTo>
                    <a:close/>
                    <a:moveTo>
                      <a:pt x="11771" y="3687"/>
                    </a:moveTo>
                    <a:lnTo>
                      <a:pt x="11771" y="4755"/>
                    </a:lnTo>
                    <a:lnTo>
                      <a:pt x="11253" y="4755"/>
                    </a:lnTo>
                    <a:lnTo>
                      <a:pt x="11253" y="3687"/>
                    </a:lnTo>
                    <a:close/>
                    <a:moveTo>
                      <a:pt x="11771" y="6338"/>
                    </a:moveTo>
                    <a:lnTo>
                      <a:pt x="11771" y="7407"/>
                    </a:lnTo>
                    <a:lnTo>
                      <a:pt x="11253" y="7407"/>
                    </a:lnTo>
                    <a:lnTo>
                      <a:pt x="11253" y="6338"/>
                    </a:lnTo>
                    <a:close/>
                    <a:moveTo>
                      <a:pt x="11771" y="9023"/>
                    </a:moveTo>
                    <a:lnTo>
                      <a:pt x="11771" y="10089"/>
                    </a:lnTo>
                    <a:lnTo>
                      <a:pt x="11253" y="10089"/>
                    </a:lnTo>
                    <a:lnTo>
                      <a:pt x="11253" y="9023"/>
                    </a:lnTo>
                    <a:close/>
                    <a:moveTo>
                      <a:pt x="10508" y="518"/>
                    </a:moveTo>
                    <a:cubicBezTo>
                      <a:pt x="10607" y="518"/>
                      <a:pt x="10702" y="616"/>
                      <a:pt x="10702" y="745"/>
                    </a:cubicBezTo>
                    <a:lnTo>
                      <a:pt x="10702" y="11028"/>
                    </a:lnTo>
                    <a:cubicBezTo>
                      <a:pt x="10702" y="11124"/>
                      <a:pt x="10607" y="11222"/>
                      <a:pt x="10508" y="11222"/>
                    </a:cubicBezTo>
                    <a:lnTo>
                      <a:pt x="1617" y="11222"/>
                    </a:lnTo>
                    <a:lnTo>
                      <a:pt x="1617" y="7083"/>
                    </a:lnTo>
                    <a:cubicBezTo>
                      <a:pt x="1617" y="6920"/>
                      <a:pt x="1488" y="6825"/>
                      <a:pt x="1358" y="6825"/>
                    </a:cubicBezTo>
                    <a:cubicBezTo>
                      <a:pt x="1195" y="6825"/>
                      <a:pt x="1100" y="6920"/>
                      <a:pt x="1100" y="7083"/>
                    </a:cubicBezTo>
                    <a:lnTo>
                      <a:pt x="1100" y="11253"/>
                    </a:lnTo>
                    <a:cubicBezTo>
                      <a:pt x="872" y="11253"/>
                      <a:pt x="712" y="11352"/>
                      <a:pt x="549" y="11447"/>
                    </a:cubicBezTo>
                    <a:lnTo>
                      <a:pt x="549" y="1229"/>
                    </a:lnTo>
                    <a:cubicBezTo>
                      <a:pt x="549" y="875"/>
                      <a:pt x="776" y="616"/>
                      <a:pt x="1100" y="551"/>
                    </a:cubicBezTo>
                    <a:lnTo>
                      <a:pt x="1100" y="4690"/>
                    </a:lnTo>
                    <a:cubicBezTo>
                      <a:pt x="1100" y="4820"/>
                      <a:pt x="1195" y="4949"/>
                      <a:pt x="1358" y="4949"/>
                    </a:cubicBezTo>
                    <a:cubicBezTo>
                      <a:pt x="1488" y="4949"/>
                      <a:pt x="1617" y="4820"/>
                      <a:pt x="1617" y="4690"/>
                    </a:cubicBezTo>
                    <a:lnTo>
                      <a:pt x="1617" y="518"/>
                    </a:lnTo>
                    <a:close/>
                    <a:moveTo>
                      <a:pt x="9636" y="11771"/>
                    </a:moveTo>
                    <a:lnTo>
                      <a:pt x="9636" y="13162"/>
                    </a:lnTo>
                    <a:lnTo>
                      <a:pt x="1229" y="13162"/>
                    </a:lnTo>
                    <a:cubicBezTo>
                      <a:pt x="872" y="13162"/>
                      <a:pt x="549" y="12839"/>
                      <a:pt x="549" y="12451"/>
                    </a:cubicBezTo>
                    <a:cubicBezTo>
                      <a:pt x="549" y="12063"/>
                      <a:pt x="872" y="11771"/>
                      <a:pt x="1229" y="11771"/>
                    </a:cubicBezTo>
                    <a:close/>
                    <a:moveTo>
                      <a:pt x="10702" y="11740"/>
                    </a:moveTo>
                    <a:lnTo>
                      <a:pt x="10702" y="12935"/>
                    </a:lnTo>
                    <a:cubicBezTo>
                      <a:pt x="10702" y="13064"/>
                      <a:pt x="10607" y="13162"/>
                      <a:pt x="10508" y="13162"/>
                    </a:cubicBezTo>
                    <a:lnTo>
                      <a:pt x="10185" y="13162"/>
                    </a:lnTo>
                    <a:lnTo>
                      <a:pt x="10185" y="11771"/>
                    </a:lnTo>
                    <a:lnTo>
                      <a:pt x="10508" y="11771"/>
                    </a:lnTo>
                    <a:cubicBezTo>
                      <a:pt x="10573" y="11771"/>
                      <a:pt x="10638" y="11771"/>
                      <a:pt x="10702" y="11740"/>
                    </a:cubicBezTo>
                    <a:close/>
                    <a:moveTo>
                      <a:pt x="1229" y="0"/>
                    </a:moveTo>
                    <a:cubicBezTo>
                      <a:pt x="549" y="0"/>
                      <a:pt x="0" y="551"/>
                      <a:pt x="0" y="1229"/>
                    </a:cubicBezTo>
                    <a:lnTo>
                      <a:pt x="0" y="12451"/>
                    </a:lnTo>
                    <a:cubicBezTo>
                      <a:pt x="0" y="13129"/>
                      <a:pt x="549" y="13680"/>
                      <a:pt x="1229" y="13680"/>
                    </a:cubicBezTo>
                    <a:lnTo>
                      <a:pt x="10508" y="13680"/>
                    </a:lnTo>
                    <a:cubicBezTo>
                      <a:pt x="10896" y="13680"/>
                      <a:pt x="11253" y="13356"/>
                      <a:pt x="11253" y="12935"/>
                    </a:cubicBezTo>
                    <a:lnTo>
                      <a:pt x="11253" y="10640"/>
                    </a:lnTo>
                    <a:lnTo>
                      <a:pt x="11771" y="10640"/>
                    </a:lnTo>
                    <a:cubicBezTo>
                      <a:pt x="12060" y="10640"/>
                      <a:pt x="12319" y="10382"/>
                      <a:pt x="12319" y="10089"/>
                    </a:cubicBezTo>
                    <a:lnTo>
                      <a:pt x="12319" y="9023"/>
                    </a:lnTo>
                    <a:cubicBezTo>
                      <a:pt x="12319" y="8731"/>
                      <a:pt x="12060" y="8506"/>
                      <a:pt x="11771" y="8506"/>
                    </a:cubicBezTo>
                    <a:lnTo>
                      <a:pt x="11253" y="8506"/>
                    </a:lnTo>
                    <a:lnTo>
                      <a:pt x="11253" y="7955"/>
                    </a:lnTo>
                    <a:lnTo>
                      <a:pt x="11771" y="7955"/>
                    </a:lnTo>
                    <a:cubicBezTo>
                      <a:pt x="12060" y="7955"/>
                      <a:pt x="12319" y="7730"/>
                      <a:pt x="12319" y="7407"/>
                    </a:cubicBezTo>
                    <a:lnTo>
                      <a:pt x="12319" y="6338"/>
                    </a:lnTo>
                    <a:cubicBezTo>
                      <a:pt x="12319" y="6048"/>
                      <a:pt x="12060" y="5821"/>
                      <a:pt x="11771" y="5821"/>
                    </a:cubicBezTo>
                    <a:lnTo>
                      <a:pt x="11253" y="5821"/>
                    </a:lnTo>
                    <a:lnTo>
                      <a:pt x="11253" y="5272"/>
                    </a:lnTo>
                    <a:lnTo>
                      <a:pt x="11771" y="5272"/>
                    </a:lnTo>
                    <a:cubicBezTo>
                      <a:pt x="12060" y="5272"/>
                      <a:pt x="12319" y="5045"/>
                      <a:pt x="12319" y="4755"/>
                    </a:cubicBezTo>
                    <a:lnTo>
                      <a:pt x="12319" y="3687"/>
                    </a:lnTo>
                    <a:cubicBezTo>
                      <a:pt x="12319" y="3397"/>
                      <a:pt x="12060" y="3138"/>
                      <a:pt x="11771" y="3138"/>
                    </a:cubicBezTo>
                    <a:lnTo>
                      <a:pt x="11253" y="3138"/>
                    </a:lnTo>
                    <a:lnTo>
                      <a:pt x="11253" y="2621"/>
                    </a:lnTo>
                    <a:lnTo>
                      <a:pt x="11771" y="2621"/>
                    </a:lnTo>
                    <a:cubicBezTo>
                      <a:pt x="12060" y="2621"/>
                      <a:pt x="12319" y="2362"/>
                      <a:pt x="12319" y="2070"/>
                    </a:cubicBezTo>
                    <a:lnTo>
                      <a:pt x="12319" y="1004"/>
                    </a:lnTo>
                    <a:cubicBezTo>
                      <a:pt x="12319" y="712"/>
                      <a:pt x="12060" y="453"/>
                      <a:pt x="11771" y="453"/>
                    </a:cubicBezTo>
                    <a:lnTo>
                      <a:pt x="11189" y="453"/>
                    </a:lnTo>
                    <a:cubicBezTo>
                      <a:pt x="11090" y="194"/>
                      <a:pt x="10801" y="0"/>
                      <a:pt x="10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8"/>
              <p:cNvSpPr/>
              <p:nvPr/>
            </p:nvSpPr>
            <p:spPr>
              <a:xfrm>
                <a:off x="5644325" y="3835850"/>
                <a:ext cx="173875" cy="214225"/>
              </a:xfrm>
              <a:custGeom>
                <a:avLst/>
                <a:gdLst/>
                <a:ahLst/>
                <a:cxnLst/>
                <a:rect l="l" t="t" r="r" b="b"/>
                <a:pathLst>
                  <a:path w="6955" h="8569" extrusionOk="0">
                    <a:moveTo>
                      <a:pt x="6437" y="549"/>
                    </a:moveTo>
                    <a:lnTo>
                      <a:pt x="6437" y="8051"/>
                    </a:lnTo>
                    <a:lnTo>
                      <a:pt x="552" y="8051"/>
                    </a:lnTo>
                    <a:lnTo>
                      <a:pt x="552" y="549"/>
                    </a:lnTo>
                    <a:close/>
                    <a:moveTo>
                      <a:pt x="259" y="1"/>
                    </a:moveTo>
                    <a:cubicBezTo>
                      <a:pt x="130" y="1"/>
                      <a:pt x="1" y="130"/>
                      <a:pt x="1" y="291"/>
                    </a:cubicBezTo>
                    <a:lnTo>
                      <a:pt x="1" y="8310"/>
                    </a:lnTo>
                    <a:cubicBezTo>
                      <a:pt x="1" y="8473"/>
                      <a:pt x="130" y="8569"/>
                      <a:pt x="259" y="8569"/>
                    </a:cubicBezTo>
                    <a:lnTo>
                      <a:pt x="6696" y="8569"/>
                    </a:lnTo>
                    <a:cubicBezTo>
                      <a:pt x="6825" y="8569"/>
                      <a:pt x="6954" y="8473"/>
                      <a:pt x="6954" y="8310"/>
                    </a:cubicBezTo>
                    <a:lnTo>
                      <a:pt x="6954" y="291"/>
                    </a:lnTo>
                    <a:cubicBezTo>
                      <a:pt x="6954" y="130"/>
                      <a:pt x="6825" y="1"/>
                      <a:pt x="66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
              <p:cNvSpPr/>
              <p:nvPr/>
            </p:nvSpPr>
            <p:spPr>
              <a:xfrm>
                <a:off x="5677500" y="3869825"/>
                <a:ext cx="107525" cy="66300"/>
              </a:xfrm>
              <a:custGeom>
                <a:avLst/>
                <a:gdLst/>
                <a:ahLst/>
                <a:cxnLst/>
                <a:rect l="l" t="t" r="r" b="b"/>
                <a:pathLst>
                  <a:path w="4301" h="2652" extrusionOk="0">
                    <a:moveTo>
                      <a:pt x="3493" y="518"/>
                    </a:moveTo>
                    <a:cubicBezTo>
                      <a:pt x="3654" y="518"/>
                      <a:pt x="3752" y="647"/>
                      <a:pt x="3752" y="776"/>
                    </a:cubicBezTo>
                    <a:lnTo>
                      <a:pt x="3752" y="1876"/>
                    </a:lnTo>
                    <a:cubicBezTo>
                      <a:pt x="3752" y="2005"/>
                      <a:pt x="3654" y="2134"/>
                      <a:pt x="3493" y="2134"/>
                    </a:cubicBezTo>
                    <a:lnTo>
                      <a:pt x="808" y="2134"/>
                    </a:lnTo>
                    <a:cubicBezTo>
                      <a:pt x="679" y="2134"/>
                      <a:pt x="549" y="2005"/>
                      <a:pt x="549" y="1876"/>
                    </a:cubicBezTo>
                    <a:lnTo>
                      <a:pt x="549" y="776"/>
                    </a:lnTo>
                    <a:cubicBezTo>
                      <a:pt x="549" y="647"/>
                      <a:pt x="679" y="518"/>
                      <a:pt x="808" y="518"/>
                    </a:cubicBezTo>
                    <a:close/>
                    <a:moveTo>
                      <a:pt x="808" y="0"/>
                    </a:moveTo>
                    <a:cubicBezTo>
                      <a:pt x="389" y="0"/>
                      <a:pt x="1" y="355"/>
                      <a:pt x="1" y="776"/>
                    </a:cubicBezTo>
                    <a:lnTo>
                      <a:pt x="1" y="1876"/>
                    </a:lnTo>
                    <a:cubicBezTo>
                      <a:pt x="1" y="2295"/>
                      <a:pt x="389" y="2652"/>
                      <a:pt x="808" y="2652"/>
                    </a:cubicBezTo>
                    <a:lnTo>
                      <a:pt x="3493" y="2652"/>
                    </a:lnTo>
                    <a:cubicBezTo>
                      <a:pt x="3946" y="2652"/>
                      <a:pt x="4300" y="2295"/>
                      <a:pt x="4300" y="1876"/>
                    </a:cubicBezTo>
                    <a:lnTo>
                      <a:pt x="4300" y="776"/>
                    </a:lnTo>
                    <a:cubicBezTo>
                      <a:pt x="4300" y="355"/>
                      <a:pt x="3946" y="0"/>
                      <a:pt x="34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
              <p:cNvSpPr/>
              <p:nvPr/>
            </p:nvSpPr>
            <p:spPr>
              <a:xfrm>
                <a:off x="5677500" y="4003175"/>
                <a:ext cx="107525" cy="13800"/>
              </a:xfrm>
              <a:custGeom>
                <a:avLst/>
                <a:gdLst/>
                <a:ahLst/>
                <a:cxnLst/>
                <a:rect l="l" t="t" r="r" b="b"/>
                <a:pathLst>
                  <a:path w="4301" h="552" extrusionOk="0">
                    <a:moveTo>
                      <a:pt x="291" y="0"/>
                    </a:moveTo>
                    <a:cubicBezTo>
                      <a:pt x="130" y="0"/>
                      <a:pt x="1" y="130"/>
                      <a:pt x="1" y="293"/>
                    </a:cubicBezTo>
                    <a:cubicBezTo>
                      <a:pt x="1" y="422"/>
                      <a:pt x="130" y="551"/>
                      <a:pt x="291" y="551"/>
                    </a:cubicBezTo>
                    <a:lnTo>
                      <a:pt x="4042" y="551"/>
                    </a:lnTo>
                    <a:cubicBezTo>
                      <a:pt x="4171" y="551"/>
                      <a:pt x="4300" y="422"/>
                      <a:pt x="4300" y="293"/>
                    </a:cubicBezTo>
                    <a:cubicBezTo>
                      <a:pt x="4300" y="130"/>
                      <a:pt x="4171" y="0"/>
                      <a:pt x="40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
              <p:cNvSpPr/>
              <p:nvPr/>
            </p:nvSpPr>
            <p:spPr>
              <a:xfrm>
                <a:off x="5677500" y="3976525"/>
                <a:ext cx="107525" cy="13725"/>
              </a:xfrm>
              <a:custGeom>
                <a:avLst/>
                <a:gdLst/>
                <a:ahLst/>
                <a:cxnLst/>
                <a:rect l="l" t="t" r="r" b="b"/>
                <a:pathLst>
                  <a:path w="4301" h="549" extrusionOk="0">
                    <a:moveTo>
                      <a:pt x="291" y="1"/>
                    </a:moveTo>
                    <a:cubicBezTo>
                      <a:pt x="130" y="1"/>
                      <a:pt x="1" y="130"/>
                      <a:pt x="1" y="290"/>
                    </a:cubicBezTo>
                    <a:cubicBezTo>
                      <a:pt x="1" y="420"/>
                      <a:pt x="130" y="549"/>
                      <a:pt x="291" y="549"/>
                    </a:cubicBezTo>
                    <a:lnTo>
                      <a:pt x="4042" y="549"/>
                    </a:lnTo>
                    <a:cubicBezTo>
                      <a:pt x="4171" y="549"/>
                      <a:pt x="4300" y="420"/>
                      <a:pt x="4300" y="290"/>
                    </a:cubicBezTo>
                    <a:cubicBezTo>
                      <a:pt x="4300" y="130"/>
                      <a:pt x="4171" y="1"/>
                      <a:pt x="40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8"/>
              <p:cNvSpPr/>
              <p:nvPr/>
            </p:nvSpPr>
            <p:spPr>
              <a:xfrm>
                <a:off x="5604750" y="3936875"/>
                <a:ext cx="12950" cy="12975"/>
              </a:xfrm>
              <a:custGeom>
                <a:avLst/>
                <a:gdLst/>
                <a:ahLst/>
                <a:cxnLst/>
                <a:rect l="l" t="t" r="r" b="b"/>
                <a:pathLst>
                  <a:path w="518" h="519" extrusionOk="0">
                    <a:moveTo>
                      <a:pt x="259" y="1"/>
                    </a:moveTo>
                    <a:cubicBezTo>
                      <a:pt x="96" y="1"/>
                      <a:pt x="1" y="99"/>
                      <a:pt x="1" y="259"/>
                    </a:cubicBezTo>
                    <a:cubicBezTo>
                      <a:pt x="1" y="389"/>
                      <a:pt x="96" y="518"/>
                      <a:pt x="259" y="518"/>
                    </a:cubicBezTo>
                    <a:cubicBezTo>
                      <a:pt x="389" y="518"/>
                      <a:pt x="518" y="389"/>
                      <a:pt x="518" y="259"/>
                    </a:cubicBezTo>
                    <a:cubicBezTo>
                      <a:pt x="518" y="99"/>
                      <a:pt x="389" y="1"/>
                      <a:pt x="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05" name="Google Shape;505;p8"/>
          <p:cNvGrpSpPr/>
          <p:nvPr/>
        </p:nvGrpSpPr>
        <p:grpSpPr>
          <a:xfrm>
            <a:off x="155174" y="146662"/>
            <a:ext cx="1571266" cy="289172"/>
            <a:chOff x="4411970" y="2726085"/>
            <a:chExt cx="711411" cy="193659"/>
          </a:xfrm>
        </p:grpSpPr>
        <p:sp>
          <p:nvSpPr>
            <p:cNvPr id="506" name="Google Shape;506;p8"/>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507" name="Google Shape;507;p8"/>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508" name="Google Shape;508;p8"/>
            <p:cNvSpPr/>
            <p:nvPr/>
          </p:nvSpPr>
          <p:spPr>
            <a:xfrm>
              <a:off x="4456807" y="2743875"/>
              <a:ext cx="666574"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02 檢查對象及數量</a:t>
              </a:r>
              <a:endParaRPr sz="900" b="1" i="0" u="none" strike="noStrike" cap="none">
                <a:solidFill>
                  <a:srgbClr val="7F7F7F"/>
                </a:solidFill>
                <a:latin typeface="Microsoft JhengHei"/>
                <a:ea typeface="Microsoft JhengHei"/>
                <a:cs typeface="Microsoft JhengHei"/>
                <a:sym typeface="Microsoft JhengHe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
                                        <p:tgtEl>
                                          <p:spTgt spid="4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Effect transition="in" filter="fade">
                                      <p:cBhvr>
                                        <p:cTn id="11" dur="250"/>
                                        <p:tgtEl>
                                          <p:spTgt spid="474"/>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496"/>
                                        </p:tgtEl>
                                        <p:attrNameLst>
                                          <p:attrName>style.visibility</p:attrName>
                                        </p:attrNameLst>
                                      </p:cBhvr>
                                      <p:to>
                                        <p:strVal val="visible"/>
                                      </p:to>
                                    </p:set>
                                    <p:animEffect transition="in" filter="fade">
                                      <p:cBhvr>
                                        <p:cTn id="15" dur="250"/>
                                        <p:tgtEl>
                                          <p:spTgt spid="49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51"/>
                                        </p:tgtEl>
                                        <p:attrNameLst>
                                          <p:attrName>style.visibility</p:attrName>
                                        </p:attrNameLst>
                                      </p:cBhvr>
                                      <p:to>
                                        <p:strVal val="visible"/>
                                      </p:to>
                                    </p:set>
                                    <p:animEffect transition="in" filter="fade">
                                      <p:cBhvr>
                                        <p:cTn id="19" dur="500"/>
                                        <p:tgtEl>
                                          <p:spTgt spid="45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1"/>
          <p:cNvSpPr txBox="1">
            <a:spLocks noGrp="1"/>
          </p:cNvSpPr>
          <p:nvPr>
            <p:ph type="title"/>
          </p:nvPr>
        </p:nvSpPr>
        <p:spPr>
          <a:xfrm>
            <a:off x="720000" y="4884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zh-TW">
                <a:latin typeface="Microsoft JhengHei"/>
                <a:ea typeface="Microsoft JhengHei"/>
                <a:cs typeface="Microsoft JhengHei"/>
                <a:sym typeface="Microsoft JhengHei"/>
              </a:rPr>
              <a:t>四表件介紹</a:t>
            </a:r>
            <a:endParaRPr/>
          </a:p>
        </p:txBody>
      </p:sp>
      <p:grpSp>
        <p:nvGrpSpPr>
          <p:cNvPr id="544" name="Google Shape;544;p11"/>
          <p:cNvGrpSpPr/>
          <p:nvPr/>
        </p:nvGrpSpPr>
        <p:grpSpPr>
          <a:xfrm>
            <a:off x="720000" y="1320760"/>
            <a:ext cx="3850481" cy="1538365"/>
            <a:chOff x="720000" y="1320760"/>
            <a:chExt cx="3850481" cy="1538365"/>
          </a:xfrm>
        </p:grpSpPr>
        <p:grpSp>
          <p:nvGrpSpPr>
            <p:cNvPr id="545" name="Google Shape;545;p11"/>
            <p:cNvGrpSpPr/>
            <p:nvPr/>
          </p:nvGrpSpPr>
          <p:grpSpPr>
            <a:xfrm>
              <a:off x="720000" y="1320760"/>
              <a:ext cx="3850481" cy="1538365"/>
              <a:chOff x="720000" y="1320760"/>
              <a:chExt cx="3850481" cy="1538365"/>
            </a:xfrm>
          </p:grpSpPr>
          <p:sp>
            <p:nvSpPr>
              <p:cNvPr id="546" name="Google Shape;546;p11"/>
              <p:cNvSpPr/>
              <p:nvPr/>
            </p:nvSpPr>
            <p:spPr>
              <a:xfrm>
                <a:off x="3032116" y="1320760"/>
                <a:ext cx="1538365" cy="1538365"/>
              </a:xfrm>
              <a:custGeom>
                <a:avLst/>
                <a:gdLst/>
                <a:ahLst/>
                <a:cxnLst/>
                <a:rect l="l" t="t" r="r" b="b"/>
                <a:pathLst>
                  <a:path w="1255808" h="1255808" extrusionOk="0">
                    <a:moveTo>
                      <a:pt x="1255808" y="0"/>
                    </a:moveTo>
                    <a:lnTo>
                      <a:pt x="1255808" y="1255808"/>
                    </a:lnTo>
                    <a:lnTo>
                      <a:pt x="0" y="1255808"/>
                    </a:lnTo>
                    <a:cubicBezTo>
                      <a:pt x="0" y="562357"/>
                      <a:pt x="562357" y="0"/>
                      <a:pt x="1255808"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7" name="Google Shape;547;p11"/>
              <p:cNvSpPr/>
              <p:nvPr/>
            </p:nvSpPr>
            <p:spPr>
              <a:xfrm>
                <a:off x="3558404" y="1842199"/>
                <a:ext cx="693000" cy="693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sp>
            <p:nvSpPr>
              <p:cNvPr id="548" name="Google Shape;548;p11"/>
              <p:cNvSpPr txBox="1"/>
              <p:nvPr/>
            </p:nvSpPr>
            <p:spPr>
              <a:xfrm>
                <a:off x="750088" y="1594225"/>
                <a:ext cx="2090400" cy="5076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自我檢查表</a:t>
                </a:r>
                <a:endParaRPr sz="2200" b="1" i="0" u="none" strike="noStrike" cap="none">
                  <a:solidFill>
                    <a:schemeClr val="dk1"/>
                  </a:solidFill>
                  <a:latin typeface="Microsoft JhengHei"/>
                  <a:ea typeface="Microsoft JhengHei"/>
                  <a:cs typeface="Microsoft JhengHei"/>
                  <a:sym typeface="Microsoft JhengHei"/>
                </a:endParaRPr>
              </a:p>
            </p:txBody>
          </p:sp>
          <p:sp>
            <p:nvSpPr>
              <p:cNvPr id="549" name="Google Shape;549;p11"/>
              <p:cNvSpPr txBox="1"/>
              <p:nvPr/>
            </p:nvSpPr>
            <p:spPr>
              <a:xfrm>
                <a:off x="720000" y="1335236"/>
                <a:ext cx="2090400" cy="36865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zh-TW" sz="1800" b="1" i="0" u="none" strike="noStrike" cap="none">
                    <a:solidFill>
                      <a:srgbClr val="4D647E"/>
                    </a:solidFill>
                    <a:latin typeface="Microsoft JhengHei"/>
                    <a:ea typeface="Microsoft JhengHei"/>
                    <a:cs typeface="Microsoft JhengHei"/>
                    <a:sym typeface="Microsoft JhengHei"/>
                  </a:rPr>
                  <a:t>受檢單位</a:t>
                </a:r>
                <a:endParaRPr sz="1800" b="1" i="0" u="none" strike="noStrike" cap="none">
                  <a:solidFill>
                    <a:srgbClr val="4D647E"/>
                  </a:solidFill>
                  <a:latin typeface="Microsoft JhengHei"/>
                  <a:ea typeface="Microsoft JhengHei"/>
                  <a:cs typeface="Microsoft JhengHei"/>
                  <a:sym typeface="Microsoft JhengHei"/>
                </a:endParaRPr>
              </a:p>
            </p:txBody>
          </p:sp>
          <p:cxnSp>
            <p:nvCxnSpPr>
              <p:cNvPr id="550" name="Google Shape;550;p11"/>
              <p:cNvCxnSpPr>
                <a:stCxn id="548" idx="3"/>
                <a:endCxn id="547" idx="2"/>
              </p:cNvCxnSpPr>
              <p:nvPr/>
            </p:nvCxnSpPr>
            <p:spPr>
              <a:xfrm>
                <a:off x="2840488" y="1848025"/>
                <a:ext cx="717900" cy="340800"/>
              </a:xfrm>
              <a:prstGeom prst="bentConnector3">
                <a:avLst>
                  <a:gd name="adj1" fmla="val 50001"/>
                </a:avLst>
              </a:prstGeom>
              <a:noFill/>
              <a:ln w="9525" cap="flat" cmpd="sng">
                <a:solidFill>
                  <a:schemeClr val="dk1"/>
                </a:solidFill>
                <a:prstDash val="solid"/>
                <a:round/>
                <a:headEnd type="none" w="sm" len="sm"/>
                <a:tailEnd type="none" w="sm" len="sm"/>
              </a:ln>
            </p:spPr>
          </p:cxnSp>
        </p:grpSp>
        <p:grpSp>
          <p:nvGrpSpPr>
            <p:cNvPr id="551" name="Google Shape;551;p11"/>
            <p:cNvGrpSpPr/>
            <p:nvPr/>
          </p:nvGrpSpPr>
          <p:grpSpPr>
            <a:xfrm>
              <a:off x="3722588" y="2024788"/>
              <a:ext cx="364650" cy="327825"/>
              <a:chOff x="4021025" y="3803100"/>
              <a:chExt cx="364650" cy="327825"/>
            </a:xfrm>
          </p:grpSpPr>
          <p:sp>
            <p:nvSpPr>
              <p:cNvPr id="552" name="Google Shape;552;p11"/>
              <p:cNvSpPr/>
              <p:nvPr/>
            </p:nvSpPr>
            <p:spPr>
              <a:xfrm>
                <a:off x="4021025" y="3803100"/>
                <a:ext cx="364650" cy="327825"/>
              </a:xfrm>
              <a:custGeom>
                <a:avLst/>
                <a:gdLst/>
                <a:ahLst/>
                <a:cxnLst/>
                <a:rect l="l" t="t" r="r" b="b"/>
                <a:pathLst>
                  <a:path w="14586" h="13113" extrusionOk="0">
                    <a:moveTo>
                      <a:pt x="7309" y="3024"/>
                    </a:moveTo>
                    <a:cubicBezTo>
                      <a:pt x="7697" y="3024"/>
                      <a:pt x="7956" y="3251"/>
                      <a:pt x="7956" y="3412"/>
                    </a:cubicBezTo>
                    <a:cubicBezTo>
                      <a:pt x="7956" y="3606"/>
                      <a:pt x="7697" y="3833"/>
                      <a:pt x="7309" y="3833"/>
                    </a:cubicBezTo>
                    <a:cubicBezTo>
                      <a:pt x="6921" y="3833"/>
                      <a:pt x="6662" y="3606"/>
                      <a:pt x="6662" y="3412"/>
                    </a:cubicBezTo>
                    <a:cubicBezTo>
                      <a:pt x="6662" y="3251"/>
                      <a:pt x="6921" y="3024"/>
                      <a:pt x="7309" y="3024"/>
                    </a:cubicBezTo>
                    <a:close/>
                    <a:moveTo>
                      <a:pt x="7309" y="566"/>
                    </a:moveTo>
                    <a:cubicBezTo>
                      <a:pt x="7503" y="566"/>
                      <a:pt x="7731" y="631"/>
                      <a:pt x="7989" y="760"/>
                    </a:cubicBezTo>
                    <a:lnTo>
                      <a:pt x="13970" y="3639"/>
                    </a:lnTo>
                    <a:cubicBezTo>
                      <a:pt x="14004" y="3639"/>
                      <a:pt x="14004" y="3639"/>
                      <a:pt x="14004" y="3670"/>
                    </a:cubicBezTo>
                    <a:cubicBezTo>
                      <a:pt x="14035" y="3670"/>
                      <a:pt x="14035" y="3704"/>
                      <a:pt x="14035" y="3704"/>
                    </a:cubicBezTo>
                    <a:cubicBezTo>
                      <a:pt x="14035" y="3735"/>
                      <a:pt x="14035" y="3735"/>
                      <a:pt x="14004" y="3735"/>
                    </a:cubicBezTo>
                    <a:cubicBezTo>
                      <a:pt x="14004" y="3769"/>
                      <a:pt x="14004" y="3800"/>
                      <a:pt x="13970" y="3800"/>
                    </a:cubicBezTo>
                    <a:lnTo>
                      <a:pt x="11352" y="5062"/>
                    </a:lnTo>
                    <a:lnTo>
                      <a:pt x="8473" y="3670"/>
                    </a:lnTo>
                    <a:cubicBezTo>
                      <a:pt x="8507" y="3606"/>
                      <a:pt x="8538" y="3510"/>
                      <a:pt x="8538" y="3412"/>
                    </a:cubicBezTo>
                    <a:cubicBezTo>
                      <a:pt x="8538" y="2894"/>
                      <a:pt x="7989" y="2475"/>
                      <a:pt x="7309" y="2475"/>
                    </a:cubicBezTo>
                    <a:cubicBezTo>
                      <a:pt x="6631" y="2475"/>
                      <a:pt x="6080" y="2894"/>
                      <a:pt x="6080" y="3412"/>
                    </a:cubicBezTo>
                    <a:cubicBezTo>
                      <a:pt x="6080" y="3963"/>
                      <a:pt x="6631" y="4382"/>
                      <a:pt x="7309" y="4382"/>
                    </a:cubicBezTo>
                    <a:cubicBezTo>
                      <a:pt x="7632" y="4382"/>
                      <a:pt x="7925" y="4286"/>
                      <a:pt x="8119" y="4157"/>
                    </a:cubicBezTo>
                    <a:lnTo>
                      <a:pt x="10705" y="5352"/>
                    </a:lnTo>
                    <a:lnTo>
                      <a:pt x="7989" y="6645"/>
                    </a:lnTo>
                    <a:cubicBezTo>
                      <a:pt x="7731" y="6775"/>
                      <a:pt x="7520" y="6839"/>
                      <a:pt x="7306" y="6839"/>
                    </a:cubicBezTo>
                    <a:cubicBezTo>
                      <a:pt x="7092" y="6839"/>
                      <a:pt x="6873" y="6775"/>
                      <a:pt x="6597" y="6645"/>
                    </a:cubicBezTo>
                    <a:lnTo>
                      <a:pt x="616" y="3800"/>
                    </a:lnTo>
                    <a:cubicBezTo>
                      <a:pt x="616" y="3800"/>
                      <a:pt x="616" y="3769"/>
                      <a:pt x="583" y="3735"/>
                    </a:cubicBezTo>
                    <a:lnTo>
                      <a:pt x="583" y="3704"/>
                    </a:lnTo>
                    <a:lnTo>
                      <a:pt x="583" y="3670"/>
                    </a:lnTo>
                    <a:lnTo>
                      <a:pt x="616" y="3639"/>
                    </a:lnTo>
                    <a:lnTo>
                      <a:pt x="6597" y="760"/>
                    </a:lnTo>
                    <a:cubicBezTo>
                      <a:pt x="6856" y="631"/>
                      <a:pt x="7084" y="566"/>
                      <a:pt x="7309" y="566"/>
                    </a:cubicBezTo>
                    <a:close/>
                    <a:moveTo>
                      <a:pt x="12418" y="5158"/>
                    </a:moveTo>
                    <a:lnTo>
                      <a:pt x="12418" y="8296"/>
                    </a:lnTo>
                    <a:cubicBezTo>
                      <a:pt x="12418" y="8650"/>
                      <a:pt x="12159" y="8973"/>
                      <a:pt x="11676" y="9297"/>
                    </a:cubicBezTo>
                    <a:lnTo>
                      <a:pt x="11642" y="9266"/>
                    </a:lnTo>
                    <a:lnTo>
                      <a:pt x="11642" y="5546"/>
                    </a:lnTo>
                    <a:lnTo>
                      <a:pt x="12418" y="5158"/>
                    </a:lnTo>
                    <a:close/>
                    <a:moveTo>
                      <a:pt x="2169" y="5158"/>
                    </a:moveTo>
                    <a:lnTo>
                      <a:pt x="6372" y="7163"/>
                    </a:lnTo>
                    <a:cubicBezTo>
                      <a:pt x="6696" y="7326"/>
                      <a:pt x="7019" y="7421"/>
                      <a:pt x="7309" y="7421"/>
                    </a:cubicBezTo>
                    <a:cubicBezTo>
                      <a:pt x="7601" y="7421"/>
                      <a:pt x="7891" y="7326"/>
                      <a:pt x="8248" y="7163"/>
                    </a:cubicBezTo>
                    <a:lnTo>
                      <a:pt x="11060" y="5804"/>
                    </a:lnTo>
                    <a:lnTo>
                      <a:pt x="11060" y="9266"/>
                    </a:lnTo>
                    <a:cubicBezTo>
                      <a:pt x="10835" y="9361"/>
                      <a:pt x="10641" y="9556"/>
                      <a:pt x="10543" y="9814"/>
                    </a:cubicBezTo>
                    <a:cubicBezTo>
                      <a:pt x="9606" y="10107"/>
                      <a:pt x="8473" y="10267"/>
                      <a:pt x="7309" y="10267"/>
                    </a:cubicBezTo>
                    <a:cubicBezTo>
                      <a:pt x="5886" y="10267"/>
                      <a:pt x="4562" y="10042"/>
                      <a:pt x="3591" y="9620"/>
                    </a:cubicBezTo>
                    <a:cubicBezTo>
                      <a:pt x="2686" y="9266"/>
                      <a:pt x="2169" y="8779"/>
                      <a:pt x="2169" y="8296"/>
                    </a:cubicBezTo>
                    <a:lnTo>
                      <a:pt x="2169" y="7843"/>
                    </a:lnTo>
                    <a:cubicBezTo>
                      <a:pt x="2523" y="8231"/>
                      <a:pt x="3040" y="8585"/>
                      <a:pt x="3687" y="8878"/>
                    </a:cubicBezTo>
                    <a:lnTo>
                      <a:pt x="3785" y="8878"/>
                    </a:lnTo>
                    <a:cubicBezTo>
                      <a:pt x="3915" y="8878"/>
                      <a:pt x="4011" y="8813"/>
                      <a:pt x="4075" y="8715"/>
                    </a:cubicBezTo>
                    <a:cubicBezTo>
                      <a:pt x="4140" y="8585"/>
                      <a:pt x="4075" y="8425"/>
                      <a:pt x="3915" y="8360"/>
                    </a:cubicBezTo>
                    <a:cubicBezTo>
                      <a:pt x="2815" y="7874"/>
                      <a:pt x="2169" y="7227"/>
                      <a:pt x="2169" y="6581"/>
                    </a:cubicBezTo>
                    <a:lnTo>
                      <a:pt x="2169" y="5158"/>
                    </a:lnTo>
                    <a:close/>
                    <a:moveTo>
                      <a:pt x="11352" y="9783"/>
                    </a:moveTo>
                    <a:cubicBezTo>
                      <a:pt x="11513" y="9783"/>
                      <a:pt x="11642" y="9913"/>
                      <a:pt x="11642" y="10073"/>
                    </a:cubicBezTo>
                    <a:lnTo>
                      <a:pt x="11642" y="11496"/>
                    </a:lnTo>
                    <a:lnTo>
                      <a:pt x="11060" y="11496"/>
                    </a:lnTo>
                    <a:lnTo>
                      <a:pt x="11060" y="10073"/>
                    </a:lnTo>
                    <a:cubicBezTo>
                      <a:pt x="11060" y="9913"/>
                      <a:pt x="11189" y="9783"/>
                      <a:pt x="11352" y="9783"/>
                    </a:cubicBezTo>
                    <a:close/>
                    <a:moveTo>
                      <a:pt x="7309" y="0"/>
                    </a:moveTo>
                    <a:cubicBezTo>
                      <a:pt x="7010" y="0"/>
                      <a:pt x="6711" y="81"/>
                      <a:pt x="6372" y="243"/>
                    </a:cubicBezTo>
                    <a:lnTo>
                      <a:pt x="389" y="3122"/>
                    </a:lnTo>
                    <a:cubicBezTo>
                      <a:pt x="259" y="3187"/>
                      <a:pt x="130" y="3282"/>
                      <a:pt x="65" y="3412"/>
                    </a:cubicBezTo>
                    <a:cubicBezTo>
                      <a:pt x="34" y="3510"/>
                      <a:pt x="1" y="3606"/>
                      <a:pt x="1" y="3704"/>
                    </a:cubicBezTo>
                    <a:cubicBezTo>
                      <a:pt x="1" y="3800"/>
                      <a:pt x="34" y="3898"/>
                      <a:pt x="65" y="3994"/>
                    </a:cubicBezTo>
                    <a:cubicBezTo>
                      <a:pt x="130" y="4123"/>
                      <a:pt x="259" y="4252"/>
                      <a:pt x="389" y="4317"/>
                    </a:cubicBezTo>
                    <a:lnTo>
                      <a:pt x="1618" y="4899"/>
                    </a:lnTo>
                    <a:lnTo>
                      <a:pt x="1618" y="8296"/>
                    </a:lnTo>
                    <a:cubicBezTo>
                      <a:pt x="1618" y="9038"/>
                      <a:pt x="2233" y="9685"/>
                      <a:pt x="3364" y="10138"/>
                    </a:cubicBezTo>
                    <a:cubicBezTo>
                      <a:pt x="4432" y="10590"/>
                      <a:pt x="5821" y="10849"/>
                      <a:pt x="7309" y="10849"/>
                    </a:cubicBezTo>
                    <a:cubicBezTo>
                      <a:pt x="8442" y="10849"/>
                      <a:pt x="9572" y="10689"/>
                      <a:pt x="10511" y="10430"/>
                    </a:cubicBezTo>
                    <a:lnTo>
                      <a:pt x="10511" y="11723"/>
                    </a:lnTo>
                    <a:lnTo>
                      <a:pt x="10025" y="12499"/>
                    </a:lnTo>
                    <a:cubicBezTo>
                      <a:pt x="9960" y="12629"/>
                      <a:pt x="9994" y="12823"/>
                      <a:pt x="10154" y="12887"/>
                    </a:cubicBezTo>
                    <a:cubicBezTo>
                      <a:pt x="10188" y="12919"/>
                      <a:pt x="10253" y="12919"/>
                      <a:pt x="10284" y="12919"/>
                    </a:cubicBezTo>
                    <a:cubicBezTo>
                      <a:pt x="10382" y="12919"/>
                      <a:pt x="10478" y="12887"/>
                      <a:pt x="10543" y="12789"/>
                    </a:cubicBezTo>
                    <a:lnTo>
                      <a:pt x="10931" y="12078"/>
                    </a:lnTo>
                    <a:lnTo>
                      <a:pt x="11060" y="12078"/>
                    </a:lnTo>
                    <a:lnTo>
                      <a:pt x="11060" y="12823"/>
                    </a:lnTo>
                    <a:cubicBezTo>
                      <a:pt x="11060" y="12983"/>
                      <a:pt x="11189" y="13113"/>
                      <a:pt x="11352" y="13113"/>
                    </a:cubicBezTo>
                    <a:cubicBezTo>
                      <a:pt x="11513" y="13113"/>
                      <a:pt x="11642" y="12983"/>
                      <a:pt x="11642" y="12823"/>
                    </a:cubicBezTo>
                    <a:lnTo>
                      <a:pt x="11642" y="12078"/>
                    </a:lnTo>
                    <a:lnTo>
                      <a:pt x="11740" y="12078"/>
                    </a:lnTo>
                    <a:lnTo>
                      <a:pt x="12159" y="12789"/>
                    </a:lnTo>
                    <a:cubicBezTo>
                      <a:pt x="12224" y="12887"/>
                      <a:pt x="12322" y="12919"/>
                      <a:pt x="12418" y="12919"/>
                    </a:cubicBezTo>
                    <a:cubicBezTo>
                      <a:pt x="12452" y="12919"/>
                      <a:pt x="12516" y="12919"/>
                      <a:pt x="12547" y="12887"/>
                    </a:cubicBezTo>
                    <a:cubicBezTo>
                      <a:pt x="12677" y="12823"/>
                      <a:pt x="12741" y="12629"/>
                      <a:pt x="12646" y="12499"/>
                    </a:cubicBezTo>
                    <a:lnTo>
                      <a:pt x="12193" y="11723"/>
                    </a:lnTo>
                    <a:lnTo>
                      <a:pt x="12193" y="10073"/>
                    </a:lnTo>
                    <a:cubicBezTo>
                      <a:pt x="12193" y="9944"/>
                      <a:pt x="12159" y="9814"/>
                      <a:pt x="12095" y="9685"/>
                    </a:cubicBezTo>
                    <a:cubicBezTo>
                      <a:pt x="12710" y="9297"/>
                      <a:pt x="13000" y="8813"/>
                      <a:pt x="13000" y="8296"/>
                    </a:cubicBezTo>
                    <a:lnTo>
                      <a:pt x="13000" y="4899"/>
                    </a:lnTo>
                    <a:lnTo>
                      <a:pt x="14229" y="4317"/>
                    </a:lnTo>
                    <a:cubicBezTo>
                      <a:pt x="14358" y="4252"/>
                      <a:pt x="14457" y="4123"/>
                      <a:pt x="14521" y="3994"/>
                    </a:cubicBezTo>
                    <a:cubicBezTo>
                      <a:pt x="14586" y="3898"/>
                      <a:pt x="14586" y="3800"/>
                      <a:pt x="14586" y="3704"/>
                    </a:cubicBezTo>
                    <a:cubicBezTo>
                      <a:pt x="14586" y="3606"/>
                      <a:pt x="14586" y="3510"/>
                      <a:pt x="14521" y="3412"/>
                    </a:cubicBezTo>
                    <a:cubicBezTo>
                      <a:pt x="14457" y="3282"/>
                      <a:pt x="14358" y="3187"/>
                      <a:pt x="14229" y="3122"/>
                    </a:cubicBezTo>
                    <a:lnTo>
                      <a:pt x="8248" y="243"/>
                    </a:lnTo>
                    <a:cubicBezTo>
                      <a:pt x="7908" y="81"/>
                      <a:pt x="7608" y="0"/>
                      <a:pt x="7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1"/>
              <p:cNvSpPr/>
              <p:nvPr/>
            </p:nvSpPr>
            <p:spPr>
              <a:xfrm>
                <a:off x="4139050" y="4021800"/>
                <a:ext cx="14575" cy="13725"/>
              </a:xfrm>
              <a:custGeom>
                <a:avLst/>
                <a:gdLst/>
                <a:ahLst/>
                <a:cxnLst/>
                <a:rect l="l" t="t" r="r" b="b"/>
                <a:pathLst>
                  <a:path w="583" h="549" extrusionOk="0">
                    <a:moveTo>
                      <a:pt x="293" y="0"/>
                    </a:moveTo>
                    <a:cubicBezTo>
                      <a:pt x="130" y="0"/>
                      <a:pt x="1" y="130"/>
                      <a:pt x="1" y="259"/>
                    </a:cubicBezTo>
                    <a:cubicBezTo>
                      <a:pt x="1" y="419"/>
                      <a:pt x="130" y="549"/>
                      <a:pt x="293" y="549"/>
                    </a:cubicBezTo>
                    <a:cubicBezTo>
                      <a:pt x="454" y="549"/>
                      <a:pt x="583" y="419"/>
                      <a:pt x="583" y="259"/>
                    </a:cubicBezTo>
                    <a:cubicBezTo>
                      <a:pt x="583" y="130"/>
                      <a:pt x="454" y="0"/>
                      <a:pt x="2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54" name="Google Shape;554;p11"/>
          <p:cNvGrpSpPr/>
          <p:nvPr/>
        </p:nvGrpSpPr>
        <p:grpSpPr>
          <a:xfrm>
            <a:off x="155174" y="146662"/>
            <a:ext cx="1571266" cy="289172"/>
            <a:chOff x="4411970" y="2726085"/>
            <a:chExt cx="711411" cy="193659"/>
          </a:xfrm>
        </p:grpSpPr>
        <p:sp>
          <p:nvSpPr>
            <p:cNvPr id="555" name="Google Shape;555;p11"/>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7F97B1"/>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556" name="Google Shape;556;p11"/>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4D647E"/>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Microsoft JhengHei"/>
                <a:ea typeface="Microsoft JhengHei"/>
                <a:cs typeface="Microsoft JhengHei"/>
                <a:sym typeface="Microsoft JhengHei"/>
              </a:endParaRPr>
            </a:p>
          </p:txBody>
        </p:sp>
        <p:sp>
          <p:nvSpPr>
            <p:cNvPr id="557" name="Google Shape;557;p11"/>
            <p:cNvSpPr/>
            <p:nvPr/>
          </p:nvSpPr>
          <p:spPr>
            <a:xfrm>
              <a:off x="4456807" y="2743875"/>
              <a:ext cx="666574"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D7DFE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zh-TW" sz="900" b="1" i="0" u="none" strike="noStrike" cap="none">
                  <a:solidFill>
                    <a:srgbClr val="7F7F7F"/>
                  </a:solidFill>
                  <a:latin typeface="Microsoft JhengHei"/>
                  <a:ea typeface="Microsoft JhengHei"/>
                  <a:cs typeface="Microsoft JhengHei"/>
                  <a:sym typeface="Microsoft JhengHei"/>
                </a:rPr>
                <a:t>02 檢查對象及數量</a:t>
              </a:r>
              <a:endParaRPr sz="900" b="1" i="0" u="none" strike="noStrike" cap="none">
                <a:solidFill>
                  <a:srgbClr val="7F7F7F"/>
                </a:solidFill>
                <a:latin typeface="Microsoft JhengHei"/>
                <a:ea typeface="Microsoft JhengHei"/>
                <a:cs typeface="Microsoft JhengHei"/>
                <a:sym typeface="Microsoft JhengHei"/>
              </a:endParaRPr>
            </a:p>
          </p:txBody>
        </p:sp>
      </p:grpSp>
      <p:grpSp>
        <p:nvGrpSpPr>
          <p:cNvPr id="559" name="Google Shape;559;p11"/>
          <p:cNvGrpSpPr/>
          <p:nvPr/>
        </p:nvGrpSpPr>
        <p:grpSpPr>
          <a:xfrm>
            <a:off x="745132" y="2860632"/>
            <a:ext cx="3825349" cy="1538365"/>
            <a:chOff x="745132" y="2860632"/>
            <a:chExt cx="3825349" cy="1538365"/>
          </a:xfrm>
        </p:grpSpPr>
        <p:sp>
          <p:nvSpPr>
            <p:cNvPr id="560" name="Google Shape;560;p11"/>
            <p:cNvSpPr/>
            <p:nvPr/>
          </p:nvSpPr>
          <p:spPr>
            <a:xfrm>
              <a:off x="3032116" y="2860632"/>
              <a:ext cx="1538365" cy="1538365"/>
            </a:xfrm>
            <a:custGeom>
              <a:avLst/>
              <a:gdLst/>
              <a:ahLst/>
              <a:cxnLst/>
              <a:rect l="l" t="t" r="r" b="b"/>
              <a:pathLst>
                <a:path w="1255808" h="1255808" extrusionOk="0">
                  <a:moveTo>
                    <a:pt x="1255808" y="0"/>
                  </a:moveTo>
                  <a:lnTo>
                    <a:pt x="1255808" y="1255808"/>
                  </a:lnTo>
                  <a:cubicBezTo>
                    <a:pt x="562357" y="1255808"/>
                    <a:pt x="0" y="693618"/>
                    <a:pt x="0" y="0"/>
                  </a:cubicBezTo>
                  <a:lnTo>
                    <a:pt x="125580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1" name="Google Shape;561;p11"/>
            <p:cNvSpPr txBox="1"/>
            <p:nvPr/>
          </p:nvSpPr>
          <p:spPr>
            <a:xfrm>
              <a:off x="750088" y="3297465"/>
              <a:ext cx="2090400" cy="5076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填表說明</a:t>
              </a:r>
              <a:endParaRPr sz="2200" b="1" i="0" u="none" strike="noStrike" cap="none">
                <a:solidFill>
                  <a:schemeClr val="dk1"/>
                </a:solidFill>
                <a:latin typeface="Microsoft JhengHei"/>
                <a:ea typeface="Microsoft JhengHei"/>
                <a:cs typeface="Microsoft JhengHei"/>
                <a:sym typeface="Microsoft JhengHei"/>
              </a:endParaRPr>
            </a:p>
          </p:txBody>
        </p:sp>
        <p:sp>
          <p:nvSpPr>
            <p:cNvPr id="562" name="Google Shape;562;p11"/>
            <p:cNvSpPr/>
            <p:nvPr/>
          </p:nvSpPr>
          <p:spPr>
            <a:xfrm>
              <a:off x="3558404" y="3120249"/>
              <a:ext cx="693000" cy="693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cxnSp>
          <p:nvCxnSpPr>
            <p:cNvPr id="563" name="Google Shape;563;p11"/>
            <p:cNvCxnSpPr>
              <a:stCxn id="561" idx="3"/>
              <a:endCxn id="562" idx="2"/>
            </p:cNvCxnSpPr>
            <p:nvPr/>
          </p:nvCxnSpPr>
          <p:spPr>
            <a:xfrm rot="10800000" flipH="1">
              <a:off x="2840488" y="3466665"/>
              <a:ext cx="717900" cy="84600"/>
            </a:xfrm>
            <a:prstGeom prst="bentConnector3">
              <a:avLst>
                <a:gd name="adj1" fmla="val 50001"/>
              </a:avLst>
            </a:prstGeom>
            <a:noFill/>
            <a:ln w="9525" cap="flat" cmpd="sng">
              <a:solidFill>
                <a:schemeClr val="dk1"/>
              </a:solidFill>
              <a:prstDash val="solid"/>
              <a:round/>
              <a:headEnd type="none" w="sm" len="sm"/>
              <a:tailEnd type="none" w="sm" len="sm"/>
            </a:ln>
          </p:spPr>
        </p:cxnSp>
        <p:grpSp>
          <p:nvGrpSpPr>
            <p:cNvPr id="564" name="Google Shape;564;p11"/>
            <p:cNvGrpSpPr/>
            <p:nvPr/>
          </p:nvGrpSpPr>
          <p:grpSpPr>
            <a:xfrm>
              <a:off x="3726238" y="3354800"/>
              <a:ext cx="357350" cy="223900"/>
              <a:chOff x="4800350" y="3855275"/>
              <a:chExt cx="357350" cy="223900"/>
            </a:xfrm>
          </p:grpSpPr>
          <p:sp>
            <p:nvSpPr>
              <p:cNvPr id="565" name="Google Shape;565;p11"/>
              <p:cNvSpPr/>
              <p:nvPr/>
            </p:nvSpPr>
            <p:spPr>
              <a:xfrm>
                <a:off x="4800350" y="3855275"/>
                <a:ext cx="357350" cy="223900"/>
              </a:xfrm>
              <a:custGeom>
                <a:avLst/>
                <a:gdLst/>
                <a:ahLst/>
                <a:cxnLst/>
                <a:rect l="l" t="t" r="r" b="b"/>
                <a:pathLst>
                  <a:path w="14294" h="8956" extrusionOk="0">
                    <a:moveTo>
                      <a:pt x="7407" y="582"/>
                    </a:moveTo>
                    <a:cubicBezTo>
                      <a:pt x="7761" y="582"/>
                      <a:pt x="8084" y="613"/>
                      <a:pt x="8377" y="711"/>
                    </a:cubicBezTo>
                    <a:lnTo>
                      <a:pt x="8247" y="1229"/>
                    </a:lnTo>
                    <a:cubicBezTo>
                      <a:pt x="8214" y="1389"/>
                      <a:pt x="8278" y="1519"/>
                      <a:pt x="8441" y="1583"/>
                    </a:cubicBezTo>
                    <a:lnTo>
                      <a:pt x="8506" y="1583"/>
                    </a:lnTo>
                    <a:cubicBezTo>
                      <a:pt x="8635" y="1583"/>
                      <a:pt x="8765" y="1488"/>
                      <a:pt x="8796" y="1358"/>
                    </a:cubicBezTo>
                    <a:lnTo>
                      <a:pt x="8925" y="841"/>
                    </a:lnTo>
                    <a:cubicBezTo>
                      <a:pt x="9249" y="937"/>
                      <a:pt x="9541" y="1066"/>
                      <a:pt x="9831" y="1229"/>
                    </a:cubicBezTo>
                    <a:lnTo>
                      <a:pt x="9541" y="1682"/>
                    </a:lnTo>
                    <a:cubicBezTo>
                      <a:pt x="9476" y="1811"/>
                      <a:pt x="9507" y="2005"/>
                      <a:pt x="9670" y="2070"/>
                    </a:cubicBezTo>
                    <a:cubicBezTo>
                      <a:pt x="9701" y="2101"/>
                      <a:pt x="9735" y="2101"/>
                      <a:pt x="9800" y="2101"/>
                    </a:cubicBezTo>
                    <a:cubicBezTo>
                      <a:pt x="9895" y="2101"/>
                      <a:pt x="9994" y="2070"/>
                      <a:pt x="10025" y="1971"/>
                    </a:cubicBezTo>
                    <a:lnTo>
                      <a:pt x="10317" y="1488"/>
                    </a:lnTo>
                    <a:cubicBezTo>
                      <a:pt x="10576" y="1682"/>
                      <a:pt x="10834" y="1876"/>
                      <a:pt x="11093" y="2101"/>
                    </a:cubicBezTo>
                    <a:lnTo>
                      <a:pt x="10705" y="2489"/>
                    </a:lnTo>
                    <a:cubicBezTo>
                      <a:pt x="10576" y="2587"/>
                      <a:pt x="10576" y="2747"/>
                      <a:pt x="10705" y="2877"/>
                    </a:cubicBezTo>
                    <a:cubicBezTo>
                      <a:pt x="10770" y="2941"/>
                      <a:pt x="10834" y="2941"/>
                      <a:pt x="10899" y="2941"/>
                    </a:cubicBezTo>
                    <a:cubicBezTo>
                      <a:pt x="10964" y="2941"/>
                      <a:pt x="11028" y="2941"/>
                      <a:pt x="11093" y="2877"/>
                    </a:cubicBezTo>
                    <a:lnTo>
                      <a:pt x="11481" y="2489"/>
                    </a:lnTo>
                    <a:cubicBezTo>
                      <a:pt x="11706" y="2716"/>
                      <a:pt x="11900" y="2975"/>
                      <a:pt x="12063" y="3265"/>
                    </a:cubicBezTo>
                    <a:lnTo>
                      <a:pt x="11610" y="3523"/>
                    </a:lnTo>
                    <a:cubicBezTo>
                      <a:pt x="11481" y="3622"/>
                      <a:pt x="11416" y="3782"/>
                      <a:pt x="11512" y="3911"/>
                    </a:cubicBezTo>
                    <a:cubicBezTo>
                      <a:pt x="11546" y="4010"/>
                      <a:pt x="11642" y="4041"/>
                      <a:pt x="11740" y="4041"/>
                    </a:cubicBezTo>
                    <a:cubicBezTo>
                      <a:pt x="11804" y="4041"/>
                      <a:pt x="11836" y="4041"/>
                      <a:pt x="11869" y="4010"/>
                    </a:cubicBezTo>
                    <a:lnTo>
                      <a:pt x="12353" y="3751"/>
                    </a:lnTo>
                    <a:cubicBezTo>
                      <a:pt x="12516" y="4041"/>
                      <a:pt x="12645" y="4333"/>
                      <a:pt x="12741" y="4657"/>
                    </a:cubicBezTo>
                    <a:lnTo>
                      <a:pt x="12193" y="4786"/>
                    </a:lnTo>
                    <a:cubicBezTo>
                      <a:pt x="12063" y="4817"/>
                      <a:pt x="11965" y="4980"/>
                      <a:pt x="11998" y="5140"/>
                    </a:cubicBezTo>
                    <a:cubicBezTo>
                      <a:pt x="12030" y="5239"/>
                      <a:pt x="12159" y="5334"/>
                      <a:pt x="12257" y="5334"/>
                    </a:cubicBezTo>
                    <a:lnTo>
                      <a:pt x="12353" y="5334"/>
                    </a:lnTo>
                    <a:lnTo>
                      <a:pt x="12870" y="5174"/>
                    </a:lnTo>
                    <a:cubicBezTo>
                      <a:pt x="12935" y="5497"/>
                      <a:pt x="13000" y="5821"/>
                      <a:pt x="13000" y="6144"/>
                    </a:cubicBezTo>
                    <a:lnTo>
                      <a:pt x="11318" y="6144"/>
                    </a:lnTo>
                    <a:cubicBezTo>
                      <a:pt x="11253" y="5109"/>
                      <a:pt x="10834" y="4170"/>
                      <a:pt x="10089" y="3428"/>
                    </a:cubicBezTo>
                    <a:cubicBezTo>
                      <a:pt x="9282" y="2652"/>
                      <a:pt x="8247" y="2230"/>
                      <a:pt x="7148" y="2230"/>
                    </a:cubicBezTo>
                    <a:cubicBezTo>
                      <a:pt x="6049" y="2230"/>
                      <a:pt x="4980" y="2652"/>
                      <a:pt x="4204" y="3428"/>
                    </a:cubicBezTo>
                    <a:cubicBezTo>
                      <a:pt x="3462" y="4170"/>
                      <a:pt x="3040" y="5109"/>
                      <a:pt x="2944" y="6144"/>
                    </a:cubicBezTo>
                    <a:lnTo>
                      <a:pt x="1294" y="6144"/>
                    </a:lnTo>
                    <a:cubicBezTo>
                      <a:pt x="1294" y="5821"/>
                      <a:pt x="1327" y="5497"/>
                      <a:pt x="1392" y="5174"/>
                    </a:cubicBezTo>
                    <a:lnTo>
                      <a:pt x="1941" y="5334"/>
                    </a:lnTo>
                    <a:lnTo>
                      <a:pt x="2005" y="5334"/>
                    </a:lnTo>
                    <a:cubicBezTo>
                      <a:pt x="2135" y="5334"/>
                      <a:pt x="2233" y="5239"/>
                      <a:pt x="2298" y="5140"/>
                    </a:cubicBezTo>
                    <a:cubicBezTo>
                      <a:pt x="2329" y="4980"/>
                      <a:pt x="2233" y="4817"/>
                      <a:pt x="2070" y="4786"/>
                    </a:cubicBezTo>
                    <a:lnTo>
                      <a:pt x="1552" y="4657"/>
                    </a:lnTo>
                    <a:cubicBezTo>
                      <a:pt x="1651" y="4333"/>
                      <a:pt x="1780" y="4041"/>
                      <a:pt x="1941" y="3751"/>
                    </a:cubicBezTo>
                    <a:lnTo>
                      <a:pt x="2393" y="4010"/>
                    </a:lnTo>
                    <a:cubicBezTo>
                      <a:pt x="2458" y="4041"/>
                      <a:pt x="2492" y="4041"/>
                      <a:pt x="2556" y="4041"/>
                    </a:cubicBezTo>
                    <a:cubicBezTo>
                      <a:pt x="2652" y="4041"/>
                      <a:pt x="2717" y="4010"/>
                      <a:pt x="2781" y="3911"/>
                    </a:cubicBezTo>
                    <a:cubicBezTo>
                      <a:pt x="2846" y="3782"/>
                      <a:pt x="2815" y="3622"/>
                      <a:pt x="2686" y="3523"/>
                    </a:cubicBezTo>
                    <a:lnTo>
                      <a:pt x="2199" y="3265"/>
                    </a:lnTo>
                    <a:cubicBezTo>
                      <a:pt x="2393" y="2975"/>
                      <a:pt x="2587" y="2716"/>
                      <a:pt x="2815" y="2489"/>
                    </a:cubicBezTo>
                    <a:lnTo>
                      <a:pt x="3203" y="2877"/>
                    </a:lnTo>
                    <a:cubicBezTo>
                      <a:pt x="3234" y="2941"/>
                      <a:pt x="3299" y="2941"/>
                      <a:pt x="3397" y="2941"/>
                    </a:cubicBezTo>
                    <a:cubicBezTo>
                      <a:pt x="3462" y="2941"/>
                      <a:pt x="3526" y="2941"/>
                      <a:pt x="3591" y="2877"/>
                    </a:cubicBezTo>
                    <a:cubicBezTo>
                      <a:pt x="3687" y="2747"/>
                      <a:pt x="3687" y="2587"/>
                      <a:pt x="3591" y="2489"/>
                    </a:cubicBezTo>
                    <a:lnTo>
                      <a:pt x="3203" y="2101"/>
                    </a:lnTo>
                    <a:cubicBezTo>
                      <a:pt x="3428" y="1876"/>
                      <a:pt x="3687" y="1682"/>
                      <a:pt x="3979" y="1488"/>
                    </a:cubicBezTo>
                    <a:lnTo>
                      <a:pt x="4238" y="1971"/>
                    </a:lnTo>
                    <a:cubicBezTo>
                      <a:pt x="4302" y="2070"/>
                      <a:pt x="4398" y="2101"/>
                      <a:pt x="4496" y="2101"/>
                    </a:cubicBezTo>
                    <a:cubicBezTo>
                      <a:pt x="4527" y="2101"/>
                      <a:pt x="4592" y="2101"/>
                      <a:pt x="4626" y="2070"/>
                    </a:cubicBezTo>
                    <a:cubicBezTo>
                      <a:pt x="4755" y="2005"/>
                      <a:pt x="4820" y="1811"/>
                      <a:pt x="4721" y="1682"/>
                    </a:cubicBezTo>
                    <a:lnTo>
                      <a:pt x="4463" y="1229"/>
                    </a:lnTo>
                    <a:cubicBezTo>
                      <a:pt x="4755" y="1066"/>
                      <a:pt x="5045" y="937"/>
                      <a:pt x="5368" y="841"/>
                    </a:cubicBezTo>
                    <a:lnTo>
                      <a:pt x="5498" y="1358"/>
                    </a:lnTo>
                    <a:cubicBezTo>
                      <a:pt x="5531" y="1488"/>
                      <a:pt x="5627" y="1583"/>
                      <a:pt x="5756" y="1583"/>
                    </a:cubicBezTo>
                    <a:lnTo>
                      <a:pt x="5855" y="1583"/>
                    </a:lnTo>
                    <a:cubicBezTo>
                      <a:pt x="5984" y="1519"/>
                      <a:pt x="6080" y="1389"/>
                      <a:pt x="6049" y="1229"/>
                    </a:cubicBezTo>
                    <a:lnTo>
                      <a:pt x="5886" y="711"/>
                    </a:lnTo>
                    <a:cubicBezTo>
                      <a:pt x="6209" y="613"/>
                      <a:pt x="6532" y="582"/>
                      <a:pt x="6856" y="582"/>
                    </a:cubicBezTo>
                    <a:lnTo>
                      <a:pt x="6856" y="1131"/>
                    </a:lnTo>
                    <a:cubicBezTo>
                      <a:pt x="6856" y="1260"/>
                      <a:pt x="6985" y="1389"/>
                      <a:pt x="7148" y="1389"/>
                    </a:cubicBezTo>
                    <a:cubicBezTo>
                      <a:pt x="7308" y="1389"/>
                      <a:pt x="7407" y="1260"/>
                      <a:pt x="7407" y="1131"/>
                    </a:cubicBezTo>
                    <a:lnTo>
                      <a:pt x="7407" y="582"/>
                    </a:lnTo>
                    <a:close/>
                    <a:moveTo>
                      <a:pt x="7148" y="2812"/>
                    </a:moveTo>
                    <a:cubicBezTo>
                      <a:pt x="9024" y="2812"/>
                      <a:pt x="10607" y="4268"/>
                      <a:pt x="10770" y="6144"/>
                    </a:cubicBezTo>
                    <a:lnTo>
                      <a:pt x="8408" y="6144"/>
                    </a:lnTo>
                    <a:cubicBezTo>
                      <a:pt x="8247" y="6144"/>
                      <a:pt x="8118" y="6273"/>
                      <a:pt x="8118" y="6434"/>
                    </a:cubicBezTo>
                    <a:cubicBezTo>
                      <a:pt x="8118" y="6597"/>
                      <a:pt x="8247" y="6726"/>
                      <a:pt x="8408" y="6726"/>
                    </a:cubicBezTo>
                    <a:lnTo>
                      <a:pt x="13452" y="6726"/>
                    </a:lnTo>
                    <a:cubicBezTo>
                      <a:pt x="13615" y="6726"/>
                      <a:pt x="13745" y="6822"/>
                      <a:pt x="13745" y="6985"/>
                    </a:cubicBezTo>
                    <a:lnTo>
                      <a:pt x="13745" y="8115"/>
                    </a:lnTo>
                    <a:cubicBezTo>
                      <a:pt x="13745" y="8278"/>
                      <a:pt x="13615" y="8374"/>
                      <a:pt x="13452" y="8374"/>
                    </a:cubicBezTo>
                    <a:lnTo>
                      <a:pt x="13000" y="8374"/>
                    </a:lnTo>
                    <a:lnTo>
                      <a:pt x="13000" y="7826"/>
                    </a:lnTo>
                    <a:cubicBezTo>
                      <a:pt x="13000" y="7663"/>
                      <a:pt x="12870" y="7533"/>
                      <a:pt x="12741" y="7533"/>
                    </a:cubicBezTo>
                    <a:cubicBezTo>
                      <a:pt x="12581" y="7533"/>
                      <a:pt x="12451" y="7663"/>
                      <a:pt x="12451" y="7826"/>
                    </a:cubicBezTo>
                    <a:lnTo>
                      <a:pt x="12451" y="8374"/>
                    </a:lnTo>
                    <a:lnTo>
                      <a:pt x="11610" y="8374"/>
                    </a:lnTo>
                    <a:lnTo>
                      <a:pt x="11610" y="7826"/>
                    </a:lnTo>
                    <a:cubicBezTo>
                      <a:pt x="11610" y="7663"/>
                      <a:pt x="11481" y="7533"/>
                      <a:pt x="11318" y="7533"/>
                    </a:cubicBezTo>
                    <a:cubicBezTo>
                      <a:pt x="11189" y="7533"/>
                      <a:pt x="11059" y="7663"/>
                      <a:pt x="11059" y="7826"/>
                    </a:cubicBezTo>
                    <a:lnTo>
                      <a:pt x="11059" y="8374"/>
                    </a:lnTo>
                    <a:lnTo>
                      <a:pt x="10219" y="8374"/>
                    </a:lnTo>
                    <a:lnTo>
                      <a:pt x="10219" y="7826"/>
                    </a:lnTo>
                    <a:cubicBezTo>
                      <a:pt x="10219" y="7663"/>
                      <a:pt x="10089" y="7533"/>
                      <a:pt x="9929" y="7533"/>
                    </a:cubicBezTo>
                    <a:cubicBezTo>
                      <a:pt x="9766" y="7533"/>
                      <a:pt x="9670" y="7663"/>
                      <a:pt x="9670" y="7826"/>
                    </a:cubicBezTo>
                    <a:lnTo>
                      <a:pt x="9670" y="8374"/>
                    </a:lnTo>
                    <a:lnTo>
                      <a:pt x="8830" y="8374"/>
                    </a:lnTo>
                    <a:lnTo>
                      <a:pt x="8830" y="7826"/>
                    </a:lnTo>
                    <a:cubicBezTo>
                      <a:pt x="8830" y="7663"/>
                      <a:pt x="8700" y="7533"/>
                      <a:pt x="8537" y="7533"/>
                    </a:cubicBezTo>
                    <a:cubicBezTo>
                      <a:pt x="8377" y="7533"/>
                      <a:pt x="8247" y="7663"/>
                      <a:pt x="8247" y="7826"/>
                    </a:cubicBezTo>
                    <a:lnTo>
                      <a:pt x="8247" y="8374"/>
                    </a:lnTo>
                    <a:lnTo>
                      <a:pt x="7407" y="8374"/>
                    </a:lnTo>
                    <a:lnTo>
                      <a:pt x="7407" y="7826"/>
                    </a:lnTo>
                    <a:cubicBezTo>
                      <a:pt x="7407" y="7663"/>
                      <a:pt x="7308" y="7533"/>
                      <a:pt x="7148" y="7533"/>
                    </a:cubicBezTo>
                    <a:cubicBezTo>
                      <a:pt x="6985" y="7533"/>
                      <a:pt x="6856" y="7663"/>
                      <a:pt x="6856" y="7826"/>
                    </a:cubicBezTo>
                    <a:lnTo>
                      <a:pt x="6856" y="8374"/>
                    </a:lnTo>
                    <a:lnTo>
                      <a:pt x="6015" y="8374"/>
                    </a:lnTo>
                    <a:lnTo>
                      <a:pt x="6015" y="7826"/>
                    </a:lnTo>
                    <a:cubicBezTo>
                      <a:pt x="6015" y="7663"/>
                      <a:pt x="5886" y="7533"/>
                      <a:pt x="5756" y="7533"/>
                    </a:cubicBezTo>
                    <a:cubicBezTo>
                      <a:pt x="5596" y="7533"/>
                      <a:pt x="5466" y="7663"/>
                      <a:pt x="5466" y="7826"/>
                    </a:cubicBezTo>
                    <a:lnTo>
                      <a:pt x="5466" y="8374"/>
                    </a:lnTo>
                    <a:lnTo>
                      <a:pt x="4626" y="8374"/>
                    </a:lnTo>
                    <a:lnTo>
                      <a:pt x="4626" y="7826"/>
                    </a:lnTo>
                    <a:cubicBezTo>
                      <a:pt x="4626" y="7663"/>
                      <a:pt x="4496" y="7533"/>
                      <a:pt x="4333" y="7533"/>
                    </a:cubicBezTo>
                    <a:cubicBezTo>
                      <a:pt x="4204" y="7533"/>
                      <a:pt x="4075" y="7663"/>
                      <a:pt x="4075" y="7826"/>
                    </a:cubicBezTo>
                    <a:lnTo>
                      <a:pt x="4075" y="8374"/>
                    </a:lnTo>
                    <a:lnTo>
                      <a:pt x="3234" y="8374"/>
                    </a:lnTo>
                    <a:lnTo>
                      <a:pt x="3234" y="7826"/>
                    </a:lnTo>
                    <a:cubicBezTo>
                      <a:pt x="3234" y="7663"/>
                      <a:pt x="3105" y="7533"/>
                      <a:pt x="2944" y="7533"/>
                    </a:cubicBezTo>
                    <a:cubicBezTo>
                      <a:pt x="2781" y="7533"/>
                      <a:pt x="2686" y="7663"/>
                      <a:pt x="2686" y="7826"/>
                    </a:cubicBezTo>
                    <a:lnTo>
                      <a:pt x="2686" y="8374"/>
                    </a:lnTo>
                    <a:lnTo>
                      <a:pt x="1845" y="8374"/>
                    </a:lnTo>
                    <a:lnTo>
                      <a:pt x="1845" y="7826"/>
                    </a:lnTo>
                    <a:cubicBezTo>
                      <a:pt x="1845" y="7663"/>
                      <a:pt x="1715" y="7533"/>
                      <a:pt x="1552" y="7533"/>
                    </a:cubicBezTo>
                    <a:cubicBezTo>
                      <a:pt x="1392" y="7533"/>
                      <a:pt x="1263" y="7663"/>
                      <a:pt x="1263" y="7826"/>
                    </a:cubicBezTo>
                    <a:lnTo>
                      <a:pt x="1263" y="8374"/>
                    </a:lnTo>
                    <a:lnTo>
                      <a:pt x="810" y="8374"/>
                    </a:lnTo>
                    <a:cubicBezTo>
                      <a:pt x="681" y="8374"/>
                      <a:pt x="551" y="8278"/>
                      <a:pt x="551" y="8115"/>
                    </a:cubicBezTo>
                    <a:lnTo>
                      <a:pt x="551" y="6985"/>
                    </a:lnTo>
                    <a:cubicBezTo>
                      <a:pt x="551" y="6822"/>
                      <a:pt x="681" y="6726"/>
                      <a:pt x="810" y="6726"/>
                    </a:cubicBezTo>
                    <a:lnTo>
                      <a:pt x="5886" y="6726"/>
                    </a:lnTo>
                    <a:cubicBezTo>
                      <a:pt x="6049" y="6726"/>
                      <a:pt x="6178" y="6597"/>
                      <a:pt x="6178" y="6434"/>
                    </a:cubicBezTo>
                    <a:cubicBezTo>
                      <a:pt x="6178" y="6273"/>
                      <a:pt x="6049" y="6144"/>
                      <a:pt x="5886" y="6144"/>
                    </a:cubicBezTo>
                    <a:lnTo>
                      <a:pt x="3526" y="6144"/>
                    </a:lnTo>
                    <a:cubicBezTo>
                      <a:pt x="3656" y="4268"/>
                      <a:pt x="5239" y="2812"/>
                      <a:pt x="7148" y="2812"/>
                    </a:cubicBezTo>
                    <a:close/>
                    <a:moveTo>
                      <a:pt x="7148" y="0"/>
                    </a:moveTo>
                    <a:cubicBezTo>
                      <a:pt x="5433" y="0"/>
                      <a:pt x="3850" y="647"/>
                      <a:pt x="2621" y="1842"/>
                    </a:cubicBezTo>
                    <a:cubicBezTo>
                      <a:pt x="1457" y="3006"/>
                      <a:pt x="776" y="4527"/>
                      <a:pt x="712" y="6144"/>
                    </a:cubicBezTo>
                    <a:cubicBezTo>
                      <a:pt x="293" y="6209"/>
                      <a:pt x="0" y="6563"/>
                      <a:pt x="0" y="6985"/>
                    </a:cubicBezTo>
                    <a:lnTo>
                      <a:pt x="0" y="8115"/>
                    </a:lnTo>
                    <a:cubicBezTo>
                      <a:pt x="0" y="8568"/>
                      <a:pt x="357" y="8956"/>
                      <a:pt x="810" y="8956"/>
                    </a:cubicBezTo>
                    <a:lnTo>
                      <a:pt x="13452" y="8956"/>
                    </a:lnTo>
                    <a:cubicBezTo>
                      <a:pt x="13905" y="8956"/>
                      <a:pt x="14293" y="8568"/>
                      <a:pt x="14293" y="8115"/>
                    </a:cubicBezTo>
                    <a:lnTo>
                      <a:pt x="14293" y="6985"/>
                    </a:lnTo>
                    <a:cubicBezTo>
                      <a:pt x="14293" y="6563"/>
                      <a:pt x="13970" y="6209"/>
                      <a:pt x="13551" y="6144"/>
                    </a:cubicBezTo>
                    <a:cubicBezTo>
                      <a:pt x="13486" y="4527"/>
                      <a:pt x="12806" y="3006"/>
                      <a:pt x="11642" y="1842"/>
                    </a:cubicBezTo>
                    <a:cubicBezTo>
                      <a:pt x="10446" y="647"/>
                      <a:pt x="8830" y="0"/>
                      <a:pt x="7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1"/>
              <p:cNvSpPr/>
              <p:nvPr/>
            </p:nvSpPr>
            <p:spPr>
              <a:xfrm>
                <a:off x="4971725" y="4008875"/>
                <a:ext cx="13800" cy="14575"/>
              </a:xfrm>
              <a:custGeom>
                <a:avLst/>
                <a:gdLst/>
                <a:ahLst/>
                <a:cxnLst/>
                <a:rect l="l" t="t" r="r" b="b"/>
                <a:pathLst>
                  <a:path w="552" h="583" extrusionOk="0">
                    <a:moveTo>
                      <a:pt x="293" y="0"/>
                    </a:moveTo>
                    <a:cubicBezTo>
                      <a:pt x="130" y="0"/>
                      <a:pt x="1" y="129"/>
                      <a:pt x="1" y="290"/>
                    </a:cubicBezTo>
                    <a:cubicBezTo>
                      <a:pt x="1" y="453"/>
                      <a:pt x="130" y="582"/>
                      <a:pt x="293" y="582"/>
                    </a:cubicBezTo>
                    <a:cubicBezTo>
                      <a:pt x="453" y="582"/>
                      <a:pt x="552" y="453"/>
                      <a:pt x="552" y="290"/>
                    </a:cubicBezTo>
                    <a:cubicBezTo>
                      <a:pt x="552" y="129"/>
                      <a:pt x="453" y="0"/>
                      <a:pt x="2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7" name="Google Shape;567;p11"/>
            <p:cNvSpPr txBox="1"/>
            <p:nvPr/>
          </p:nvSpPr>
          <p:spPr>
            <a:xfrm>
              <a:off x="745132" y="3045165"/>
              <a:ext cx="2090400" cy="334477"/>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zh-TW" sz="1800" b="1" i="0" u="none" strike="noStrike" cap="none">
                  <a:solidFill>
                    <a:srgbClr val="4D647E"/>
                  </a:solidFill>
                  <a:latin typeface="Microsoft JhengHei"/>
                  <a:ea typeface="Microsoft JhengHei"/>
                  <a:cs typeface="Microsoft JhengHei"/>
                  <a:sym typeface="Microsoft JhengHei"/>
                </a:rPr>
                <a:t>受檢單位</a:t>
              </a:r>
              <a:endParaRPr sz="1800" b="1" i="0" u="none" strike="noStrike" cap="none">
                <a:solidFill>
                  <a:srgbClr val="4D647E"/>
                </a:solidFill>
                <a:latin typeface="Microsoft JhengHei"/>
                <a:ea typeface="Microsoft JhengHei"/>
                <a:cs typeface="Microsoft JhengHei"/>
                <a:sym typeface="Microsoft JhengHei"/>
              </a:endParaRPr>
            </a:p>
          </p:txBody>
        </p:sp>
      </p:grpSp>
      <p:grpSp>
        <p:nvGrpSpPr>
          <p:cNvPr id="568" name="Google Shape;568;p11"/>
          <p:cNvGrpSpPr/>
          <p:nvPr/>
        </p:nvGrpSpPr>
        <p:grpSpPr>
          <a:xfrm>
            <a:off x="4562077" y="1320760"/>
            <a:ext cx="3831836" cy="1538365"/>
            <a:chOff x="4562077" y="1320760"/>
            <a:chExt cx="3831836" cy="1538365"/>
          </a:xfrm>
        </p:grpSpPr>
        <p:sp>
          <p:nvSpPr>
            <p:cNvPr id="569" name="Google Shape;569;p11"/>
            <p:cNvSpPr/>
            <p:nvPr/>
          </p:nvSpPr>
          <p:spPr>
            <a:xfrm>
              <a:off x="4562077" y="1320760"/>
              <a:ext cx="1538365" cy="1538365"/>
            </a:xfrm>
            <a:custGeom>
              <a:avLst/>
              <a:gdLst/>
              <a:ahLst/>
              <a:cxnLst/>
              <a:rect l="l" t="t" r="r" b="b"/>
              <a:pathLst>
                <a:path w="1255808" h="1255808" extrusionOk="0">
                  <a:moveTo>
                    <a:pt x="1255808" y="1255808"/>
                  </a:moveTo>
                  <a:lnTo>
                    <a:pt x="0" y="1255808"/>
                  </a:lnTo>
                  <a:lnTo>
                    <a:pt x="0" y="0"/>
                  </a:lnTo>
                  <a:cubicBezTo>
                    <a:pt x="693618" y="0"/>
                    <a:pt x="1255808" y="562357"/>
                    <a:pt x="1255808" y="12558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0" name="Google Shape;570;p11"/>
            <p:cNvSpPr/>
            <p:nvPr/>
          </p:nvSpPr>
          <p:spPr>
            <a:xfrm>
              <a:off x="4930954" y="1842199"/>
              <a:ext cx="693000" cy="693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sp>
          <p:nvSpPr>
            <p:cNvPr id="571" name="Google Shape;571;p11"/>
            <p:cNvSpPr txBox="1"/>
            <p:nvPr/>
          </p:nvSpPr>
          <p:spPr>
            <a:xfrm>
              <a:off x="6303513" y="1594225"/>
              <a:ext cx="2090400" cy="50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檢核表</a:t>
              </a:r>
              <a:endParaRPr sz="2200" b="1" i="0" u="none" strike="noStrike" cap="none">
                <a:solidFill>
                  <a:schemeClr val="dk1"/>
                </a:solidFill>
                <a:latin typeface="Microsoft JhengHei"/>
                <a:ea typeface="Microsoft JhengHei"/>
                <a:cs typeface="Microsoft JhengHei"/>
                <a:sym typeface="Microsoft JhengHei"/>
              </a:endParaRPr>
            </a:p>
          </p:txBody>
        </p:sp>
        <p:cxnSp>
          <p:nvCxnSpPr>
            <p:cNvPr id="572" name="Google Shape;572;p11"/>
            <p:cNvCxnSpPr>
              <a:stCxn id="571" idx="1"/>
              <a:endCxn id="570" idx="6"/>
            </p:cNvCxnSpPr>
            <p:nvPr/>
          </p:nvCxnSpPr>
          <p:spPr>
            <a:xfrm flipH="1">
              <a:off x="5624013" y="1848025"/>
              <a:ext cx="679500" cy="340800"/>
            </a:xfrm>
            <a:prstGeom prst="bentConnector3">
              <a:avLst>
                <a:gd name="adj1" fmla="val 50004"/>
              </a:avLst>
            </a:prstGeom>
            <a:noFill/>
            <a:ln w="9525" cap="flat" cmpd="sng">
              <a:solidFill>
                <a:schemeClr val="dk1"/>
              </a:solidFill>
              <a:prstDash val="solid"/>
              <a:round/>
              <a:headEnd type="none" w="sm" len="sm"/>
              <a:tailEnd type="none" w="sm" len="sm"/>
            </a:ln>
          </p:spPr>
        </p:cxnSp>
        <p:grpSp>
          <p:nvGrpSpPr>
            <p:cNvPr id="573" name="Google Shape;573;p11"/>
            <p:cNvGrpSpPr/>
            <p:nvPr/>
          </p:nvGrpSpPr>
          <p:grpSpPr>
            <a:xfrm>
              <a:off x="5156575" y="2032938"/>
              <a:ext cx="241775" cy="346800"/>
              <a:chOff x="5610375" y="2657200"/>
              <a:chExt cx="241775" cy="346800"/>
            </a:xfrm>
          </p:grpSpPr>
          <p:sp>
            <p:nvSpPr>
              <p:cNvPr id="574" name="Google Shape;574;p11"/>
              <p:cNvSpPr/>
              <p:nvPr/>
            </p:nvSpPr>
            <p:spPr>
              <a:xfrm>
                <a:off x="5751875" y="2805950"/>
                <a:ext cx="12975" cy="13725"/>
              </a:xfrm>
              <a:custGeom>
                <a:avLst/>
                <a:gdLst/>
                <a:ahLst/>
                <a:cxnLst/>
                <a:rect l="l" t="t" r="r" b="b"/>
                <a:pathLst>
                  <a:path w="519" h="549" extrusionOk="0">
                    <a:moveTo>
                      <a:pt x="260" y="0"/>
                    </a:moveTo>
                    <a:cubicBezTo>
                      <a:pt x="97" y="0"/>
                      <a:pt x="1" y="130"/>
                      <a:pt x="1" y="290"/>
                    </a:cubicBezTo>
                    <a:cubicBezTo>
                      <a:pt x="1" y="419"/>
                      <a:pt x="97" y="549"/>
                      <a:pt x="260" y="549"/>
                    </a:cubicBezTo>
                    <a:cubicBezTo>
                      <a:pt x="420" y="549"/>
                      <a:pt x="518" y="419"/>
                      <a:pt x="518" y="290"/>
                    </a:cubicBezTo>
                    <a:cubicBezTo>
                      <a:pt x="518" y="130"/>
                      <a:pt x="420"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1"/>
              <p:cNvSpPr/>
              <p:nvPr/>
            </p:nvSpPr>
            <p:spPr>
              <a:xfrm>
                <a:off x="5697675" y="2805950"/>
                <a:ext cx="13800" cy="13725"/>
              </a:xfrm>
              <a:custGeom>
                <a:avLst/>
                <a:gdLst/>
                <a:ahLst/>
                <a:cxnLst/>
                <a:rect l="l" t="t" r="r" b="b"/>
                <a:pathLst>
                  <a:path w="552" h="549" extrusionOk="0">
                    <a:moveTo>
                      <a:pt x="260" y="0"/>
                    </a:moveTo>
                    <a:cubicBezTo>
                      <a:pt x="130" y="0"/>
                      <a:pt x="1" y="130"/>
                      <a:pt x="1" y="290"/>
                    </a:cubicBezTo>
                    <a:cubicBezTo>
                      <a:pt x="1" y="419"/>
                      <a:pt x="130" y="549"/>
                      <a:pt x="260" y="549"/>
                    </a:cubicBezTo>
                    <a:cubicBezTo>
                      <a:pt x="423" y="549"/>
                      <a:pt x="552" y="419"/>
                      <a:pt x="552" y="290"/>
                    </a:cubicBezTo>
                    <a:cubicBezTo>
                      <a:pt x="552" y="130"/>
                      <a:pt x="423"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1"/>
              <p:cNvSpPr/>
              <p:nvPr/>
            </p:nvSpPr>
            <p:spPr>
              <a:xfrm>
                <a:off x="5706600" y="2851000"/>
                <a:ext cx="49325" cy="20425"/>
              </a:xfrm>
              <a:custGeom>
                <a:avLst/>
                <a:gdLst/>
                <a:ahLst/>
                <a:cxnLst/>
                <a:rect l="l" t="t" r="r" b="b"/>
                <a:pathLst>
                  <a:path w="1973" h="817" extrusionOk="0">
                    <a:moveTo>
                      <a:pt x="308" y="0"/>
                    </a:moveTo>
                    <a:cubicBezTo>
                      <a:pt x="243" y="0"/>
                      <a:pt x="178" y="25"/>
                      <a:pt x="130" y="74"/>
                    </a:cubicBezTo>
                    <a:cubicBezTo>
                      <a:pt x="1" y="169"/>
                      <a:pt x="1" y="363"/>
                      <a:pt x="130" y="462"/>
                    </a:cubicBezTo>
                    <a:cubicBezTo>
                      <a:pt x="355" y="687"/>
                      <a:pt x="648" y="816"/>
                      <a:pt x="1002" y="816"/>
                    </a:cubicBezTo>
                    <a:cubicBezTo>
                      <a:pt x="1326" y="816"/>
                      <a:pt x="1618" y="687"/>
                      <a:pt x="1877" y="462"/>
                    </a:cubicBezTo>
                    <a:cubicBezTo>
                      <a:pt x="1972" y="363"/>
                      <a:pt x="1972" y="169"/>
                      <a:pt x="1877" y="74"/>
                    </a:cubicBezTo>
                    <a:cubicBezTo>
                      <a:pt x="1812" y="25"/>
                      <a:pt x="1739" y="0"/>
                      <a:pt x="1670" y="0"/>
                    </a:cubicBezTo>
                    <a:cubicBezTo>
                      <a:pt x="1601" y="0"/>
                      <a:pt x="1536" y="25"/>
                      <a:pt x="1488" y="74"/>
                    </a:cubicBezTo>
                    <a:cubicBezTo>
                      <a:pt x="1359" y="203"/>
                      <a:pt x="1165" y="268"/>
                      <a:pt x="1002" y="268"/>
                    </a:cubicBezTo>
                    <a:cubicBezTo>
                      <a:pt x="808" y="268"/>
                      <a:pt x="614" y="203"/>
                      <a:pt x="485" y="74"/>
                    </a:cubicBezTo>
                    <a:cubicBezTo>
                      <a:pt x="437" y="25"/>
                      <a:pt x="372"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1"/>
              <p:cNvSpPr/>
              <p:nvPr/>
            </p:nvSpPr>
            <p:spPr>
              <a:xfrm>
                <a:off x="5610375" y="2657200"/>
                <a:ext cx="241775" cy="346800"/>
              </a:xfrm>
              <a:custGeom>
                <a:avLst/>
                <a:gdLst/>
                <a:ahLst/>
                <a:cxnLst/>
                <a:rect l="l" t="t" r="r" b="b"/>
                <a:pathLst>
                  <a:path w="9671" h="13872" extrusionOk="0">
                    <a:moveTo>
                      <a:pt x="4851" y="549"/>
                    </a:moveTo>
                    <a:cubicBezTo>
                      <a:pt x="6921" y="549"/>
                      <a:pt x="8636" y="2264"/>
                      <a:pt x="8636" y="4333"/>
                    </a:cubicBezTo>
                    <a:lnTo>
                      <a:pt x="8636" y="4623"/>
                    </a:lnTo>
                    <a:lnTo>
                      <a:pt x="8343" y="4623"/>
                    </a:lnTo>
                    <a:cubicBezTo>
                      <a:pt x="7601" y="4623"/>
                      <a:pt x="6856" y="4463"/>
                      <a:pt x="6243" y="4204"/>
                    </a:cubicBezTo>
                    <a:cubicBezTo>
                      <a:pt x="5692" y="3945"/>
                      <a:pt x="5273" y="3622"/>
                      <a:pt x="5079" y="3234"/>
                    </a:cubicBezTo>
                    <a:cubicBezTo>
                      <a:pt x="5045" y="3136"/>
                      <a:pt x="4949" y="3071"/>
                      <a:pt x="4851" y="3071"/>
                    </a:cubicBezTo>
                    <a:cubicBezTo>
                      <a:pt x="4722" y="3071"/>
                      <a:pt x="4626" y="3136"/>
                      <a:pt x="4592" y="3234"/>
                    </a:cubicBezTo>
                    <a:cubicBezTo>
                      <a:pt x="4432" y="3622"/>
                      <a:pt x="4010" y="3945"/>
                      <a:pt x="3428" y="4204"/>
                    </a:cubicBezTo>
                    <a:cubicBezTo>
                      <a:pt x="2846" y="4463"/>
                      <a:pt x="2070" y="4623"/>
                      <a:pt x="1328" y="4623"/>
                    </a:cubicBezTo>
                    <a:lnTo>
                      <a:pt x="1069" y="4623"/>
                    </a:lnTo>
                    <a:lnTo>
                      <a:pt x="1069" y="4333"/>
                    </a:lnTo>
                    <a:lnTo>
                      <a:pt x="1069" y="4075"/>
                    </a:lnTo>
                    <a:cubicBezTo>
                      <a:pt x="1522" y="4075"/>
                      <a:pt x="1974" y="4075"/>
                      <a:pt x="2458" y="3945"/>
                    </a:cubicBezTo>
                    <a:cubicBezTo>
                      <a:pt x="2621" y="3912"/>
                      <a:pt x="2686" y="3782"/>
                      <a:pt x="2652" y="3622"/>
                    </a:cubicBezTo>
                    <a:cubicBezTo>
                      <a:pt x="2625" y="3510"/>
                      <a:pt x="2525" y="3421"/>
                      <a:pt x="2393" y="3421"/>
                    </a:cubicBezTo>
                    <a:cubicBezTo>
                      <a:pt x="2372" y="3421"/>
                      <a:pt x="2351" y="3423"/>
                      <a:pt x="2329" y="3428"/>
                    </a:cubicBezTo>
                    <a:cubicBezTo>
                      <a:pt x="1941" y="3524"/>
                      <a:pt x="1553" y="3524"/>
                      <a:pt x="1134" y="3524"/>
                    </a:cubicBezTo>
                    <a:cubicBezTo>
                      <a:pt x="1522" y="1842"/>
                      <a:pt x="3040" y="549"/>
                      <a:pt x="4851" y="549"/>
                    </a:cubicBezTo>
                    <a:close/>
                    <a:moveTo>
                      <a:pt x="4851" y="3847"/>
                    </a:moveTo>
                    <a:cubicBezTo>
                      <a:pt x="5110" y="4170"/>
                      <a:pt x="5531" y="4463"/>
                      <a:pt x="6015" y="4688"/>
                    </a:cubicBezTo>
                    <a:cubicBezTo>
                      <a:pt x="6696" y="4980"/>
                      <a:pt x="7503" y="5141"/>
                      <a:pt x="8343" y="5141"/>
                    </a:cubicBezTo>
                    <a:lnTo>
                      <a:pt x="8506" y="5141"/>
                    </a:lnTo>
                    <a:cubicBezTo>
                      <a:pt x="8700" y="5141"/>
                      <a:pt x="8895" y="5335"/>
                      <a:pt x="8895" y="5562"/>
                    </a:cubicBezTo>
                    <a:cubicBezTo>
                      <a:pt x="8895" y="5787"/>
                      <a:pt x="8700" y="5950"/>
                      <a:pt x="8506" y="5950"/>
                    </a:cubicBezTo>
                    <a:lnTo>
                      <a:pt x="8343" y="5950"/>
                    </a:lnTo>
                    <a:cubicBezTo>
                      <a:pt x="8214" y="5950"/>
                      <a:pt x="8085" y="6080"/>
                      <a:pt x="8085" y="6209"/>
                    </a:cubicBezTo>
                    <a:cubicBezTo>
                      <a:pt x="7955" y="7890"/>
                      <a:pt x="6533" y="9215"/>
                      <a:pt x="4851" y="9215"/>
                    </a:cubicBezTo>
                    <a:cubicBezTo>
                      <a:pt x="3170" y="9215"/>
                      <a:pt x="1747" y="7890"/>
                      <a:pt x="1617" y="6209"/>
                    </a:cubicBezTo>
                    <a:cubicBezTo>
                      <a:pt x="1586" y="6080"/>
                      <a:pt x="1488" y="5950"/>
                      <a:pt x="1328" y="5950"/>
                    </a:cubicBezTo>
                    <a:lnTo>
                      <a:pt x="1198" y="5950"/>
                    </a:lnTo>
                    <a:cubicBezTo>
                      <a:pt x="971" y="5950"/>
                      <a:pt x="777" y="5787"/>
                      <a:pt x="777" y="5562"/>
                    </a:cubicBezTo>
                    <a:cubicBezTo>
                      <a:pt x="777" y="5335"/>
                      <a:pt x="971" y="5141"/>
                      <a:pt x="1198" y="5141"/>
                    </a:cubicBezTo>
                    <a:lnTo>
                      <a:pt x="1328" y="5141"/>
                    </a:lnTo>
                    <a:cubicBezTo>
                      <a:pt x="2168" y="5141"/>
                      <a:pt x="2976" y="4980"/>
                      <a:pt x="3656" y="4688"/>
                    </a:cubicBezTo>
                    <a:cubicBezTo>
                      <a:pt x="4173" y="4463"/>
                      <a:pt x="4561" y="4170"/>
                      <a:pt x="4851" y="3847"/>
                    </a:cubicBezTo>
                    <a:close/>
                    <a:moveTo>
                      <a:pt x="1263" y="7244"/>
                    </a:moveTo>
                    <a:cubicBezTo>
                      <a:pt x="1586" y="8115"/>
                      <a:pt x="2233" y="8861"/>
                      <a:pt x="3074" y="9313"/>
                    </a:cubicBezTo>
                    <a:cubicBezTo>
                      <a:pt x="2523" y="9538"/>
                      <a:pt x="2039" y="9862"/>
                      <a:pt x="1617" y="10250"/>
                    </a:cubicBezTo>
                    <a:cubicBezTo>
                      <a:pt x="518" y="9895"/>
                      <a:pt x="552" y="9021"/>
                      <a:pt x="681" y="8537"/>
                    </a:cubicBezTo>
                    <a:cubicBezTo>
                      <a:pt x="712" y="8278"/>
                      <a:pt x="875" y="8020"/>
                      <a:pt x="1035" y="7727"/>
                    </a:cubicBezTo>
                    <a:cubicBezTo>
                      <a:pt x="1100" y="7567"/>
                      <a:pt x="1198" y="7404"/>
                      <a:pt x="1263" y="7244"/>
                    </a:cubicBezTo>
                    <a:close/>
                    <a:moveTo>
                      <a:pt x="8408" y="7244"/>
                    </a:moveTo>
                    <a:cubicBezTo>
                      <a:pt x="8473" y="7404"/>
                      <a:pt x="8571" y="7567"/>
                      <a:pt x="8636" y="7727"/>
                    </a:cubicBezTo>
                    <a:cubicBezTo>
                      <a:pt x="8796" y="8020"/>
                      <a:pt x="8959" y="8278"/>
                      <a:pt x="9024" y="8537"/>
                    </a:cubicBezTo>
                    <a:cubicBezTo>
                      <a:pt x="9120" y="9021"/>
                      <a:pt x="9153" y="9895"/>
                      <a:pt x="8054" y="10250"/>
                    </a:cubicBezTo>
                    <a:cubicBezTo>
                      <a:pt x="7632" y="9862"/>
                      <a:pt x="7148" y="9538"/>
                      <a:pt x="6631" y="9313"/>
                    </a:cubicBezTo>
                    <a:cubicBezTo>
                      <a:pt x="7438" y="8861"/>
                      <a:pt x="8085" y="8115"/>
                      <a:pt x="8408" y="7244"/>
                    </a:cubicBezTo>
                    <a:close/>
                    <a:moveTo>
                      <a:pt x="5855" y="9603"/>
                    </a:moveTo>
                    <a:cubicBezTo>
                      <a:pt x="5920" y="9637"/>
                      <a:pt x="5984" y="9637"/>
                      <a:pt x="6049" y="9668"/>
                    </a:cubicBezTo>
                    <a:lnTo>
                      <a:pt x="5790" y="10671"/>
                    </a:lnTo>
                    <a:lnTo>
                      <a:pt x="3881" y="10671"/>
                    </a:lnTo>
                    <a:lnTo>
                      <a:pt x="3656" y="9668"/>
                    </a:lnTo>
                    <a:cubicBezTo>
                      <a:pt x="3687" y="9637"/>
                      <a:pt x="3752" y="9637"/>
                      <a:pt x="3816" y="9603"/>
                    </a:cubicBezTo>
                    <a:cubicBezTo>
                      <a:pt x="4140" y="9701"/>
                      <a:pt x="4497" y="9766"/>
                      <a:pt x="4851" y="9766"/>
                    </a:cubicBezTo>
                    <a:cubicBezTo>
                      <a:pt x="5175" y="9766"/>
                      <a:pt x="5531" y="9701"/>
                      <a:pt x="5855" y="9603"/>
                    </a:cubicBezTo>
                    <a:close/>
                    <a:moveTo>
                      <a:pt x="2168" y="10508"/>
                    </a:moveTo>
                    <a:lnTo>
                      <a:pt x="2104" y="11706"/>
                    </a:lnTo>
                    <a:cubicBezTo>
                      <a:pt x="2104" y="11835"/>
                      <a:pt x="2168" y="11931"/>
                      <a:pt x="2264" y="11965"/>
                    </a:cubicBezTo>
                    <a:lnTo>
                      <a:pt x="2652" y="12125"/>
                    </a:lnTo>
                    <a:lnTo>
                      <a:pt x="2070" y="12612"/>
                    </a:lnTo>
                    <a:cubicBezTo>
                      <a:pt x="2006" y="12676"/>
                      <a:pt x="1974" y="12741"/>
                      <a:pt x="1974" y="12837"/>
                    </a:cubicBezTo>
                    <a:cubicBezTo>
                      <a:pt x="1974" y="12901"/>
                      <a:pt x="2006" y="12966"/>
                      <a:pt x="2070" y="13031"/>
                    </a:cubicBezTo>
                    <a:lnTo>
                      <a:pt x="2427" y="13323"/>
                    </a:lnTo>
                    <a:lnTo>
                      <a:pt x="777" y="13323"/>
                    </a:lnTo>
                    <a:cubicBezTo>
                      <a:pt x="841" y="12224"/>
                      <a:pt x="1359" y="11189"/>
                      <a:pt x="2168" y="10508"/>
                    </a:cubicBezTo>
                    <a:close/>
                    <a:moveTo>
                      <a:pt x="3139" y="9862"/>
                    </a:moveTo>
                    <a:lnTo>
                      <a:pt x="3946" y="13323"/>
                    </a:lnTo>
                    <a:lnTo>
                      <a:pt x="3268" y="13323"/>
                    </a:lnTo>
                    <a:lnTo>
                      <a:pt x="2652" y="12837"/>
                    </a:lnTo>
                    <a:lnTo>
                      <a:pt x="3333" y="12288"/>
                    </a:lnTo>
                    <a:cubicBezTo>
                      <a:pt x="3397" y="12224"/>
                      <a:pt x="3428" y="12125"/>
                      <a:pt x="3428" y="12029"/>
                    </a:cubicBezTo>
                    <a:cubicBezTo>
                      <a:pt x="3397" y="11931"/>
                      <a:pt x="3333" y="11867"/>
                      <a:pt x="3268" y="11835"/>
                    </a:cubicBezTo>
                    <a:lnTo>
                      <a:pt x="2652" y="11543"/>
                    </a:lnTo>
                    <a:lnTo>
                      <a:pt x="2717" y="10089"/>
                    </a:lnTo>
                    <a:cubicBezTo>
                      <a:pt x="2846" y="9991"/>
                      <a:pt x="2976" y="9926"/>
                      <a:pt x="3139" y="9862"/>
                    </a:cubicBezTo>
                    <a:close/>
                    <a:moveTo>
                      <a:pt x="5661" y="11189"/>
                    </a:moveTo>
                    <a:lnTo>
                      <a:pt x="5175" y="13323"/>
                    </a:lnTo>
                    <a:lnTo>
                      <a:pt x="4528" y="13323"/>
                    </a:lnTo>
                    <a:lnTo>
                      <a:pt x="4010" y="11189"/>
                    </a:lnTo>
                    <a:close/>
                    <a:moveTo>
                      <a:pt x="6566" y="9862"/>
                    </a:moveTo>
                    <a:cubicBezTo>
                      <a:pt x="6696" y="9926"/>
                      <a:pt x="6825" y="9991"/>
                      <a:pt x="6985" y="10089"/>
                    </a:cubicBezTo>
                    <a:lnTo>
                      <a:pt x="7019" y="11543"/>
                    </a:lnTo>
                    <a:lnTo>
                      <a:pt x="6403" y="11835"/>
                    </a:lnTo>
                    <a:cubicBezTo>
                      <a:pt x="6339" y="11867"/>
                      <a:pt x="6274" y="11931"/>
                      <a:pt x="6274" y="12029"/>
                    </a:cubicBezTo>
                    <a:cubicBezTo>
                      <a:pt x="6243" y="12125"/>
                      <a:pt x="6274" y="12224"/>
                      <a:pt x="6339" y="12288"/>
                    </a:cubicBezTo>
                    <a:lnTo>
                      <a:pt x="7019" y="12837"/>
                    </a:lnTo>
                    <a:lnTo>
                      <a:pt x="6403" y="13323"/>
                    </a:lnTo>
                    <a:lnTo>
                      <a:pt x="5726" y="13323"/>
                    </a:lnTo>
                    <a:lnTo>
                      <a:pt x="6566" y="9862"/>
                    </a:lnTo>
                    <a:close/>
                    <a:moveTo>
                      <a:pt x="7536" y="10508"/>
                    </a:moveTo>
                    <a:cubicBezTo>
                      <a:pt x="8312" y="11189"/>
                      <a:pt x="8830" y="12224"/>
                      <a:pt x="8895" y="13323"/>
                    </a:cubicBezTo>
                    <a:lnTo>
                      <a:pt x="7244" y="13323"/>
                    </a:lnTo>
                    <a:lnTo>
                      <a:pt x="7601" y="13031"/>
                    </a:lnTo>
                    <a:cubicBezTo>
                      <a:pt x="7666" y="12966"/>
                      <a:pt x="7697" y="12901"/>
                      <a:pt x="7697" y="12837"/>
                    </a:cubicBezTo>
                    <a:cubicBezTo>
                      <a:pt x="7697" y="12741"/>
                      <a:pt x="7666" y="12676"/>
                      <a:pt x="7601" y="12612"/>
                    </a:cubicBezTo>
                    <a:lnTo>
                      <a:pt x="7050" y="12125"/>
                    </a:lnTo>
                    <a:lnTo>
                      <a:pt x="7407" y="11965"/>
                    </a:lnTo>
                    <a:cubicBezTo>
                      <a:pt x="7503" y="11931"/>
                      <a:pt x="7567" y="11835"/>
                      <a:pt x="7567" y="11706"/>
                    </a:cubicBezTo>
                    <a:lnTo>
                      <a:pt x="7536" y="10508"/>
                    </a:lnTo>
                    <a:close/>
                    <a:moveTo>
                      <a:pt x="4851" y="0"/>
                    </a:moveTo>
                    <a:cubicBezTo>
                      <a:pt x="3687" y="0"/>
                      <a:pt x="2588" y="453"/>
                      <a:pt x="1780" y="1294"/>
                    </a:cubicBezTo>
                    <a:cubicBezTo>
                      <a:pt x="971" y="2101"/>
                      <a:pt x="518" y="3200"/>
                      <a:pt x="518" y="4333"/>
                    </a:cubicBezTo>
                    <a:lnTo>
                      <a:pt x="518" y="4882"/>
                    </a:lnTo>
                    <a:cubicBezTo>
                      <a:pt x="358" y="5076"/>
                      <a:pt x="228" y="5303"/>
                      <a:pt x="228" y="5562"/>
                    </a:cubicBezTo>
                    <a:cubicBezTo>
                      <a:pt x="228" y="5981"/>
                      <a:pt x="552" y="6369"/>
                      <a:pt x="940" y="6468"/>
                    </a:cubicBezTo>
                    <a:cubicBezTo>
                      <a:pt x="940" y="6757"/>
                      <a:pt x="746" y="7114"/>
                      <a:pt x="552" y="7469"/>
                    </a:cubicBezTo>
                    <a:cubicBezTo>
                      <a:pt x="389" y="7792"/>
                      <a:pt x="228" y="8084"/>
                      <a:pt x="130" y="8408"/>
                    </a:cubicBezTo>
                    <a:cubicBezTo>
                      <a:pt x="65" y="8762"/>
                      <a:pt x="1" y="9280"/>
                      <a:pt x="259" y="9797"/>
                    </a:cubicBezTo>
                    <a:cubicBezTo>
                      <a:pt x="453" y="10185"/>
                      <a:pt x="777" y="10477"/>
                      <a:pt x="1229" y="10671"/>
                    </a:cubicBezTo>
                    <a:cubicBezTo>
                      <a:pt x="583" y="11478"/>
                      <a:pt x="228" y="12513"/>
                      <a:pt x="228" y="13548"/>
                    </a:cubicBezTo>
                    <a:lnTo>
                      <a:pt x="228" y="13582"/>
                    </a:lnTo>
                    <a:cubicBezTo>
                      <a:pt x="228" y="13742"/>
                      <a:pt x="358" y="13871"/>
                      <a:pt x="518" y="13871"/>
                    </a:cubicBezTo>
                    <a:lnTo>
                      <a:pt x="9153" y="13871"/>
                    </a:lnTo>
                    <a:cubicBezTo>
                      <a:pt x="9314" y="13871"/>
                      <a:pt x="9443" y="13742"/>
                      <a:pt x="9443" y="13582"/>
                    </a:cubicBezTo>
                    <a:lnTo>
                      <a:pt x="9443" y="13548"/>
                    </a:lnTo>
                    <a:cubicBezTo>
                      <a:pt x="9443" y="12513"/>
                      <a:pt x="9089" y="11478"/>
                      <a:pt x="8442" y="10671"/>
                    </a:cubicBezTo>
                    <a:cubicBezTo>
                      <a:pt x="8895" y="10477"/>
                      <a:pt x="9218" y="10185"/>
                      <a:pt x="9412" y="9797"/>
                    </a:cubicBezTo>
                    <a:cubicBezTo>
                      <a:pt x="9671" y="9280"/>
                      <a:pt x="9606" y="8762"/>
                      <a:pt x="9541" y="8408"/>
                    </a:cubicBezTo>
                    <a:cubicBezTo>
                      <a:pt x="9477" y="8084"/>
                      <a:pt x="9283" y="7792"/>
                      <a:pt x="9120" y="7469"/>
                    </a:cubicBezTo>
                    <a:cubicBezTo>
                      <a:pt x="8926" y="7114"/>
                      <a:pt x="8732" y="6757"/>
                      <a:pt x="8732" y="6468"/>
                    </a:cubicBezTo>
                    <a:cubicBezTo>
                      <a:pt x="9153" y="6369"/>
                      <a:pt x="9443" y="5981"/>
                      <a:pt x="9443" y="5562"/>
                    </a:cubicBezTo>
                    <a:cubicBezTo>
                      <a:pt x="9443" y="5303"/>
                      <a:pt x="9347" y="5076"/>
                      <a:pt x="9153" y="4882"/>
                    </a:cubicBezTo>
                    <a:lnTo>
                      <a:pt x="9153" y="4333"/>
                    </a:lnTo>
                    <a:cubicBezTo>
                      <a:pt x="9153" y="3200"/>
                      <a:pt x="8732" y="2101"/>
                      <a:pt x="7891" y="1294"/>
                    </a:cubicBezTo>
                    <a:cubicBezTo>
                      <a:pt x="7084" y="453"/>
                      <a:pt x="5984" y="0"/>
                      <a:pt x="48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1"/>
              <p:cNvSpPr/>
              <p:nvPr/>
            </p:nvSpPr>
            <p:spPr>
              <a:xfrm>
                <a:off x="5666975" y="2779225"/>
                <a:ext cx="128600" cy="67950"/>
              </a:xfrm>
              <a:custGeom>
                <a:avLst/>
                <a:gdLst/>
                <a:ahLst/>
                <a:cxnLst/>
                <a:rect l="l" t="t" r="r" b="b"/>
                <a:pathLst>
                  <a:path w="5144" h="2718" extrusionOk="0">
                    <a:moveTo>
                      <a:pt x="1358" y="552"/>
                    </a:moveTo>
                    <a:cubicBezTo>
                      <a:pt x="1811" y="552"/>
                      <a:pt x="2168" y="906"/>
                      <a:pt x="2168" y="1359"/>
                    </a:cubicBezTo>
                    <a:cubicBezTo>
                      <a:pt x="2168" y="1812"/>
                      <a:pt x="1811" y="2169"/>
                      <a:pt x="1358" y="2169"/>
                    </a:cubicBezTo>
                    <a:cubicBezTo>
                      <a:pt x="906" y="2169"/>
                      <a:pt x="551" y="1812"/>
                      <a:pt x="551" y="1359"/>
                    </a:cubicBezTo>
                    <a:cubicBezTo>
                      <a:pt x="551" y="906"/>
                      <a:pt x="906" y="552"/>
                      <a:pt x="1358" y="552"/>
                    </a:cubicBezTo>
                    <a:close/>
                    <a:moveTo>
                      <a:pt x="3785" y="552"/>
                    </a:moveTo>
                    <a:cubicBezTo>
                      <a:pt x="4238" y="552"/>
                      <a:pt x="4592" y="906"/>
                      <a:pt x="4592" y="1359"/>
                    </a:cubicBezTo>
                    <a:cubicBezTo>
                      <a:pt x="4592" y="1812"/>
                      <a:pt x="4238" y="2169"/>
                      <a:pt x="3785" y="2169"/>
                    </a:cubicBezTo>
                    <a:cubicBezTo>
                      <a:pt x="3332" y="2169"/>
                      <a:pt x="2975" y="1812"/>
                      <a:pt x="2975" y="1359"/>
                    </a:cubicBezTo>
                    <a:cubicBezTo>
                      <a:pt x="2975" y="906"/>
                      <a:pt x="3332" y="552"/>
                      <a:pt x="3785" y="552"/>
                    </a:cubicBezTo>
                    <a:close/>
                    <a:moveTo>
                      <a:pt x="1358" y="1"/>
                    </a:moveTo>
                    <a:cubicBezTo>
                      <a:pt x="616" y="1"/>
                      <a:pt x="0" y="617"/>
                      <a:pt x="0" y="1359"/>
                    </a:cubicBezTo>
                    <a:cubicBezTo>
                      <a:pt x="0" y="2104"/>
                      <a:pt x="616" y="2717"/>
                      <a:pt x="1358" y="2717"/>
                    </a:cubicBezTo>
                    <a:cubicBezTo>
                      <a:pt x="1909" y="2717"/>
                      <a:pt x="2362" y="2394"/>
                      <a:pt x="2587" y="1941"/>
                    </a:cubicBezTo>
                    <a:cubicBezTo>
                      <a:pt x="2781" y="2394"/>
                      <a:pt x="3267" y="2717"/>
                      <a:pt x="3785" y="2717"/>
                    </a:cubicBezTo>
                    <a:cubicBezTo>
                      <a:pt x="4527" y="2717"/>
                      <a:pt x="5143" y="2104"/>
                      <a:pt x="5143" y="1359"/>
                    </a:cubicBezTo>
                    <a:cubicBezTo>
                      <a:pt x="5143" y="617"/>
                      <a:pt x="4527" y="1"/>
                      <a:pt x="3785" y="1"/>
                    </a:cubicBezTo>
                    <a:cubicBezTo>
                      <a:pt x="3267" y="1"/>
                      <a:pt x="2781" y="324"/>
                      <a:pt x="2587" y="777"/>
                    </a:cubicBezTo>
                    <a:cubicBezTo>
                      <a:pt x="2362" y="324"/>
                      <a:pt x="1909" y="1"/>
                      <a:pt x="13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1"/>
              <p:cNvSpPr/>
              <p:nvPr/>
            </p:nvSpPr>
            <p:spPr>
              <a:xfrm>
                <a:off x="5692050" y="2730725"/>
                <a:ext cx="12975" cy="13800"/>
              </a:xfrm>
              <a:custGeom>
                <a:avLst/>
                <a:gdLst/>
                <a:ahLst/>
                <a:cxnLst/>
                <a:rect l="l" t="t" r="r" b="b"/>
                <a:pathLst>
                  <a:path w="519" h="552" extrusionOk="0">
                    <a:moveTo>
                      <a:pt x="260" y="1"/>
                    </a:moveTo>
                    <a:cubicBezTo>
                      <a:pt x="97" y="1"/>
                      <a:pt x="1" y="130"/>
                      <a:pt x="1" y="293"/>
                    </a:cubicBezTo>
                    <a:cubicBezTo>
                      <a:pt x="1" y="422"/>
                      <a:pt x="97" y="552"/>
                      <a:pt x="260" y="552"/>
                    </a:cubicBezTo>
                    <a:cubicBezTo>
                      <a:pt x="420" y="552"/>
                      <a:pt x="518" y="422"/>
                      <a:pt x="518" y="293"/>
                    </a:cubicBezTo>
                    <a:cubicBezTo>
                      <a:pt x="518" y="130"/>
                      <a:pt x="420" y="1"/>
                      <a:pt x="2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0" name="Google Shape;580;p11"/>
            <p:cNvSpPr txBox="1"/>
            <p:nvPr/>
          </p:nvSpPr>
          <p:spPr>
            <a:xfrm>
              <a:off x="6298227" y="1363086"/>
              <a:ext cx="20904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TW" sz="1800" b="1" i="0" u="none" strike="noStrike" cap="none">
                  <a:solidFill>
                    <a:srgbClr val="4D647E"/>
                  </a:solidFill>
                  <a:latin typeface="Microsoft JhengHei"/>
                  <a:ea typeface="Microsoft JhengHei"/>
                  <a:cs typeface="Microsoft JhengHei"/>
                  <a:sym typeface="Microsoft JhengHei"/>
                </a:rPr>
                <a:t>檢查委員</a:t>
              </a:r>
              <a:endParaRPr sz="1800" b="1" i="0" u="none" strike="noStrike" cap="none">
                <a:solidFill>
                  <a:srgbClr val="4D647E"/>
                </a:solidFill>
                <a:latin typeface="Microsoft JhengHei"/>
                <a:ea typeface="Microsoft JhengHei"/>
                <a:cs typeface="Microsoft JhengHei"/>
                <a:sym typeface="Microsoft JhengHei"/>
              </a:endParaRPr>
            </a:p>
          </p:txBody>
        </p:sp>
      </p:grpSp>
      <p:grpSp>
        <p:nvGrpSpPr>
          <p:cNvPr id="581" name="Google Shape;581;p11"/>
          <p:cNvGrpSpPr/>
          <p:nvPr/>
        </p:nvGrpSpPr>
        <p:grpSpPr>
          <a:xfrm>
            <a:off x="4571988" y="2860632"/>
            <a:ext cx="3826880" cy="1538365"/>
            <a:chOff x="4571988" y="2860632"/>
            <a:chExt cx="3826880" cy="1538365"/>
          </a:xfrm>
        </p:grpSpPr>
        <p:sp>
          <p:nvSpPr>
            <p:cNvPr id="582" name="Google Shape;582;p11"/>
            <p:cNvSpPr/>
            <p:nvPr/>
          </p:nvSpPr>
          <p:spPr>
            <a:xfrm>
              <a:off x="4571988" y="2860632"/>
              <a:ext cx="1538365" cy="1538365"/>
            </a:xfrm>
            <a:custGeom>
              <a:avLst/>
              <a:gdLst/>
              <a:ahLst/>
              <a:cxnLst/>
              <a:rect l="l" t="t" r="r" b="b"/>
              <a:pathLst>
                <a:path w="1255808" h="1255808" extrusionOk="0">
                  <a:moveTo>
                    <a:pt x="1255808" y="0"/>
                  </a:moveTo>
                  <a:cubicBezTo>
                    <a:pt x="1255808" y="693618"/>
                    <a:pt x="693618" y="1255808"/>
                    <a:pt x="0" y="1255808"/>
                  </a:cubicBezTo>
                  <a:lnTo>
                    <a:pt x="0" y="0"/>
                  </a:lnTo>
                  <a:lnTo>
                    <a:pt x="125580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11"/>
            <p:cNvSpPr txBox="1"/>
            <p:nvPr/>
          </p:nvSpPr>
          <p:spPr>
            <a:xfrm>
              <a:off x="6303513" y="3297443"/>
              <a:ext cx="2090400" cy="50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200"/>
                <a:buFont typeface="Arial"/>
                <a:buNone/>
              </a:pPr>
              <a:r>
                <a:rPr lang="zh-TW" sz="2200" b="1" i="0" u="none" strike="noStrike" cap="none">
                  <a:solidFill>
                    <a:schemeClr val="dk1"/>
                  </a:solidFill>
                  <a:latin typeface="Microsoft JhengHei"/>
                  <a:ea typeface="Microsoft JhengHei"/>
                  <a:cs typeface="Microsoft JhengHei"/>
                  <a:sym typeface="Microsoft JhengHei"/>
                </a:rPr>
                <a:t>檢查指引</a:t>
              </a:r>
              <a:endParaRPr sz="2200" b="1" i="0" u="none" strike="noStrike" cap="none">
                <a:solidFill>
                  <a:schemeClr val="dk1"/>
                </a:solidFill>
                <a:latin typeface="Microsoft JhengHei"/>
                <a:ea typeface="Microsoft JhengHei"/>
                <a:cs typeface="Microsoft JhengHei"/>
                <a:sym typeface="Microsoft JhengHei"/>
              </a:endParaRPr>
            </a:p>
          </p:txBody>
        </p:sp>
        <p:sp>
          <p:nvSpPr>
            <p:cNvPr id="584" name="Google Shape;584;p11"/>
            <p:cNvSpPr/>
            <p:nvPr/>
          </p:nvSpPr>
          <p:spPr>
            <a:xfrm>
              <a:off x="4930954" y="3120249"/>
              <a:ext cx="693000" cy="693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Sans"/>
                <a:ea typeface="Nunito Sans"/>
                <a:cs typeface="Nunito Sans"/>
                <a:sym typeface="Nunito Sans"/>
              </a:endParaRPr>
            </a:p>
          </p:txBody>
        </p:sp>
        <p:cxnSp>
          <p:nvCxnSpPr>
            <p:cNvPr id="585" name="Google Shape;585;p11"/>
            <p:cNvCxnSpPr>
              <a:stCxn id="583" idx="1"/>
              <a:endCxn id="584" idx="6"/>
            </p:cNvCxnSpPr>
            <p:nvPr/>
          </p:nvCxnSpPr>
          <p:spPr>
            <a:xfrm rot="10800000">
              <a:off x="5624013" y="3466643"/>
              <a:ext cx="679500" cy="84600"/>
            </a:xfrm>
            <a:prstGeom prst="bentConnector3">
              <a:avLst>
                <a:gd name="adj1" fmla="val 50004"/>
              </a:avLst>
            </a:prstGeom>
            <a:noFill/>
            <a:ln w="9525" cap="flat" cmpd="sng">
              <a:solidFill>
                <a:schemeClr val="dk1"/>
              </a:solidFill>
              <a:prstDash val="solid"/>
              <a:round/>
              <a:headEnd type="none" w="sm" len="sm"/>
              <a:tailEnd type="none" w="sm" len="sm"/>
            </a:ln>
          </p:spPr>
        </p:cxnSp>
        <p:grpSp>
          <p:nvGrpSpPr>
            <p:cNvPr id="586" name="Google Shape;586;p11"/>
            <p:cNvGrpSpPr/>
            <p:nvPr/>
          </p:nvGrpSpPr>
          <p:grpSpPr>
            <a:xfrm>
              <a:off x="5104063" y="3351575"/>
              <a:ext cx="346800" cy="230400"/>
              <a:chOff x="7043725" y="1636975"/>
              <a:chExt cx="346800" cy="230400"/>
            </a:xfrm>
          </p:grpSpPr>
          <p:sp>
            <p:nvSpPr>
              <p:cNvPr id="587" name="Google Shape;587;p11"/>
              <p:cNvSpPr/>
              <p:nvPr/>
            </p:nvSpPr>
            <p:spPr>
              <a:xfrm>
                <a:off x="7043725" y="1636975"/>
                <a:ext cx="346800" cy="230400"/>
              </a:xfrm>
              <a:custGeom>
                <a:avLst/>
                <a:gdLst/>
                <a:ahLst/>
                <a:cxnLst/>
                <a:rect l="l" t="t" r="r" b="b"/>
                <a:pathLst>
                  <a:path w="13872" h="9216" extrusionOk="0">
                    <a:moveTo>
                      <a:pt x="12773" y="1648"/>
                    </a:moveTo>
                    <a:lnTo>
                      <a:pt x="12773" y="2166"/>
                    </a:lnTo>
                    <a:lnTo>
                      <a:pt x="3040" y="2166"/>
                    </a:lnTo>
                    <a:lnTo>
                      <a:pt x="3040" y="1907"/>
                    </a:lnTo>
                    <a:cubicBezTo>
                      <a:pt x="3040" y="1747"/>
                      <a:pt x="3170" y="1648"/>
                      <a:pt x="3299" y="1648"/>
                    </a:cubicBezTo>
                    <a:close/>
                    <a:moveTo>
                      <a:pt x="4818" y="2717"/>
                    </a:moveTo>
                    <a:lnTo>
                      <a:pt x="4818" y="3265"/>
                    </a:lnTo>
                    <a:lnTo>
                      <a:pt x="3299" y="3265"/>
                    </a:lnTo>
                    <a:cubicBezTo>
                      <a:pt x="3170" y="3265"/>
                      <a:pt x="3040" y="3136"/>
                      <a:pt x="3040" y="2976"/>
                    </a:cubicBezTo>
                    <a:lnTo>
                      <a:pt x="3040" y="2717"/>
                    </a:lnTo>
                    <a:close/>
                    <a:moveTo>
                      <a:pt x="12773" y="2717"/>
                    </a:moveTo>
                    <a:lnTo>
                      <a:pt x="12773" y="3265"/>
                    </a:lnTo>
                    <a:lnTo>
                      <a:pt x="6564" y="3265"/>
                    </a:lnTo>
                    <a:lnTo>
                      <a:pt x="6564" y="2717"/>
                    </a:lnTo>
                    <a:close/>
                    <a:moveTo>
                      <a:pt x="6046" y="2717"/>
                    </a:moveTo>
                    <a:lnTo>
                      <a:pt x="6046" y="3912"/>
                    </a:lnTo>
                    <a:lnTo>
                      <a:pt x="5821" y="3816"/>
                    </a:lnTo>
                    <a:cubicBezTo>
                      <a:pt x="5772" y="3799"/>
                      <a:pt x="5732" y="3791"/>
                      <a:pt x="5695" y="3791"/>
                    </a:cubicBezTo>
                    <a:cubicBezTo>
                      <a:pt x="5658" y="3791"/>
                      <a:pt x="5626" y="3799"/>
                      <a:pt x="5594" y="3816"/>
                    </a:cubicBezTo>
                    <a:lnTo>
                      <a:pt x="5369" y="3912"/>
                    </a:lnTo>
                    <a:lnTo>
                      <a:pt x="5369" y="2717"/>
                    </a:lnTo>
                    <a:close/>
                    <a:moveTo>
                      <a:pt x="13065" y="549"/>
                    </a:moveTo>
                    <a:cubicBezTo>
                      <a:pt x="13194" y="549"/>
                      <a:pt x="13324" y="678"/>
                      <a:pt x="13324" y="808"/>
                    </a:cubicBezTo>
                    <a:cubicBezTo>
                      <a:pt x="13324" y="971"/>
                      <a:pt x="13194" y="1100"/>
                      <a:pt x="13065" y="1100"/>
                    </a:cubicBezTo>
                    <a:lnTo>
                      <a:pt x="3299" y="1100"/>
                    </a:lnTo>
                    <a:cubicBezTo>
                      <a:pt x="2877" y="1100"/>
                      <a:pt x="2489" y="1454"/>
                      <a:pt x="2489" y="1907"/>
                    </a:cubicBezTo>
                    <a:lnTo>
                      <a:pt x="2489" y="2976"/>
                    </a:lnTo>
                    <a:cubicBezTo>
                      <a:pt x="2489" y="3428"/>
                      <a:pt x="2877" y="3783"/>
                      <a:pt x="3299" y="3783"/>
                    </a:cubicBezTo>
                    <a:lnTo>
                      <a:pt x="4818" y="3783"/>
                    </a:lnTo>
                    <a:lnTo>
                      <a:pt x="4818" y="4334"/>
                    </a:lnTo>
                    <a:lnTo>
                      <a:pt x="3299" y="4334"/>
                    </a:lnTo>
                    <a:cubicBezTo>
                      <a:pt x="2554" y="4334"/>
                      <a:pt x="1972" y="3718"/>
                      <a:pt x="1972" y="2976"/>
                    </a:cubicBezTo>
                    <a:lnTo>
                      <a:pt x="1972" y="1907"/>
                    </a:lnTo>
                    <a:cubicBezTo>
                      <a:pt x="1972" y="1165"/>
                      <a:pt x="2554" y="549"/>
                      <a:pt x="3299" y="549"/>
                    </a:cubicBezTo>
                    <a:close/>
                    <a:moveTo>
                      <a:pt x="13065" y="3783"/>
                    </a:moveTo>
                    <a:cubicBezTo>
                      <a:pt x="13194" y="3783"/>
                      <a:pt x="13324" y="3912"/>
                      <a:pt x="13324" y="4075"/>
                    </a:cubicBezTo>
                    <a:cubicBezTo>
                      <a:pt x="13324" y="4204"/>
                      <a:pt x="13194" y="4334"/>
                      <a:pt x="13065" y="4334"/>
                    </a:cubicBezTo>
                    <a:lnTo>
                      <a:pt x="6564" y="4334"/>
                    </a:lnTo>
                    <a:lnTo>
                      <a:pt x="6564" y="3783"/>
                    </a:lnTo>
                    <a:close/>
                    <a:moveTo>
                      <a:pt x="3395" y="7050"/>
                    </a:moveTo>
                    <a:lnTo>
                      <a:pt x="3395" y="7598"/>
                    </a:lnTo>
                    <a:lnTo>
                      <a:pt x="1907" y="7598"/>
                    </a:lnTo>
                    <a:cubicBezTo>
                      <a:pt x="1747" y="7598"/>
                      <a:pt x="1649" y="7469"/>
                      <a:pt x="1649" y="7309"/>
                    </a:cubicBezTo>
                    <a:lnTo>
                      <a:pt x="1649" y="7050"/>
                    </a:lnTo>
                    <a:close/>
                    <a:moveTo>
                      <a:pt x="11383" y="7050"/>
                    </a:moveTo>
                    <a:lnTo>
                      <a:pt x="11383" y="7598"/>
                    </a:lnTo>
                    <a:lnTo>
                      <a:pt x="5175" y="7598"/>
                    </a:lnTo>
                    <a:lnTo>
                      <a:pt x="5175" y="7050"/>
                    </a:lnTo>
                    <a:close/>
                    <a:moveTo>
                      <a:pt x="4624" y="7050"/>
                    </a:moveTo>
                    <a:lnTo>
                      <a:pt x="4624" y="8245"/>
                    </a:lnTo>
                    <a:lnTo>
                      <a:pt x="4399" y="8149"/>
                    </a:lnTo>
                    <a:cubicBezTo>
                      <a:pt x="4366" y="8133"/>
                      <a:pt x="4326" y="8124"/>
                      <a:pt x="4285" y="8124"/>
                    </a:cubicBezTo>
                    <a:cubicBezTo>
                      <a:pt x="4244" y="8124"/>
                      <a:pt x="4203" y="8133"/>
                      <a:pt x="4171" y="8149"/>
                    </a:cubicBezTo>
                    <a:lnTo>
                      <a:pt x="3946" y="8245"/>
                    </a:lnTo>
                    <a:lnTo>
                      <a:pt x="3946" y="7050"/>
                    </a:lnTo>
                    <a:close/>
                    <a:moveTo>
                      <a:pt x="11642" y="4882"/>
                    </a:moveTo>
                    <a:cubicBezTo>
                      <a:pt x="11802" y="4882"/>
                      <a:pt x="11901" y="5011"/>
                      <a:pt x="11901" y="5141"/>
                    </a:cubicBezTo>
                    <a:cubicBezTo>
                      <a:pt x="11901" y="5304"/>
                      <a:pt x="11802" y="5433"/>
                      <a:pt x="11642" y="5433"/>
                    </a:cubicBezTo>
                    <a:lnTo>
                      <a:pt x="7987" y="5433"/>
                    </a:lnTo>
                    <a:cubicBezTo>
                      <a:pt x="7857" y="5433"/>
                      <a:pt x="7728" y="5529"/>
                      <a:pt x="7728" y="5692"/>
                    </a:cubicBezTo>
                    <a:cubicBezTo>
                      <a:pt x="7728" y="5852"/>
                      <a:pt x="7857" y="5951"/>
                      <a:pt x="7987" y="5951"/>
                    </a:cubicBezTo>
                    <a:lnTo>
                      <a:pt x="11383" y="5951"/>
                    </a:lnTo>
                    <a:lnTo>
                      <a:pt x="11383" y="6499"/>
                    </a:lnTo>
                    <a:lnTo>
                      <a:pt x="1649" y="6499"/>
                    </a:lnTo>
                    <a:lnTo>
                      <a:pt x="1649" y="6240"/>
                    </a:lnTo>
                    <a:cubicBezTo>
                      <a:pt x="1649" y="6080"/>
                      <a:pt x="1747" y="5951"/>
                      <a:pt x="1907" y="5951"/>
                    </a:cubicBezTo>
                    <a:lnTo>
                      <a:pt x="5563" y="5951"/>
                    </a:lnTo>
                    <a:cubicBezTo>
                      <a:pt x="5723" y="5951"/>
                      <a:pt x="5821" y="5852"/>
                      <a:pt x="5821" y="5692"/>
                    </a:cubicBezTo>
                    <a:cubicBezTo>
                      <a:pt x="5821" y="5529"/>
                      <a:pt x="5723" y="5433"/>
                      <a:pt x="5563" y="5433"/>
                    </a:cubicBezTo>
                    <a:lnTo>
                      <a:pt x="1907" y="5433"/>
                    </a:lnTo>
                    <a:cubicBezTo>
                      <a:pt x="1455" y="5433"/>
                      <a:pt x="1100" y="5788"/>
                      <a:pt x="1100" y="6240"/>
                    </a:cubicBezTo>
                    <a:lnTo>
                      <a:pt x="1100" y="7309"/>
                    </a:lnTo>
                    <a:cubicBezTo>
                      <a:pt x="1100" y="7761"/>
                      <a:pt x="1455" y="8116"/>
                      <a:pt x="1907" y="8116"/>
                    </a:cubicBezTo>
                    <a:lnTo>
                      <a:pt x="3395" y="8116"/>
                    </a:lnTo>
                    <a:lnTo>
                      <a:pt x="3395" y="8667"/>
                    </a:lnTo>
                    <a:lnTo>
                      <a:pt x="1907" y="8667"/>
                    </a:lnTo>
                    <a:cubicBezTo>
                      <a:pt x="1165" y="8667"/>
                      <a:pt x="549" y="8051"/>
                      <a:pt x="549" y="7309"/>
                    </a:cubicBezTo>
                    <a:lnTo>
                      <a:pt x="549" y="6240"/>
                    </a:lnTo>
                    <a:cubicBezTo>
                      <a:pt x="549" y="5498"/>
                      <a:pt x="1165" y="4882"/>
                      <a:pt x="1907" y="4882"/>
                    </a:cubicBezTo>
                    <a:close/>
                    <a:moveTo>
                      <a:pt x="11642" y="8116"/>
                    </a:moveTo>
                    <a:cubicBezTo>
                      <a:pt x="11802" y="8116"/>
                      <a:pt x="11901" y="8245"/>
                      <a:pt x="11901" y="8408"/>
                    </a:cubicBezTo>
                    <a:cubicBezTo>
                      <a:pt x="11901" y="8537"/>
                      <a:pt x="11802" y="8667"/>
                      <a:pt x="11642" y="8667"/>
                    </a:cubicBezTo>
                    <a:lnTo>
                      <a:pt x="5175" y="8667"/>
                    </a:lnTo>
                    <a:lnTo>
                      <a:pt x="5175" y="8116"/>
                    </a:lnTo>
                    <a:close/>
                    <a:moveTo>
                      <a:pt x="3299" y="1"/>
                    </a:moveTo>
                    <a:cubicBezTo>
                      <a:pt x="2264" y="1"/>
                      <a:pt x="1424" y="872"/>
                      <a:pt x="1424" y="1907"/>
                    </a:cubicBezTo>
                    <a:lnTo>
                      <a:pt x="1424" y="2976"/>
                    </a:lnTo>
                    <a:cubicBezTo>
                      <a:pt x="1424" y="3524"/>
                      <a:pt x="1649" y="4010"/>
                      <a:pt x="2006" y="4334"/>
                    </a:cubicBezTo>
                    <a:lnTo>
                      <a:pt x="1907" y="4334"/>
                    </a:lnTo>
                    <a:cubicBezTo>
                      <a:pt x="873" y="4334"/>
                      <a:pt x="1" y="5174"/>
                      <a:pt x="1" y="6240"/>
                    </a:cubicBezTo>
                    <a:lnTo>
                      <a:pt x="1" y="7309"/>
                    </a:lnTo>
                    <a:cubicBezTo>
                      <a:pt x="1" y="8374"/>
                      <a:pt x="873" y="9215"/>
                      <a:pt x="1907" y="9215"/>
                    </a:cubicBezTo>
                    <a:lnTo>
                      <a:pt x="11642" y="9215"/>
                    </a:lnTo>
                    <a:cubicBezTo>
                      <a:pt x="12095" y="9215"/>
                      <a:pt x="12449" y="8861"/>
                      <a:pt x="12449" y="8408"/>
                    </a:cubicBezTo>
                    <a:cubicBezTo>
                      <a:pt x="12449" y="8051"/>
                      <a:pt x="12224" y="7728"/>
                      <a:pt x="11901" y="7632"/>
                    </a:cubicBezTo>
                    <a:lnTo>
                      <a:pt x="11901" y="5917"/>
                    </a:lnTo>
                    <a:cubicBezTo>
                      <a:pt x="12224" y="5821"/>
                      <a:pt x="12449" y="5498"/>
                      <a:pt x="12449" y="5141"/>
                    </a:cubicBezTo>
                    <a:cubicBezTo>
                      <a:pt x="12449" y="5045"/>
                      <a:pt x="12449" y="4980"/>
                      <a:pt x="12418" y="4882"/>
                    </a:cubicBezTo>
                    <a:lnTo>
                      <a:pt x="13065" y="4882"/>
                    </a:lnTo>
                    <a:cubicBezTo>
                      <a:pt x="13484" y="4882"/>
                      <a:pt x="13872" y="4528"/>
                      <a:pt x="13872" y="4075"/>
                    </a:cubicBezTo>
                    <a:cubicBezTo>
                      <a:pt x="13872" y="3718"/>
                      <a:pt x="13647" y="3428"/>
                      <a:pt x="13324" y="3299"/>
                    </a:cubicBezTo>
                    <a:lnTo>
                      <a:pt x="13324" y="1584"/>
                    </a:lnTo>
                    <a:cubicBezTo>
                      <a:pt x="13647" y="1488"/>
                      <a:pt x="13872" y="1165"/>
                      <a:pt x="13872" y="808"/>
                    </a:cubicBezTo>
                    <a:cubicBezTo>
                      <a:pt x="13872" y="389"/>
                      <a:pt x="13484" y="1"/>
                      <a:pt x="130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1"/>
              <p:cNvSpPr/>
              <p:nvPr/>
            </p:nvSpPr>
            <p:spPr>
              <a:xfrm>
                <a:off x="7206200" y="1772800"/>
                <a:ext cx="13800" cy="12950"/>
              </a:xfrm>
              <a:custGeom>
                <a:avLst/>
                <a:gdLst/>
                <a:ahLst/>
                <a:cxnLst/>
                <a:rect l="l" t="t" r="r" b="b"/>
                <a:pathLst>
                  <a:path w="552" h="518" extrusionOk="0">
                    <a:moveTo>
                      <a:pt x="293" y="0"/>
                    </a:moveTo>
                    <a:cubicBezTo>
                      <a:pt x="130" y="0"/>
                      <a:pt x="0" y="96"/>
                      <a:pt x="0" y="259"/>
                    </a:cubicBezTo>
                    <a:cubicBezTo>
                      <a:pt x="0" y="419"/>
                      <a:pt x="130" y="518"/>
                      <a:pt x="293" y="518"/>
                    </a:cubicBezTo>
                    <a:cubicBezTo>
                      <a:pt x="422" y="518"/>
                      <a:pt x="551" y="419"/>
                      <a:pt x="551" y="259"/>
                    </a:cubicBezTo>
                    <a:cubicBezTo>
                      <a:pt x="551" y="96"/>
                      <a:pt x="422" y="0"/>
                      <a:pt x="2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11"/>
            <p:cNvSpPr txBox="1"/>
            <p:nvPr/>
          </p:nvSpPr>
          <p:spPr>
            <a:xfrm>
              <a:off x="6308468" y="3038842"/>
              <a:ext cx="20904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TW" sz="1800" b="1" i="0" u="none" strike="noStrike" cap="none">
                  <a:solidFill>
                    <a:srgbClr val="4D647E"/>
                  </a:solidFill>
                  <a:latin typeface="Microsoft JhengHei"/>
                  <a:ea typeface="Microsoft JhengHei"/>
                  <a:cs typeface="Microsoft JhengHei"/>
                  <a:sym typeface="Microsoft JhengHei"/>
                </a:rPr>
                <a:t>檢查委員</a:t>
              </a:r>
              <a:endParaRPr sz="1800" b="1" i="0" u="none" strike="noStrike" cap="none">
                <a:solidFill>
                  <a:srgbClr val="4D647E"/>
                </a:solidFill>
                <a:latin typeface="Microsoft JhengHei"/>
                <a:ea typeface="Microsoft JhengHei"/>
                <a:cs typeface="Microsoft JhengHei"/>
                <a:sym typeface="Microsoft JhengHei"/>
              </a:endParaRPr>
            </a:p>
          </p:txBody>
        </p:sp>
      </p:grpSp>
      <p:sp>
        <p:nvSpPr>
          <p:cNvPr id="590" name="Google Shape;590;p11"/>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zh-TW"/>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Effect transition="in" filter="fade">
                                      <p:cBhvr>
                                        <p:cTn id="11" dur="500"/>
                                        <p:tgtEl>
                                          <p:spTgt spid="5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59"/>
                                        </p:tgtEl>
                                        <p:attrNameLst>
                                          <p:attrName>style.visibility</p:attrName>
                                        </p:attrNameLst>
                                      </p:cBhvr>
                                      <p:to>
                                        <p:strVal val="visible"/>
                                      </p:to>
                                    </p:set>
                                    <p:animEffect transition="in" filter="fade">
                                      <p:cBhvr>
                                        <p:cTn id="15" dur="500"/>
                                        <p:tgtEl>
                                          <p:spTgt spid="55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1"/>
                                        </p:tgtEl>
                                        <p:attrNameLst>
                                          <p:attrName>style.visibility</p:attrName>
                                        </p:attrNameLst>
                                      </p:cBhvr>
                                      <p:to>
                                        <p:strVal val="visible"/>
                                      </p:to>
                                    </p:set>
                                    <p:animEffect transition="in" filter="fade">
                                      <p:cBhvr>
                                        <p:cTn id="19" dur="500"/>
                                        <p:tgtEl>
                                          <p:spTgt spid="58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68"/>
                                        </p:tgtEl>
                                        <p:attrNameLst>
                                          <p:attrName>style.visibility</p:attrName>
                                        </p:attrNameLst>
                                      </p:cBhvr>
                                      <p:to>
                                        <p:strVal val="visible"/>
                                      </p:to>
                                    </p:set>
                                    <p:animEffect transition="in" filter="fade">
                                      <p:cBhvr>
                                        <p:cTn id="23"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igh School Lesson with Cycle Diagrams by Slidesgo">
  <a:themeElements>
    <a:clrScheme name="Simple Light">
      <a:dk1>
        <a:srgbClr val="363A37"/>
      </a:dk1>
      <a:lt1>
        <a:srgbClr val="F3F3F3"/>
      </a:lt1>
      <a:dk2>
        <a:srgbClr val="BFCBD8"/>
      </a:dk2>
      <a:lt2>
        <a:srgbClr val="DFCBD6"/>
      </a:lt2>
      <a:accent1>
        <a:srgbClr val="ECC8BC"/>
      </a:accent1>
      <a:accent2>
        <a:srgbClr val="BDD8C3"/>
      </a:accent2>
      <a:accent3>
        <a:srgbClr val="DFDCCD"/>
      </a:accent3>
      <a:accent4>
        <a:srgbClr val="CFCACA"/>
      </a:accent4>
      <a:accent5>
        <a:srgbClr val="FFFFFF"/>
      </a:accent5>
      <a:accent6>
        <a:srgbClr val="FFFFFF"/>
      </a:accent6>
      <a:hlink>
        <a:srgbClr val="363A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7553</Words>
  <Application>Microsoft Office PowerPoint</Application>
  <PresentationFormat>如螢幕大小 (16:9)</PresentationFormat>
  <Paragraphs>813</Paragraphs>
  <Slides>72</Slides>
  <Notes>71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72</vt:i4>
      </vt:variant>
    </vt:vector>
  </HeadingPairs>
  <TitlesOfParts>
    <vt:vector size="84" baseType="lpstr">
      <vt:lpstr>Wingdings</vt:lpstr>
      <vt:lpstr>微軟正黑體</vt:lpstr>
      <vt:lpstr>Noto Sans Symbols</vt:lpstr>
      <vt:lpstr>Gabarito</vt:lpstr>
      <vt:lpstr>Arial</vt:lpstr>
      <vt:lpstr>Montserrat</vt:lpstr>
      <vt:lpstr>Lexend</vt:lpstr>
      <vt:lpstr>Anaheim</vt:lpstr>
      <vt:lpstr>微軟正黑體</vt:lpstr>
      <vt:lpstr>Calibri</vt:lpstr>
      <vt:lpstr>Nunito Sans</vt:lpstr>
      <vt:lpstr>High School Lesson with Cycle Diagrams by Slidesgo</vt:lpstr>
      <vt:lpstr>主管機關對私校的個資保護之查核與應對</vt:lpstr>
      <vt:lpstr>目錄</vt:lpstr>
      <vt:lpstr>檢查依據及目的</vt:lpstr>
      <vt:lpstr>檢查依據</vt:lpstr>
      <vt:lpstr>非公務機關應遵循之安全維護義務</vt:lpstr>
      <vt:lpstr>檢查目的</vt:lpstr>
      <vt:lpstr>檢查對象</vt:lpstr>
      <vt:lpstr>檢查對象</vt:lpstr>
      <vt:lpstr>四表件介紹</vt:lpstr>
      <vt:lpstr>自我檢查表、法規依據</vt:lpstr>
      <vt:lpstr>法令規章</vt:lpstr>
      <vt:lpstr>教育體系各事業別個人資料檔案 安全維護計畫實施辦法</vt:lpstr>
      <vt:lpstr>自我檢查表說明</vt:lpstr>
      <vt:lpstr>自我檢查表 9大項</vt:lpstr>
      <vt:lpstr>檢查表與法規之對應</vt:lpstr>
      <vt:lpstr>個資保護要求強度等級說明</vt:lpstr>
      <vt:lpstr>個資保護要求強度等級評估表說明</vt:lpstr>
      <vt:lpstr>中級以上個資保護要求強度等級適用檢查項</vt:lpstr>
      <vt:lpstr>針對高中不符合項目前10項</vt:lpstr>
      <vt:lpstr>PowerPoint 簡報</vt:lpstr>
      <vt:lpstr>檢查第1項說明</vt:lpstr>
      <vt:lpstr>PowerPoint 簡報</vt:lpstr>
      <vt:lpstr>檢查第2項說明</vt:lpstr>
      <vt:lpstr>PowerPoint 簡報</vt:lpstr>
      <vt:lpstr>檢查第3項說明</vt:lpstr>
      <vt:lpstr>檢查第3項說明</vt:lpstr>
      <vt:lpstr>檢查第3項說明</vt:lpstr>
      <vt:lpstr>檢查第3項說明</vt:lpstr>
      <vt:lpstr>檢查第3項說明</vt:lpstr>
      <vt:lpstr>PowerPoint 簡報</vt:lpstr>
      <vt:lpstr>檢查第4項說明</vt:lpstr>
      <vt:lpstr>檢查第4項說明</vt:lpstr>
      <vt:lpstr>檢查第4項說明</vt:lpstr>
      <vt:lpstr>檢查第4項說明</vt:lpstr>
      <vt:lpstr>檢查第4項說明</vt:lpstr>
      <vt:lpstr>檢查第4項說明</vt:lpstr>
      <vt:lpstr>檢查第4項說明</vt:lpstr>
      <vt:lpstr>檢查第4項說明</vt:lpstr>
      <vt:lpstr>檢查第4項說明</vt:lpstr>
      <vt:lpstr>檢查第4項說明</vt:lpstr>
      <vt:lpstr>檢查第4項說明</vt:lpstr>
      <vt:lpstr>檢查第4項說明</vt:lpstr>
      <vt:lpstr>PowerPoint 簡報</vt:lpstr>
      <vt:lpstr>檢查第5項說明</vt:lpstr>
      <vt:lpstr>檢查第5項說明</vt:lpstr>
      <vt:lpstr>檢查第5項說明</vt:lpstr>
      <vt:lpstr>檢查第5項說明</vt:lpstr>
      <vt:lpstr>檢查第5項說明</vt:lpstr>
      <vt:lpstr>檢查第5項說明</vt:lpstr>
      <vt:lpstr>檢查第5項說明</vt:lpstr>
      <vt:lpstr>檢查第5項說明</vt:lpstr>
      <vt:lpstr>PowerPoint 簡報</vt:lpstr>
      <vt:lpstr>檢查第6項說明</vt:lpstr>
      <vt:lpstr>PowerPoint 簡報</vt:lpstr>
      <vt:lpstr>檢查第7項說明</vt:lpstr>
      <vt:lpstr>檢查第7項說明</vt:lpstr>
      <vt:lpstr>PowerPoint 簡報</vt:lpstr>
      <vt:lpstr>檢查第8項說明</vt:lpstr>
      <vt:lpstr>檢查第8項說明</vt:lpstr>
      <vt:lpstr>檢查第8項說明</vt:lpstr>
      <vt:lpstr>檢查第8項說明</vt:lpstr>
      <vt:lpstr>PowerPoint 簡報</vt:lpstr>
      <vt:lpstr>檢查第9項說明</vt:lpstr>
      <vt:lpstr>檢查第9項說明</vt:lpstr>
      <vt:lpstr>檢查第9項說明</vt:lpstr>
      <vt:lpstr>檢查第9項說明</vt:lpstr>
      <vt:lpstr>PowerPoint 簡報</vt:lpstr>
      <vt:lpstr>諮詢服務窗口</vt:lpstr>
      <vt:lpstr>PowerPoint 簡報</vt:lpstr>
      <vt:lpstr>諮詢服務窗口</vt:lpstr>
      <vt:lpstr>Q&amp;A</vt:lpstr>
      <vt:lpstr>感謝聆聽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113年度教育部主管目的事業之個人資料檔案安全維護行政檢查受檢單位說明會</dc:title>
  <dc:creator>user</dc:creator>
  <cp:lastModifiedBy>柔慈 程</cp:lastModifiedBy>
  <cp:revision>54</cp:revision>
  <dcterms:modified xsi:type="dcterms:W3CDTF">2025-03-27T13:11:09Z</dcterms:modified>
</cp:coreProperties>
</file>