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298" r:id="rId1"/>
  </p:sldMasterIdLst>
  <p:notesMasterIdLst>
    <p:notesMasterId r:id="rId52"/>
  </p:notesMasterIdLst>
  <p:sldIdLst>
    <p:sldId id="256" r:id="rId2"/>
    <p:sldId id="257" r:id="rId3"/>
    <p:sldId id="337" r:id="rId4"/>
    <p:sldId id="262" r:id="rId5"/>
    <p:sldId id="336" r:id="rId6"/>
    <p:sldId id="316" r:id="rId7"/>
    <p:sldId id="258" r:id="rId8"/>
    <p:sldId id="263" r:id="rId9"/>
    <p:sldId id="349" r:id="rId10"/>
    <p:sldId id="267" r:id="rId11"/>
    <p:sldId id="350" r:id="rId12"/>
    <p:sldId id="264" r:id="rId13"/>
    <p:sldId id="351" r:id="rId14"/>
    <p:sldId id="266" r:id="rId15"/>
    <p:sldId id="322" r:id="rId16"/>
    <p:sldId id="320" r:id="rId17"/>
    <p:sldId id="261" r:id="rId18"/>
    <p:sldId id="319" r:id="rId19"/>
    <p:sldId id="311" r:id="rId20"/>
    <p:sldId id="326" r:id="rId21"/>
    <p:sldId id="328" r:id="rId22"/>
    <p:sldId id="334" r:id="rId23"/>
    <p:sldId id="268" r:id="rId24"/>
    <p:sldId id="362" r:id="rId25"/>
    <p:sldId id="353" r:id="rId26"/>
    <p:sldId id="354" r:id="rId27"/>
    <p:sldId id="355" r:id="rId28"/>
    <p:sldId id="356" r:id="rId29"/>
    <p:sldId id="357" r:id="rId30"/>
    <p:sldId id="358" r:id="rId31"/>
    <p:sldId id="283" r:id="rId32"/>
    <p:sldId id="359" r:id="rId33"/>
    <p:sldId id="360" r:id="rId34"/>
    <p:sldId id="361" r:id="rId35"/>
    <p:sldId id="288" r:id="rId36"/>
    <p:sldId id="363" r:id="rId37"/>
    <p:sldId id="364" r:id="rId38"/>
    <p:sldId id="365" r:id="rId39"/>
    <p:sldId id="366" r:id="rId40"/>
    <p:sldId id="367" r:id="rId41"/>
    <p:sldId id="368" r:id="rId42"/>
    <p:sldId id="277" r:id="rId43"/>
    <p:sldId id="278" r:id="rId44"/>
    <p:sldId id="279" r:id="rId45"/>
    <p:sldId id="369" r:id="rId46"/>
    <p:sldId id="284" r:id="rId47"/>
    <p:sldId id="285" r:id="rId48"/>
    <p:sldId id="286" r:id="rId49"/>
    <p:sldId id="287" r:id="rId50"/>
    <p:sldId id="335" r:id="rId51"/>
  </p:sldIdLst>
  <p:sldSz cx="14630400" cy="8229600"/>
  <p:notesSz cx="8229600" cy="14630400"/>
  <p:embeddedFontLst>
    <p:embeddedFont>
      <p:font typeface="微軟正黑體" panose="020B0604030504040204" pitchFamily="34" charset="-120"/>
      <p:regular r:id="rId53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Trebuchet MS" panose="020B0603020202020204" pitchFamily="34" charset="0"/>
      <p:regular r:id="rId59"/>
      <p:bold r:id="rId60"/>
      <p:italic r:id="rId61"/>
      <p:boldItalic r:id="rId62"/>
    </p:embeddedFont>
    <p:embeddedFont>
      <p:font typeface="Wingdings 3" panose="05040102010807070707" pitchFamily="18" charset="2"/>
      <p:regular r:id="rId6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66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38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493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481" y="2885441"/>
            <a:ext cx="9320323" cy="1975562"/>
          </a:xfrm>
        </p:spPr>
        <p:txBody>
          <a:bodyPr anchor="b">
            <a:noAutofit/>
          </a:bodyPr>
          <a:lstStyle>
            <a:lvl1pPr algn="r">
              <a:defRPr sz="648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8481" y="4861000"/>
            <a:ext cx="9320323" cy="131627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1A53C5D9-7C95-44CE-A288-9E32D6F9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341-BF0B-4C72-A564-C017F02EDB6A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52611149-6F13-4F4E-BFF8-951EC82A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480EF173-6468-4BB7-A847-0EF94139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4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731520"/>
            <a:ext cx="10316002" cy="40843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364480"/>
            <a:ext cx="10316002" cy="1885154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E9FD341-115A-4DB6-88D2-21AE03FA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D453-1B15-463B-BC99-092141775CAA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9143290-4F89-4A6E-8F09-C3E4B79B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D657569-1D06-48BE-84BD-AD4D13A2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9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1" y="731520"/>
            <a:ext cx="9712961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39367" y="4358640"/>
            <a:ext cx="8669429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364480"/>
            <a:ext cx="10316002" cy="1885154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0244" y="94845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71613" y="34638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C1E39E0-5D9A-4C96-8200-B8CB40B0F4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609A05-66D0-401F-A301-4D6B3133C3DA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B411421-4137-463A-9A20-7906AEE901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17E90E7-89AE-4C16-9F70-2EC67423D5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2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2318386"/>
            <a:ext cx="10316002" cy="3114552"/>
          </a:xfrm>
        </p:spPr>
        <p:txBody>
          <a:bodyPr anchor="b">
            <a:normAutofit/>
          </a:bodyPr>
          <a:lstStyle>
            <a:lvl1pPr algn="l">
              <a:defRPr sz="528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724C044-25F4-4634-A496-6D5F9A09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DA66-7980-4DDC-9507-0BA02B2E20B7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107B6C1-6B81-4B9E-B41B-EDA09054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D77DB26-5DE6-4486-B21E-50D1ED61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23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1" y="731520"/>
            <a:ext cx="9712961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9" y="4815840"/>
            <a:ext cx="10316003" cy="61709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0244" y="94845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71613" y="34638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92E8345-4A83-421F-9554-6651200EB7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0B12A0-F449-4955-8B87-426AA8A7B569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8E20F8-B7F5-481F-A75B-6A6CDBF05E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00BD796-A274-4FDB-95E2-13935CFA76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74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731520"/>
            <a:ext cx="10305844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9" y="4815840"/>
            <a:ext cx="10316003" cy="61709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FD8E741-85DE-49CB-8A5A-D2E05FEB17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C1CB53A-0FE0-4B9A-BEAA-6559929798DD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671231-26EB-4CC6-95E8-EEAB88E702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62FC488-4CA1-4C9A-9E73-415B6C181A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32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9103B78-9E66-47DB-AEFD-5CB83EF31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4CF5-D7FE-4B52-9C62-8D9146AE0728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3A78A39-EB88-4E26-A464-DC53283C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720D80-8635-4741-9728-7017EC36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85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1208" y="731520"/>
            <a:ext cx="1565692" cy="630174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731520"/>
            <a:ext cx="8472180" cy="630174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B6DD9D6-888F-4CDF-92A6-A21AB44C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0ED8-F2FC-4881-B8D4-226B5665E3B9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1D3E00F-C268-405B-A533-CDB3670A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B8785A2-6BE5-42C4-BD94-5372DC98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06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D279F41-76CB-4CC3-83E5-02671255A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EE6E-A596-4509-ACE3-9248B71856A2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287EDDD-AB93-4AA0-AC82-D6485D9EE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517A3C8-E6A5-4A80-A13B-F0FFB642B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03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7BCF3FD-5098-4B3F-A1ED-A66B26DC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A0F9-53BE-4C59-80B7-AB6C8B446EE7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FC2307E-9942-4F10-875B-8E9E3F9FA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A1DC9F8-F050-4104-9E94-0863C509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57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3B3CF02-3B0B-4494-825E-D6BD3DCD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34DB6-9A30-4350-B859-B3F20DD108FD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165B02E-9475-4A50-9E14-CDCFE9FC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F2DDF99-5D40-4C16-82CD-2411DF15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0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765DE14-2474-4D07-B94E-4995452B9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22A-F78A-422C-9F5A-1B34F27A93E6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EC1B03D-582D-4007-87AB-4E5183D0B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B5745A0-88B9-4FFD-8E18-7FEF724A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719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41619C9-65FB-454A-A8D9-D2AF85F90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603D-C118-48E6-B9B1-CB5B21886AE1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184DB10-EE54-4355-8FFC-E8083510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C17FEB-D3C6-45C7-80A7-0D2CFCF4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2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9F3CFD6-94E7-42E8-9ABE-993018EBF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A4D2-95C8-4DEF-8202-FE485A302176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2F941FB-E95A-4A69-ABBB-2CB1624BB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FF798F8-8B52-4EC2-AE97-F0F23469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26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4E3065F-3406-459F-AB48-FACA9EBA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999-D543-4D1F-85A0-1BABE158780C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2AA15A5-9EF2-453B-B9FF-279EA217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2226524-9D07-4651-A488-F7CED46D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65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8CD0BA-8345-409F-B0BC-A197D632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0EBC6-5F91-4A3F-B127-867D3826E996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D0C796-DA4D-405C-8D1B-77575752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012D33-33DE-4F43-93E8-6CF82FFC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77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0447154-42DE-431F-9279-E9207818D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AC705-B726-4DEE-B6EB-67022AA8DAFA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CA44267-EFD0-456E-A6C5-757CB844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A5EF3D-DB97-4716-9803-E2973F07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10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CE775CC-4A88-463A-93AC-BFB3624AB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2FE3-6923-4E5F-A50E-4C8A8B36EBEB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2BBFB51-8CB0-4813-B5FD-07D0D57DB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72CC385-F7EA-4E54-AD6F-8A389B43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78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1CC5902-B707-4D0B-86E1-A09F72796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62C51-054F-496A-A2C1-30D16103B19C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58C2111-89CC-4BFE-B5A4-9BC453C47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98A0BC0-301C-4742-9A84-DC5B94526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08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AC2A9E0-99A1-4B38-8480-65F25171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F25DA-6A93-43B6-8D1F-72FF27065F4D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6E7F5DE-02A4-4383-9D0D-AF1D3ED4E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91FA847-B645-48FE-876D-6EF0983CB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89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952BC4A-5449-49A5-8FED-FF67985B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2324D-34CF-4133-9C4C-1AF072B2201D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3E1ADF5-6FA2-4AC0-A037-4526087D7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2763804-B46A-419D-988D-D8571F31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89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5B1D4A3-335E-40CE-9A7B-9026E3F2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4774-C947-457A-9780-7F24B68C0889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8594B22-80B7-4E27-9B5A-E058599B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C2B82CA-DC1C-4FD9-9B66-EF40D879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8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3241041"/>
            <a:ext cx="10316002" cy="2191897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FA38DA3-7DF6-4B02-A1F5-953BEE144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5F68-995B-4FCF-B271-01005E3594B5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36AFB0A-5CD9-4F38-A6CE-CD4EB372D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40CD54D-DF02-4622-855A-F4E7CD71E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79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E002E96-BE47-4995-B976-A619649B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BF67D-71EF-4196-857B-B03A82A0736B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787DE3-31D9-4AD4-9B7D-7199ACF7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4B16FFF-5BDC-42F4-9574-55C231C8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741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17565A9-352A-4B65-BFD4-F6C1615F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25D6-F7E5-4033-8192-80ED47B2D5D0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C9DE2DA-416F-4B59-B19E-945D7CF5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51B9599-B193-4ACA-9CE5-98CA62B2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164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18428FA-85D4-4D35-801B-7E97B5B6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B58-411B-46F8-88C1-870231FD38EA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B7ECB29-F8C2-4FAC-94CE-DDCF6C0BB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635115-EFF5-40B6-817A-AB7E99AA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08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091E34D-E904-434B-9B5C-6D7C592A8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5AF7-2E8E-414E-A433-6D6A595613E9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2BFD9F8-E8B5-4C18-B05B-2FC2371A1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D8D20A-FD26-4ED1-A1D7-9916288E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01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55AFD32-9A17-4927-9E7E-F68EE57A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F8A1-DFEB-4112-BB97-919D75C068BD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A9D89E1-A490-4475-8091-648B7270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17A533B-F4A1-4F4F-8AA3-1090288B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962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09430FF-6022-4714-B967-DC29BA99D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6B6E-F733-4603-8E82-D2B50BD62289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162B954-A9CB-4183-91ED-1F1C4BB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20E4DD-94E9-4DE7-BA82-27D1DE60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79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C2065BA-FB15-4447-AE37-F937EE360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636F6-5A5B-48EE-A9C4-039EA3605D80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6741D92-68F3-46DC-BC79-E11C05DE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79FEFFA-09A6-4565-971A-63D5002BB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34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4D69314-B3CB-482F-8E1E-C32B950D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B59D-53C5-4CE2-97C6-5F5F0E5ADA1A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1A6F9C2-6248-4AF9-BAFD-25F1D5CA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8ADD38E-553C-4C34-AB58-46C126CE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147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FC970E4-7B75-4E6E-AAB6-46E8A3189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972-ADD4-43FA-8505-6557647811B2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0E5F764-18AD-4559-AF9B-BC58E873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126F404-E14E-435B-955D-FA936B92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98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700F651-8BAC-4B31-B35D-3661D395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E50C-1AA4-474D-8375-C762FBAE1E11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F7BC288-C3B6-4D0E-8B3F-E8E04F0A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2DCF14-5544-4FB7-81FF-7620B649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6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592707"/>
            <a:ext cx="5020842" cy="465692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64" y="2592707"/>
            <a:ext cx="5020841" cy="465692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7BC31ACD-654B-4520-B7FF-EA9377B48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B1E8-03E9-4143-BE41-98BCA7746F23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3474AC9A-BD48-4AFD-84A9-122F2DC6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B94F0361-9B70-4ECD-9D04-86319B3B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803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5B6A815-B44D-4227-A20F-CA9E9F86B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56CB-8F8C-499A-B00D-757ED44DA071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600A042-5FE2-4C1F-9053-C7AB10A5B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BF21C6D-092C-4374-845D-8F431DB2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22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EB47B9F-ABC3-4C14-ABD5-7C214631A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D3302-91B1-490A-8849-2D075CFF79E7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B1EAF9-F295-4DF5-B5F0-18F10902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D7FAC84-A883-4C81-A9CE-827A07BF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214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6F3F266-3493-40E3-84AB-7A35A553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A341-BEE4-43A8-9E35-8B47B9869858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747F499-E62C-4449-BC41-20FAFCD8C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488BDE-4EF6-468B-A047-90FBE523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82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4074364-B050-4CF9-B2E8-4524952C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3CE1-9596-4F7A-8D73-3B78CBF06DDC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BBDE707-D1BA-413A-B5ED-637B5E85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4DDD376-47FD-4C98-AE78-154FDBB8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80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919E70A-0424-441B-9945-359F5AD3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BCC3-2DE4-43E5-A578-EA653D0DF9E8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E870DE3-E9CE-4501-93E9-29D50403D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5AED0F-F779-4855-8A6B-FFE94C7D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488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B0BC247-1A71-4C50-B9D6-F64DE265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6B84F-E987-4721-B239-14F07FE8860B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135DDA6-F4D6-4830-A209-F1A5D1595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7748225-DA6D-4D27-AD97-8C7B3B22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342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819A66E-B289-454E-980A-061882B8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1D324-85A3-4615-84A6-FCFB123EEB3E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3124181-5947-4F8A-A325-8C4620D48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3B1155E-9768-4006-B1B0-A8A422B4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36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5159622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  <p:extLst>
      <p:ext uri="{BB962C8B-B14F-4D97-AF65-F5344CB8AC3E}">
        <p14:creationId xmlns:p14="http://schemas.microsoft.com/office/powerpoint/2010/main" val="491141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  <p:extLst>
      <p:ext uri="{BB962C8B-B14F-4D97-AF65-F5344CB8AC3E}">
        <p14:creationId xmlns:p14="http://schemas.microsoft.com/office/powerpoint/2010/main" val="1003091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894" y="2593180"/>
            <a:ext cx="502274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894" y="3284695"/>
            <a:ext cx="5022748" cy="396494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6059" y="2593180"/>
            <a:ext cx="5022742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6062" y="3284695"/>
            <a:ext cx="5022740" cy="396494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0DA8B489-DAEE-4E35-9FB3-FE3B9E9EE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F9C-ED2E-4EB7-8BD5-10776E4EE390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BCB7F1F7-FBA8-47EE-95CC-24BDCCE33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9DC1CB6C-2BCA-4F55-BEDC-6211812F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00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  <p:extLst>
      <p:ext uri="{BB962C8B-B14F-4D97-AF65-F5344CB8AC3E}">
        <p14:creationId xmlns:p14="http://schemas.microsoft.com/office/powerpoint/2010/main" val="419437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58496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32F4E14E-905A-42D4-B9B3-55A3978F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AAD7-08FD-4145-9573-41FE639A687B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6CCB3BA4-F964-411E-8BFC-23D8A2A5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F4A11573-7B5F-42B8-95C4-0DD82AD4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3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D206241-8484-48CE-8BBE-6BAF35D3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F914-94BB-445B-9FB2-ADD74765CB5B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7E89B12-CB08-4B16-A47F-AC4D8ED3C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FA572BE-9967-434E-AC2D-7BC2F3D37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7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798325"/>
            <a:ext cx="4625434" cy="1534159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2554" y="617910"/>
            <a:ext cx="5416249" cy="663172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3332483"/>
            <a:ext cx="4625434" cy="3101339"/>
          </a:xfrm>
        </p:spPr>
        <p:txBody>
          <a:bodyPr>
            <a:normAutofit/>
          </a:bodyPr>
          <a:lstStyle>
            <a:lvl1pPr marL="0" indent="0">
              <a:buNone/>
              <a:defRPr sz="1680"/>
            </a:lvl1pPr>
            <a:lvl2pPr marL="548476" indent="0">
              <a:buNone/>
              <a:defRPr sz="1680"/>
            </a:lvl2pPr>
            <a:lvl3pPr marL="1096951" indent="0">
              <a:buNone/>
              <a:defRPr sz="1440"/>
            </a:lvl3pPr>
            <a:lvl4pPr marL="1645427" indent="0">
              <a:buNone/>
              <a:defRPr sz="1200"/>
            </a:lvl4pPr>
            <a:lvl5pPr marL="2193901" indent="0">
              <a:buNone/>
              <a:defRPr sz="1200"/>
            </a:lvl5pPr>
            <a:lvl6pPr marL="2742377" indent="0">
              <a:buNone/>
              <a:defRPr sz="1200"/>
            </a:lvl6pPr>
            <a:lvl7pPr marL="3290852" indent="0">
              <a:buNone/>
              <a:defRPr sz="1200"/>
            </a:lvl7pPr>
            <a:lvl8pPr marL="3839328" indent="0">
              <a:buNone/>
              <a:defRPr sz="1200"/>
            </a:lvl8pPr>
            <a:lvl9pPr marL="4387804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36A7E893-A3C8-45E8-B8F3-B9618099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8C19C-A963-4ADF-8AEC-7C897F638641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51C180E9-20F9-4847-B363-DBEF3D94E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6A5117F1-1516-4ABD-9D1D-FD7BBB5E9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8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5760720"/>
            <a:ext cx="1031600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1" y="731520"/>
            <a:ext cx="10316002" cy="4614862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2" y="6440806"/>
            <a:ext cx="10316000" cy="808829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CF487C5F-579C-4860-856C-303FB6A4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13BBB-3DCB-4A70-AB85-95890ECEBF37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0FB8CA1F-6A5A-436C-BAF6-80979A3A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9EAC067F-40A1-494A-A85E-23681409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5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5849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592707"/>
            <a:ext cx="10316002" cy="4656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46160" y="7249635"/>
            <a:ext cx="109432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01DF4-3965-4CA9-AC41-1B6C1BD99B5B}" type="datetime1">
              <a:rPr lang="en-US" altLang="zh-TW" smtClean="0"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424" y="7683622"/>
            <a:ext cx="755713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36294" y="7578565"/>
            <a:ext cx="82000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8EB4499-3754-48C3-8EBA-436DF21AFD55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tretch>
            <a:fillRect/>
          </a:stretch>
        </p:blipFill>
        <p:spPr>
          <a:xfrm>
            <a:off x="12134479" y="138590"/>
            <a:ext cx="938469" cy="4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0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  <p:sldLayoutId id="2147484311" r:id="rId13"/>
    <p:sldLayoutId id="2147484312" r:id="rId14"/>
    <p:sldLayoutId id="2147484313" r:id="rId15"/>
    <p:sldLayoutId id="2147484314" r:id="rId16"/>
    <p:sldLayoutId id="2147484315" r:id="rId17"/>
    <p:sldLayoutId id="2147484316" r:id="rId18"/>
    <p:sldLayoutId id="2147484318" r:id="rId19"/>
    <p:sldLayoutId id="2147484319" r:id="rId20"/>
    <p:sldLayoutId id="2147484321" r:id="rId21"/>
    <p:sldLayoutId id="2147484322" r:id="rId22"/>
    <p:sldLayoutId id="2147484323" r:id="rId23"/>
    <p:sldLayoutId id="2147484324" r:id="rId24"/>
    <p:sldLayoutId id="2147484325" r:id="rId25"/>
    <p:sldLayoutId id="2147484326" r:id="rId26"/>
    <p:sldLayoutId id="2147484327" r:id="rId27"/>
    <p:sldLayoutId id="2147484328" r:id="rId28"/>
    <p:sldLayoutId id="2147484332" r:id="rId29"/>
    <p:sldLayoutId id="2147484335" r:id="rId30"/>
    <p:sldLayoutId id="2147484336" r:id="rId31"/>
    <p:sldLayoutId id="2147484337" r:id="rId32"/>
    <p:sldLayoutId id="2147484338" r:id="rId33"/>
    <p:sldLayoutId id="2147484339" r:id="rId34"/>
    <p:sldLayoutId id="2147484340" r:id="rId35"/>
    <p:sldLayoutId id="2147484341" r:id="rId36"/>
    <p:sldLayoutId id="2147484343" r:id="rId37"/>
    <p:sldLayoutId id="2147484344" r:id="rId38"/>
    <p:sldLayoutId id="2147484345" r:id="rId39"/>
    <p:sldLayoutId id="2147484346" r:id="rId40"/>
    <p:sldLayoutId id="2147484348" r:id="rId41"/>
    <p:sldLayoutId id="2147484349" r:id="rId42"/>
    <p:sldLayoutId id="2147484350" r:id="rId43"/>
    <p:sldLayoutId id="2147484352" r:id="rId44"/>
    <p:sldLayoutId id="2147484353" r:id="rId45"/>
    <p:sldLayoutId id="2147484370" r:id="rId46"/>
    <p:sldLayoutId id="2147484374" r:id="rId47"/>
    <p:sldLayoutId id="2147484375" r:id="rId48"/>
    <p:sldLayoutId id="2147484376" r:id="rId49"/>
    <p:sldLayoutId id="2147484377" r:id="rId50"/>
  </p:sldLayoutIdLst>
  <p:hf hd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png"/><Relationship Id="rId5" Type="http://schemas.openxmlformats.org/officeDocument/2006/relationships/image" Target="../media/image31.png"/><Relationship Id="rId4" Type="http://schemas.openxmlformats.org/officeDocument/2006/relationships/image" Target="../media/image52.pn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1.png"/><Relationship Id="rId5" Type="http://schemas.openxmlformats.org/officeDocument/2006/relationships/image" Target="../media/image5.png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私立高級中等學校個人資料檔案安全維護計畫之訂定與施行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F545D8B-7055-4A38-85BA-5DDA209C3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31F0ED-9DE0-450C-8E22-CCBAF50B6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93C07016-1228-4559-8314-E230169B3A4F}"/>
              </a:ext>
            </a:extLst>
          </p:cNvPr>
          <p:cNvSpPr txBox="1"/>
          <p:nvPr/>
        </p:nvSpPr>
        <p:spPr>
          <a:xfrm>
            <a:off x="793790" y="4667161"/>
            <a:ext cx="7767627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2400" b="1" dirty="0">
                <a:solidFill>
                  <a:srgbClr val="345C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王漢宗特黑體"/>
                <a:sym typeface="王漢宗特黑體"/>
              </a:rPr>
              <a:t>徐國鈞</a:t>
            </a:r>
            <a:br>
              <a:rPr lang="en-US" sz="2400" b="1" dirty="0">
                <a:solidFill>
                  <a:srgbClr val="345C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王漢宗特黑體"/>
                <a:sym typeface="王漢宗特黑體"/>
              </a:rPr>
            </a:br>
            <a:r>
              <a:rPr lang="en-US" sz="2400" b="1" dirty="0">
                <a:solidFill>
                  <a:srgbClr val="345C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王漢宗特黑體"/>
                <a:sym typeface="王漢宗特黑體"/>
              </a:rPr>
              <a:t>totoro.hsu@ntub.edu.tw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4131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制定安全政策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514540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187910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51454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資料蒐集政策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530906" y="5635823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明確規範合法蒐集程序，確保最小化原則。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530906" y="6497717"/>
            <a:ext cx="36038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制定告知與同意機制標準作業流程。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216962" y="514540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2" y="5187910"/>
            <a:ext cx="340162" cy="4252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954078" y="51454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資料處理政策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954078" y="5635823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定義資料分類標準與各類資料處理權限。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5954078" y="6497717"/>
            <a:ext cx="34592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建立資料處理安全控制措施。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9640133" y="514540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204" y="5187910"/>
            <a:ext cx="340162" cy="42529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0377249" y="51454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資料儲存政策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10377249" y="5635823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規範資料保存方式、期限與安全要求。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0377249" y="6497717"/>
            <a:ext cx="34592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制定資料備份與銷毀程序。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BB5A2FBB-5D08-45D4-90ED-B1B6F399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4795312-F6DC-4435-A18B-EDFA0DBC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15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個人資料定義與範圍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456" y="6035635"/>
            <a:ext cx="382667" cy="47839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631" y="4447461"/>
            <a:ext cx="382667" cy="478393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745" y="4447461"/>
            <a:ext cx="382667" cy="478393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4920" y="6035635"/>
            <a:ext cx="382667" cy="478393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878680" y="4641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法定個資定義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2"/>
          <p:cNvSpPr/>
          <p:nvPr/>
        </p:nvSpPr>
        <p:spPr>
          <a:xfrm>
            <a:off x="793551" y="5131618"/>
            <a:ext cx="30054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依「個人資料保護法」第2條所規範之19項個人資料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3"/>
          <p:cNvSpPr/>
          <p:nvPr/>
        </p:nvSpPr>
        <p:spPr>
          <a:xfrm>
            <a:off x="3884176" y="2319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特種個人資料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4"/>
          <p:cNvSpPr/>
          <p:nvPr/>
        </p:nvSpPr>
        <p:spPr>
          <a:xfrm>
            <a:off x="3799046" y="2809986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包含健康檢查、疾病檢查等醫療相關資訊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5"/>
          <p:cNvSpPr/>
          <p:nvPr/>
        </p:nvSpPr>
        <p:spPr>
          <a:xfrm>
            <a:off x="8307467" y="23005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持有個資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6"/>
          <p:cNvSpPr/>
          <p:nvPr/>
        </p:nvSpPr>
        <p:spPr>
          <a:xfrm>
            <a:off x="8222336" y="2791002"/>
            <a:ext cx="316244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經盤點後列入</a:t>
            </a:r>
            <a:endParaRPr lang="en-US" sz="1750" b="1" dirty="0">
              <a:solidFill>
                <a:srgbClr val="2C282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ora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「</a:t>
            </a:r>
            <a:r>
              <a:rPr lang="zh-TW" alt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個人資料盤點清冊</a:t>
            </a: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」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7"/>
          <p:cNvSpPr/>
          <p:nvPr/>
        </p:nvSpPr>
        <p:spPr>
          <a:xfrm>
            <a:off x="10830876" y="46504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委外個資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8"/>
          <p:cNvSpPr/>
          <p:nvPr/>
        </p:nvSpPr>
        <p:spPr>
          <a:xfrm>
            <a:off x="10745747" y="5140900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委託外部機關蒐集、處理或利用之個人資料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E1477763-7FC0-4AA8-9617-25E335B7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A1530A94-A897-4296-9BAF-64ADFB05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3403" y="79170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特定目的範圍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13403" y="1954113"/>
            <a:ext cx="1048046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本校持有個人資料之特定目的包括：人事管理、教育或訓練行政、契約關係事務、產學合作、資訊與資料庫管理、圖書館管理、學生資料管理、學術研究等類別。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500503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9145098-E241-4C9D-9B64-844568297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180519"/>
              </p:ext>
            </p:extLst>
          </p:nvPr>
        </p:nvGraphicFramePr>
        <p:xfrm>
          <a:off x="1145512" y="3133546"/>
          <a:ext cx="9515789" cy="45263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{3B4B98B0-60AC-42C2-AFA5-B58CD77FA1E5}</a:tableStyleId>
              </a:tblPr>
              <a:tblGrid>
                <a:gridCol w="823214">
                  <a:extLst>
                    <a:ext uri="{9D8B030D-6E8A-4147-A177-3AD203B41FA5}">
                      <a16:colId xmlns:a16="http://schemas.microsoft.com/office/drawing/2014/main" val="604553571"/>
                    </a:ext>
                  </a:extLst>
                </a:gridCol>
                <a:gridCol w="8692575">
                  <a:extLst>
                    <a:ext uri="{9D8B030D-6E8A-4147-A177-3AD203B41FA5}">
                      <a16:colId xmlns:a16="http://schemas.microsoft.com/office/drawing/2014/main" val="716889455"/>
                    </a:ext>
                  </a:extLst>
                </a:gridCol>
              </a:tblGrid>
              <a:tr h="56579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160" b="1" u="none" strike="noStrike" kern="1200" baseline="0" dirty="0">
                          <a:solidFill>
                            <a:schemeClr val="tx1"/>
                          </a:solidFill>
                        </a:rPr>
                        <a:t>個人資料保護法之特定目的及個人資料之類別</a:t>
                      </a:r>
                      <a:endParaRPr lang="zh-TW" sz="1100" b="1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4300">
                        <a:lnSpc>
                          <a:spcPts val="1700"/>
                        </a:lnSpc>
                      </a:pPr>
                      <a:endParaRPr lang="zh-TW" sz="1100" dirty="0">
                        <a:effectLst/>
                        <a:latin typeface="Microsoft JhengHei Light" panose="020B0304030504040204" pitchFamily="34" charset="-120"/>
                        <a:ea typeface="Microsoft JhengHei Light" panose="020B03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37413780"/>
                  </a:ext>
                </a:extLst>
              </a:tr>
              <a:tr h="565799">
                <a:tc>
                  <a:txBody>
                    <a:bodyPr/>
                    <a:lstStyle/>
                    <a:p>
                      <a:pPr marR="81915" algn="ctr">
                        <a:lnSpc>
                          <a:spcPts val="1700"/>
                        </a:lnSpc>
                      </a:pPr>
                      <a:r>
                        <a:rPr lang="en-US" sz="2000" b="1" spc="-25" dirty="0">
                          <a:effectLst/>
                        </a:rPr>
                        <a:t>109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algn="l">
                        <a:lnSpc>
                          <a:spcPts val="1700"/>
                        </a:lnSpc>
                      </a:pPr>
                      <a:r>
                        <a:rPr lang="zh-TW" sz="2000" b="1" spc="-10" dirty="0">
                          <a:effectLst/>
                        </a:rPr>
                        <a:t>教育或訓練行政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1431460"/>
                  </a:ext>
                </a:extLst>
              </a:tr>
              <a:tr h="565799">
                <a:tc>
                  <a:txBody>
                    <a:bodyPr/>
                    <a:lstStyle/>
                    <a:p>
                      <a:pPr marR="81915" algn="ctr">
                        <a:lnSpc>
                          <a:spcPts val="1700"/>
                        </a:lnSpc>
                      </a:pPr>
                      <a:r>
                        <a:rPr lang="en-US" sz="2000" b="1" spc="-25" dirty="0">
                          <a:effectLst/>
                        </a:rPr>
                        <a:t>110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algn="l">
                        <a:lnSpc>
                          <a:spcPts val="1700"/>
                        </a:lnSpc>
                      </a:pPr>
                      <a:r>
                        <a:rPr lang="zh-TW" sz="2000" b="1" spc="-15" dirty="0">
                          <a:effectLst/>
                        </a:rPr>
                        <a:t>產學合作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7187386"/>
                  </a:ext>
                </a:extLst>
              </a:tr>
              <a:tr h="565799">
                <a:tc>
                  <a:txBody>
                    <a:bodyPr/>
                    <a:lstStyle/>
                    <a:p>
                      <a:pPr marR="81915" algn="ctr">
                        <a:lnSpc>
                          <a:spcPts val="1700"/>
                        </a:lnSpc>
                      </a:pPr>
                      <a:r>
                        <a:rPr lang="en-US" sz="2000" b="1" spc="-25" dirty="0">
                          <a:effectLst/>
                        </a:rPr>
                        <a:t>136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algn="l">
                        <a:lnSpc>
                          <a:spcPts val="1700"/>
                        </a:lnSpc>
                      </a:pPr>
                      <a:r>
                        <a:rPr lang="zh-TW" sz="2000" b="1">
                          <a:effectLst/>
                        </a:rPr>
                        <a:t>資（通）</a:t>
                      </a:r>
                      <a:r>
                        <a:rPr lang="zh-TW" sz="2000" b="1" spc="-10">
                          <a:effectLst/>
                        </a:rPr>
                        <a:t>訊與資料庫管理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3474025"/>
                  </a:ext>
                </a:extLst>
              </a:tr>
              <a:tr h="565799">
                <a:tc>
                  <a:txBody>
                    <a:bodyPr/>
                    <a:lstStyle/>
                    <a:p>
                      <a:pPr marR="81915" algn="ctr">
                        <a:lnSpc>
                          <a:spcPts val="1700"/>
                        </a:lnSpc>
                      </a:pPr>
                      <a:r>
                        <a:rPr lang="en-US" sz="2000" b="1" spc="-25">
                          <a:effectLst/>
                        </a:rPr>
                        <a:t>146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algn="l">
                        <a:lnSpc>
                          <a:spcPts val="1700"/>
                        </a:lnSpc>
                      </a:pPr>
                      <a:r>
                        <a:rPr lang="zh-TW" sz="2000" b="1" spc="-10" dirty="0">
                          <a:effectLst/>
                        </a:rPr>
                        <a:t>圖書舘管理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6002814"/>
                  </a:ext>
                </a:extLst>
              </a:tr>
              <a:tr h="565799">
                <a:tc>
                  <a:txBody>
                    <a:bodyPr/>
                    <a:lstStyle/>
                    <a:p>
                      <a:pPr marR="81915" algn="ctr">
                        <a:lnSpc>
                          <a:spcPts val="1700"/>
                        </a:lnSpc>
                      </a:pPr>
                      <a:r>
                        <a:rPr lang="en-US" sz="2000" b="1" spc="-25" dirty="0">
                          <a:effectLst/>
                        </a:rPr>
                        <a:t>157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algn="l">
                        <a:lnSpc>
                          <a:spcPts val="1700"/>
                        </a:lnSpc>
                      </a:pPr>
                      <a:r>
                        <a:rPr lang="zh-TW" sz="2000" b="1" spc="-5">
                          <a:effectLst/>
                        </a:rPr>
                        <a:t>調查、統計與研究分析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3871392"/>
                  </a:ext>
                </a:extLst>
              </a:tr>
              <a:tr h="565799">
                <a:tc>
                  <a:txBody>
                    <a:bodyPr/>
                    <a:lstStyle/>
                    <a:p>
                      <a:pPr marR="81915" algn="ctr">
                        <a:lnSpc>
                          <a:spcPts val="1700"/>
                        </a:lnSpc>
                      </a:pPr>
                      <a:r>
                        <a:rPr lang="en-US" sz="2000" b="1" spc="-25" dirty="0">
                          <a:effectLst/>
                        </a:rPr>
                        <a:t>158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algn="l">
                        <a:lnSpc>
                          <a:spcPts val="1700"/>
                        </a:lnSpc>
                      </a:pPr>
                      <a:r>
                        <a:rPr lang="zh-TW" sz="2000" b="1" spc="-5" dirty="0">
                          <a:effectLst/>
                        </a:rPr>
                        <a:t>學生</a:t>
                      </a:r>
                      <a:r>
                        <a:rPr lang="en-US" sz="2000" b="1" spc="-5" dirty="0">
                          <a:effectLst/>
                        </a:rPr>
                        <a:t>(</a:t>
                      </a:r>
                      <a:r>
                        <a:rPr lang="zh-TW" sz="2000" b="1" spc="-5" dirty="0">
                          <a:effectLst/>
                        </a:rPr>
                        <a:t>員</a:t>
                      </a:r>
                      <a:r>
                        <a:rPr lang="en-US" sz="2000" b="1" spc="-5" dirty="0">
                          <a:effectLst/>
                        </a:rPr>
                        <a:t>)</a:t>
                      </a:r>
                      <a:r>
                        <a:rPr lang="zh-TW" sz="2000" b="1" spc="-5" dirty="0">
                          <a:effectLst/>
                        </a:rPr>
                        <a:t>資料管理</a:t>
                      </a:r>
                      <a:r>
                        <a:rPr lang="en-US" sz="2000" b="1" spc="-5" dirty="0">
                          <a:effectLst/>
                        </a:rPr>
                        <a:t>(</a:t>
                      </a:r>
                      <a:r>
                        <a:rPr lang="zh-TW" sz="2000" b="1" spc="-5" dirty="0">
                          <a:effectLst/>
                        </a:rPr>
                        <a:t>含畢、結業生</a:t>
                      </a:r>
                      <a:r>
                        <a:rPr lang="en-US" sz="2000" b="1" spc="-5" dirty="0">
                          <a:effectLst/>
                        </a:rPr>
                        <a:t>)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2184169"/>
                  </a:ext>
                </a:extLst>
              </a:tr>
              <a:tr h="565799">
                <a:tc>
                  <a:txBody>
                    <a:bodyPr/>
                    <a:lstStyle/>
                    <a:p>
                      <a:pPr marR="81915" algn="ctr">
                        <a:lnSpc>
                          <a:spcPts val="1700"/>
                        </a:lnSpc>
                      </a:pPr>
                      <a:r>
                        <a:rPr lang="en-US" sz="2000" b="1" spc="-25" dirty="0">
                          <a:effectLst/>
                        </a:rPr>
                        <a:t>159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algn="l">
                        <a:lnSpc>
                          <a:spcPts val="1700"/>
                        </a:lnSpc>
                      </a:pPr>
                      <a:r>
                        <a:rPr lang="zh-TW" sz="2000" b="1" spc="-15" dirty="0">
                          <a:effectLst/>
                        </a:rPr>
                        <a:t>學術研究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 Light" panose="020B03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165226"/>
                  </a:ext>
                </a:extLst>
              </a:tr>
            </a:tbl>
          </a:graphicData>
        </a:graphic>
      </p:graphicFrame>
      <p:sp>
        <p:nvSpPr>
          <p:cNvPr id="6" name="頁尾版面配置區 18">
            <a:extLst>
              <a:ext uri="{FF2B5EF4-FFF2-40B4-BE49-F238E27FC236}">
                <a16:creationId xmlns:a16="http://schemas.microsoft.com/office/drawing/2014/main" id="{98720A08-8C91-42CD-BB92-B7869D29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7" name="投影片編號版面配置區 19">
            <a:extLst>
              <a:ext uri="{FF2B5EF4-FFF2-40B4-BE49-F238E27FC236}">
                <a16:creationId xmlns:a16="http://schemas.microsoft.com/office/drawing/2014/main" id="{E12BDC08-9C41-4CF3-890D-24FF7EA1E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3403" y="71221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風險評估與管理機制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13403" y="25613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風險評估流程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13403" y="314251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所有個資相關流程與檔案必須進行衝擊與風險評鑑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13403" y="370949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依</a:t>
            </a:r>
            <a:r>
              <a:rPr lang="zh-TW" alt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可能性評量標準表</a:t>
            </a:r>
            <a:r>
              <a:rPr lang="en-US" sz="20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進行評鑑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13403" y="415169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記錄評鑑結果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13403" y="45938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從流程、人員、技術三方面評鑑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19134" y="25613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風險管理作法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19134" y="314251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建立風險管理制度，降低個資外洩風險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19134" y="370949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訂定不同層級風險應變計畫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519134" y="415169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進行必要演練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19134" y="45938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建立標準作業程序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頁尾版面配置區 18">
            <a:extLst>
              <a:ext uri="{FF2B5EF4-FFF2-40B4-BE49-F238E27FC236}">
                <a16:creationId xmlns:a16="http://schemas.microsoft.com/office/drawing/2014/main" id="{0B434ED0-0A2F-49D0-925A-D6EAA6E9F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投影片編號版面配置區 19">
            <a:extLst>
              <a:ext uri="{FF2B5EF4-FFF2-40B4-BE49-F238E27FC236}">
                <a16:creationId xmlns:a16="http://schemas.microsoft.com/office/drawing/2014/main" id="{98E75EE4-2520-4A34-B35B-EBFCD35A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175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風險評估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680692"/>
            <a:ext cx="7556421" cy="3917156"/>
          </a:xfrm>
          <a:prstGeom prst="roundRect">
            <a:avLst>
              <a:gd name="adj" fmla="val 86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688312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8462" y="2832021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風險類型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917508" y="2832021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可能性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802743" y="2832021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影響程度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687979" y="2832021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風險等級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801410" y="3338632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1028462" y="3482340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未授權存取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2917508" y="3482340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中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802743" y="3482340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高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687979" y="3482340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高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801410" y="3988951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1028462" y="413265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資料外洩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2917508" y="4132659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中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4802743" y="4132659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高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687979" y="413265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高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801410" y="4639270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1028462" y="478297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系統故障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2917508" y="4782979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低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4802743" y="4782979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中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687979" y="478297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中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Shape 22"/>
          <p:cNvSpPr/>
          <p:nvPr/>
        </p:nvSpPr>
        <p:spPr>
          <a:xfrm>
            <a:off x="801410" y="5289590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1028462" y="5433298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人為疏失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2917508" y="5433298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高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4802743" y="5433298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中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6687979" y="5433298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高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Shape 27"/>
          <p:cNvSpPr/>
          <p:nvPr/>
        </p:nvSpPr>
        <p:spPr>
          <a:xfrm>
            <a:off x="801410" y="5939909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1" name="Text 28"/>
          <p:cNvSpPr/>
          <p:nvPr/>
        </p:nvSpPr>
        <p:spPr>
          <a:xfrm>
            <a:off x="1028462" y="6083618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實體設施損壞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 29"/>
          <p:cNvSpPr/>
          <p:nvPr/>
        </p:nvSpPr>
        <p:spPr>
          <a:xfrm>
            <a:off x="2917508" y="6083618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低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 30"/>
          <p:cNvSpPr/>
          <p:nvPr/>
        </p:nvSpPr>
        <p:spPr>
          <a:xfrm>
            <a:off x="4802743" y="6083618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中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Text 31"/>
          <p:cNvSpPr/>
          <p:nvPr/>
        </p:nvSpPr>
        <p:spPr>
          <a:xfrm>
            <a:off x="6687979" y="6083618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中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頁尾版面配置區 34">
            <a:extLst>
              <a:ext uri="{FF2B5EF4-FFF2-40B4-BE49-F238E27FC236}">
                <a16:creationId xmlns:a16="http://schemas.microsoft.com/office/drawing/2014/main" id="{8C9B6660-8F06-40AD-8C3F-8BCE176B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6" name="投影片編號版面配置區 35">
            <a:extLst>
              <a:ext uri="{FF2B5EF4-FFF2-40B4-BE49-F238E27FC236}">
                <a16:creationId xmlns:a16="http://schemas.microsoft.com/office/drawing/2014/main" id="{53FCA2A1-E34F-47E3-9B98-4D2FF733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319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zh-TW" altLang="en-US" sz="4450" b="1" dirty="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事故應變機制</a:t>
            </a:r>
          </a:p>
        </p:txBody>
      </p:sp>
      <p:sp>
        <p:nvSpPr>
          <p:cNvPr id="3" name="Shape 1"/>
          <p:cNvSpPr/>
          <p:nvPr/>
        </p:nvSpPr>
        <p:spPr>
          <a:xfrm>
            <a:off x="793790" y="1995607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1303973" y="19956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發現外洩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303973" y="2486025"/>
            <a:ext cx="125326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透過系統監控、人員報告或外部通知，及時發現個資外洩事件，迅速啟動應變程序。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1133951" y="3075742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2EEEE"/>
          </a:solidFill>
          <a:ln/>
        </p:spPr>
      </p:sp>
      <p:sp>
        <p:nvSpPr>
          <p:cNvPr id="7" name="Text 5"/>
          <p:cNvSpPr/>
          <p:nvPr/>
        </p:nvSpPr>
        <p:spPr>
          <a:xfrm>
            <a:off x="1644134" y="30757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通報主管機關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644134" y="3566160"/>
            <a:ext cx="121924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自事故發現時起72小時內，填具「個人資料侵害事故通報與紀錄表」，向主管機關進行通報。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1474232" y="4155877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2EEEE"/>
          </a:solidFill>
          <a:ln/>
        </p:spPr>
      </p:sp>
      <p:sp>
        <p:nvSpPr>
          <p:cNvPr id="10" name="Text 8"/>
          <p:cNvSpPr/>
          <p:nvPr/>
        </p:nvSpPr>
        <p:spPr>
          <a:xfrm>
            <a:off x="1984415" y="41558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成立應變小組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984415" y="4646295"/>
            <a:ext cx="118521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由資訊、法務、公關等相關部門人員組成應變小組，協調處理外洩事件的各項工作。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1814513" y="5236012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2EEEE"/>
          </a:solidFill>
          <a:ln/>
        </p:spPr>
      </p:sp>
      <p:sp>
        <p:nvSpPr>
          <p:cNvPr id="13" name="Text 11"/>
          <p:cNvSpPr/>
          <p:nvPr/>
        </p:nvSpPr>
        <p:spPr>
          <a:xfrm>
            <a:off x="2324695" y="52360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釐明原因並保存紀錄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2324695" y="5726430"/>
            <a:ext cx="115119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進行技術調查與分析，確定外洩原因、影響範圍，並保存相關證據與處理紀錄。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1474232" y="6316147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1984415" y="63161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實施改善措施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984415" y="6806565"/>
            <a:ext cx="118521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針對外洩原因，制定並實施技術、管理及教育層面的改善措施，防止類似事件再次發生。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頁尾版面配置區 18">
            <a:extLst>
              <a:ext uri="{FF2B5EF4-FFF2-40B4-BE49-F238E27FC236}">
                <a16:creationId xmlns:a16="http://schemas.microsoft.com/office/drawing/2014/main" id="{3140FB77-C883-46E2-8739-DE2C1CCA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1" name="投影片編號版面配置區 19">
            <a:extLst>
              <a:ext uri="{FF2B5EF4-FFF2-40B4-BE49-F238E27FC236}">
                <a16:creationId xmlns:a16="http://schemas.microsoft.com/office/drawing/2014/main" id="{90C99E77-0756-479C-8843-33FCFCC1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個資外洩的定義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197418" y="2371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未經授權的存取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861429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未具備適當權限的人員，透過各種方式取得個人資料，如未經授權登入系統或取得實體文件。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24362" y="3356372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1</a:t>
            </a:r>
            <a:endParaRPr 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597628" y="2552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不當使用或洩漏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597628" y="3042880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將個人資料用於未經當事人同意的目的，或將資料提供給未經授權的第三方。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86713" y="3356372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2</a:t>
            </a:r>
            <a:endParaRPr 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597628" y="48235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資料竄改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597628" y="5313998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未經授權修改個人資料內容，影響資料的正確性與完整性，可能導致當事人權益受損。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86713" y="501872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3</a:t>
            </a:r>
            <a:endParaRPr 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2197418" y="48235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資料銷毀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93790" y="5313998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未經授權刪除或破壞個人資料，造成資料無法回復或使用，影響組織運作及當事人權益。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324362" y="501872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4</a:t>
            </a:r>
            <a:endParaRPr 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當上述情況發生，且足以影響個人資料的安全性、私密性及完整性時，即構成個資外洩事件，需依法進行通報及處理。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頁尾版面配置區 18">
            <a:extLst>
              <a:ext uri="{FF2B5EF4-FFF2-40B4-BE49-F238E27FC236}">
                <a16:creationId xmlns:a16="http://schemas.microsoft.com/office/drawing/2014/main" id="{2B9BCCCE-A0DC-4185-921B-F71EA29F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3" name="投影片編號版面配置區 19">
            <a:extLst>
              <a:ext uri="{FF2B5EF4-FFF2-40B4-BE49-F238E27FC236}">
                <a16:creationId xmlns:a16="http://schemas.microsoft.com/office/drawing/2014/main" id="{C3D14245-AF85-4C8E-AB4B-ACACF5D9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5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20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8070" y="3261360"/>
            <a:ext cx="5344001" cy="667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個資外洩的範圍</a:t>
            </a:r>
            <a:endParaRPr lang="en-US" sz="4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70" y="4249936"/>
            <a:ext cx="534353" cy="5343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8070" y="4998006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電子資料外洩</a:t>
            </a:r>
            <a:endParaRPr lang="en-US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48070" y="5460206"/>
            <a:ext cx="4164330" cy="1367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包括遭受駭客攻擊導致的資料庫入侵、惡意程式感染造成的資料外洩、未經加密的電子郵件、通訊軟體傳送敏感資料、雲端服務使用不當導致的資料暴露等情況。</a:t>
            </a:r>
            <a:endParaRPr lang="en-US" sz="16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48070" y="6956227"/>
            <a:ext cx="4164330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特點是影響範圍可能廣泛，資料複製容易，且追蹤困難。</a:t>
            </a:r>
            <a:endParaRPr lang="en-US" sz="16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035" y="4249936"/>
            <a:ext cx="534353" cy="53435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233035" y="4998006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紙本資料外洩</a:t>
            </a:r>
            <a:endParaRPr lang="en-US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233035" y="5460206"/>
            <a:ext cx="4164330" cy="1025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包括紙本文件遺失、檔案櫃未妥善上鎖、含個資文件未經碎紙處理直接丟棄、公開場合遺留含個資文件等情況。</a:t>
            </a:r>
            <a:endParaRPr lang="en-US" sz="16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233035" y="6614279"/>
            <a:ext cx="4164330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雖然影響範圍相對較小，但同樣需要嚴肅處理，尤其當文件含有敏感個資時。</a:t>
            </a:r>
            <a:endParaRPr lang="en-US" sz="16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000" y="4249936"/>
            <a:ext cx="534353" cy="53435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718000" y="4998006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人為因素導致的外洩</a:t>
            </a:r>
            <a:endParaRPr lang="en-US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718000" y="5460206"/>
            <a:ext cx="4164330" cy="1025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包括誤寄電子郵件或實體郵件、社交工程詐騙導致資料洩漏、內部人員蓄意竊取或洩漏資料，以及口頭不當透露個資等情況。</a:t>
            </a:r>
            <a:endParaRPr lang="en-US" sz="16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9718000" y="6614279"/>
            <a:ext cx="4164330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這類外洩往往與人員教育訓練不足或內部控制機制不完善有關。</a:t>
            </a:r>
            <a:endParaRPr lang="en-US" sz="16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頁尾版面配置區 18">
            <a:extLst>
              <a:ext uri="{FF2B5EF4-FFF2-40B4-BE49-F238E27FC236}">
                <a16:creationId xmlns:a16="http://schemas.microsoft.com/office/drawing/2014/main" id="{E12E57AC-F411-4E71-9709-475B211A0037}"/>
              </a:ext>
            </a:extLst>
          </p:cNvPr>
          <p:cNvSpPr txBox="1">
            <a:spLocks/>
          </p:cNvSpPr>
          <p:nvPr/>
        </p:nvSpPr>
        <p:spPr>
          <a:xfrm>
            <a:off x="4197424" y="7683622"/>
            <a:ext cx="7557134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" name="投影片編號版面配置區 19">
            <a:extLst>
              <a:ext uri="{FF2B5EF4-FFF2-40B4-BE49-F238E27FC236}">
                <a16:creationId xmlns:a16="http://schemas.microsoft.com/office/drawing/2014/main" id="{F02AED85-D9E7-4FD5-935D-71F84276ECEC}"/>
              </a:ext>
            </a:extLst>
          </p:cNvPr>
          <p:cNvSpPr txBox="1">
            <a:spLocks/>
          </p:cNvSpPr>
          <p:nvPr/>
        </p:nvSpPr>
        <p:spPr>
          <a:xfrm>
            <a:off x="13536294" y="7578565"/>
            <a:ext cx="820007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2792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個資法罰則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47686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第 50 條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非公務機關之代表人、管理人或其他有代表權人，因該非公務機關依前三條規定受罰鍰處罰時，除能證明已盡防止義務者外，應並受同一額度罰鍰之處罰。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543877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2023年修正：立法院三讀通過個資法修正案 將強化企業個資外洩罰責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頁尾版面配置區 18">
            <a:extLst>
              <a:ext uri="{FF2B5EF4-FFF2-40B4-BE49-F238E27FC236}">
                <a16:creationId xmlns:a16="http://schemas.microsoft.com/office/drawing/2014/main" id="{0F19C1FA-B22A-4FE4-96DB-BA4AE030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0" name="投影片編號版面配置區 19">
            <a:extLst>
              <a:ext uri="{FF2B5EF4-FFF2-40B4-BE49-F238E27FC236}">
                <a16:creationId xmlns:a16="http://schemas.microsoft.com/office/drawing/2014/main" id="{26F9EB0B-973A-4064-95E8-189202DA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691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事故分類與等級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005852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3013472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28462" y="315718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事故類型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289108" y="315718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輕微（第3級）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45943" y="315718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中度（第2級）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802779" y="315718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嚴重（第1級）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01410" y="3663791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28462" y="380750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資料外洩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289108" y="380750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少量非敏感資料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45943" y="380750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部分敏感資料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802779" y="380750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大量敏感個資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801410" y="4314111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028462" y="4457819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系統入侵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289108" y="4457819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非核心系統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545943" y="4457819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內部系統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0802779" y="4457819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關鍵基礎設施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801410" y="4964430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28462" y="510813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資料毀損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4289108" y="510813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可從備份復原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545943" y="510813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部分資料永久遺失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0802779" y="510813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大量資料無法復原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801410" y="5614749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28462" y="575845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實體安全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4289108" y="575845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輕微設備損壞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7545943" y="575845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設備遺失或被盜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10802779" y="575845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機房或設施重大損害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頁尾版面配置區 28">
            <a:extLst>
              <a:ext uri="{FF2B5EF4-FFF2-40B4-BE49-F238E27FC236}">
                <a16:creationId xmlns:a16="http://schemas.microsoft.com/office/drawing/2014/main" id="{286D7187-9A6F-4E45-8916-BC3367DB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0" name="投影片編號版面配置區 29">
            <a:extLst>
              <a:ext uri="{FF2B5EF4-FFF2-40B4-BE49-F238E27FC236}">
                <a16:creationId xmlns:a16="http://schemas.microsoft.com/office/drawing/2014/main" id="{6D1D24D0-2DEB-4FD6-9C6B-5977A7B3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089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目錄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頁尾版面配置區 14">
            <a:extLst>
              <a:ext uri="{FF2B5EF4-FFF2-40B4-BE49-F238E27FC236}">
                <a16:creationId xmlns:a16="http://schemas.microsoft.com/office/drawing/2014/main" id="{74D05AF4-93DB-4092-B97B-44D35486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2C7B34D7-861A-45D1-9BCE-F35C8AD6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720817DF-0344-48A3-9C0A-4570675C0FB3}"/>
              </a:ext>
            </a:extLst>
          </p:cNvPr>
          <p:cNvSpPr txBox="1"/>
          <p:nvPr/>
        </p:nvSpPr>
        <p:spPr>
          <a:xfrm>
            <a:off x="1245965" y="1852278"/>
            <a:ext cx="7320224" cy="2137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36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何謂</a:t>
            </a:r>
            <a:r>
              <a:rPr lang="en-US" altLang="zh-TW" sz="36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PDCA </a:t>
            </a:r>
            <a:r>
              <a:rPr lang="zh-TW" altLang="en-US" sz="36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循環</a:t>
            </a:r>
            <a:endParaRPr lang="en-US" altLang="zh-TW" sz="3600" b="1" dirty="0">
              <a:solidFill>
                <a:srgbClr val="233E3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lice" pitchFamily="34" charset="-120"/>
            </a:endParaRP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36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如何製作個人資料安全維護計畫</a:t>
            </a:r>
            <a:endParaRPr lang="en-US" altLang="zh-TW" sz="3600" b="1" dirty="0">
              <a:solidFill>
                <a:srgbClr val="233E3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lice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5203" y="530543"/>
            <a:ext cx="4823222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通報表填寫要點</a:t>
            </a:r>
            <a:endParaRPr lang="en-US" sz="3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75203" y="1422678"/>
            <a:ext cx="7793593" cy="5445443"/>
          </a:xfrm>
          <a:prstGeom prst="roundRect">
            <a:avLst>
              <a:gd name="adj" fmla="val 53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82823" y="1430298"/>
            <a:ext cx="7777520" cy="55530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876538" y="1553647"/>
            <a:ext cx="220265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表格項目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472577" y="1553647"/>
            <a:ext cx="219884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填寫要點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64806" y="1553647"/>
            <a:ext cx="220265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注意事項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82823" y="1985605"/>
            <a:ext cx="7777520" cy="8639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876538" y="2108954"/>
            <a:ext cx="220265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事故發生時間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472577" y="2108954"/>
            <a:ext cx="2198846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明確記載發現時間與推估發生時間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64806" y="2108954"/>
            <a:ext cx="2202656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若無法確定確切時間，應提供合理推估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82823" y="2849523"/>
            <a:ext cx="7777520" cy="8639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876538" y="2972872"/>
            <a:ext cx="220265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事故種類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3472577" y="2972872"/>
            <a:ext cx="2198846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依性質勾選（如未授權存取、竄改等）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064806" y="2972872"/>
            <a:ext cx="2202656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可複選多種類型，並提供具體說明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82823" y="3713440"/>
            <a:ext cx="7777520" cy="55530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876538" y="3836789"/>
            <a:ext cx="220265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發生原因及事故摘要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3472577" y="3836789"/>
            <a:ext cx="219884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簡述事件起因與影響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064806" y="3836789"/>
            <a:ext cx="220265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應盡可能精確不隱匿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82823" y="4268748"/>
            <a:ext cx="7777520" cy="8639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876538" y="4392097"/>
            <a:ext cx="220265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損害狀況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3472577" y="4392097"/>
            <a:ext cx="2198846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受影響的個資類型與當事人數量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064806" y="4392097"/>
            <a:ext cx="2202656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應盡可能精確，避免低估影響程度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Shape 22"/>
          <p:cNvSpPr/>
          <p:nvPr/>
        </p:nvSpPr>
        <p:spPr>
          <a:xfrm>
            <a:off x="682823" y="5132665"/>
            <a:ext cx="7777520" cy="8639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876538" y="5256014"/>
            <a:ext cx="220265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可能結果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3472577" y="5256014"/>
            <a:ext cx="2198846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評估對當事人可能造成的損害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6064806" y="5256014"/>
            <a:ext cx="2202656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考慮直接與間接影響，包括財務、名譽等損害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Shape 26"/>
          <p:cNvSpPr/>
          <p:nvPr/>
        </p:nvSpPr>
        <p:spPr>
          <a:xfrm>
            <a:off x="682823" y="5996583"/>
            <a:ext cx="7777520" cy="8639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0" name="Text 27"/>
          <p:cNvSpPr/>
          <p:nvPr/>
        </p:nvSpPr>
        <p:spPr>
          <a:xfrm>
            <a:off x="876538" y="6119932"/>
            <a:ext cx="220265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擬採取措施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 28"/>
          <p:cNvSpPr/>
          <p:nvPr/>
        </p:nvSpPr>
        <p:spPr>
          <a:xfrm>
            <a:off x="3472577" y="6119932"/>
            <a:ext cx="2198846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詳列已執行的應變與補救措施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 29"/>
          <p:cNvSpPr/>
          <p:nvPr/>
        </p:nvSpPr>
        <p:spPr>
          <a:xfrm>
            <a:off x="6064806" y="6119932"/>
            <a:ext cx="2202656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包括技術性措施與對當事人的通知等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 30"/>
          <p:cNvSpPr/>
          <p:nvPr/>
        </p:nvSpPr>
        <p:spPr>
          <a:xfrm>
            <a:off x="675203" y="7085052"/>
            <a:ext cx="7793593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填寫通報表時應秉持誠實、完整的原則，提供已知的所有相關資訊，不隱匿或低估事故的嚴重性。若有不確定的資訊，應清楚標明為初步調查結果，並承諾後續提供更新資料。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頁尾版面配置區 18">
            <a:extLst>
              <a:ext uri="{FF2B5EF4-FFF2-40B4-BE49-F238E27FC236}">
                <a16:creationId xmlns:a16="http://schemas.microsoft.com/office/drawing/2014/main" id="{0AFC516B-25C1-4649-B05E-DC62CF987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7" name="投影片編號版面配置區 19">
            <a:extLst>
              <a:ext uri="{FF2B5EF4-FFF2-40B4-BE49-F238E27FC236}">
                <a16:creationId xmlns:a16="http://schemas.microsoft.com/office/drawing/2014/main" id="{D66CDBF5-9D01-48FB-913A-C16F5581D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64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通知受影響當事人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62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通知時機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843332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當個資外洩可能造成當事人之權益重大損害時，機構有義務及時通知受影響的個人。通知應在確認外洩事實及影響範圍後，盡快進行，一般建議在確認後的24-72小時內完成。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861917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若外洩風險持續存在，應先採取應變措施，再進行通知，以避免引發更大的損害或恐慌。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32928" y="2262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通知方式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32928" y="284333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應選擇能有效觸及當事人的通知方式，可包括：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32928" y="37732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個別通知：電子郵件、簡訊、電話或書面信件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332928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公開通知：網站公告、媒體發布或社群媒體通知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332928" y="538341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混合方式：結合個別及公開通知，最大化觸及率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332928" y="631328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通知方式應考量資料外洩的嚴重性、受影響人數及可用的聯絡資訊等因素。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872067" y="2262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通知內容要點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872067" y="284333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事故說明：簡明描述發生了什麼、何時發生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872067" y="364843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涉及資料：說明被外洩的個資類型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872067" y="409063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可能影響：誠實說明可能導致的風險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872067" y="489573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應對措施：機構已採取的補救措施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872067" y="533792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自保建議：當事人可採取的保護措施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872067" y="614303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64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 Medium" pitchFamily="34" charset="-120"/>
              </a:rPr>
              <a:t>聯絡方式：提供問題諮詢管道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頁尾版面配置區 18">
            <a:extLst>
              <a:ext uri="{FF2B5EF4-FFF2-40B4-BE49-F238E27FC236}">
                <a16:creationId xmlns:a16="http://schemas.microsoft.com/office/drawing/2014/main" id="{9AC36178-FA3C-4BDF-9108-E6B27EFC8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2" name="投影片編號版面配置區 19">
            <a:extLst>
              <a:ext uri="{FF2B5EF4-FFF2-40B4-BE49-F238E27FC236}">
                <a16:creationId xmlns:a16="http://schemas.microsoft.com/office/drawing/2014/main" id="{712625F5-099B-485A-8EFD-5CCB36A9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4">
            <a:extLst>
              <a:ext uri="{FF2B5EF4-FFF2-40B4-BE49-F238E27FC236}">
                <a16:creationId xmlns:a16="http://schemas.microsoft.com/office/drawing/2014/main" id="{DC6009B4-A268-47C9-8D4E-23EE2421B6EC}"/>
              </a:ext>
            </a:extLst>
          </p:cNvPr>
          <p:cNvSpPr txBox="1">
            <a:spLocks/>
          </p:cNvSpPr>
          <p:nvPr/>
        </p:nvSpPr>
        <p:spPr>
          <a:xfrm>
            <a:off x="816142" y="2304409"/>
            <a:ext cx="11151445" cy="43056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處理業務時透過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將含個資檔案向群組內所人員做揭露，因其個人資料未被遮蔽且以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公開，其公開方式非當事人所知悉的。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注意事項：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時通訊軟體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使用應注意不得傳送公務敏感資料為原則。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應採個資資料遮蔽或去識別化及檔案加密的機制，以避免個資料外洩的風險。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93AC3869-6C95-4ACE-B9FF-3C3F60585080}"/>
              </a:ext>
            </a:extLst>
          </p:cNvPr>
          <p:cNvSpPr txBox="1"/>
          <p:nvPr/>
        </p:nvSpPr>
        <p:spPr>
          <a:xfrm>
            <a:off x="1059542" y="542924"/>
            <a:ext cx="119749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19" lvl="1" algn="ctr"/>
            <a:r>
              <a:rPr lang="zh-TW" altLang="en-US" sz="4800" b="1" dirty="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個資外洩事故</a:t>
            </a:r>
            <a:r>
              <a:rPr lang="en-US" altLang="zh-TW" sz="4800" b="1" dirty="0" err="1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 Semi Bold" pitchFamily="34" charset="-120"/>
              </a:rPr>
              <a:t>案例</a:t>
            </a:r>
            <a:b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王漢宗特黑體"/>
                <a:sym typeface="王漢宗特黑體"/>
              </a:rPr>
            </a:b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王漢宗特黑體"/>
                <a:sym typeface="王漢宗特黑體"/>
              </a:rPr>
              <a:t>某協會將含有個資資料上傳至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王漢宗特黑體"/>
                <a:sym typeface="王漢宗特黑體"/>
              </a:rPr>
              <a:t>LINE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王漢宗特黑體"/>
                <a:sym typeface="王漢宗特黑體"/>
              </a:rPr>
              <a:t>群組</a:t>
            </a:r>
          </a:p>
        </p:txBody>
      </p:sp>
      <p:sp>
        <p:nvSpPr>
          <p:cNvPr id="6" name="頁尾版面配置區 18">
            <a:extLst>
              <a:ext uri="{FF2B5EF4-FFF2-40B4-BE49-F238E27FC236}">
                <a16:creationId xmlns:a16="http://schemas.microsoft.com/office/drawing/2014/main" id="{0CD9986E-85E8-4F1F-9D71-2E857E90F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7" name="投影片編號版面配置區 19">
            <a:extLst>
              <a:ext uri="{FF2B5EF4-FFF2-40B4-BE49-F238E27FC236}">
                <a16:creationId xmlns:a16="http://schemas.microsoft.com/office/drawing/2014/main" id="{F0E302A7-7BAB-4F8E-933C-66EA4BF5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33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教育訓練計畫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27204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基礎課程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27204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全體人員的個資法基礎知識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24937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進階課程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24937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個資處理人員的專業技能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27204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管理課程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27204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主管人員的監督與決策能力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頁尾版面配置區 16">
            <a:extLst>
              <a:ext uri="{FF2B5EF4-FFF2-40B4-BE49-F238E27FC236}">
                <a16:creationId xmlns:a16="http://schemas.microsoft.com/office/drawing/2014/main" id="{0705CD55-ECBA-44C0-BF77-14A6FFA6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id="{263C7EDE-9B1B-41F3-A5AE-DE362E94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9336230-3B6B-4F98-9D93-FEF4E2E245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TW" sz="6600" b="1" dirty="0" err="1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Do（執行）階段</a:t>
            </a:r>
            <a:endParaRPr lang="zh-TW" altLang="en-US" dirty="0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3CA44C5F-2AAE-47C3-B057-DAF45976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3D213B7-BE7B-4535-8F8A-669DDB8C6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35ABFA0-CECD-44D4-9A30-F874E7B8C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32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714" y="772478"/>
            <a:ext cx="5448657" cy="68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 err="1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非數位式媒體保護</a:t>
            </a:r>
            <a:endParaRPr lang="en-US" sz="42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62714" y="1780342"/>
            <a:ext cx="7618571" cy="1255752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980599" y="1998226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存取限制</a:t>
            </a:r>
            <a:endParaRPr lang="en-US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80599" y="2469475"/>
            <a:ext cx="718280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需存放於上鎖之文件檯(櫃)，儲存空間需有管控機制。</a:t>
            </a:r>
            <a:endParaRPr lang="en-US" sz="1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62714" y="3253978"/>
            <a:ext cx="7618571" cy="1255752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980599" y="3471863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人員授權</a:t>
            </a:r>
            <a:endParaRPr lang="en-US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80599" y="3943112"/>
            <a:ext cx="718280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進出管制空間與存取媒體者，需經正式申請獲准，並維持管制人員清單。</a:t>
            </a:r>
            <a:endParaRPr lang="en-US" sz="1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62714" y="4727615"/>
            <a:ext cx="7618571" cy="1255752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980599" y="4945499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紀錄留存</a:t>
            </a:r>
            <a:endParaRPr lang="en-US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80599" y="5416748"/>
            <a:ext cx="718280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所有人員進出需填寫進出管制紀錄簿，留下完整紀錄。</a:t>
            </a:r>
            <a:endParaRPr lang="en-US" sz="1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62714" y="6201251"/>
            <a:ext cx="7618571" cy="1255752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4" name="Text 11"/>
          <p:cNvSpPr/>
          <p:nvPr/>
        </p:nvSpPr>
        <p:spPr>
          <a:xfrm>
            <a:off x="980599" y="6419136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定期稽核</a:t>
            </a:r>
            <a:endParaRPr lang="en-US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80599" y="6890385"/>
            <a:ext cx="718280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單位主管需定期稽核媒體保存空間之進出紀錄。</a:t>
            </a:r>
            <a:endParaRPr lang="en-US" sz="1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頁尾版面配置區 15">
            <a:extLst>
              <a:ext uri="{FF2B5EF4-FFF2-40B4-BE49-F238E27FC236}">
                <a16:creationId xmlns:a16="http://schemas.microsoft.com/office/drawing/2014/main" id="{09EEB6A5-4CD7-4917-9620-433B1973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372CD680-5872-44D8-8755-5B000375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708" y="6506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媒體儲存環境要求</a:t>
            </a:r>
            <a:endParaRPr 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456" y="6035635"/>
            <a:ext cx="382667" cy="47839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631" y="4447461"/>
            <a:ext cx="382667" cy="478393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745" y="4447461"/>
            <a:ext cx="382667" cy="478393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9834920" y="6035635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2"/>
          <p:cNvSpPr/>
          <p:nvPr/>
        </p:nvSpPr>
        <p:spPr>
          <a:xfrm>
            <a:off x="964048" y="47215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環境控制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3"/>
          <p:cNvSpPr/>
          <p:nvPr/>
        </p:nvSpPr>
        <p:spPr>
          <a:xfrm>
            <a:off x="878919" y="5212004"/>
            <a:ext cx="30054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所有媒體皆需儲存在有溫度、濕度控制之環境中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4"/>
          <p:cNvSpPr/>
          <p:nvPr/>
        </p:nvSpPr>
        <p:spPr>
          <a:xfrm>
            <a:off x="3983415" y="249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防災設備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5"/>
          <p:cNvSpPr/>
          <p:nvPr/>
        </p:nvSpPr>
        <p:spPr>
          <a:xfrm>
            <a:off x="3898285" y="2986292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儲存空間需有防災設備，如滅火器等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6"/>
          <p:cNvSpPr/>
          <p:nvPr/>
        </p:nvSpPr>
        <p:spPr>
          <a:xfrm>
            <a:off x="8605301" y="2740273"/>
            <a:ext cx="27204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加密保護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7"/>
          <p:cNvSpPr/>
          <p:nvPr/>
        </p:nvSpPr>
        <p:spPr>
          <a:xfrm>
            <a:off x="8605301" y="3230692"/>
            <a:ext cx="27204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機敏資料需以加密方式儲存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8"/>
          <p:cNvSpPr/>
          <p:nvPr/>
        </p:nvSpPr>
        <p:spPr>
          <a:xfrm>
            <a:off x="11036707" y="51274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全生命週期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9"/>
          <p:cNvSpPr/>
          <p:nvPr/>
        </p:nvSpPr>
        <p:spPr>
          <a:xfrm>
            <a:off x="11036706" y="5500412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從取得到銷毀的全過程皆需採取保護措施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Google Shape;7370;p173">
            <a:extLst>
              <a:ext uri="{FF2B5EF4-FFF2-40B4-BE49-F238E27FC236}">
                <a16:creationId xmlns:a16="http://schemas.microsoft.com/office/drawing/2014/main" id="{CE0F1554-AEAA-4851-AD73-A5EF568C7F51}"/>
              </a:ext>
            </a:extLst>
          </p:cNvPr>
          <p:cNvSpPr/>
          <p:nvPr/>
        </p:nvSpPr>
        <p:spPr>
          <a:xfrm>
            <a:off x="9965531" y="6126554"/>
            <a:ext cx="382667" cy="387474"/>
          </a:xfrm>
          <a:custGeom>
            <a:avLst/>
            <a:gdLst/>
            <a:ahLst/>
            <a:cxnLst/>
            <a:rect l="l" t="t" r="r" b="b"/>
            <a:pathLst>
              <a:path w="11941" h="12091" extrusionOk="0">
                <a:moveTo>
                  <a:pt x="5955" y="796"/>
                </a:moveTo>
                <a:lnTo>
                  <a:pt x="10933" y="3915"/>
                </a:lnTo>
                <a:lnTo>
                  <a:pt x="5955" y="7034"/>
                </a:lnTo>
                <a:lnTo>
                  <a:pt x="977" y="3915"/>
                </a:lnTo>
                <a:lnTo>
                  <a:pt x="5955" y="796"/>
                </a:lnTo>
                <a:close/>
                <a:moveTo>
                  <a:pt x="9924" y="5428"/>
                </a:moveTo>
                <a:lnTo>
                  <a:pt x="10964" y="6058"/>
                </a:lnTo>
                <a:lnTo>
                  <a:pt x="5955" y="9145"/>
                </a:lnTo>
                <a:lnTo>
                  <a:pt x="977" y="6058"/>
                </a:lnTo>
                <a:lnTo>
                  <a:pt x="2017" y="5428"/>
                </a:lnTo>
                <a:lnTo>
                  <a:pt x="5797" y="7790"/>
                </a:lnTo>
                <a:cubicBezTo>
                  <a:pt x="5860" y="7822"/>
                  <a:pt x="5931" y="7838"/>
                  <a:pt x="5994" y="7838"/>
                </a:cubicBezTo>
                <a:cubicBezTo>
                  <a:pt x="6057" y="7838"/>
                  <a:pt x="6112" y="7822"/>
                  <a:pt x="6144" y="7790"/>
                </a:cubicBezTo>
                <a:lnTo>
                  <a:pt x="9924" y="5428"/>
                </a:lnTo>
                <a:close/>
                <a:moveTo>
                  <a:pt x="9956" y="7538"/>
                </a:moveTo>
                <a:lnTo>
                  <a:pt x="10964" y="8169"/>
                </a:lnTo>
                <a:lnTo>
                  <a:pt x="5986" y="11288"/>
                </a:lnTo>
                <a:lnTo>
                  <a:pt x="1040" y="8169"/>
                </a:lnTo>
                <a:lnTo>
                  <a:pt x="2048" y="7538"/>
                </a:lnTo>
                <a:lnTo>
                  <a:pt x="5829" y="9901"/>
                </a:lnTo>
                <a:cubicBezTo>
                  <a:pt x="5892" y="9949"/>
                  <a:pt x="5963" y="9972"/>
                  <a:pt x="6026" y="9972"/>
                </a:cubicBezTo>
                <a:cubicBezTo>
                  <a:pt x="6089" y="9972"/>
                  <a:pt x="6144" y="9949"/>
                  <a:pt x="6175" y="9901"/>
                </a:cubicBezTo>
                <a:lnTo>
                  <a:pt x="9956" y="7538"/>
                </a:lnTo>
                <a:close/>
                <a:moveTo>
                  <a:pt x="5959" y="1"/>
                </a:moveTo>
                <a:cubicBezTo>
                  <a:pt x="5900" y="1"/>
                  <a:pt x="5845" y="25"/>
                  <a:pt x="5797" y="72"/>
                </a:cubicBezTo>
                <a:lnTo>
                  <a:pt x="158" y="3600"/>
                </a:lnTo>
                <a:cubicBezTo>
                  <a:pt x="32" y="3695"/>
                  <a:pt x="0" y="3758"/>
                  <a:pt x="0" y="3915"/>
                </a:cubicBezTo>
                <a:cubicBezTo>
                  <a:pt x="0" y="4073"/>
                  <a:pt x="95" y="4136"/>
                  <a:pt x="158" y="4230"/>
                </a:cubicBezTo>
                <a:lnTo>
                  <a:pt x="1387" y="4987"/>
                </a:lnTo>
                <a:lnTo>
                  <a:pt x="158" y="5743"/>
                </a:lnTo>
                <a:cubicBezTo>
                  <a:pt x="32" y="5806"/>
                  <a:pt x="0" y="5869"/>
                  <a:pt x="0" y="6058"/>
                </a:cubicBezTo>
                <a:cubicBezTo>
                  <a:pt x="0" y="6152"/>
                  <a:pt x="95" y="6278"/>
                  <a:pt x="158" y="6373"/>
                </a:cubicBezTo>
                <a:lnTo>
                  <a:pt x="1387" y="7097"/>
                </a:lnTo>
                <a:lnTo>
                  <a:pt x="158" y="7854"/>
                </a:lnTo>
                <a:cubicBezTo>
                  <a:pt x="32" y="7948"/>
                  <a:pt x="0" y="8011"/>
                  <a:pt x="0" y="8169"/>
                </a:cubicBezTo>
                <a:cubicBezTo>
                  <a:pt x="0" y="8295"/>
                  <a:pt x="95" y="8421"/>
                  <a:pt x="158" y="8484"/>
                </a:cubicBezTo>
                <a:lnTo>
                  <a:pt x="5797" y="12044"/>
                </a:lnTo>
                <a:cubicBezTo>
                  <a:pt x="5860" y="12075"/>
                  <a:pt x="5931" y="12091"/>
                  <a:pt x="5994" y="12091"/>
                </a:cubicBezTo>
                <a:cubicBezTo>
                  <a:pt x="6057" y="12091"/>
                  <a:pt x="6112" y="12075"/>
                  <a:pt x="6144" y="12044"/>
                </a:cubicBezTo>
                <a:lnTo>
                  <a:pt x="11783" y="8484"/>
                </a:lnTo>
                <a:cubicBezTo>
                  <a:pt x="11909" y="8421"/>
                  <a:pt x="11941" y="8326"/>
                  <a:pt x="11941" y="8169"/>
                </a:cubicBezTo>
                <a:cubicBezTo>
                  <a:pt x="11941" y="8043"/>
                  <a:pt x="11846" y="7948"/>
                  <a:pt x="11783" y="7854"/>
                </a:cubicBezTo>
                <a:lnTo>
                  <a:pt x="10555" y="7097"/>
                </a:lnTo>
                <a:lnTo>
                  <a:pt x="11783" y="6373"/>
                </a:lnTo>
                <a:cubicBezTo>
                  <a:pt x="11909" y="6278"/>
                  <a:pt x="11941" y="6152"/>
                  <a:pt x="11941" y="6058"/>
                </a:cubicBezTo>
                <a:cubicBezTo>
                  <a:pt x="11941" y="5932"/>
                  <a:pt x="11846" y="5806"/>
                  <a:pt x="11783" y="5743"/>
                </a:cubicBezTo>
                <a:lnTo>
                  <a:pt x="10555" y="4987"/>
                </a:lnTo>
                <a:lnTo>
                  <a:pt x="11783" y="4230"/>
                </a:lnTo>
                <a:cubicBezTo>
                  <a:pt x="11909" y="4136"/>
                  <a:pt x="11941" y="4073"/>
                  <a:pt x="11941" y="3915"/>
                </a:cubicBezTo>
                <a:cubicBezTo>
                  <a:pt x="11941" y="3758"/>
                  <a:pt x="11846" y="3695"/>
                  <a:pt x="11783" y="3600"/>
                </a:cubicBezTo>
                <a:lnTo>
                  <a:pt x="6144" y="72"/>
                </a:lnTo>
                <a:cubicBezTo>
                  <a:pt x="6081" y="25"/>
                  <a:pt x="6018" y="1"/>
                  <a:pt x="5959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頁尾版面配置區 15">
            <a:extLst>
              <a:ext uri="{FF2B5EF4-FFF2-40B4-BE49-F238E27FC236}">
                <a16:creationId xmlns:a16="http://schemas.microsoft.com/office/drawing/2014/main" id="{14AE0CE7-E7A4-492F-81B3-5FE143B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1" name="投影片編號版面配置區 16">
            <a:extLst>
              <a:ext uri="{FF2B5EF4-FFF2-40B4-BE49-F238E27FC236}">
                <a16:creationId xmlns:a16="http://schemas.microsoft.com/office/drawing/2014/main" id="{3EF4B903-DB09-4FF8-8811-D12E31A2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1932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媒體銷毀與報廢流程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479000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1303973" y="24790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正式核准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03973" y="2969419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報廢需經單位權責主管正式核可，遵守設備報廢程序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133951" y="3559135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1644134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資料清除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644134" y="4049554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徹底清除所含之數位或非數位資料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474232" y="4639270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1984415" y="46392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紀錄全程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984415" y="5129689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全程予以紀錄(如拍照或攝影)，以備後續稽核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814513" y="5719405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14" name="Text 11"/>
          <p:cNvSpPr/>
          <p:nvPr/>
        </p:nvSpPr>
        <p:spPr>
          <a:xfrm>
            <a:off x="2324695" y="57194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委外保密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324695" y="6209824"/>
            <a:ext cx="60255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報廢作業委外時，須與承接廠商簽訂保密協定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頁尾版面配置區 15">
            <a:extLst>
              <a:ext uri="{FF2B5EF4-FFF2-40B4-BE49-F238E27FC236}">
                <a16:creationId xmlns:a16="http://schemas.microsoft.com/office/drawing/2014/main" id="{7FD5D352-C2ED-4A9E-9D54-1669B296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3A8FE60D-51FC-4F3D-BE9B-A5A91653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030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媒體</a:t>
            </a:r>
            <a:r>
              <a:rPr lang="zh-TW" alt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銷毀</a:t>
            </a:r>
            <a:r>
              <a:rPr lang="en-US" sz="4450" b="1" dirty="0" err="1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方式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72715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029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紙本</a:t>
            </a:r>
            <a:r>
              <a:rPr lang="zh-TW" alt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銷毀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焚燒或使用碎紙機粉碎，確保資料無法復原。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672715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03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硬碟</a:t>
            </a:r>
            <a:r>
              <a:rPr lang="zh-TW" alt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銷毀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54704" y="5993487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消磁</a:t>
            </a: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、</a:t>
            </a:r>
            <a:r>
              <a:rPr lang="zh-TW" alt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實體破壞</a:t>
            </a: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，或破壞記憶體顆粒。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672715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029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光碟</a:t>
            </a:r>
            <a:r>
              <a:rPr lang="zh-TW" alt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銷毀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715738" y="5993368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將光碟折斷或使用碎紙機將碟片粉碎。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頁尾版面配置區 15">
            <a:extLst>
              <a:ext uri="{FF2B5EF4-FFF2-40B4-BE49-F238E27FC236}">
                <a16:creationId xmlns:a16="http://schemas.microsoft.com/office/drawing/2014/main" id="{A7892766-FE8B-4D66-A183-B11780834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3" name="投影片編號版面配置區 16">
            <a:extLst>
              <a:ext uri="{FF2B5EF4-FFF2-40B4-BE49-F238E27FC236}">
                <a16:creationId xmlns:a16="http://schemas.microsoft.com/office/drawing/2014/main" id="{E3D6E80C-B7EA-4B71-A364-954F6A94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930" y="609600"/>
            <a:ext cx="5542359" cy="692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媒體傳輸安全措施</a:t>
            </a:r>
            <a:endParaRPr lang="en-US" sz="43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299960" y="1745694"/>
            <a:ext cx="30480" cy="5874901"/>
          </a:xfrm>
          <a:prstGeom prst="roundRect">
            <a:avLst>
              <a:gd name="adj" fmla="val 109102"/>
            </a:avLst>
          </a:prstGeom>
          <a:solidFill>
            <a:srgbClr val="D6D3CC"/>
          </a:solidFill>
          <a:ln/>
        </p:spPr>
      </p:sp>
      <p:sp>
        <p:nvSpPr>
          <p:cNvPr id="4" name="Shape 2"/>
          <p:cNvSpPr/>
          <p:nvPr/>
        </p:nvSpPr>
        <p:spPr>
          <a:xfrm>
            <a:off x="6431220" y="2229088"/>
            <a:ext cx="665083" cy="30480"/>
          </a:xfrm>
          <a:prstGeom prst="roundRect">
            <a:avLst>
              <a:gd name="adj" fmla="val 109102"/>
            </a:avLst>
          </a:prstGeom>
          <a:solidFill>
            <a:srgbClr val="D6D3CC"/>
          </a:solidFill>
          <a:ln/>
        </p:spPr>
      </p:sp>
      <p:sp>
        <p:nvSpPr>
          <p:cNvPr id="5" name="Shape 3"/>
          <p:cNvSpPr/>
          <p:nvPr/>
        </p:nvSpPr>
        <p:spPr>
          <a:xfrm>
            <a:off x="7065824" y="1995011"/>
            <a:ext cx="498753" cy="498753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870" y="2036505"/>
            <a:ext cx="332542" cy="41564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435548" y="1967389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保護包裝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75930" y="2446853"/>
            <a:ext cx="5430798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以保護材質覆蓋，避免遭受外力損傷。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534096" y="3337560"/>
            <a:ext cx="665083" cy="30480"/>
          </a:xfrm>
          <a:prstGeom prst="roundRect">
            <a:avLst>
              <a:gd name="adj" fmla="val 109102"/>
            </a:avLst>
          </a:prstGeom>
          <a:solidFill>
            <a:srgbClr val="D6D3CC"/>
          </a:solidFill>
          <a:ln/>
        </p:spPr>
      </p:sp>
      <p:sp>
        <p:nvSpPr>
          <p:cNvPr id="10" name="Shape 7"/>
          <p:cNvSpPr/>
          <p:nvPr/>
        </p:nvSpPr>
        <p:spPr>
          <a:xfrm>
            <a:off x="7065824" y="3103483"/>
            <a:ext cx="498753" cy="498753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870" y="3144976"/>
            <a:ext cx="332542" cy="41564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423672" y="3075861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安全封裝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8423672" y="3555325"/>
            <a:ext cx="5430798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附加必要之封裝，彌封處應有印記等標示。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6431220" y="4335185"/>
            <a:ext cx="665083" cy="30480"/>
          </a:xfrm>
          <a:prstGeom prst="roundRect">
            <a:avLst>
              <a:gd name="adj" fmla="val 109102"/>
            </a:avLst>
          </a:prstGeom>
          <a:solidFill>
            <a:srgbClr val="D6D3CC"/>
          </a:solidFill>
          <a:ln/>
        </p:spPr>
      </p:sp>
      <p:sp>
        <p:nvSpPr>
          <p:cNvPr id="15" name="Shape 11"/>
          <p:cNvSpPr/>
          <p:nvPr/>
        </p:nvSpPr>
        <p:spPr>
          <a:xfrm>
            <a:off x="7065824" y="4101108"/>
            <a:ext cx="498753" cy="498753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870" y="4142601"/>
            <a:ext cx="332542" cy="41564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3435548" y="4073485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專人負責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75930" y="4552950"/>
            <a:ext cx="5430798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指定專責負責人，負起傳輸運送作業之整體責任。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7534096" y="5332809"/>
            <a:ext cx="665083" cy="30480"/>
          </a:xfrm>
          <a:prstGeom prst="roundRect">
            <a:avLst>
              <a:gd name="adj" fmla="val 109102"/>
            </a:avLst>
          </a:prstGeom>
          <a:solidFill>
            <a:srgbClr val="D6D3CC"/>
          </a:solidFill>
          <a:ln/>
        </p:spPr>
      </p:sp>
      <p:sp>
        <p:nvSpPr>
          <p:cNvPr id="20" name="Shape 15"/>
          <p:cNvSpPr/>
          <p:nvPr/>
        </p:nvSpPr>
        <p:spPr>
          <a:xfrm>
            <a:off x="7065824" y="5098733"/>
            <a:ext cx="498753" cy="498753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870" y="5140226"/>
            <a:ext cx="332542" cy="41564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423672" y="5071110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全程紀錄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8423672" y="5550575"/>
            <a:ext cx="5430798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記錄傳輸過程中接觸之人員、工具、地點與時間。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Shape 18"/>
          <p:cNvSpPr/>
          <p:nvPr/>
        </p:nvSpPr>
        <p:spPr>
          <a:xfrm>
            <a:off x="6431220" y="6330434"/>
            <a:ext cx="665083" cy="30480"/>
          </a:xfrm>
          <a:prstGeom prst="roundRect">
            <a:avLst>
              <a:gd name="adj" fmla="val 109102"/>
            </a:avLst>
          </a:prstGeom>
          <a:solidFill>
            <a:srgbClr val="D6D3CC"/>
          </a:solidFill>
          <a:ln/>
        </p:spPr>
      </p:sp>
      <p:sp>
        <p:nvSpPr>
          <p:cNvPr id="25" name="Shape 19"/>
          <p:cNvSpPr/>
          <p:nvPr/>
        </p:nvSpPr>
        <p:spPr>
          <a:xfrm>
            <a:off x="7065824" y="6096357"/>
            <a:ext cx="498753" cy="498753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870" y="6137850"/>
            <a:ext cx="332542" cy="415647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3435548" y="6068735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資料加密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 21"/>
          <p:cNvSpPr/>
          <p:nvPr/>
        </p:nvSpPr>
        <p:spPr>
          <a:xfrm>
            <a:off x="775930" y="6548199"/>
            <a:ext cx="5430798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機敏資料進行必要之加密，確保資料安全。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頁尾版面配置區 15">
            <a:extLst>
              <a:ext uri="{FF2B5EF4-FFF2-40B4-BE49-F238E27FC236}">
                <a16:creationId xmlns:a16="http://schemas.microsoft.com/office/drawing/2014/main" id="{598C25BE-9107-43A4-BB71-4B434073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0" name="投影片編號版面配置區 16">
            <a:extLst>
              <a:ext uri="{FF2B5EF4-FFF2-40B4-BE49-F238E27FC236}">
                <a16:creationId xmlns:a16="http://schemas.microsoft.com/office/drawing/2014/main" id="{2499F8E7-E10F-4878-BD0A-8C24C70A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EC60755-5873-4B57-8AEE-52CA16CC4B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TW" altLang="en-US" sz="66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何謂</a:t>
            </a:r>
            <a:r>
              <a:rPr lang="en-US" altLang="zh-TW" sz="66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PDCA </a:t>
            </a:r>
            <a:r>
              <a:rPr lang="en-US" altLang="zh-TW" sz="6600" b="1" dirty="0" err="1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循環</a:t>
            </a:r>
            <a:endParaRPr lang="zh-TW" altLang="en-US" dirty="0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ED3B2A74-8448-4CA2-8CE7-E464252B8A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35EB57F-23FE-4E48-AFBA-3CBAEA10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51C9DD5-3059-4AD1-8C5C-43FAE28C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786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7920" y="909637"/>
            <a:ext cx="5225534" cy="653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帳號與身分管理</a:t>
            </a:r>
            <a:endParaRPr lang="en-US" sz="4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17920" y="1876306"/>
            <a:ext cx="7680960" cy="1204198"/>
          </a:xfrm>
          <a:prstGeom prst="roundRect">
            <a:avLst>
              <a:gd name="adj" fmla="val 2604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6426875" y="2085261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唯一識別</a:t>
            </a:r>
            <a:endParaRPr lang="en-US" sz="2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26875" y="2537103"/>
            <a:ext cx="7263051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所有可接觸資訊系統、管制區域之人員或設備，須有唯一識別碼或通行證件。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17920" y="3289459"/>
            <a:ext cx="7680960" cy="1204198"/>
          </a:xfrm>
          <a:prstGeom prst="roundRect">
            <a:avLst>
              <a:gd name="adj" fmla="val 2604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6426875" y="3498413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避免共用</a:t>
            </a:r>
            <a:endParaRPr lang="en-US" sz="2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426875" y="3950256"/>
            <a:ext cx="7263051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避免使用公用識別碼或通行證件，確保可歸責性。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17920" y="4702612"/>
            <a:ext cx="7680960" cy="1204198"/>
          </a:xfrm>
          <a:prstGeom prst="roundRect">
            <a:avLst>
              <a:gd name="adj" fmla="val 2604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6426875" y="4911566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紀錄存取</a:t>
            </a:r>
            <a:endParaRPr lang="en-US" sz="2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26875" y="5363408"/>
            <a:ext cx="7263051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紀錄存取者識別碼、時間、地點、存取標的物等，確保紀錄不被變更或刪除。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17920" y="6115764"/>
            <a:ext cx="7680960" cy="1204198"/>
          </a:xfrm>
          <a:prstGeom prst="roundRect">
            <a:avLst>
              <a:gd name="adj" fmla="val 2604"/>
            </a:avLst>
          </a:prstGeom>
          <a:solidFill>
            <a:srgbClr val="F0EDE6"/>
          </a:solidFill>
          <a:ln/>
        </p:spPr>
      </p:sp>
      <p:sp>
        <p:nvSpPr>
          <p:cNvPr id="14" name="Text 11"/>
          <p:cNvSpPr/>
          <p:nvPr/>
        </p:nvSpPr>
        <p:spPr>
          <a:xfrm>
            <a:off x="6426875" y="6324719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設備管理</a:t>
            </a:r>
            <a:endParaRPr lang="en-US" sz="2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26875" y="6776561"/>
            <a:ext cx="7263051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所有設備需有唯一識別碼，並備有設備清冊隨時更新。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頁尾版面配置區 15">
            <a:extLst>
              <a:ext uri="{FF2B5EF4-FFF2-40B4-BE49-F238E27FC236}">
                <a16:creationId xmlns:a16="http://schemas.microsoft.com/office/drawing/2014/main" id="{B01D1C18-A4CA-4BEC-ACA7-9F7436D2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754BE283-831B-4AF8-BC0A-CDE33AF7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9568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密碼與認證安全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74462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2538413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密碼複雜度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80190" y="3028831"/>
            <a:ext cx="22919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帳號及密碼必須具備一定安全複雜度，至少</a:t>
            </a:r>
            <a:r>
              <a:rPr lang="en-US" altLang="zh-TW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8</a:t>
            </a: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碼，含英數字或特殊符號。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4" y="174462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2538413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定期更換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8912304" y="3028831"/>
            <a:ext cx="22920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系統應要求使用者定期更換密碼，特別是管理者密碼。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538" y="1744623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2538413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登入限制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1544538" y="3028831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設定在一定時間內允許登入次數上限，超過則鎖定帳號。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5160883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80190" y="5954673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保護措施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6280190" y="6445091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安裝防毒軟體，定期更新病毒碼及系統安全修補程式。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頁尾版面配置區 15">
            <a:extLst>
              <a:ext uri="{FF2B5EF4-FFF2-40B4-BE49-F238E27FC236}">
                <a16:creationId xmlns:a16="http://schemas.microsoft.com/office/drawing/2014/main" id="{5AD27C32-160E-45E1-8BC3-ECD26582F19A}"/>
              </a:ext>
            </a:extLst>
          </p:cNvPr>
          <p:cNvSpPr txBox="1">
            <a:spLocks/>
          </p:cNvSpPr>
          <p:nvPr/>
        </p:nvSpPr>
        <p:spPr>
          <a:xfrm>
            <a:off x="4197424" y="7683622"/>
            <a:ext cx="7557134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A57B33D2-9DB3-4B4A-8319-BD0449B57264}"/>
              </a:ext>
            </a:extLst>
          </p:cNvPr>
          <p:cNvSpPr txBox="1">
            <a:spLocks/>
          </p:cNvSpPr>
          <p:nvPr/>
        </p:nvSpPr>
        <p:spPr>
          <a:xfrm>
            <a:off x="13536294" y="7578565"/>
            <a:ext cx="820007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140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存取控制機制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762958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1989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帳號管理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754422" y="24801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使用者需透過帳號與資訊系統互動，不使用時應登出系統。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123843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3506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職務區域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754422" y="3841075"/>
            <a:ext cx="623288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避免一項業務僅授權一人，系統管理人員依職務進行區域劃分。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7754422" y="50205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最小權限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754422" y="551092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採用「最小使用權限」原則，僅提供業務所需的必要權限。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6154579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754422" y="63813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遠端存取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7754422" y="687181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遠端存取需有明確政策與程序，並進行監控與紀錄。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頁尾版面配置區 15">
            <a:extLst>
              <a:ext uri="{FF2B5EF4-FFF2-40B4-BE49-F238E27FC236}">
                <a16:creationId xmlns:a16="http://schemas.microsoft.com/office/drawing/2014/main" id="{176D5F7B-BBF4-4A2C-8D89-E33CCBF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BE999D51-31CC-40D7-A4B4-4A35423B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2" name="Image 4" descr="preencoded.png">
            <a:extLst>
              <a:ext uri="{FF2B5EF4-FFF2-40B4-BE49-F238E27FC236}">
                <a16:creationId xmlns:a16="http://schemas.microsoft.com/office/drawing/2014/main" id="{CCD9CB52-BB98-4E71-AB2A-E7F11755B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793695"/>
            <a:ext cx="1134070" cy="136088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3310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資料備份機制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33719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878860" y="23797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1</a:t>
            </a:r>
            <a:endParaRPr lang="en-US" sz="26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530906" y="23371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異地備份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530906" y="2827615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建立異地備份機制，儲存空間條件不低於主要儲存空間。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367248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878860" y="371498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2</a:t>
            </a:r>
            <a:endParaRPr lang="en-US" sz="26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530906" y="36724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備份頻率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530906" y="416290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依資料重要性設定備份頻率與間隔，確保資料完整性。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93790" y="500776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3" name="Text 10"/>
          <p:cNvSpPr/>
          <p:nvPr/>
        </p:nvSpPr>
        <p:spPr>
          <a:xfrm>
            <a:off x="878860" y="50502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3</a:t>
            </a:r>
            <a:endParaRPr lang="en-US" sz="26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530906" y="5007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人員管制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530906" y="549818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嚴格管制進出備份場所人員，並留下必要紀錄。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93790" y="634305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7" name="Text 14"/>
          <p:cNvSpPr/>
          <p:nvPr/>
        </p:nvSpPr>
        <p:spPr>
          <a:xfrm>
            <a:off x="878860" y="638556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4</a:t>
            </a:r>
            <a:endParaRPr lang="en-US" sz="26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530906" y="63430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定期測試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530906" y="6833473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定期進行資料還原測試，確保備份資料可用性。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頁尾版面配置區 15">
            <a:extLst>
              <a:ext uri="{FF2B5EF4-FFF2-40B4-BE49-F238E27FC236}">
                <a16:creationId xmlns:a16="http://schemas.microsoft.com/office/drawing/2014/main" id="{49E5229F-DBE5-4169-B50B-212DDB0C3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1" name="投影片編號版面配置區 16">
            <a:extLst>
              <a:ext uri="{FF2B5EF4-FFF2-40B4-BE49-F238E27FC236}">
                <a16:creationId xmlns:a16="http://schemas.microsoft.com/office/drawing/2014/main" id="{79D9F3C5-7809-4C0D-BD11-4C5372F2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41355" y="88378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電子個人資料安全管理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578060"/>
            <a:ext cx="250627" cy="25062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71230" y="2538413"/>
            <a:ext cx="18145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編碼加密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271230" y="3028831"/>
            <a:ext cx="181451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個人資料應適當編碼或加密，避免以明碼儲存造成資料外洩。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904" y="2578060"/>
            <a:ext cx="250746" cy="25074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903464" y="2538413"/>
            <a:ext cx="18145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稽核工具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3903464" y="3028831"/>
            <a:ext cx="181451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設置必要稽核工具，確保存取行為被記錄，防止非法存取與變更。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138" y="2578060"/>
            <a:ext cx="250627" cy="25062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535579" y="2538413"/>
            <a:ext cx="18145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金鑰管理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535579" y="3028831"/>
            <a:ext cx="18145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專人保管加密工具金鑰，建立管理與稽核機制。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5200531"/>
            <a:ext cx="250627" cy="25062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271230" y="5160883"/>
            <a:ext cx="18145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警語提醒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271230" y="5651302"/>
            <a:ext cx="18145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系統應顯示警語，提醒使用者遵守必要之保密責任。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頁尾版面配置區 15">
            <a:extLst>
              <a:ext uri="{FF2B5EF4-FFF2-40B4-BE49-F238E27FC236}">
                <a16:creationId xmlns:a16="http://schemas.microsoft.com/office/drawing/2014/main" id="{30AF5D77-9AC8-4B67-8EAB-CB8D01C2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7DEA82CF-D50F-4746-9A08-8F9895A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3310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紙本傳遞與銷毀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33719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379702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3371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列印控制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530906" y="2827615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管制相同個資之列印份數，必要時向保管人借閱並留下紀錄。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793790" y="367248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3714988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36724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安全傳遞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530906" y="416290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使用公文信封袋等保護措施進行傳遞，並記錄傳遞與接收。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793790" y="500776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050274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007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銷毀紀錄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530906" y="549818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造冊並留下完整銷毀紀錄，確保可追溯性。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793790" y="634305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7" name="Text 11"/>
          <p:cNvSpPr/>
          <p:nvPr/>
        </p:nvSpPr>
        <p:spPr>
          <a:xfrm>
            <a:off x="1530906" y="63430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再利用禁止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530906" y="6833473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含個資紙本不需使用時必須銷毀，嚴禁作為回收再利用。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頁尾版面配置區 15">
            <a:extLst>
              <a:ext uri="{FF2B5EF4-FFF2-40B4-BE49-F238E27FC236}">
                <a16:creationId xmlns:a16="http://schemas.microsoft.com/office/drawing/2014/main" id="{603B9928-AA78-4C48-AF00-4888585CF98B}"/>
              </a:ext>
            </a:extLst>
          </p:cNvPr>
          <p:cNvSpPr txBox="1">
            <a:spLocks/>
          </p:cNvSpPr>
          <p:nvPr/>
        </p:nvSpPr>
        <p:spPr>
          <a:xfrm>
            <a:off x="4197424" y="7683622"/>
            <a:ext cx="7557134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0" name="投影片編號版面配置區 16">
            <a:extLst>
              <a:ext uri="{FF2B5EF4-FFF2-40B4-BE49-F238E27FC236}">
                <a16:creationId xmlns:a16="http://schemas.microsoft.com/office/drawing/2014/main" id="{396CD4C3-A281-4668-9E0E-626992AD5F85}"/>
              </a:ext>
            </a:extLst>
          </p:cNvPr>
          <p:cNvSpPr txBox="1">
            <a:spLocks/>
          </p:cNvSpPr>
          <p:nvPr/>
        </p:nvSpPr>
        <p:spPr>
          <a:xfrm>
            <a:off x="13536294" y="7578565"/>
            <a:ext cx="820007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21" name="Google Shape;10281;p180">
            <a:extLst>
              <a:ext uri="{FF2B5EF4-FFF2-40B4-BE49-F238E27FC236}">
                <a16:creationId xmlns:a16="http://schemas.microsoft.com/office/drawing/2014/main" id="{7C04E8A5-AE50-4391-9554-FB57C7C826B0}"/>
              </a:ext>
            </a:extLst>
          </p:cNvPr>
          <p:cNvGrpSpPr/>
          <p:nvPr/>
        </p:nvGrpSpPr>
        <p:grpSpPr>
          <a:xfrm>
            <a:off x="878860" y="6432359"/>
            <a:ext cx="329068" cy="331693"/>
            <a:chOff x="1777925" y="1953700"/>
            <a:chExt cx="294600" cy="296950"/>
          </a:xfrm>
          <a:solidFill>
            <a:schemeClr val="tx1"/>
          </a:solidFill>
        </p:grpSpPr>
        <p:sp>
          <p:nvSpPr>
            <p:cNvPr id="22" name="Google Shape;10282;p180">
              <a:extLst>
                <a:ext uri="{FF2B5EF4-FFF2-40B4-BE49-F238E27FC236}">
                  <a16:creationId xmlns:a16="http://schemas.microsoft.com/office/drawing/2014/main" id="{20D53590-FB2C-40CC-AC80-5ABDF0C4F4A4}"/>
                </a:ext>
              </a:extLst>
            </p:cNvPr>
            <p:cNvSpPr/>
            <p:nvPr/>
          </p:nvSpPr>
          <p:spPr>
            <a:xfrm>
              <a:off x="1794450" y="2052125"/>
              <a:ext cx="278075" cy="198525"/>
            </a:xfrm>
            <a:custGeom>
              <a:avLst/>
              <a:gdLst/>
              <a:ahLst/>
              <a:cxnLst/>
              <a:rect l="l" t="t" r="r" b="b"/>
              <a:pathLst>
                <a:path w="11123" h="7941" extrusionOk="0">
                  <a:moveTo>
                    <a:pt x="10545" y="1"/>
                  </a:moveTo>
                  <a:cubicBezTo>
                    <a:pt x="10499" y="1"/>
                    <a:pt x="10449" y="11"/>
                    <a:pt x="10397" y="33"/>
                  </a:cubicBezTo>
                  <a:cubicBezTo>
                    <a:pt x="10208" y="64"/>
                    <a:pt x="10145" y="253"/>
                    <a:pt x="10177" y="474"/>
                  </a:cubicBezTo>
                  <a:cubicBezTo>
                    <a:pt x="10334" y="1009"/>
                    <a:pt x="10460" y="1514"/>
                    <a:pt x="10460" y="1986"/>
                  </a:cubicBezTo>
                  <a:cubicBezTo>
                    <a:pt x="10460" y="4885"/>
                    <a:pt x="8129" y="7247"/>
                    <a:pt x="5199" y="7247"/>
                  </a:cubicBezTo>
                  <a:cubicBezTo>
                    <a:pt x="3561" y="7247"/>
                    <a:pt x="2017" y="6460"/>
                    <a:pt x="1040" y="5137"/>
                  </a:cubicBezTo>
                  <a:lnTo>
                    <a:pt x="1734" y="5137"/>
                  </a:lnTo>
                  <a:cubicBezTo>
                    <a:pt x="1954" y="5137"/>
                    <a:pt x="2112" y="4979"/>
                    <a:pt x="2112" y="4790"/>
                  </a:cubicBezTo>
                  <a:cubicBezTo>
                    <a:pt x="2112" y="4601"/>
                    <a:pt x="1954" y="4444"/>
                    <a:pt x="1734" y="4444"/>
                  </a:cubicBezTo>
                  <a:lnTo>
                    <a:pt x="379" y="4444"/>
                  </a:lnTo>
                  <a:cubicBezTo>
                    <a:pt x="158" y="4444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79" y="6523"/>
                  </a:cubicBezTo>
                  <a:cubicBezTo>
                    <a:pt x="568" y="6523"/>
                    <a:pt x="725" y="6365"/>
                    <a:pt x="725" y="6176"/>
                  </a:cubicBezTo>
                  <a:lnTo>
                    <a:pt x="725" y="5830"/>
                  </a:lnTo>
                  <a:cubicBezTo>
                    <a:pt x="1860" y="7184"/>
                    <a:pt x="3529" y="7941"/>
                    <a:pt x="5199" y="7941"/>
                  </a:cubicBezTo>
                  <a:cubicBezTo>
                    <a:pt x="8476" y="7941"/>
                    <a:pt x="11122" y="5294"/>
                    <a:pt x="11122" y="2049"/>
                  </a:cubicBezTo>
                  <a:cubicBezTo>
                    <a:pt x="11122" y="1482"/>
                    <a:pt x="11028" y="883"/>
                    <a:pt x="10839" y="253"/>
                  </a:cubicBezTo>
                  <a:cubicBezTo>
                    <a:pt x="10814" y="109"/>
                    <a:pt x="10698" y="1"/>
                    <a:pt x="105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283;p180">
              <a:extLst>
                <a:ext uri="{FF2B5EF4-FFF2-40B4-BE49-F238E27FC236}">
                  <a16:creationId xmlns:a16="http://schemas.microsoft.com/office/drawing/2014/main" id="{399BFEF3-33A0-4006-8ADE-43A549226F44}"/>
                </a:ext>
              </a:extLst>
            </p:cNvPr>
            <p:cNvSpPr/>
            <p:nvPr/>
          </p:nvSpPr>
          <p:spPr>
            <a:xfrm>
              <a:off x="1777925" y="1953700"/>
              <a:ext cx="278050" cy="198675"/>
            </a:xfrm>
            <a:custGeom>
              <a:avLst/>
              <a:gdLst/>
              <a:ahLst/>
              <a:cxnLst/>
              <a:rect l="l" t="t" r="r" b="b"/>
              <a:pathLst>
                <a:path w="11122" h="7947" extrusionOk="0">
                  <a:moveTo>
                    <a:pt x="5892" y="0"/>
                  </a:moveTo>
                  <a:cubicBezTo>
                    <a:pt x="2647" y="0"/>
                    <a:pt x="0" y="2615"/>
                    <a:pt x="0" y="5892"/>
                  </a:cubicBezTo>
                  <a:cubicBezTo>
                    <a:pt x="0" y="6459"/>
                    <a:pt x="63" y="7026"/>
                    <a:pt x="284" y="7656"/>
                  </a:cubicBezTo>
                  <a:cubicBezTo>
                    <a:pt x="310" y="7869"/>
                    <a:pt x="450" y="7947"/>
                    <a:pt x="606" y="7947"/>
                  </a:cubicBezTo>
                  <a:cubicBezTo>
                    <a:pt x="635" y="7947"/>
                    <a:pt x="664" y="7944"/>
                    <a:pt x="693" y="7939"/>
                  </a:cubicBezTo>
                  <a:cubicBezTo>
                    <a:pt x="914" y="7908"/>
                    <a:pt x="977" y="7719"/>
                    <a:pt x="945" y="7498"/>
                  </a:cubicBezTo>
                  <a:cubicBezTo>
                    <a:pt x="788" y="6963"/>
                    <a:pt x="662" y="6459"/>
                    <a:pt x="662" y="5923"/>
                  </a:cubicBezTo>
                  <a:cubicBezTo>
                    <a:pt x="662" y="3056"/>
                    <a:pt x="2993" y="693"/>
                    <a:pt x="5923" y="693"/>
                  </a:cubicBezTo>
                  <a:cubicBezTo>
                    <a:pt x="7561" y="693"/>
                    <a:pt x="9105" y="1481"/>
                    <a:pt x="10082" y="2773"/>
                  </a:cubicBezTo>
                  <a:lnTo>
                    <a:pt x="9389" y="2773"/>
                  </a:lnTo>
                  <a:cubicBezTo>
                    <a:pt x="9168" y="2773"/>
                    <a:pt x="9011" y="2930"/>
                    <a:pt x="9011" y="3151"/>
                  </a:cubicBezTo>
                  <a:cubicBezTo>
                    <a:pt x="9011" y="3340"/>
                    <a:pt x="9168" y="3497"/>
                    <a:pt x="9389" y="3497"/>
                  </a:cubicBezTo>
                  <a:lnTo>
                    <a:pt x="10743" y="3497"/>
                  </a:lnTo>
                  <a:cubicBezTo>
                    <a:pt x="10964" y="3497"/>
                    <a:pt x="11121" y="3340"/>
                    <a:pt x="11121" y="3151"/>
                  </a:cubicBezTo>
                  <a:lnTo>
                    <a:pt x="11121" y="1765"/>
                  </a:lnTo>
                  <a:cubicBezTo>
                    <a:pt x="11121" y="1575"/>
                    <a:pt x="10964" y="1418"/>
                    <a:pt x="10743" y="1418"/>
                  </a:cubicBezTo>
                  <a:cubicBezTo>
                    <a:pt x="10554" y="1418"/>
                    <a:pt x="10397" y="1575"/>
                    <a:pt x="10397" y="1765"/>
                  </a:cubicBezTo>
                  <a:lnTo>
                    <a:pt x="10397" y="2111"/>
                  </a:lnTo>
                  <a:cubicBezTo>
                    <a:pt x="9263" y="725"/>
                    <a:pt x="7593" y="0"/>
                    <a:pt x="5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284;p180">
              <a:extLst>
                <a:ext uri="{FF2B5EF4-FFF2-40B4-BE49-F238E27FC236}">
                  <a16:creationId xmlns:a16="http://schemas.microsoft.com/office/drawing/2014/main" id="{A59B5881-A01E-4314-86CD-52483C0A4023}"/>
                </a:ext>
              </a:extLst>
            </p:cNvPr>
            <p:cNvSpPr/>
            <p:nvPr/>
          </p:nvSpPr>
          <p:spPr>
            <a:xfrm>
              <a:off x="1829125" y="2006475"/>
              <a:ext cx="191400" cy="191400"/>
            </a:xfrm>
            <a:custGeom>
              <a:avLst/>
              <a:gdLst/>
              <a:ahLst/>
              <a:cxnLst/>
              <a:rect l="l" t="t" r="r" b="b"/>
              <a:pathLst>
                <a:path w="7656" h="7656" extrusionOk="0">
                  <a:moveTo>
                    <a:pt x="4190" y="693"/>
                  </a:moveTo>
                  <a:cubicBezTo>
                    <a:pt x="4757" y="788"/>
                    <a:pt x="5324" y="1008"/>
                    <a:pt x="5797" y="1386"/>
                  </a:cubicBezTo>
                  <a:lnTo>
                    <a:pt x="5545" y="1607"/>
                  </a:lnTo>
                  <a:cubicBezTo>
                    <a:pt x="5450" y="1733"/>
                    <a:pt x="5450" y="1953"/>
                    <a:pt x="5545" y="2079"/>
                  </a:cubicBezTo>
                  <a:cubicBezTo>
                    <a:pt x="5608" y="2142"/>
                    <a:pt x="5702" y="2174"/>
                    <a:pt x="5793" y="2174"/>
                  </a:cubicBezTo>
                  <a:cubicBezTo>
                    <a:pt x="5884" y="2174"/>
                    <a:pt x="5970" y="2142"/>
                    <a:pt x="6017" y="2079"/>
                  </a:cubicBezTo>
                  <a:lnTo>
                    <a:pt x="6270" y="1859"/>
                  </a:lnTo>
                  <a:cubicBezTo>
                    <a:pt x="6616" y="2268"/>
                    <a:pt x="6868" y="2835"/>
                    <a:pt x="6931" y="3466"/>
                  </a:cubicBezTo>
                  <a:lnTo>
                    <a:pt x="6616" y="3466"/>
                  </a:lnTo>
                  <a:cubicBezTo>
                    <a:pt x="6427" y="3466"/>
                    <a:pt x="6270" y="3623"/>
                    <a:pt x="6270" y="3812"/>
                  </a:cubicBezTo>
                  <a:cubicBezTo>
                    <a:pt x="6270" y="4001"/>
                    <a:pt x="6427" y="4159"/>
                    <a:pt x="6616" y="4159"/>
                  </a:cubicBezTo>
                  <a:lnTo>
                    <a:pt x="6931" y="4159"/>
                  </a:lnTo>
                  <a:cubicBezTo>
                    <a:pt x="6868" y="4757"/>
                    <a:pt x="6616" y="5324"/>
                    <a:pt x="6270" y="5797"/>
                  </a:cubicBezTo>
                  <a:lnTo>
                    <a:pt x="6017" y="5545"/>
                  </a:lnTo>
                  <a:cubicBezTo>
                    <a:pt x="5970" y="5482"/>
                    <a:pt x="5884" y="5450"/>
                    <a:pt x="5793" y="5450"/>
                  </a:cubicBezTo>
                  <a:cubicBezTo>
                    <a:pt x="5702" y="5450"/>
                    <a:pt x="5608" y="5482"/>
                    <a:pt x="5545" y="5545"/>
                  </a:cubicBezTo>
                  <a:cubicBezTo>
                    <a:pt x="5450" y="5671"/>
                    <a:pt x="5450" y="5923"/>
                    <a:pt x="5545" y="6017"/>
                  </a:cubicBezTo>
                  <a:lnTo>
                    <a:pt x="5797" y="6270"/>
                  </a:lnTo>
                  <a:cubicBezTo>
                    <a:pt x="5356" y="6616"/>
                    <a:pt x="4820" y="6837"/>
                    <a:pt x="4190" y="6931"/>
                  </a:cubicBezTo>
                  <a:lnTo>
                    <a:pt x="4190" y="6616"/>
                  </a:lnTo>
                  <a:cubicBezTo>
                    <a:pt x="4190" y="6427"/>
                    <a:pt x="4033" y="6270"/>
                    <a:pt x="3812" y="6270"/>
                  </a:cubicBezTo>
                  <a:cubicBezTo>
                    <a:pt x="3623" y="6270"/>
                    <a:pt x="3466" y="6427"/>
                    <a:pt x="3466" y="6616"/>
                  </a:cubicBezTo>
                  <a:lnTo>
                    <a:pt x="3466" y="6931"/>
                  </a:lnTo>
                  <a:cubicBezTo>
                    <a:pt x="2867" y="6837"/>
                    <a:pt x="2331" y="6616"/>
                    <a:pt x="1859" y="6270"/>
                  </a:cubicBezTo>
                  <a:lnTo>
                    <a:pt x="2079" y="6017"/>
                  </a:lnTo>
                  <a:cubicBezTo>
                    <a:pt x="2205" y="5891"/>
                    <a:pt x="2205" y="5671"/>
                    <a:pt x="2079" y="5545"/>
                  </a:cubicBezTo>
                  <a:cubicBezTo>
                    <a:pt x="2032" y="5482"/>
                    <a:pt x="1945" y="5450"/>
                    <a:pt x="1855" y="5450"/>
                  </a:cubicBezTo>
                  <a:cubicBezTo>
                    <a:pt x="1764" y="5450"/>
                    <a:pt x="1670" y="5482"/>
                    <a:pt x="1607" y="5545"/>
                  </a:cubicBezTo>
                  <a:lnTo>
                    <a:pt x="1386" y="5797"/>
                  </a:lnTo>
                  <a:cubicBezTo>
                    <a:pt x="1040" y="5356"/>
                    <a:pt x="788" y="4789"/>
                    <a:pt x="725" y="4159"/>
                  </a:cubicBezTo>
                  <a:lnTo>
                    <a:pt x="1040" y="4159"/>
                  </a:lnTo>
                  <a:cubicBezTo>
                    <a:pt x="1229" y="4159"/>
                    <a:pt x="1386" y="4001"/>
                    <a:pt x="1386" y="3812"/>
                  </a:cubicBezTo>
                  <a:cubicBezTo>
                    <a:pt x="1386" y="3623"/>
                    <a:pt x="1229" y="3466"/>
                    <a:pt x="1040" y="3466"/>
                  </a:cubicBezTo>
                  <a:lnTo>
                    <a:pt x="725" y="3466"/>
                  </a:lnTo>
                  <a:cubicBezTo>
                    <a:pt x="788" y="2867"/>
                    <a:pt x="1040" y="2331"/>
                    <a:pt x="1386" y="1859"/>
                  </a:cubicBezTo>
                  <a:lnTo>
                    <a:pt x="1607" y="2079"/>
                  </a:lnTo>
                  <a:cubicBezTo>
                    <a:pt x="1701" y="2174"/>
                    <a:pt x="1764" y="2205"/>
                    <a:pt x="1859" y="2205"/>
                  </a:cubicBezTo>
                  <a:cubicBezTo>
                    <a:pt x="1922" y="2205"/>
                    <a:pt x="2048" y="2174"/>
                    <a:pt x="2079" y="2079"/>
                  </a:cubicBezTo>
                  <a:cubicBezTo>
                    <a:pt x="2205" y="1953"/>
                    <a:pt x="2205" y="1733"/>
                    <a:pt x="2079" y="1607"/>
                  </a:cubicBezTo>
                  <a:lnTo>
                    <a:pt x="1859" y="1386"/>
                  </a:lnTo>
                  <a:cubicBezTo>
                    <a:pt x="2300" y="1008"/>
                    <a:pt x="2835" y="788"/>
                    <a:pt x="3466" y="693"/>
                  </a:cubicBezTo>
                  <a:lnTo>
                    <a:pt x="3466" y="1008"/>
                  </a:lnTo>
                  <a:cubicBezTo>
                    <a:pt x="3466" y="1229"/>
                    <a:pt x="3623" y="1386"/>
                    <a:pt x="3812" y="1386"/>
                  </a:cubicBezTo>
                  <a:cubicBezTo>
                    <a:pt x="4033" y="1386"/>
                    <a:pt x="4190" y="1229"/>
                    <a:pt x="4190" y="1008"/>
                  </a:cubicBezTo>
                  <a:lnTo>
                    <a:pt x="4190" y="693"/>
                  </a:lnTo>
                  <a:close/>
                  <a:moveTo>
                    <a:pt x="3812" y="0"/>
                  </a:moveTo>
                  <a:cubicBezTo>
                    <a:pt x="1733" y="0"/>
                    <a:pt x="0" y="1701"/>
                    <a:pt x="0" y="3812"/>
                  </a:cubicBezTo>
                  <a:cubicBezTo>
                    <a:pt x="0" y="5923"/>
                    <a:pt x="1701" y="7656"/>
                    <a:pt x="3812" y="7656"/>
                  </a:cubicBezTo>
                  <a:cubicBezTo>
                    <a:pt x="5923" y="7656"/>
                    <a:pt x="7656" y="5954"/>
                    <a:pt x="7656" y="3812"/>
                  </a:cubicBezTo>
                  <a:cubicBezTo>
                    <a:pt x="7656" y="1733"/>
                    <a:pt x="5954" y="0"/>
                    <a:pt x="38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285;p180">
              <a:extLst>
                <a:ext uri="{FF2B5EF4-FFF2-40B4-BE49-F238E27FC236}">
                  <a16:creationId xmlns:a16="http://schemas.microsoft.com/office/drawing/2014/main" id="{10BA44BD-FC61-4275-8DA5-B24D7D5FE981}"/>
                </a:ext>
              </a:extLst>
            </p:cNvPr>
            <p:cNvSpPr/>
            <p:nvPr/>
          </p:nvSpPr>
          <p:spPr>
            <a:xfrm>
              <a:off x="1915750" y="2058450"/>
              <a:ext cx="35475" cy="52800"/>
            </a:xfrm>
            <a:custGeom>
              <a:avLst/>
              <a:gdLst/>
              <a:ahLst/>
              <a:cxnLst/>
              <a:rect l="l" t="t" r="r" b="b"/>
              <a:pathLst>
                <a:path w="1419" h="2112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733"/>
                  </a:lnTo>
                  <a:cubicBezTo>
                    <a:pt x="1" y="1954"/>
                    <a:pt x="158" y="2111"/>
                    <a:pt x="347" y="2111"/>
                  </a:cubicBezTo>
                  <a:lnTo>
                    <a:pt x="1072" y="2111"/>
                  </a:lnTo>
                  <a:cubicBezTo>
                    <a:pt x="1261" y="2111"/>
                    <a:pt x="1418" y="1954"/>
                    <a:pt x="1418" y="1733"/>
                  </a:cubicBezTo>
                  <a:cubicBezTo>
                    <a:pt x="1418" y="1544"/>
                    <a:pt x="1261" y="1387"/>
                    <a:pt x="1072" y="1387"/>
                  </a:cubicBezTo>
                  <a:lnTo>
                    <a:pt x="725" y="1387"/>
                  </a:lnTo>
                  <a:lnTo>
                    <a:pt x="725" y="378"/>
                  </a:ln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3258" y="87362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人員個資安全管理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479000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1303973" y="24790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簽署同意書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03973" y="2969419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所有教職員工生皆應簽署個人資料蒐集同意書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133951" y="3559135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1644134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保密切結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644134" y="4049554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教職員工應簽署保密切結書，確保遵守保密義務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474232" y="4639270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1984415" y="46392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教育宣導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984415" y="5129689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定期進行個資保護宣導與教育訓練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814513" y="5719405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14" name="Text 11"/>
          <p:cNvSpPr/>
          <p:nvPr/>
        </p:nvSpPr>
        <p:spPr>
          <a:xfrm>
            <a:off x="2324695" y="57194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權限管理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324695" y="6209824"/>
            <a:ext cx="60255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依職務設定系統存取權限，採最小權限原則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頁尾版面配置區 15">
            <a:extLst>
              <a:ext uri="{FF2B5EF4-FFF2-40B4-BE49-F238E27FC236}">
                <a16:creationId xmlns:a16="http://schemas.microsoft.com/office/drawing/2014/main" id="{B5E66108-4D7D-4293-AA62-6F19763E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BECA2E8C-86BC-417C-BBE2-E26C9153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361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人員離職安全管理</a:t>
            </a:r>
            <a:endParaRPr 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048941" y="1685092"/>
            <a:ext cx="30480" cy="5908238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2180153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194024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7" name="Text 4"/>
          <p:cNvSpPr/>
          <p:nvPr/>
        </p:nvSpPr>
        <p:spPr>
          <a:xfrm>
            <a:off x="878860" y="19827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1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183011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關閉權限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183011" y="2402324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關閉所有資訊系統或接觸個人資料媒體之權限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273612" y="3713917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347400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878860" y="351651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2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183011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移交列冊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183011" y="393608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列冊移交相關儲存媒體及資料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273612" y="5247680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500776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7" name="Text 14"/>
          <p:cNvSpPr/>
          <p:nvPr/>
        </p:nvSpPr>
        <p:spPr>
          <a:xfrm>
            <a:off x="878860" y="50502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3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2183011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重置密碼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2183011" y="5469850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相關系統重置通行碼，視需要更換使用者識別帳號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1273612" y="6781443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21" name="Shape 18"/>
          <p:cNvSpPr/>
          <p:nvPr/>
        </p:nvSpPr>
        <p:spPr>
          <a:xfrm>
            <a:off x="793790" y="654153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22" name="Text 19"/>
          <p:cNvSpPr/>
          <p:nvPr/>
        </p:nvSpPr>
        <p:spPr>
          <a:xfrm>
            <a:off x="878860" y="65840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4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2183011" y="651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異常檢查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2183011" y="7003613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單位主管確認是否有異常之個資接觸紀錄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頁尾版面配置區 15">
            <a:extLst>
              <a:ext uri="{FF2B5EF4-FFF2-40B4-BE49-F238E27FC236}">
                <a16:creationId xmlns:a16="http://schemas.microsoft.com/office/drawing/2014/main" id="{B384F749-9720-4A16-BF7E-30D0B60F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6" name="投影片編號版面配置區 16">
            <a:extLst>
              <a:ext uri="{FF2B5EF4-FFF2-40B4-BE49-F238E27FC236}">
                <a16:creationId xmlns:a16="http://schemas.microsoft.com/office/drawing/2014/main" id="{3EB88935-E4C4-475F-BC12-83A875CE3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1410" y="64086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認知宣導及教育訓練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4223826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4223826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4223826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4223826"/>
            <a:ext cx="3120866" cy="3120866"/>
          </a:xfrm>
          <a:prstGeom prst="rect">
            <a:avLst/>
          </a:prstGeom>
        </p:spPr>
      </p:pic>
      <p:sp>
        <p:nvSpPr>
          <p:cNvPr id="8" name="頁尾版面配置區 15">
            <a:extLst>
              <a:ext uri="{FF2B5EF4-FFF2-40B4-BE49-F238E27FC236}">
                <a16:creationId xmlns:a16="http://schemas.microsoft.com/office/drawing/2014/main" id="{3DBB2C01-D5B2-4E03-BC82-96BF0158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投影片編號版面配置區 16">
            <a:extLst>
              <a:ext uri="{FF2B5EF4-FFF2-40B4-BE49-F238E27FC236}">
                <a16:creationId xmlns:a16="http://schemas.microsoft.com/office/drawing/2014/main" id="{F3A9E853-D414-4E91-9AE8-B1B9C7BD4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2BB12AC-4101-48DE-ABBF-EB61C2A052CB}"/>
              </a:ext>
            </a:extLst>
          </p:cNvPr>
          <p:cNvSpPr txBox="1"/>
          <p:nvPr/>
        </p:nvSpPr>
        <p:spPr>
          <a:xfrm>
            <a:off x="793790" y="1870984"/>
            <a:ext cx="10912961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每學年開始</a:t>
            </a:r>
            <a:r>
              <a:rPr lang="en-US" altLang="zh-TW" sz="2400" b="1" dirty="0" err="1">
                <a:solidFill>
                  <a:srgbClr val="2C282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定期辦理全校性個資宣導</a:t>
            </a:r>
            <a:r>
              <a:rPr lang="en-US" altLang="zh-TW" sz="2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，每學期辦理</a:t>
            </a:r>
            <a:r>
              <a:rPr lang="en-US" altLang="zh-TW" sz="2400" b="1" dirty="0" err="1">
                <a:solidFill>
                  <a:srgbClr val="2C282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教職員工教育訓練課程</a:t>
            </a:r>
            <a:r>
              <a:rPr lang="en-US" altLang="zh-TW" sz="2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，並透過數位學習網</a:t>
            </a:r>
            <a:r>
              <a:rPr lang="zh-TW" alt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等相關網站</a:t>
            </a:r>
            <a:r>
              <a:rPr lang="en-US" altLang="zh-TW" sz="2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持續性的提供個資保護教育資源</a:t>
            </a:r>
            <a:r>
              <a:rPr lang="en-US" altLang="zh-TW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業務終止後個資處理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定期檢視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每學期</a:t>
            </a:r>
            <a:r>
              <a:rPr lang="en-US" altLang="zh-TW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/</a:t>
            </a:r>
            <a:r>
              <a:rPr lang="zh-TW" alt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學年盤點</a:t>
            </a: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所</a:t>
            </a:r>
            <a:r>
              <a:rPr lang="zh-TW" alt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有</a:t>
            </a:r>
            <a:r>
              <a:rPr lang="en-US" sz="20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個資檔案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判斷必要性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53341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確認是否仍有保存必要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填寫申請表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985986"/>
            <a:ext cx="3898821" cy="826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填具「個人資料銷毀申請表</a:t>
            </a: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」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zh-TW" alt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等相關銷毀申請表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執行處理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98598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依規定銷毀、移轉或停止處理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  <p:sp>
        <p:nvSpPr>
          <p:cNvPr id="19" name="頁尾版面配置區 15">
            <a:extLst>
              <a:ext uri="{FF2B5EF4-FFF2-40B4-BE49-F238E27FC236}">
                <a16:creationId xmlns:a16="http://schemas.microsoft.com/office/drawing/2014/main" id="{F8485C51-767B-4C84-A317-8A311952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0" name="投影片編號版面配置區 16">
            <a:extLst>
              <a:ext uri="{FF2B5EF4-FFF2-40B4-BE49-F238E27FC236}">
                <a16:creationId xmlns:a16="http://schemas.microsoft.com/office/drawing/2014/main" id="{9CDBDE35-ACA3-4311-88C6-EE5D1BC7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PDCA 循環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Plan 規劃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制定個資保護</a:t>
            </a:r>
            <a:r>
              <a:rPr lang="zh-TW" alt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政策</a:t>
            </a:r>
            <a:r>
              <a:rPr lang="en-US" sz="20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與方針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Do 執行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53341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落實各項安全維護措施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Check 檢核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98598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檢視與評估執行成效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Act 改善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98598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持續優化與精進機制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B995732F-53CD-4922-8058-9A93BD6D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3C6A0913-B3A4-4C34-8948-A4F45053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635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個資處理必要紀錄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508766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27355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交付傳輸紀錄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20604" y="3225998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記錄個資交付、傳輸的過程與接收人。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28667" y="2508766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7" name="Text 5"/>
          <p:cNvSpPr/>
          <p:nvPr/>
        </p:nvSpPr>
        <p:spPr>
          <a:xfrm>
            <a:off x="7655481" y="27355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資料異動紀錄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55481" y="3225998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記錄個人資料新增及修改的相關資訊。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3790" y="4042529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0" name="Text 8"/>
          <p:cNvSpPr/>
          <p:nvPr/>
        </p:nvSpPr>
        <p:spPr>
          <a:xfrm>
            <a:off x="1020604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權利行使紀錄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20604" y="4759762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提供當事人行使權利的處理過程與結果。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28667" y="4042529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3" name="Text 11"/>
          <p:cNvSpPr/>
          <p:nvPr/>
        </p:nvSpPr>
        <p:spPr>
          <a:xfrm>
            <a:off x="765548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權限變動紀錄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55481" y="4759762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記錄人員權限新增、變動及刪除的情況。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93790" y="5576292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6" name="Text 14"/>
          <p:cNvSpPr/>
          <p:nvPr/>
        </p:nvSpPr>
        <p:spPr>
          <a:xfrm>
            <a:off x="1020604" y="58031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銷毀處理紀錄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20604" y="6293525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詳細記錄個人資料刪除、銷毀的執行情形。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428667" y="5576292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9" name="Text 17"/>
          <p:cNvSpPr/>
          <p:nvPr/>
        </p:nvSpPr>
        <p:spPr>
          <a:xfrm>
            <a:off x="7655481" y="58031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教育訓練紀錄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655481" y="6293525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保存辦理個資教育訓練的相關資料與參與情況。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頁尾版面配置區 15">
            <a:extLst>
              <a:ext uri="{FF2B5EF4-FFF2-40B4-BE49-F238E27FC236}">
                <a16:creationId xmlns:a16="http://schemas.microsoft.com/office/drawing/2014/main" id="{F2A4192A-AA63-4334-95F0-298844DA5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2" name="投影片編號版面配置區 16">
            <a:extLst>
              <a:ext uri="{FF2B5EF4-FFF2-40B4-BE49-F238E27FC236}">
                <a16:creationId xmlns:a16="http://schemas.microsoft.com/office/drawing/2014/main" id="{F4374AD8-5A51-47BD-AD74-5BD4A2098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A3325DA5-523F-409F-B84E-7B44976ABE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TW" sz="6600" b="1" dirty="0" err="1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Check（檢核）階段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7E02F5D-D80B-41D6-8337-E880C0F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3C4111B-5516-4740-8898-F9FEEFEE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47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30" y="141509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內部稽核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356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稽核計畫制定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9377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確定稽核目標與範圍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建立稽核標準與檢查項目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選定稽核小組成員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規劃稽核時程與資源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99521" y="3356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稽核執行方法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99521" y="39377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2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文件審查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99521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2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人員訪談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599521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zh-TW" alt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實地訪查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99521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4"/>
            </a:pPr>
            <a:r>
              <a:rPr lang="en-US" sz="2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系統檢測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99521" y="57065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5"/>
            </a:pPr>
            <a:r>
              <a:rPr lang="en-US" sz="2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缺失</a:t>
            </a:r>
            <a:r>
              <a:rPr lang="zh-TW" altLang="en-US" sz="2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改善</a:t>
            </a:r>
            <a:r>
              <a:rPr lang="en-US" sz="2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與建議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頁尾版面配置區 13">
            <a:extLst>
              <a:ext uri="{FF2B5EF4-FFF2-40B4-BE49-F238E27FC236}">
                <a16:creationId xmlns:a16="http://schemas.microsoft.com/office/drawing/2014/main" id="{896A9718-36BC-4056-A7E1-84EE1F08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CC600B09-3A5A-4157-9F9B-9694AC9A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911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外部稽核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4740116"/>
            <a:ext cx="4196358" cy="2633543"/>
          </a:xfrm>
          <a:prstGeom prst="roundRect">
            <a:avLst>
              <a:gd name="adj" fmla="val 1292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49669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第三方稽核機構選擇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4" y="5457349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評估專業資格與經驗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0604" y="5899547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考量獨立性與公正性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20604" y="6341745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檢視過往實績與口碑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20604" y="6783943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審視服務範圍與方法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16962" y="4740116"/>
            <a:ext cx="4196358" cy="2633543"/>
          </a:xfrm>
          <a:prstGeom prst="roundRect">
            <a:avLst>
              <a:gd name="adj" fmla="val 1292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5443776" y="49669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稽核範圍確定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43776" y="5457349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全面性稽核或特定領域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443776" y="5899547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系統性技術評估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443776" y="6341745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政策與程序審查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43776" y="6783943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人員訪談與抽樣測試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9640133" y="4740116"/>
            <a:ext cx="4196358" cy="2633543"/>
          </a:xfrm>
          <a:prstGeom prst="roundRect">
            <a:avLst>
              <a:gd name="adj" fmla="val 1292"/>
            </a:avLst>
          </a:prstGeom>
          <a:solidFill>
            <a:srgbClr val="F0EDE6"/>
          </a:solidFill>
          <a:ln/>
        </p:spPr>
      </p:sp>
      <p:sp>
        <p:nvSpPr>
          <p:cNvPr id="17" name="Text 14"/>
          <p:cNvSpPr/>
          <p:nvPr/>
        </p:nvSpPr>
        <p:spPr>
          <a:xfrm>
            <a:off x="9866948" y="49669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結果處理與</a:t>
            </a:r>
            <a:r>
              <a:rPr lang="zh-TW" alt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改善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866948" y="5457349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審視稽核報告與發現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866948" y="5899547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評估缺失嚴重程度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9866948" y="6341745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制定改善計畫與時程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9866948" y="6783943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追蹤缺失改善進度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頁尾版面配置區 21">
            <a:extLst>
              <a:ext uri="{FF2B5EF4-FFF2-40B4-BE49-F238E27FC236}">
                <a16:creationId xmlns:a16="http://schemas.microsoft.com/office/drawing/2014/main" id="{50DA3C71-55BB-4C4E-96C1-801ECA899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3" name="投影片編號版面配置區 22">
            <a:extLst>
              <a:ext uri="{FF2B5EF4-FFF2-40B4-BE49-F238E27FC236}">
                <a16:creationId xmlns:a16="http://schemas.microsoft.com/office/drawing/2014/main" id="{0C62F26C-2C70-4FFA-AF51-4FC9B795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975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自我檢查表使用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135511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教育部主管目的事業之個人資料檔案自我檢查表介紹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070985"/>
            <a:ext cx="6244709" cy="1777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此檢查表由教育部依個資法規定制定</a:t>
            </a: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。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altLang="zh-TW" sz="175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專為教育機構設計的評估工具</a:t>
            </a:r>
            <a:r>
              <a:rPr lang="en-US" altLang="zh-TW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。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altLang="zh-TW" sz="175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涵蓋個資管理各個面向</a:t>
            </a:r>
            <a:r>
              <a:rPr lang="en-US" altLang="zh-TW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。</a:t>
            </a:r>
            <a:endParaRPr lang="en-US" altLang="zh-TW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850"/>
              </a:lnSpc>
            </a:pPr>
            <a:endParaRPr lang="en-US" altLang="zh-TW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520493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7719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99521" y="31355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檢查表填寫指南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99521" y="371665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組織專責小組進行評估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99521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蒐集相關文件與證據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599521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實地查核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99521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4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詳實記錄發現與說明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99521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5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確認改善措施與期程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599521" y="59276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6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定期追蹤與更新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頁尾版面配置區 14">
            <a:extLst>
              <a:ext uri="{FF2B5EF4-FFF2-40B4-BE49-F238E27FC236}">
                <a16:creationId xmlns:a16="http://schemas.microsoft.com/office/drawing/2014/main" id="{2408E1C6-9E58-4CB0-9A13-4D058C7B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33FB0EA6-6C82-4C71-A7E1-BC53FBF8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A3325DA5-523F-409F-B84E-7B44976ABE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TW" sz="66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Act</a:t>
            </a:r>
            <a:r>
              <a:rPr lang="zh-TW" altLang="en-US" sz="66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（改善）階段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7E02F5D-D80B-41D6-8337-E880C0F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3C4111B-5516-4740-8898-F9FEEFEE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17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961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Act（改善）階段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912025"/>
            <a:ext cx="1630323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467" y="236612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0927" y="2138839"/>
            <a:ext cx="27204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改善計畫制定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650927" y="2629257"/>
            <a:ext cx="27204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針對檢核發現制定改善方案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332321"/>
            <a:ext cx="3260646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69" y="378642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1249" y="3559135"/>
            <a:ext cx="20403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政策與程序更新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281249" y="4049554"/>
            <a:ext cx="204037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修訂現有規範與流程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167783" y="4624030"/>
            <a:ext cx="9555480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4752618"/>
            <a:ext cx="4890968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90" y="5206722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1572" y="4979432"/>
            <a:ext cx="24937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技術措施強化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911572" y="5469850"/>
            <a:ext cx="24937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提升系統與設備安全能力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798106" y="6044327"/>
            <a:ext cx="7925157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sp>
        <p:nvSpPr>
          <p:cNvPr id="18" name="Shape 13"/>
          <p:cNvSpPr/>
          <p:nvPr/>
        </p:nvSpPr>
        <p:spPr>
          <a:xfrm>
            <a:off x="793790" y="6172914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011" y="6627019"/>
            <a:ext cx="318968" cy="39862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014" y="6399728"/>
            <a:ext cx="22670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人員再培訓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542014" y="6890147"/>
            <a:ext cx="22670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加強教職員知識與技能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頁尾版面配置區 21">
            <a:extLst>
              <a:ext uri="{FF2B5EF4-FFF2-40B4-BE49-F238E27FC236}">
                <a16:creationId xmlns:a16="http://schemas.microsoft.com/office/drawing/2014/main" id="{EB72AE69-03C5-4812-B449-12C15778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3" name="投影片編號版面配置區 22">
            <a:extLst>
              <a:ext uri="{FF2B5EF4-FFF2-40B4-BE49-F238E27FC236}">
                <a16:creationId xmlns:a16="http://schemas.microsoft.com/office/drawing/2014/main" id="{24D48F98-1F67-4371-990A-BDAEE62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46</a:t>
            </a:fld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70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改善計畫制定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356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短期改善措施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9377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立即修補高風險缺失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更新必要的安全設定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調整不符合法規的流程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加強關鍵人員培訓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57065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實施快速見效的控制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99521" y="3356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長期改善策略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99521" y="39377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系統性架構優化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599521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建立持續監控機制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99521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zh-TW" alt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提升</a:t>
            </a:r>
            <a:r>
              <a:rPr lang="en-US" sz="20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組織</a:t>
            </a:r>
            <a:r>
              <a:rPr lang="zh-TW" alt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個資保護意識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99521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導入新型安全技術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599521" y="57065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建立定期評估循環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頁尾版面配置區 14">
            <a:extLst>
              <a:ext uri="{FF2B5EF4-FFF2-40B4-BE49-F238E27FC236}">
                <a16:creationId xmlns:a16="http://schemas.microsoft.com/office/drawing/2014/main" id="{F7C570A3-3CD0-40E9-B9F7-86FBB7B6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FFC0997B-F28F-449B-A84F-48A3358E8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9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794" y="503396"/>
            <a:ext cx="4577239" cy="572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政策與程序更新</a:t>
            </a:r>
            <a:endParaRPr 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94" y="1350050"/>
            <a:ext cx="915353" cy="212550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30705" y="1533049"/>
            <a:ext cx="2288619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安全政策修訂</a:t>
            </a:r>
            <a:endParaRPr 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830705" y="1928813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審視現有政策適用性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830705" y="2285762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法規與標準更新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830705" y="2642711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調整政策範圍與目標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830705" y="2999661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明確各方權責與要求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94" y="3475553"/>
            <a:ext cx="915353" cy="212550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830705" y="3658553"/>
            <a:ext cx="2288619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作業程序優化</a:t>
            </a:r>
            <a:endParaRPr 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830705" y="4054316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簡化繁瑣流程步驟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830705" y="4411266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zh-TW" alt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改善</a:t>
            </a:r>
            <a:r>
              <a:rPr lang="en-US" sz="1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安全控制缺</a:t>
            </a:r>
            <a:r>
              <a:rPr lang="zh-TW" alt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失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830705" y="4768215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 err="1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標準化操作方法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830705" y="5125164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提高程序執行效率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94" y="5601057"/>
            <a:ext cx="915353" cy="212550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830705" y="5784056"/>
            <a:ext cx="2288619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文件系統更新</a:t>
            </a:r>
            <a:endParaRPr 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830705" y="6179820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更新表單與記錄格式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830705" y="6536769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建立統一文件標準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1830705" y="6893719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實施版本控制機制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1830705" y="7250668"/>
            <a:ext cx="667250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優化文件查詢方式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頁尾版面配置區 21">
            <a:extLst>
              <a:ext uri="{FF2B5EF4-FFF2-40B4-BE49-F238E27FC236}">
                <a16:creationId xmlns:a16="http://schemas.microsoft.com/office/drawing/2014/main" id="{64CB140C-A0B6-463F-8DC8-745E08C7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3" name="投影片編號版面配置區 22">
            <a:extLst>
              <a:ext uri="{FF2B5EF4-FFF2-40B4-BE49-F238E27FC236}">
                <a16:creationId xmlns:a16="http://schemas.microsoft.com/office/drawing/2014/main" id="{DE67D63B-2B7D-40FD-9ED5-88722CAF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237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技術措施強化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1672709"/>
            <a:ext cx="3664863" cy="3075742"/>
          </a:xfrm>
          <a:prstGeom prst="roundRect">
            <a:avLst>
              <a:gd name="adj" fmla="val 1106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18995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系統升級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4" y="2389942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更新作業系統與應用軟體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0604" y="2832140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安裝最新安全修補程式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20604" y="3274338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強化資料庫安全機制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20604" y="3716536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提升網路設備效能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685467" y="1672709"/>
            <a:ext cx="3664863" cy="3075742"/>
          </a:xfrm>
          <a:prstGeom prst="roundRect">
            <a:avLst>
              <a:gd name="adj" fmla="val 1106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4912281" y="18995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新技術導入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912281" y="2389942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實施多因素認證機制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912281" y="2832140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導入進階加密技術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912281" y="3274338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建置入侵偵測系統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912281" y="3716536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採用資料遺失防護工具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912281" y="4158734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實施行為分析監控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93790" y="4975265"/>
            <a:ext cx="7556421" cy="2633543"/>
          </a:xfrm>
          <a:prstGeom prst="roundRect">
            <a:avLst>
              <a:gd name="adj" fmla="val 1292"/>
            </a:avLst>
          </a:prstGeom>
          <a:solidFill>
            <a:srgbClr val="F0EDE6"/>
          </a:solidFill>
          <a:ln/>
        </p:spPr>
      </p:sp>
      <p:sp>
        <p:nvSpPr>
          <p:cNvPr id="18" name="Text 15"/>
          <p:cNvSpPr/>
          <p:nvPr/>
        </p:nvSpPr>
        <p:spPr>
          <a:xfrm>
            <a:off x="1020604" y="52020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安全架構優化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020604" y="569249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實施網路區隔策略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020604" y="6134695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建立深度防禦模式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1020723" y="6572282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優化備份與還原架構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頁尾版面配置區 22">
            <a:extLst>
              <a:ext uri="{FF2B5EF4-FFF2-40B4-BE49-F238E27FC236}">
                <a16:creationId xmlns:a16="http://schemas.microsoft.com/office/drawing/2014/main" id="{7BF68FAC-D2F4-4D0B-8757-B1096D5D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4" name="投影片編號版面配置區 23">
            <a:extLst>
              <a:ext uri="{FF2B5EF4-FFF2-40B4-BE49-F238E27FC236}">
                <a16:creationId xmlns:a16="http://schemas.microsoft.com/office/drawing/2014/main" id="{041A6CB3-280F-4598-8F36-734A5B5F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E573AE-B445-4FF0-9BE0-9D8086D3B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481" y="2885441"/>
            <a:ext cx="10390218" cy="1975562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如何製作</a:t>
            </a:r>
            <a:br>
              <a:rPr lang="en-US" altLang="zh-TW" b="1" dirty="0">
                <a:solidFill>
                  <a:schemeClr val="tx1"/>
                </a:solidFill>
              </a:rPr>
            </a:br>
            <a:r>
              <a:rPr lang="zh-TW" altLang="en-US" b="1" dirty="0">
                <a:solidFill>
                  <a:schemeClr val="tx1"/>
                </a:solidFill>
              </a:rPr>
              <a:t>個人資料安全維護計畫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699B6623-CE71-4DD7-AB63-4985F0EFE3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9EAFAE5-F2CD-4858-8679-DF92F81F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1E641B5-D6ED-42B4-BD01-2848BCD4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641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F39696C-5E4B-4B62-83ED-0A69FDC233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感謝聆聽</a:t>
            </a:r>
            <a:r>
              <a:rPr lang="en-US" altLang="zh-TW" b="1" dirty="0">
                <a:solidFill>
                  <a:schemeClr val="tx1"/>
                </a:solidFill>
              </a:rPr>
              <a:t>!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012B596A-EA2B-494A-A88F-081618F756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06CEC16-99BF-4ABB-874A-A58D1242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EBA17EB-E8C2-4EC4-BC77-428825BC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89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30" y="8889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zh-TW" alt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非公務機關應遵循之安全維護義務</a:t>
            </a:r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id="{F4077DC6-1F34-4C4B-8C47-1D1E25C19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FB98791A-FACE-45A9-AA51-2764CE8E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2" name="Google Shape;515;p34">
            <a:extLst>
              <a:ext uri="{FF2B5EF4-FFF2-40B4-BE49-F238E27FC236}">
                <a16:creationId xmlns:a16="http://schemas.microsoft.com/office/drawing/2014/main" id="{953FA7A3-755C-4F64-80A0-0D07C59A2D70}"/>
              </a:ext>
            </a:extLst>
          </p:cNvPr>
          <p:cNvSpPr txBox="1"/>
          <p:nvPr/>
        </p:nvSpPr>
        <p:spPr>
          <a:xfrm>
            <a:off x="4445285" y="2085501"/>
            <a:ext cx="7462463" cy="3773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20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依「個人資料保護法」第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條第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項規定：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20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非公務機關保有個 人資料檔案者，應採行適當之安全措施，防止個人資料被竊取、竄改、毀損、滅失或洩漏。</a:t>
            </a:r>
            <a:endParaRPr lang="zh-TW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066C139E-3EB9-4DCF-8F8D-DD1D544A6BAA}"/>
              </a:ext>
            </a:extLst>
          </p:cNvPr>
          <p:cNvGrpSpPr/>
          <p:nvPr/>
        </p:nvGrpSpPr>
        <p:grpSpPr>
          <a:xfrm>
            <a:off x="471936" y="2359563"/>
            <a:ext cx="3224980" cy="3225433"/>
            <a:chOff x="1524000" y="3854068"/>
            <a:chExt cx="1581176" cy="1581398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F5BD4533-6D0E-4D9B-9825-7BBAF81F7CB7}"/>
                </a:ext>
              </a:extLst>
            </p:cNvPr>
            <p:cNvGrpSpPr/>
            <p:nvPr/>
          </p:nvGrpSpPr>
          <p:grpSpPr>
            <a:xfrm>
              <a:off x="1524000" y="3854068"/>
              <a:ext cx="1581176" cy="1581398"/>
              <a:chOff x="1524000" y="3854068"/>
              <a:chExt cx="1581176" cy="1581398"/>
            </a:xfrm>
          </p:grpSpPr>
          <p:sp>
            <p:nvSpPr>
              <p:cNvPr id="46" name="Google Shape;513;p34">
                <a:extLst>
                  <a:ext uri="{FF2B5EF4-FFF2-40B4-BE49-F238E27FC236}">
                    <a16:creationId xmlns:a16="http://schemas.microsoft.com/office/drawing/2014/main" id="{E64619BB-F269-47B8-BC5B-44214127EA26}"/>
                  </a:ext>
                </a:extLst>
              </p:cNvPr>
              <p:cNvSpPr/>
              <p:nvPr/>
            </p:nvSpPr>
            <p:spPr>
              <a:xfrm>
                <a:off x="1524000" y="3854068"/>
                <a:ext cx="1581176" cy="1581398"/>
              </a:xfrm>
              <a:custGeom>
                <a:avLst/>
                <a:gdLst/>
                <a:ahLst/>
                <a:cxnLst/>
                <a:rect l="l" t="t" r="r" b="b"/>
                <a:pathLst>
                  <a:path w="7099" h="7100" extrusionOk="0">
                    <a:moveTo>
                      <a:pt x="3550" y="1"/>
                    </a:moveTo>
                    <a:cubicBezTo>
                      <a:pt x="1589" y="1"/>
                      <a:pt x="0" y="1589"/>
                      <a:pt x="0" y="3551"/>
                    </a:cubicBezTo>
                    <a:cubicBezTo>
                      <a:pt x="0" y="5511"/>
                      <a:pt x="1589" y="7099"/>
                      <a:pt x="3550" y="7099"/>
                    </a:cubicBezTo>
                    <a:cubicBezTo>
                      <a:pt x="5510" y="7099"/>
                      <a:pt x="7099" y="5511"/>
                      <a:pt x="7099" y="3551"/>
                    </a:cubicBezTo>
                    <a:cubicBezTo>
                      <a:pt x="7099" y="1589"/>
                      <a:pt x="5510" y="1"/>
                      <a:pt x="3550" y="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/>
              </a:p>
            </p:txBody>
          </p:sp>
          <p:sp>
            <p:nvSpPr>
              <p:cNvPr id="47" name="Google Shape;725;p39">
                <a:extLst>
                  <a:ext uri="{FF2B5EF4-FFF2-40B4-BE49-F238E27FC236}">
                    <a16:creationId xmlns:a16="http://schemas.microsoft.com/office/drawing/2014/main" id="{D2EBC835-5288-4224-A49E-301E0520A071}"/>
                  </a:ext>
                </a:extLst>
              </p:cNvPr>
              <p:cNvSpPr/>
              <p:nvPr/>
            </p:nvSpPr>
            <p:spPr>
              <a:xfrm>
                <a:off x="2023400" y="4189693"/>
                <a:ext cx="582375" cy="876541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3388" extrusionOk="0">
                    <a:moveTo>
                      <a:pt x="4432" y="517"/>
                    </a:moveTo>
                    <a:cubicBezTo>
                      <a:pt x="6468" y="517"/>
                      <a:pt x="8119" y="2168"/>
                      <a:pt x="8119" y="4173"/>
                    </a:cubicBezTo>
                    <a:lnTo>
                      <a:pt x="8119" y="4462"/>
                    </a:lnTo>
                    <a:cubicBezTo>
                      <a:pt x="8054" y="4462"/>
                      <a:pt x="8020" y="4431"/>
                      <a:pt x="7989" y="4431"/>
                    </a:cubicBezTo>
                    <a:lnTo>
                      <a:pt x="7860" y="4431"/>
                    </a:lnTo>
                    <a:cubicBezTo>
                      <a:pt x="6856" y="4431"/>
                      <a:pt x="5985" y="3914"/>
                      <a:pt x="5757" y="3138"/>
                    </a:cubicBezTo>
                    <a:cubicBezTo>
                      <a:pt x="5726" y="3040"/>
                      <a:pt x="5628" y="2975"/>
                      <a:pt x="5532" y="2944"/>
                    </a:cubicBezTo>
                    <a:cubicBezTo>
                      <a:pt x="5434" y="2944"/>
                      <a:pt x="5338" y="3009"/>
                      <a:pt x="5273" y="3073"/>
                    </a:cubicBezTo>
                    <a:cubicBezTo>
                      <a:pt x="4787" y="3880"/>
                      <a:pt x="3010" y="4431"/>
                      <a:pt x="1036" y="4431"/>
                    </a:cubicBezTo>
                    <a:lnTo>
                      <a:pt x="906" y="4431"/>
                    </a:lnTo>
                    <a:cubicBezTo>
                      <a:pt x="875" y="4431"/>
                      <a:pt x="842" y="4462"/>
                      <a:pt x="777" y="4462"/>
                    </a:cubicBezTo>
                    <a:lnTo>
                      <a:pt x="777" y="4173"/>
                    </a:lnTo>
                    <a:cubicBezTo>
                      <a:pt x="777" y="4108"/>
                      <a:pt x="777" y="4010"/>
                      <a:pt x="811" y="3914"/>
                    </a:cubicBezTo>
                    <a:cubicBezTo>
                      <a:pt x="1199" y="3914"/>
                      <a:pt x="1618" y="3914"/>
                      <a:pt x="2071" y="3880"/>
                    </a:cubicBezTo>
                    <a:cubicBezTo>
                      <a:pt x="2200" y="3849"/>
                      <a:pt x="2298" y="3720"/>
                      <a:pt x="2298" y="3591"/>
                    </a:cubicBezTo>
                    <a:cubicBezTo>
                      <a:pt x="2269" y="3448"/>
                      <a:pt x="2166" y="3357"/>
                      <a:pt x="2055" y="3357"/>
                    </a:cubicBezTo>
                    <a:cubicBezTo>
                      <a:pt x="2039" y="3357"/>
                      <a:pt x="2022" y="3359"/>
                      <a:pt x="2006" y="3363"/>
                    </a:cubicBezTo>
                    <a:cubicBezTo>
                      <a:pt x="1618" y="3397"/>
                      <a:pt x="1230" y="3397"/>
                      <a:pt x="875" y="3397"/>
                    </a:cubicBezTo>
                    <a:cubicBezTo>
                      <a:pt x="1230" y="1746"/>
                      <a:pt x="2686" y="517"/>
                      <a:pt x="4432" y="517"/>
                    </a:cubicBezTo>
                    <a:close/>
                    <a:moveTo>
                      <a:pt x="5434" y="3720"/>
                    </a:moveTo>
                    <a:cubicBezTo>
                      <a:pt x="5886" y="4462"/>
                      <a:pt x="6825" y="4980"/>
                      <a:pt x="7860" y="4980"/>
                    </a:cubicBezTo>
                    <a:lnTo>
                      <a:pt x="7989" y="4980"/>
                    </a:lnTo>
                    <a:cubicBezTo>
                      <a:pt x="8183" y="4980"/>
                      <a:pt x="8377" y="5143"/>
                      <a:pt x="8377" y="5368"/>
                    </a:cubicBezTo>
                    <a:cubicBezTo>
                      <a:pt x="8377" y="5562"/>
                      <a:pt x="8183" y="5756"/>
                      <a:pt x="7989" y="5756"/>
                    </a:cubicBezTo>
                    <a:lnTo>
                      <a:pt x="7826" y="5756"/>
                    </a:lnTo>
                    <a:cubicBezTo>
                      <a:pt x="7697" y="5756"/>
                      <a:pt x="7601" y="5854"/>
                      <a:pt x="7568" y="5984"/>
                    </a:cubicBezTo>
                    <a:cubicBezTo>
                      <a:pt x="7438" y="7631"/>
                      <a:pt x="6080" y="8894"/>
                      <a:pt x="4432" y="8894"/>
                    </a:cubicBezTo>
                    <a:cubicBezTo>
                      <a:pt x="2816" y="8894"/>
                      <a:pt x="1457" y="7631"/>
                      <a:pt x="1328" y="5984"/>
                    </a:cubicBezTo>
                    <a:cubicBezTo>
                      <a:pt x="1294" y="5854"/>
                      <a:pt x="1199" y="5756"/>
                      <a:pt x="1069" y="5756"/>
                    </a:cubicBezTo>
                    <a:lnTo>
                      <a:pt x="906" y="5756"/>
                    </a:lnTo>
                    <a:cubicBezTo>
                      <a:pt x="712" y="5756"/>
                      <a:pt x="518" y="5562"/>
                      <a:pt x="518" y="5368"/>
                    </a:cubicBezTo>
                    <a:cubicBezTo>
                      <a:pt x="518" y="5143"/>
                      <a:pt x="712" y="4980"/>
                      <a:pt x="906" y="4980"/>
                    </a:cubicBezTo>
                    <a:lnTo>
                      <a:pt x="1036" y="4980"/>
                    </a:lnTo>
                    <a:cubicBezTo>
                      <a:pt x="2976" y="4980"/>
                      <a:pt x="4626" y="4462"/>
                      <a:pt x="5434" y="3720"/>
                    </a:cubicBezTo>
                    <a:close/>
                    <a:moveTo>
                      <a:pt x="3462" y="9282"/>
                    </a:moveTo>
                    <a:cubicBezTo>
                      <a:pt x="3687" y="9347"/>
                      <a:pt x="3915" y="9378"/>
                      <a:pt x="4140" y="9411"/>
                    </a:cubicBezTo>
                    <a:lnTo>
                      <a:pt x="3558" y="9864"/>
                    </a:lnTo>
                    <a:lnTo>
                      <a:pt x="3268" y="9347"/>
                    </a:lnTo>
                    <a:cubicBezTo>
                      <a:pt x="3333" y="9313"/>
                      <a:pt x="3398" y="9282"/>
                      <a:pt x="3462" y="9282"/>
                    </a:cubicBezTo>
                    <a:close/>
                    <a:moveTo>
                      <a:pt x="5434" y="9282"/>
                    </a:moveTo>
                    <a:cubicBezTo>
                      <a:pt x="5498" y="9282"/>
                      <a:pt x="5563" y="9313"/>
                      <a:pt x="5628" y="9347"/>
                    </a:cubicBezTo>
                    <a:lnTo>
                      <a:pt x="5338" y="9864"/>
                    </a:lnTo>
                    <a:lnTo>
                      <a:pt x="4756" y="9411"/>
                    </a:lnTo>
                    <a:cubicBezTo>
                      <a:pt x="4981" y="9378"/>
                      <a:pt x="5208" y="9347"/>
                      <a:pt x="5434" y="9282"/>
                    </a:cubicBezTo>
                    <a:close/>
                    <a:moveTo>
                      <a:pt x="2557" y="8894"/>
                    </a:moveTo>
                    <a:cubicBezTo>
                      <a:pt x="2622" y="8925"/>
                      <a:pt x="2686" y="8959"/>
                      <a:pt x="2717" y="8990"/>
                    </a:cubicBezTo>
                    <a:cubicBezTo>
                      <a:pt x="2200" y="9217"/>
                      <a:pt x="1716" y="9541"/>
                      <a:pt x="1294" y="9929"/>
                    </a:cubicBezTo>
                    <a:lnTo>
                      <a:pt x="1294" y="9153"/>
                    </a:lnTo>
                    <a:cubicBezTo>
                      <a:pt x="1294" y="9023"/>
                      <a:pt x="1424" y="8894"/>
                      <a:pt x="1587" y="8894"/>
                    </a:cubicBezTo>
                    <a:close/>
                    <a:moveTo>
                      <a:pt x="7309" y="8894"/>
                    </a:moveTo>
                    <a:cubicBezTo>
                      <a:pt x="7472" y="8894"/>
                      <a:pt x="7601" y="9023"/>
                      <a:pt x="7601" y="9153"/>
                    </a:cubicBezTo>
                    <a:lnTo>
                      <a:pt x="7601" y="9929"/>
                    </a:lnTo>
                    <a:cubicBezTo>
                      <a:pt x="7180" y="9541"/>
                      <a:pt x="6696" y="9217"/>
                      <a:pt x="6179" y="8990"/>
                    </a:cubicBezTo>
                    <a:cubicBezTo>
                      <a:pt x="6210" y="8959"/>
                      <a:pt x="6274" y="8925"/>
                      <a:pt x="6339" y="8894"/>
                    </a:cubicBezTo>
                    <a:close/>
                    <a:moveTo>
                      <a:pt x="4432" y="9830"/>
                    </a:moveTo>
                    <a:lnTo>
                      <a:pt x="4820" y="10123"/>
                    </a:lnTo>
                    <a:lnTo>
                      <a:pt x="4626" y="10317"/>
                    </a:lnTo>
                    <a:cubicBezTo>
                      <a:pt x="4593" y="10381"/>
                      <a:pt x="4528" y="10412"/>
                      <a:pt x="4432" y="10412"/>
                    </a:cubicBezTo>
                    <a:cubicBezTo>
                      <a:pt x="4368" y="10412"/>
                      <a:pt x="4303" y="10381"/>
                      <a:pt x="4269" y="10317"/>
                    </a:cubicBezTo>
                    <a:lnTo>
                      <a:pt x="4075" y="10123"/>
                    </a:lnTo>
                    <a:lnTo>
                      <a:pt x="4432" y="9830"/>
                    </a:lnTo>
                    <a:close/>
                    <a:moveTo>
                      <a:pt x="1587" y="10412"/>
                    </a:moveTo>
                    <a:lnTo>
                      <a:pt x="1587" y="12870"/>
                    </a:lnTo>
                    <a:lnTo>
                      <a:pt x="518" y="12870"/>
                    </a:lnTo>
                    <a:cubicBezTo>
                      <a:pt x="583" y="11933"/>
                      <a:pt x="971" y="11059"/>
                      <a:pt x="1587" y="10412"/>
                    </a:cubicBezTo>
                    <a:close/>
                    <a:moveTo>
                      <a:pt x="2622" y="9605"/>
                    </a:moveTo>
                    <a:lnTo>
                      <a:pt x="2622" y="12870"/>
                    </a:lnTo>
                    <a:lnTo>
                      <a:pt x="2104" y="12870"/>
                    </a:lnTo>
                    <a:lnTo>
                      <a:pt x="2104" y="9929"/>
                    </a:lnTo>
                    <a:cubicBezTo>
                      <a:pt x="2265" y="9799"/>
                      <a:pt x="2428" y="9701"/>
                      <a:pt x="2622" y="9605"/>
                    </a:cubicBezTo>
                    <a:close/>
                    <a:moveTo>
                      <a:pt x="3139" y="10154"/>
                    </a:moveTo>
                    <a:lnTo>
                      <a:pt x="3268" y="10412"/>
                    </a:lnTo>
                    <a:cubicBezTo>
                      <a:pt x="3333" y="10477"/>
                      <a:pt x="3398" y="10511"/>
                      <a:pt x="3462" y="10542"/>
                    </a:cubicBezTo>
                    <a:cubicBezTo>
                      <a:pt x="3527" y="10542"/>
                      <a:pt x="3623" y="10511"/>
                      <a:pt x="3687" y="10477"/>
                    </a:cubicBezTo>
                    <a:lnTo>
                      <a:pt x="3817" y="10606"/>
                    </a:lnTo>
                    <a:lnTo>
                      <a:pt x="3527" y="12870"/>
                    </a:lnTo>
                    <a:lnTo>
                      <a:pt x="3139" y="12870"/>
                    </a:lnTo>
                    <a:lnTo>
                      <a:pt x="3139" y="10154"/>
                    </a:lnTo>
                    <a:close/>
                    <a:moveTo>
                      <a:pt x="4593" y="10899"/>
                    </a:moveTo>
                    <a:lnTo>
                      <a:pt x="4851" y="12870"/>
                    </a:lnTo>
                    <a:lnTo>
                      <a:pt x="4044" y="12870"/>
                    </a:lnTo>
                    <a:lnTo>
                      <a:pt x="4303" y="10899"/>
                    </a:lnTo>
                    <a:cubicBezTo>
                      <a:pt x="4334" y="10930"/>
                      <a:pt x="4399" y="10930"/>
                      <a:pt x="4432" y="10930"/>
                    </a:cubicBezTo>
                    <a:cubicBezTo>
                      <a:pt x="4497" y="10930"/>
                      <a:pt x="4562" y="10930"/>
                      <a:pt x="4593" y="10899"/>
                    </a:cubicBezTo>
                    <a:close/>
                    <a:moveTo>
                      <a:pt x="5757" y="10154"/>
                    </a:moveTo>
                    <a:lnTo>
                      <a:pt x="5757" y="12870"/>
                    </a:lnTo>
                    <a:lnTo>
                      <a:pt x="5403" y="12870"/>
                    </a:lnTo>
                    <a:lnTo>
                      <a:pt x="5079" y="10606"/>
                    </a:lnTo>
                    <a:lnTo>
                      <a:pt x="5208" y="10477"/>
                    </a:lnTo>
                    <a:cubicBezTo>
                      <a:pt x="5273" y="10511"/>
                      <a:pt x="5338" y="10542"/>
                      <a:pt x="5403" y="10542"/>
                    </a:cubicBezTo>
                    <a:lnTo>
                      <a:pt x="5434" y="10542"/>
                    </a:lnTo>
                    <a:cubicBezTo>
                      <a:pt x="5498" y="10511"/>
                      <a:pt x="5563" y="10477"/>
                      <a:pt x="5628" y="10412"/>
                    </a:cubicBezTo>
                    <a:lnTo>
                      <a:pt x="5757" y="10154"/>
                    </a:lnTo>
                    <a:close/>
                    <a:moveTo>
                      <a:pt x="6274" y="9605"/>
                    </a:moveTo>
                    <a:cubicBezTo>
                      <a:pt x="6468" y="9701"/>
                      <a:pt x="6631" y="9799"/>
                      <a:pt x="6792" y="9929"/>
                    </a:cubicBezTo>
                    <a:lnTo>
                      <a:pt x="6792" y="12870"/>
                    </a:lnTo>
                    <a:lnTo>
                      <a:pt x="6274" y="12870"/>
                    </a:lnTo>
                    <a:lnTo>
                      <a:pt x="6274" y="9605"/>
                    </a:lnTo>
                    <a:close/>
                    <a:moveTo>
                      <a:pt x="7309" y="10412"/>
                    </a:moveTo>
                    <a:cubicBezTo>
                      <a:pt x="7925" y="11059"/>
                      <a:pt x="8313" y="11933"/>
                      <a:pt x="8377" y="12870"/>
                    </a:cubicBezTo>
                    <a:lnTo>
                      <a:pt x="7309" y="12870"/>
                    </a:lnTo>
                    <a:lnTo>
                      <a:pt x="7309" y="10412"/>
                    </a:lnTo>
                    <a:close/>
                    <a:moveTo>
                      <a:pt x="4432" y="0"/>
                    </a:moveTo>
                    <a:cubicBezTo>
                      <a:pt x="3333" y="0"/>
                      <a:pt x="2298" y="422"/>
                      <a:pt x="1488" y="1229"/>
                    </a:cubicBezTo>
                    <a:cubicBezTo>
                      <a:pt x="712" y="2005"/>
                      <a:pt x="260" y="3073"/>
                      <a:pt x="260" y="4173"/>
                    </a:cubicBezTo>
                    <a:lnTo>
                      <a:pt x="260" y="4721"/>
                    </a:lnTo>
                    <a:cubicBezTo>
                      <a:pt x="99" y="4884"/>
                      <a:pt x="1" y="5109"/>
                      <a:pt x="1" y="5368"/>
                    </a:cubicBezTo>
                    <a:cubicBezTo>
                      <a:pt x="1" y="5821"/>
                      <a:pt x="358" y="6209"/>
                      <a:pt x="811" y="6273"/>
                    </a:cubicBezTo>
                    <a:cubicBezTo>
                      <a:pt x="940" y="7083"/>
                      <a:pt x="1328" y="7825"/>
                      <a:pt x="1910" y="8376"/>
                    </a:cubicBezTo>
                    <a:lnTo>
                      <a:pt x="1587" y="8376"/>
                    </a:lnTo>
                    <a:cubicBezTo>
                      <a:pt x="1134" y="8376"/>
                      <a:pt x="777" y="8731"/>
                      <a:pt x="777" y="9153"/>
                    </a:cubicBezTo>
                    <a:lnTo>
                      <a:pt x="777" y="10575"/>
                    </a:lnTo>
                    <a:cubicBezTo>
                      <a:pt x="293" y="11287"/>
                      <a:pt x="1" y="12192"/>
                      <a:pt x="1" y="13064"/>
                    </a:cubicBezTo>
                    <a:lnTo>
                      <a:pt x="1" y="13129"/>
                    </a:lnTo>
                    <a:cubicBezTo>
                      <a:pt x="1" y="13258"/>
                      <a:pt x="130" y="13387"/>
                      <a:pt x="260" y="13387"/>
                    </a:cubicBezTo>
                    <a:lnTo>
                      <a:pt x="8636" y="13387"/>
                    </a:lnTo>
                    <a:cubicBezTo>
                      <a:pt x="8766" y="13387"/>
                      <a:pt x="8895" y="13258"/>
                      <a:pt x="8895" y="13129"/>
                    </a:cubicBezTo>
                    <a:lnTo>
                      <a:pt x="8895" y="13064"/>
                    </a:lnTo>
                    <a:cubicBezTo>
                      <a:pt x="8895" y="12192"/>
                      <a:pt x="8603" y="11287"/>
                      <a:pt x="8119" y="10575"/>
                    </a:cubicBezTo>
                    <a:lnTo>
                      <a:pt x="8119" y="9153"/>
                    </a:lnTo>
                    <a:cubicBezTo>
                      <a:pt x="8119" y="8731"/>
                      <a:pt x="7762" y="8376"/>
                      <a:pt x="7309" y="8376"/>
                    </a:cubicBezTo>
                    <a:lnTo>
                      <a:pt x="6986" y="8376"/>
                    </a:lnTo>
                    <a:cubicBezTo>
                      <a:pt x="7568" y="7825"/>
                      <a:pt x="7956" y="7083"/>
                      <a:pt x="8085" y="6273"/>
                    </a:cubicBezTo>
                    <a:cubicBezTo>
                      <a:pt x="8538" y="6209"/>
                      <a:pt x="8895" y="5821"/>
                      <a:pt x="8895" y="5368"/>
                    </a:cubicBezTo>
                    <a:cubicBezTo>
                      <a:pt x="8895" y="5109"/>
                      <a:pt x="8797" y="4884"/>
                      <a:pt x="8636" y="4721"/>
                    </a:cubicBezTo>
                    <a:lnTo>
                      <a:pt x="8636" y="4173"/>
                    </a:lnTo>
                    <a:cubicBezTo>
                      <a:pt x="8636" y="3073"/>
                      <a:pt x="8183" y="2005"/>
                      <a:pt x="7407" y="1229"/>
                    </a:cubicBezTo>
                    <a:cubicBezTo>
                      <a:pt x="6598" y="422"/>
                      <a:pt x="5563" y="0"/>
                      <a:pt x="4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</p:grpSp>
        <p:sp>
          <p:nvSpPr>
            <p:cNvPr id="25" name="Google Shape;726;p39">
              <a:extLst>
                <a:ext uri="{FF2B5EF4-FFF2-40B4-BE49-F238E27FC236}">
                  <a16:creationId xmlns:a16="http://schemas.microsoft.com/office/drawing/2014/main" id="{1F2DF495-6F8E-4606-9BBF-D340FD91D649}"/>
                </a:ext>
              </a:extLst>
            </p:cNvPr>
            <p:cNvSpPr/>
            <p:nvPr/>
          </p:nvSpPr>
          <p:spPr>
            <a:xfrm>
              <a:off x="2366409" y="4566485"/>
              <a:ext cx="33915" cy="33980"/>
            </a:xfrm>
            <a:custGeom>
              <a:avLst/>
              <a:gdLst/>
              <a:ahLst/>
              <a:cxnLst/>
              <a:rect l="l" t="t" r="r" b="b"/>
              <a:pathLst>
                <a:path w="518" h="519" extrusionOk="0">
                  <a:moveTo>
                    <a:pt x="259" y="1"/>
                  </a:moveTo>
                  <a:cubicBezTo>
                    <a:pt x="99" y="1"/>
                    <a:pt x="1" y="99"/>
                    <a:pt x="1" y="260"/>
                  </a:cubicBezTo>
                  <a:cubicBezTo>
                    <a:pt x="1" y="389"/>
                    <a:pt x="99" y="518"/>
                    <a:pt x="259" y="518"/>
                  </a:cubicBezTo>
                  <a:cubicBezTo>
                    <a:pt x="389" y="518"/>
                    <a:pt x="518" y="389"/>
                    <a:pt x="518" y="260"/>
                  </a:cubicBezTo>
                  <a:cubicBezTo>
                    <a:pt x="518" y="99"/>
                    <a:pt x="389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26" name="Google Shape;727;p39">
              <a:extLst>
                <a:ext uri="{FF2B5EF4-FFF2-40B4-BE49-F238E27FC236}">
                  <a16:creationId xmlns:a16="http://schemas.microsoft.com/office/drawing/2014/main" id="{A5305DED-C86F-40CD-BEA3-D09A74481226}"/>
                </a:ext>
              </a:extLst>
            </p:cNvPr>
            <p:cNvSpPr/>
            <p:nvPr/>
          </p:nvSpPr>
          <p:spPr>
            <a:xfrm>
              <a:off x="2228852" y="4566485"/>
              <a:ext cx="33980" cy="33980"/>
            </a:xfrm>
            <a:custGeom>
              <a:avLst/>
              <a:gdLst/>
              <a:ahLst/>
              <a:cxnLst/>
              <a:rect l="l" t="t" r="r" b="b"/>
              <a:pathLst>
                <a:path w="519" h="519" extrusionOk="0">
                  <a:moveTo>
                    <a:pt x="260" y="1"/>
                  </a:moveTo>
                  <a:cubicBezTo>
                    <a:pt x="130" y="1"/>
                    <a:pt x="1" y="99"/>
                    <a:pt x="1" y="260"/>
                  </a:cubicBezTo>
                  <a:cubicBezTo>
                    <a:pt x="1" y="389"/>
                    <a:pt x="130" y="518"/>
                    <a:pt x="260" y="518"/>
                  </a:cubicBezTo>
                  <a:cubicBezTo>
                    <a:pt x="420" y="518"/>
                    <a:pt x="518" y="389"/>
                    <a:pt x="518" y="260"/>
                  </a:cubicBezTo>
                  <a:cubicBezTo>
                    <a:pt x="518" y="99"/>
                    <a:pt x="420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27" name="Google Shape;728;p39">
              <a:extLst>
                <a:ext uri="{FF2B5EF4-FFF2-40B4-BE49-F238E27FC236}">
                  <a16:creationId xmlns:a16="http://schemas.microsoft.com/office/drawing/2014/main" id="{48DFACF9-6DAA-4678-9E3B-6641BC922414}"/>
                </a:ext>
              </a:extLst>
            </p:cNvPr>
            <p:cNvSpPr/>
            <p:nvPr/>
          </p:nvSpPr>
          <p:spPr>
            <a:xfrm>
              <a:off x="2252094" y="4627374"/>
              <a:ext cx="125052" cy="51527"/>
            </a:xfrm>
            <a:custGeom>
              <a:avLst/>
              <a:gdLst/>
              <a:ahLst/>
              <a:cxnLst/>
              <a:rect l="l" t="t" r="r" b="b"/>
              <a:pathLst>
                <a:path w="1910" h="787" extrusionOk="0">
                  <a:moveTo>
                    <a:pt x="292" y="1"/>
                  </a:moveTo>
                  <a:cubicBezTo>
                    <a:pt x="219" y="1"/>
                    <a:pt x="147" y="25"/>
                    <a:pt x="99" y="75"/>
                  </a:cubicBezTo>
                  <a:cubicBezTo>
                    <a:pt x="0" y="170"/>
                    <a:pt x="0" y="364"/>
                    <a:pt x="99" y="463"/>
                  </a:cubicBezTo>
                  <a:cubicBezTo>
                    <a:pt x="324" y="688"/>
                    <a:pt x="647" y="786"/>
                    <a:pt x="939" y="786"/>
                  </a:cubicBezTo>
                  <a:cubicBezTo>
                    <a:pt x="1263" y="786"/>
                    <a:pt x="1586" y="688"/>
                    <a:pt x="1811" y="463"/>
                  </a:cubicBezTo>
                  <a:cubicBezTo>
                    <a:pt x="1910" y="364"/>
                    <a:pt x="1910" y="170"/>
                    <a:pt x="1811" y="75"/>
                  </a:cubicBezTo>
                  <a:cubicBezTo>
                    <a:pt x="1747" y="25"/>
                    <a:pt x="1674" y="1"/>
                    <a:pt x="1606" y="1"/>
                  </a:cubicBezTo>
                  <a:cubicBezTo>
                    <a:pt x="1537" y="1"/>
                    <a:pt x="1472" y="25"/>
                    <a:pt x="1423" y="75"/>
                  </a:cubicBezTo>
                  <a:cubicBezTo>
                    <a:pt x="1294" y="204"/>
                    <a:pt x="1133" y="269"/>
                    <a:pt x="939" y="269"/>
                  </a:cubicBezTo>
                  <a:cubicBezTo>
                    <a:pt x="776" y="269"/>
                    <a:pt x="616" y="204"/>
                    <a:pt x="487" y="75"/>
                  </a:cubicBezTo>
                  <a:cubicBezTo>
                    <a:pt x="438" y="25"/>
                    <a:pt x="36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5" name="Google Shape;729;p39">
              <a:extLst>
                <a:ext uri="{FF2B5EF4-FFF2-40B4-BE49-F238E27FC236}">
                  <a16:creationId xmlns:a16="http://schemas.microsoft.com/office/drawing/2014/main" id="{57598221-3613-4BAF-81A2-EA5AB7442CD7}"/>
                </a:ext>
              </a:extLst>
            </p:cNvPr>
            <p:cNvSpPr/>
            <p:nvPr/>
          </p:nvSpPr>
          <p:spPr>
            <a:xfrm>
              <a:off x="2216150" y="4395079"/>
              <a:ext cx="33980" cy="33980"/>
            </a:xfrm>
            <a:custGeom>
              <a:avLst/>
              <a:gdLst/>
              <a:ahLst/>
              <a:cxnLst/>
              <a:rect l="l" t="t" r="r" b="b"/>
              <a:pathLst>
                <a:path w="519" h="519" extrusionOk="0">
                  <a:moveTo>
                    <a:pt x="260" y="1"/>
                  </a:moveTo>
                  <a:cubicBezTo>
                    <a:pt x="97" y="1"/>
                    <a:pt x="1" y="130"/>
                    <a:pt x="1" y="260"/>
                  </a:cubicBezTo>
                  <a:cubicBezTo>
                    <a:pt x="1" y="420"/>
                    <a:pt x="97" y="518"/>
                    <a:pt x="260" y="518"/>
                  </a:cubicBezTo>
                  <a:cubicBezTo>
                    <a:pt x="389" y="518"/>
                    <a:pt x="518" y="420"/>
                    <a:pt x="518" y="260"/>
                  </a:cubicBezTo>
                  <a:cubicBezTo>
                    <a:pt x="518" y="130"/>
                    <a:pt x="389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2807578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適用範圍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0403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教師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204037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全校專任及兼任教師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0403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學生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204037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在學學生及畢業校友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15869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員工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15869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行政與技術人員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臨時人員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4010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臨時約聘/雇人員及派駐本校之委辦人員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頁尾版面配置區 9">
            <a:extLst>
              <a:ext uri="{FF2B5EF4-FFF2-40B4-BE49-F238E27FC236}">
                <a16:creationId xmlns:a16="http://schemas.microsoft.com/office/drawing/2014/main" id="{6EA59138-0AC0-4A65-8F9B-A666EE5A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5" name="投影片編號版面配置區 10">
            <a:extLst>
              <a:ext uri="{FF2B5EF4-FFF2-40B4-BE49-F238E27FC236}">
                <a16:creationId xmlns:a16="http://schemas.microsoft.com/office/drawing/2014/main" id="{6F46EC4A-1872-4E87-AD31-62889174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64607" y="3346101"/>
            <a:ext cx="8142584" cy="944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endParaRPr 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標題 24">
            <a:extLst>
              <a:ext uri="{FF2B5EF4-FFF2-40B4-BE49-F238E27FC236}">
                <a16:creationId xmlns:a16="http://schemas.microsoft.com/office/drawing/2014/main" id="{87696AF0-E923-4DCB-9298-23F118912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TW" sz="6000" b="1" dirty="0" err="1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Plan（規劃）階段</a:t>
            </a:r>
            <a:endParaRPr lang="zh-TW" altLang="en-US" dirty="0"/>
          </a:p>
        </p:txBody>
      </p:sp>
      <p:sp>
        <p:nvSpPr>
          <p:cNvPr id="26" name="副標題 25">
            <a:extLst>
              <a:ext uri="{FF2B5EF4-FFF2-40B4-BE49-F238E27FC236}">
                <a16:creationId xmlns:a16="http://schemas.microsoft.com/office/drawing/2014/main" id="{604BAD8D-EF10-4D8B-9200-F3460F10D7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8" name="頁尾版面配置區 17">
            <a:extLst>
              <a:ext uri="{FF2B5EF4-FFF2-40B4-BE49-F238E27FC236}">
                <a16:creationId xmlns:a16="http://schemas.microsoft.com/office/drawing/2014/main" id="{EBE92AED-CD38-4C21-8755-EC6D20CF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9" name="投影片編號版面配置區 18">
            <a:extLst>
              <a:ext uri="{FF2B5EF4-FFF2-40B4-BE49-F238E27FC236}">
                <a16:creationId xmlns:a16="http://schemas.microsoft.com/office/drawing/2014/main" id="{DF17E299-D4EB-4438-880E-6DE28E7E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2148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zh-TW" altLang="en-US" sz="4450" b="1" dirty="0">
                <a:solidFill>
                  <a:srgbClr val="233E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個資保護小組成員</a:t>
            </a:r>
            <a:endParaRPr lang="en-US" sz="4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47042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264218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負責人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80190" y="3754636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校長/副校長擔任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4" y="2470428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3264218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專責/職人員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8912304" y="3754636"/>
            <a:ext cx="22920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具有專業知識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538" y="2470428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3264218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個人資料管理人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1544538" y="3754636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個單位指定一位個資窗口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5160883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80190" y="5954673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個人資料稽核人員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6280190" y="6445091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內部稽核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2304" y="5160883"/>
            <a:ext cx="566976" cy="566976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8912304" y="5954673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lice" pitchFamily="34" charset="-120"/>
              </a:rPr>
              <a:t>所屬人員</a:t>
            </a:r>
            <a:endParaRPr 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8912304" y="6445091"/>
            <a:ext cx="22920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 pitchFamily="34" charset="-120"/>
              </a:rPr>
              <a:t>其他相關人員</a:t>
            </a:r>
            <a:endParaRPr lang="en-US" sz="17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頁尾版面配置區 17">
            <a:extLst>
              <a:ext uri="{FF2B5EF4-FFF2-40B4-BE49-F238E27FC236}">
                <a16:creationId xmlns:a16="http://schemas.microsoft.com/office/drawing/2014/main" id="{D2B6476F-5A39-4240-BAF6-353120BE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424" y="7683622"/>
            <a:ext cx="7557134" cy="438150"/>
          </a:xfrm>
        </p:spPr>
        <p:txBody>
          <a:bodyPr/>
          <a:lstStyle/>
          <a:p>
            <a:pPr algn="ctr"/>
            <a:r>
              <a:rPr lang="zh-TW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</a:rPr>
              <a:t>教育部個資行政檢查計畫服務辦公室 </a:t>
            </a:r>
            <a:endParaRPr lang="en-US" altLang="zh-TW" sz="11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0" name="投影片編號版面配置區 18">
            <a:extLst>
              <a:ext uri="{FF2B5EF4-FFF2-40B4-BE49-F238E27FC236}">
                <a16:creationId xmlns:a16="http://schemas.microsoft.com/office/drawing/2014/main" id="{E6269F0E-99CD-4A83-9066-2F480D67B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36294" y="7578565"/>
            <a:ext cx="820007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743</TotalTime>
  <Words>1701</Words>
  <Application>Microsoft Office PowerPoint</Application>
  <PresentationFormat>自訂</PresentationFormat>
  <Paragraphs>617</Paragraphs>
  <Slides>50</Slides>
  <Notes>43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7" baseType="lpstr">
      <vt:lpstr>微軟正黑體</vt:lpstr>
      <vt:lpstr>Trebuchet MS</vt:lpstr>
      <vt:lpstr>Arial</vt:lpstr>
      <vt:lpstr>Wingdings 3</vt:lpstr>
      <vt:lpstr>Calibri</vt:lpstr>
      <vt:lpstr>Wingdings</vt:lpstr>
      <vt:lpstr>多面向</vt:lpstr>
      <vt:lpstr>PowerPoint 簡報</vt:lpstr>
      <vt:lpstr>PowerPoint 簡報</vt:lpstr>
      <vt:lpstr>何謂PDCA 循環</vt:lpstr>
      <vt:lpstr>PowerPoint 簡報</vt:lpstr>
      <vt:lpstr>如何製作 個人資料安全維護計畫</vt:lpstr>
      <vt:lpstr>PowerPoint 簡報</vt:lpstr>
      <vt:lpstr>PowerPoint 簡報</vt:lpstr>
      <vt:lpstr>Plan（規劃）階段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Do（執行）階段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Check（檢核）階段</vt:lpstr>
      <vt:lpstr>PowerPoint 簡報</vt:lpstr>
      <vt:lpstr>PowerPoint 簡報</vt:lpstr>
      <vt:lpstr>PowerPoint 簡報</vt:lpstr>
      <vt:lpstr>Act（改善）階段</vt:lpstr>
      <vt:lpstr>PowerPoint 簡報</vt:lpstr>
      <vt:lpstr>PowerPoint 簡報</vt:lpstr>
      <vt:lpstr>PowerPoint 簡報</vt:lpstr>
      <vt:lpstr>PowerPoint 簡報</vt:lpstr>
      <vt:lpstr>感謝聆聽!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程柔慈</cp:lastModifiedBy>
  <cp:revision>27</cp:revision>
  <dcterms:created xsi:type="dcterms:W3CDTF">2025-03-19T04:22:35Z</dcterms:created>
  <dcterms:modified xsi:type="dcterms:W3CDTF">2025-03-24T12:54:57Z</dcterms:modified>
</cp:coreProperties>
</file>