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93B44-4FC2-462B-BB79-72A7B8637325}" v="460" dt="2022-12-26T03:25:52.442"/>
    <p1510:client id="{EDE107E9-67DD-4DB0-B36B-966A0B0F36EF}" v="311" dt="2022-12-26T01:20:35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4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5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23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04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65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04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6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96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6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3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23AB7183-4480-AB74-9B8C-DFF630622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0925" r="-1" b="20762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圖片 5" descr="一張含有 個人 的圖片&#10;&#10;自動產生的描述">
            <a:extLst>
              <a:ext uri="{FF2B5EF4-FFF2-40B4-BE49-F238E27FC236}">
                <a16:creationId xmlns:a16="http://schemas.microsoft.com/office/drawing/2014/main" id="{51CD43E4-7B12-C5D1-44B4-0C4AF22F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64" r="-1" b="16234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zh-TW" altLang="en-US" sz="5000">
                <a:solidFill>
                  <a:schemeClr val="bg1"/>
                </a:solidFill>
                <a:ea typeface="新細明體"/>
                <a:cs typeface="Calibri Light"/>
              </a:rPr>
              <a:t>111-1彈性選修</a:t>
            </a:r>
            <a:br>
              <a:rPr lang="zh-TW" altLang="en-US" sz="5000">
                <a:solidFill>
                  <a:schemeClr val="bg1"/>
                </a:solidFill>
                <a:ea typeface="新細明體"/>
                <a:cs typeface="Calibri Light"/>
              </a:rPr>
            </a:br>
            <a:r>
              <a:rPr lang="zh-TW" altLang="en-US" sz="5000">
                <a:solidFill>
                  <a:schemeClr val="bg1"/>
                </a:solidFill>
                <a:ea typeface="新細明體"/>
                <a:cs typeface="Calibri Light"/>
              </a:rPr>
              <a:t>實用國際禮儀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zh-TW" altLang="en-US" sz="2000">
                <a:solidFill>
                  <a:schemeClr val="bg1"/>
                </a:solidFill>
                <a:ea typeface="新細明體"/>
                <a:cs typeface="Calibri"/>
              </a:rPr>
              <a:t>觀光餐飲學程</a:t>
            </a:r>
            <a:endParaRPr lang="zh-TW" altLang="en-US" sz="2000">
              <a:solidFill>
                <a:schemeClr val="bg1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68BD1E9-8023-E955-2DFF-E9E3EE63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>
                <a:solidFill>
                  <a:schemeClr val="bg1"/>
                </a:solidFill>
                <a:ea typeface="新細明體"/>
                <a:cs typeface="Calibri Light"/>
              </a:rPr>
              <a:t>課程介紹-有禮走天下</a:t>
            </a:r>
          </a:p>
        </p:txBody>
      </p:sp>
      <p:pic>
        <p:nvPicPr>
          <p:cNvPr id="5" name="圖片 5" descr="一張含有 食物, 盤, 碗盤, 主菜 的圖片&#10;&#10;自動產生的描述">
            <a:extLst>
              <a:ext uri="{FF2B5EF4-FFF2-40B4-BE49-F238E27FC236}">
                <a16:creationId xmlns:a16="http://schemas.microsoft.com/office/drawing/2014/main" id="{126213B0-BAC8-F5C3-3EAE-E55D1BAF6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99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0A6AFA-925C-EAB8-FD66-125E5F524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TW" altLang="en-US" sz="2200" b="1">
                <a:ea typeface="新細明體"/>
                <a:cs typeface="Calibri"/>
              </a:rPr>
              <a:t>主題一:食的禮儀</a:t>
            </a:r>
            <a:endParaRPr lang="zh-TW" altLang="en-US" sz="2200" b="1">
              <a:ea typeface="新細明體" panose="02020500000000000000" pitchFamily="18" charset="-120"/>
              <a:cs typeface="+mn-lt"/>
            </a:endParaRPr>
          </a:p>
          <a:p>
            <a:r>
              <a:rPr lang="zh-TW" sz="2200">
                <a:ea typeface="+mn-lt"/>
                <a:cs typeface="+mn-lt"/>
              </a:rPr>
              <a:t>宴客</a:t>
            </a:r>
            <a:r>
              <a:rPr lang="zh-TW" altLang="en-US" sz="2200">
                <a:ea typeface="+mn-lt"/>
                <a:cs typeface="+mn-lt"/>
              </a:rPr>
              <a:t>  </a:t>
            </a:r>
            <a:endParaRPr lang="zh-TW" altLang="en-US" sz="2200">
              <a:ea typeface="新細明體" panose="02020500000000000000" pitchFamily="18" charset="-120"/>
              <a:cs typeface="+mn-lt"/>
            </a:endParaRPr>
          </a:p>
          <a:p>
            <a:r>
              <a:rPr lang="zh-TW" sz="2200">
                <a:ea typeface="+mn-lt"/>
                <a:cs typeface="+mn-lt"/>
              </a:rPr>
              <a:t>席次的安排 </a:t>
            </a:r>
            <a:endParaRPr lang="zh-TW" altLang="en-US" sz="2200">
              <a:ea typeface="新細明體" panose="02020500000000000000" pitchFamily="18" charset="-120"/>
              <a:cs typeface="+mn-lt"/>
            </a:endParaRPr>
          </a:p>
          <a:p>
            <a:r>
              <a:rPr lang="zh-TW" sz="2200">
                <a:ea typeface="+mn-lt"/>
                <a:cs typeface="+mn-lt"/>
              </a:rPr>
              <a:t>餐具的排列 </a:t>
            </a:r>
            <a:r>
              <a:rPr lang="zh-TW" altLang="en-US" sz="2200">
                <a:ea typeface="+mn-lt"/>
                <a:cs typeface="+mn-lt"/>
              </a:rPr>
              <a:t> </a:t>
            </a:r>
            <a:endParaRPr lang="zh-TW" altLang="en-US" sz="2200">
              <a:ea typeface="新細明體" panose="02020500000000000000" pitchFamily="18" charset="-120"/>
              <a:cs typeface="+mn-lt"/>
            </a:endParaRPr>
          </a:p>
          <a:p>
            <a:r>
              <a:rPr lang="zh-TW" sz="2200">
                <a:ea typeface="+mn-lt"/>
                <a:cs typeface="+mn-lt"/>
              </a:rPr>
              <a:t>進餐原則</a:t>
            </a:r>
            <a:r>
              <a:rPr lang="zh-TW" altLang="en-US" sz="2200">
                <a:ea typeface="+mn-lt"/>
                <a:cs typeface="+mn-lt"/>
              </a:rPr>
              <a:t>  </a:t>
            </a:r>
            <a:endParaRPr lang="zh-TW" altLang="en-US" sz="2200">
              <a:ea typeface="新細明體" panose="02020500000000000000" pitchFamily="18" charset="-120"/>
              <a:cs typeface="+mn-lt"/>
            </a:endParaRPr>
          </a:p>
          <a:p>
            <a:r>
              <a:rPr lang="zh-TW" sz="2200">
                <a:ea typeface="+mn-lt"/>
                <a:cs typeface="+mn-lt"/>
              </a:rPr>
              <a:t>宴會種類 </a:t>
            </a:r>
            <a:r>
              <a:rPr lang="zh-TW" altLang="en-US" sz="2200">
                <a:ea typeface="+mn-lt"/>
                <a:cs typeface="+mn-lt"/>
              </a:rPr>
              <a:t> </a:t>
            </a:r>
            <a:endParaRPr lang="zh-TW" altLang="en-US" sz="2200">
              <a:ea typeface="新細明體"/>
              <a:cs typeface="+mn-lt"/>
            </a:endParaRPr>
          </a:p>
          <a:p>
            <a:r>
              <a:rPr lang="zh-TW" sz="2200">
                <a:ea typeface="+mn-lt"/>
                <a:cs typeface="+mn-lt"/>
              </a:rPr>
              <a:t>自助餐注意事項</a:t>
            </a:r>
            <a:r>
              <a:rPr lang="zh-TW" altLang="en-US" sz="2200">
                <a:ea typeface="+mn-lt"/>
                <a:cs typeface="+mn-lt"/>
              </a:rPr>
              <a:t> </a:t>
            </a:r>
            <a:endParaRPr lang="zh-TW" altLang="en-US" sz="2200">
              <a:ea typeface="新細明體" panose="02020500000000000000" pitchFamily="18" charset="-120"/>
              <a:cs typeface="Calibri"/>
            </a:endParaRPr>
          </a:p>
          <a:p>
            <a:endParaRPr lang="zh-TW" altLang="en-US" sz="2200">
              <a:ea typeface="新細明體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53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4" descr="一張含有 個人, 套裝, 領帶, 男人 的圖片&#10;&#10;自動產生的描述">
            <a:extLst>
              <a:ext uri="{FF2B5EF4-FFF2-40B4-BE49-F238E27FC236}">
                <a16:creationId xmlns:a16="http://schemas.microsoft.com/office/drawing/2014/main" id="{035AB8FF-046B-05DC-F1E8-CAC3A5D3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1" r="19115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F482BFD-97B5-549D-F547-5A7F60CF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662996" cy="1124712"/>
          </a:xfrm>
        </p:spPr>
        <p:txBody>
          <a:bodyPr anchor="b">
            <a:normAutofit/>
          </a:bodyPr>
          <a:lstStyle/>
          <a:p>
            <a:r>
              <a:rPr lang="zh-TW" sz="2800">
                <a:cs typeface="Calibri Light"/>
              </a:rPr>
              <a:t>課程介紹-有禮走天下</a:t>
            </a:r>
            <a:endParaRPr lang="zh-TW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ABBF52-9E1F-A644-33B3-9AE021AF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813660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sz="2400">
                <a:ea typeface="新細明體"/>
                <a:cs typeface="Calibri" panose="020F0502020204030204"/>
              </a:rPr>
              <a:t>主題二:衣的禮儀</a:t>
            </a:r>
          </a:p>
          <a:p>
            <a:r>
              <a:rPr lang="zh-TW" altLang="en-US" sz="2400">
                <a:ea typeface="+mn-lt"/>
                <a:cs typeface="+mn-lt"/>
              </a:rPr>
              <a:t>衣的重要性 </a:t>
            </a:r>
            <a:endParaRPr lang="zh-TW" altLang="en-US" sz="2400">
              <a:latin typeface="新細明體"/>
              <a:ea typeface="新細明體"/>
              <a:cs typeface="+mn-lt"/>
            </a:endParaRPr>
          </a:p>
          <a:p>
            <a:r>
              <a:rPr lang="zh-TW" altLang="en-US" sz="2400">
                <a:ea typeface="+mn-lt"/>
                <a:cs typeface="+mn-lt"/>
              </a:rPr>
              <a:t>男士的服裝 </a:t>
            </a:r>
            <a:endParaRPr lang="zh-TW" altLang="en-US" sz="2400">
              <a:latin typeface="新細明體"/>
              <a:ea typeface="新細明體"/>
              <a:cs typeface="+mn-lt"/>
            </a:endParaRPr>
          </a:p>
          <a:p>
            <a:r>
              <a:rPr lang="zh-TW" altLang="en-US" sz="2400">
                <a:ea typeface="+mn-lt"/>
                <a:cs typeface="+mn-lt"/>
              </a:rPr>
              <a:t>女士的服裝 </a:t>
            </a:r>
            <a:endParaRPr lang="zh-TW" sz="2400">
              <a:latin typeface="新細明體"/>
              <a:ea typeface="新細明體"/>
            </a:endParaRPr>
          </a:p>
          <a:p>
            <a:endParaRPr lang="zh-TW" altLang="en-US" sz="1700">
              <a:ea typeface="新細明體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91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4" descr="一張含有 文字, 室內, 地板, 房間 的圖片&#10;&#10;自動產生的描述">
            <a:extLst>
              <a:ext uri="{FF2B5EF4-FFF2-40B4-BE49-F238E27FC236}">
                <a16:creationId xmlns:a16="http://schemas.microsoft.com/office/drawing/2014/main" id="{2CEEF37A-9704-D345-222B-EE071A2AD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20" b="-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754812B-2A7D-E8DB-2D60-8D4A9DD2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zh-TW">
                <a:solidFill>
                  <a:schemeClr val="bg1"/>
                </a:solidFill>
                <a:ea typeface="+mj-lt"/>
                <a:cs typeface="+mj-lt"/>
              </a:rPr>
              <a:t>課程介紹-有禮走天下</a:t>
            </a:r>
            <a:endParaRPr lang="zh-TW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C7D536-BC86-A87C-D244-4121A2DF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TW" sz="2400">
                <a:solidFill>
                  <a:schemeClr val="bg1"/>
                </a:solidFill>
                <a:latin typeface="PMingLiU"/>
                <a:ea typeface="PMingLiU"/>
              </a:rPr>
              <a:t>主題三:住的禮儀</a:t>
            </a:r>
            <a:endParaRPr lang="en-US" sz="24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zh-TW" altLang="en-US" sz="2400">
                <a:solidFill>
                  <a:schemeClr val="bg1"/>
                </a:solidFill>
                <a:ea typeface="+mn-lt"/>
                <a:cs typeface="+mn-lt"/>
              </a:rPr>
              <a:t>平日家居 </a:t>
            </a:r>
            <a:endParaRPr lang="zh-TW" altLang="en-US" sz="2400">
              <a:solidFill>
                <a:schemeClr val="bg1"/>
              </a:solidFill>
              <a:latin typeface="PMingLiU"/>
              <a:ea typeface="PMingLiU"/>
              <a:cs typeface="+mn-lt"/>
            </a:endParaRPr>
          </a:p>
          <a:p>
            <a:r>
              <a:rPr lang="zh-TW" altLang="en-US" sz="2400">
                <a:solidFill>
                  <a:schemeClr val="bg1"/>
                </a:solidFill>
                <a:ea typeface="+mn-lt"/>
                <a:cs typeface="+mn-lt"/>
              </a:rPr>
              <a:t>作客寄寓 </a:t>
            </a:r>
            <a:endParaRPr lang="zh-TW" altLang="en-US" sz="2400">
              <a:solidFill>
                <a:schemeClr val="bg1"/>
              </a:solidFill>
              <a:latin typeface="PMingLiU"/>
              <a:ea typeface="PMingLiU"/>
              <a:cs typeface="+mn-lt"/>
            </a:endParaRPr>
          </a:p>
          <a:p>
            <a:r>
              <a:rPr lang="zh-TW" altLang="en-US" sz="2400">
                <a:solidFill>
                  <a:schemeClr val="bg1"/>
                </a:solidFill>
                <a:ea typeface="+mn-lt"/>
                <a:cs typeface="+mn-lt"/>
              </a:rPr>
              <a:t>旅館投宿 </a:t>
            </a:r>
            <a:endParaRPr lang="en-US" altLang="zh-TW" sz="2400">
              <a:solidFill>
                <a:schemeClr val="bg1"/>
              </a:solidFill>
              <a:latin typeface="Calibri"/>
              <a:ea typeface="PMingLiU"/>
              <a:cs typeface="Calibri"/>
            </a:endParaRPr>
          </a:p>
          <a:p>
            <a:endParaRPr lang="zh-TW" altLang="en-US" sz="1800">
              <a:solidFill>
                <a:schemeClr val="bg1"/>
              </a:solidFill>
              <a:latin typeface="PMingLiU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04125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4" descr="一張含有 汽車, 室外, 個人 的圖片&#10;&#10;自動產生的描述">
            <a:extLst>
              <a:ext uri="{FF2B5EF4-FFF2-40B4-BE49-F238E27FC236}">
                <a16:creationId xmlns:a16="http://schemas.microsoft.com/office/drawing/2014/main" id="{3429B785-978D-9DE5-D258-E71513085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89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F7FB1CB-3D1B-B25D-A76E-CC82CCC5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zh-TW" sz="2800">
                <a:cs typeface="Calibri Light"/>
              </a:rPr>
              <a:t>課程介紹-有禮走天下</a:t>
            </a:r>
            <a:endParaRPr lang="zh-TW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B9F725-CCD4-D1DA-13D9-9D779F34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sz="1700">
                <a:latin typeface="PMingLiU"/>
                <a:ea typeface="PMingLiU"/>
              </a:rPr>
              <a:t>主題四:行的禮儀</a:t>
            </a:r>
            <a:endParaRPr lang="en-US" altLang="zh-TW" sz="1700">
              <a:ea typeface="+mn-lt"/>
              <a:cs typeface="+mn-lt"/>
            </a:endParaRPr>
          </a:p>
          <a:p>
            <a:r>
              <a:rPr lang="zh-TW" altLang="en-US" sz="1700">
                <a:ea typeface="+mn-lt"/>
                <a:cs typeface="+mn-lt"/>
              </a:rPr>
              <a:t>行走</a:t>
            </a:r>
            <a:endParaRPr lang="zh-TW" sz="1700">
              <a:latin typeface="PMingLiU"/>
              <a:ea typeface="PMingLiU"/>
              <a:cs typeface="+mn-lt"/>
            </a:endParaRPr>
          </a:p>
          <a:p>
            <a:r>
              <a:rPr lang="zh-TW" altLang="en-US" sz="1700">
                <a:ea typeface="+mn-lt"/>
                <a:cs typeface="+mn-lt"/>
              </a:rPr>
              <a:t>乘車</a:t>
            </a:r>
            <a:endParaRPr lang="zh-TW" sz="1700">
              <a:latin typeface="PMingLiU"/>
              <a:ea typeface="PMingLiU"/>
              <a:cs typeface="+mn-lt"/>
            </a:endParaRPr>
          </a:p>
          <a:p>
            <a:r>
              <a:rPr lang="zh-TW" altLang="en-US" sz="1700">
                <a:ea typeface="+mn-lt"/>
                <a:cs typeface="+mn-lt"/>
              </a:rPr>
              <a:t>乘電梯 </a:t>
            </a:r>
            <a:endParaRPr lang="zh-TW" altLang="en-US" sz="1700">
              <a:latin typeface="PMingLiU"/>
              <a:ea typeface="PMingLiU"/>
              <a:cs typeface="+mn-lt"/>
            </a:endParaRPr>
          </a:p>
          <a:p>
            <a:r>
              <a:rPr lang="zh-TW" altLang="en-US" sz="1700">
                <a:ea typeface="+mn-lt"/>
                <a:cs typeface="+mn-lt"/>
              </a:rPr>
              <a:t>上下樓梯</a:t>
            </a:r>
            <a:endParaRPr lang="zh-TW" sz="1700">
              <a:latin typeface="PMingLiU"/>
              <a:ea typeface="PMingLiU"/>
              <a:cs typeface="+mn-lt"/>
            </a:endParaRPr>
          </a:p>
          <a:p>
            <a:r>
              <a:rPr lang="zh-TW" altLang="en-US" sz="1700">
                <a:ea typeface="+mn-lt"/>
                <a:cs typeface="+mn-lt"/>
              </a:rPr>
              <a:t>乘飛機 </a:t>
            </a:r>
            <a:endParaRPr lang="zh-TW" sz="1700">
              <a:latin typeface="PMingLiU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334872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圖片 5" descr="一張含有 個人, 桌, 室內, 人 的圖片&#10;&#10;自動產生的描述">
            <a:extLst>
              <a:ext uri="{FF2B5EF4-FFF2-40B4-BE49-F238E27FC236}">
                <a16:creationId xmlns:a16="http://schemas.microsoft.com/office/drawing/2014/main" id="{44F2A3AF-EFA5-734A-6147-AAAF5F274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7749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3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9E543752-F131-191E-6295-86429910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zh-TW" sz="4800">
                <a:solidFill>
                  <a:schemeClr val="bg1"/>
                </a:solidFill>
                <a:cs typeface="Calibri Light"/>
              </a:rPr>
              <a:t>課程介紹-有禮走天下</a:t>
            </a:r>
            <a:endParaRPr lang="zh-TW" sz="4800">
              <a:solidFill>
                <a:schemeClr val="bg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F8AE30-8F99-7482-37F7-8B498D24D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76" y="4018143"/>
            <a:ext cx="6123809" cy="2154582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zh-TW" sz="2400">
                <a:solidFill>
                  <a:schemeClr val="bg1"/>
                </a:solidFill>
                <a:latin typeface="PMingLiU"/>
                <a:ea typeface="PMingLiU"/>
              </a:rPr>
              <a:t>主題五:育的禮儀</a:t>
            </a:r>
            <a:endParaRPr lang="en-US" altLang="zh-TW" sz="24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zh-TW" altLang="en-US" sz="2400">
                <a:solidFill>
                  <a:schemeClr val="bg1"/>
                </a:solidFill>
                <a:ea typeface="+mn-lt"/>
                <a:cs typeface="+mn-lt"/>
              </a:rPr>
              <a:t>介紹                     。握手 </a:t>
            </a:r>
            <a:endParaRPr lang="zh-TW" altLang="en-US" sz="2400">
              <a:solidFill>
                <a:schemeClr val="bg1"/>
              </a:solidFill>
              <a:latin typeface="PMingLiU"/>
              <a:ea typeface="PMingLiU"/>
              <a:cs typeface="+mn-lt"/>
            </a:endParaRPr>
          </a:p>
          <a:p>
            <a:r>
              <a:rPr lang="zh-TW" altLang="en-US" sz="2400">
                <a:solidFill>
                  <a:schemeClr val="bg1"/>
                </a:solidFill>
                <a:ea typeface="+mn-lt"/>
                <a:cs typeface="+mn-lt"/>
              </a:rPr>
              <a:t>拜訪                     。送禮 </a:t>
            </a:r>
            <a:endParaRPr lang="zh-TW" sz="2400">
              <a:solidFill>
                <a:schemeClr val="bg1"/>
              </a:solidFill>
              <a:latin typeface="PMingLiU"/>
              <a:ea typeface="PMingLiU"/>
              <a:cs typeface="+mn-lt"/>
            </a:endParaRPr>
          </a:p>
          <a:p>
            <a:r>
              <a:rPr lang="zh-TW" altLang="en-US" sz="2400">
                <a:solidFill>
                  <a:schemeClr val="bg1"/>
                </a:solidFill>
                <a:ea typeface="+mn-lt"/>
                <a:cs typeface="+mn-lt"/>
              </a:rPr>
              <a:t>懸旗                     。寒暄</a:t>
            </a:r>
            <a:endParaRPr lang="zh-TW" sz="2400">
              <a:solidFill>
                <a:schemeClr val="bg1"/>
              </a:solidFill>
              <a:latin typeface="PMingLiU"/>
              <a:ea typeface="PMingLiU"/>
              <a:cs typeface="+mn-lt"/>
            </a:endParaRPr>
          </a:p>
          <a:p>
            <a:r>
              <a:rPr lang="zh-TW" altLang="en-US" sz="2400">
                <a:solidFill>
                  <a:schemeClr val="bg1"/>
                </a:solidFill>
                <a:ea typeface="+mn-lt"/>
                <a:cs typeface="+mn-lt"/>
              </a:rPr>
              <a:t>手機使用</a:t>
            </a:r>
            <a:endParaRPr lang="zh-TW" sz="2400">
              <a:solidFill>
                <a:schemeClr val="bg1"/>
              </a:solidFill>
              <a:latin typeface="PMingLiU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375889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5" descr="一張含有 個人, 餐點 的圖片&#10;&#10;自動產生的描述">
            <a:extLst>
              <a:ext uri="{FF2B5EF4-FFF2-40B4-BE49-F238E27FC236}">
                <a16:creationId xmlns:a16="http://schemas.microsoft.com/office/drawing/2014/main" id="{1648BDE5-09A2-49DF-DC43-05EF8A3B5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7" r="1" b="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013AE24-765C-58DA-46FA-A1E77924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zh-TW">
                <a:solidFill>
                  <a:schemeClr val="bg1"/>
                </a:solidFill>
                <a:cs typeface="Calibri Light"/>
              </a:rPr>
              <a:t>課程介紹-有禮走天下</a:t>
            </a:r>
            <a:endParaRPr lang="zh-TW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FA26D6-57D9-6D5B-50AA-AE4A23E8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TW" sz="1800">
                <a:solidFill>
                  <a:schemeClr val="bg1"/>
                </a:solidFill>
                <a:latin typeface="PMingLiU"/>
                <a:ea typeface="PMingLiU"/>
              </a:rPr>
              <a:t>主題六:樂的禮儀</a:t>
            </a:r>
            <a:endParaRPr lang="zh-TW" sz="1800">
              <a:solidFill>
                <a:schemeClr val="bg1"/>
              </a:solidFill>
            </a:endParaRPr>
          </a:p>
          <a:p>
            <a:r>
              <a:rPr lang="zh-TW" altLang="en-US" sz="1800">
                <a:solidFill>
                  <a:schemeClr val="bg1"/>
                </a:solidFill>
                <a:ea typeface="+mn-lt"/>
                <a:cs typeface="+mn-lt"/>
              </a:rPr>
              <a:t>酒會、茶會及園遊會 </a:t>
            </a:r>
            <a:endParaRPr lang="zh-TW" altLang="en-US" sz="1800">
              <a:solidFill>
                <a:schemeClr val="bg1"/>
              </a:solidFill>
              <a:latin typeface="PMingLiU"/>
              <a:ea typeface="PMingLiU"/>
              <a:cs typeface="+mn-lt"/>
            </a:endParaRPr>
          </a:p>
          <a:p>
            <a:r>
              <a:rPr lang="zh-TW" altLang="en-US" sz="1800">
                <a:solidFill>
                  <a:schemeClr val="bg1"/>
                </a:solidFill>
                <a:ea typeface="+mn-lt"/>
                <a:cs typeface="+mn-lt"/>
              </a:rPr>
              <a:t>音樂會</a:t>
            </a:r>
            <a:endParaRPr lang="zh-TW" sz="1800">
              <a:solidFill>
                <a:schemeClr val="bg1"/>
              </a:solidFill>
              <a:latin typeface="PMingLiU"/>
              <a:ea typeface="PMingLiU"/>
              <a:cs typeface="+mn-lt"/>
            </a:endParaRPr>
          </a:p>
          <a:p>
            <a:r>
              <a:rPr lang="zh-TW" altLang="en-US" sz="1800">
                <a:solidFill>
                  <a:schemeClr val="bg1"/>
                </a:solidFill>
                <a:ea typeface="+mn-lt"/>
                <a:cs typeface="+mn-lt"/>
              </a:rPr>
              <a:t>舞會</a:t>
            </a:r>
            <a:endParaRPr lang="zh-TW" sz="1800">
              <a:solidFill>
                <a:schemeClr val="bg1"/>
              </a:solidFill>
              <a:latin typeface="PMingLiU"/>
              <a:ea typeface="PMingLiU"/>
              <a:cs typeface="+mn-lt"/>
            </a:endParaRPr>
          </a:p>
          <a:p>
            <a:r>
              <a:rPr lang="zh-TW" altLang="en-US" sz="1800">
                <a:solidFill>
                  <a:schemeClr val="bg1"/>
                </a:solidFill>
                <a:ea typeface="+mn-lt"/>
                <a:cs typeface="+mn-lt"/>
              </a:rPr>
              <a:t>高爾夫球敍</a:t>
            </a:r>
          </a:p>
          <a:p>
            <a:endParaRPr lang="zh-TW" altLang="en-US" sz="1800">
              <a:solidFill>
                <a:schemeClr val="bg1"/>
              </a:solidFill>
              <a:latin typeface="Calibri"/>
              <a:ea typeface="PMingLiU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58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D23D73-3C71-B45B-21F5-1704FA82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515162"/>
            <a:ext cx="4806184" cy="2163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000">
                <a:solidFill>
                  <a:schemeClr val="bg1"/>
                </a:solidFill>
              </a:rPr>
              <a:t>課程介紹</a:t>
            </a:r>
            <a:r>
              <a:rPr lang="en-US" altLang="zh-TW" sz="6000">
                <a:solidFill>
                  <a:schemeClr val="bg1"/>
                </a:solidFill>
              </a:rPr>
              <a:t>-</a:t>
            </a:r>
            <a:r>
              <a:rPr lang="zh-TW" altLang="en-US" sz="6000">
                <a:solidFill>
                  <a:schemeClr val="bg1"/>
                </a:solidFill>
              </a:rPr>
              <a:t>有禮走天下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C18561-A3F6-1FB7-95FC-68FBB8BB8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735" y="3166703"/>
            <a:ext cx="4806184" cy="305121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>
                <a:solidFill>
                  <a:schemeClr val="bg1"/>
                </a:solidFill>
                <a:ea typeface="新細明體"/>
              </a:rPr>
              <a:t>課程內容結合生活食衣住行育樂，同時結合餐飲服務技術之專業課程內容，旨在培養學生禮儀素養，並落實於生活中。</a:t>
            </a:r>
            <a:endParaRPr lang="en-US" altLang="zh-TW">
              <a:solidFill>
                <a:schemeClr val="bg1"/>
              </a:solidFill>
              <a:ea typeface="新細明體"/>
            </a:endParaRPr>
          </a:p>
        </p:txBody>
      </p:sp>
      <p:pic>
        <p:nvPicPr>
          <p:cNvPr id="5" name="圖片 5" descr="一張含有 桌, 盤, 用餐, 晚餐 的圖片&#10;&#10;自動產生的描述">
            <a:extLst>
              <a:ext uri="{FF2B5EF4-FFF2-40B4-BE49-F238E27FC236}">
                <a16:creationId xmlns:a16="http://schemas.microsoft.com/office/drawing/2014/main" id="{477DD31B-70FD-33D6-9F8C-7EB252417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8" r="15430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7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寬螢幕</PresentationFormat>
  <Paragraphs>41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PMingLiU</vt:lpstr>
      <vt:lpstr>PMingLiU</vt:lpstr>
      <vt:lpstr>Arial</vt:lpstr>
      <vt:lpstr>Calibri</vt:lpstr>
      <vt:lpstr>Calibri Light</vt:lpstr>
      <vt:lpstr>Office 佈景主題</vt:lpstr>
      <vt:lpstr>111-1彈性選修 實用國際禮儀</vt:lpstr>
      <vt:lpstr>課程介紹-有禮走天下</vt:lpstr>
      <vt:lpstr>課程介紹-有禮走天下</vt:lpstr>
      <vt:lpstr>課程介紹-有禮走天下</vt:lpstr>
      <vt:lpstr>課程介紹-有禮走天下</vt:lpstr>
      <vt:lpstr>課程介紹-有禮走天下</vt:lpstr>
      <vt:lpstr>課程介紹-有禮走天下</vt:lpstr>
      <vt:lpstr>課程介紹-有禮走天下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203</cp:revision>
  <dcterms:created xsi:type="dcterms:W3CDTF">2022-12-26T01:13:19Z</dcterms:created>
  <dcterms:modified xsi:type="dcterms:W3CDTF">2022-12-26T03:27:45Z</dcterms:modified>
</cp:coreProperties>
</file>