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4" r:id="rId5"/>
    <p:sldId id="265" r:id="rId6"/>
    <p:sldId id="267" r:id="rId7"/>
    <p:sldId id="266" r:id="rId8"/>
    <p:sldId id="259" r:id="rId9"/>
    <p:sldId id="260" r:id="rId10"/>
    <p:sldId id="261" r:id="rId11"/>
    <p:sldId id="262" r:id="rId12"/>
    <p:sldId id="263" r:id="rId13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F9F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113A9D2-9D6B-4929-AA2D-F23B5EE8CBE7}" styleName="佈景主題樣式 2 - 輔色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697" autoAdjust="0"/>
    <p:restoredTop sz="94404" autoAdjust="0"/>
  </p:normalViewPr>
  <p:slideViewPr>
    <p:cSldViewPr snapToGrid="0">
      <p:cViewPr>
        <p:scale>
          <a:sx n="72" d="100"/>
          <a:sy n="72" d="100"/>
        </p:scale>
        <p:origin x="-115" y="-163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C56E0F-FA64-43E5-B080-4E824D66C35B}" type="datetimeFigureOut">
              <a:rPr lang="zh-TW" altLang="en-US" smtClean="0"/>
              <a:t>14/12/21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47899-0EBF-4ED8-96E8-A30C11D56BE2}" type="slidenum">
              <a:rPr lang="zh-TW" altLang="en-US" smtClean="0"/>
              <a:t>‹#›</a:t>
            </a:fld>
            <a:endParaRPr lang="zh-TW" altLang="en-US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795695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全景圖片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C56E0F-FA64-43E5-B080-4E824D66C35B}" type="datetimeFigureOut">
              <a:rPr lang="zh-TW" altLang="en-US" smtClean="0"/>
              <a:t>14/12/21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47899-0EBF-4ED8-96E8-A30C11D56BE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653416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標題與說明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C56E0F-FA64-43E5-B080-4E824D66C35B}" type="datetimeFigureOut">
              <a:rPr lang="zh-TW" altLang="en-US" smtClean="0"/>
              <a:t>14/12/21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47899-0EBF-4ED8-96E8-A30C11D56BE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411391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C56E0F-FA64-43E5-B080-4E824D66C35B}" type="datetimeFigureOut">
              <a:rPr lang="zh-TW" altLang="en-US" smtClean="0"/>
              <a:t>14/12/21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47899-0EBF-4ED8-96E8-A30C11D56BE2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873749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C56E0F-FA64-43E5-B080-4E824D66C35B}" type="datetimeFigureOut">
              <a:rPr lang="zh-TW" altLang="en-US" smtClean="0"/>
              <a:t>14/12/21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47899-0EBF-4ED8-96E8-A30C11D56BE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374149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zh-TW" altLang="en-US" smtClean="0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C56E0F-FA64-43E5-B080-4E824D66C35B}" type="datetimeFigureOut">
              <a:rPr lang="zh-TW" altLang="en-US" smtClean="0"/>
              <a:t>14/12/21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47899-0EBF-4ED8-96E8-A30C11D56BE2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6894481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是非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zh-TW" altLang="en-US" smtClean="0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C56E0F-FA64-43E5-B080-4E824D66C35B}" type="datetimeFigureOut">
              <a:rPr lang="zh-TW" altLang="en-US" smtClean="0"/>
              <a:t>14/12/21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47899-0EBF-4ED8-96E8-A30C11D56BE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937880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C56E0F-FA64-43E5-B080-4E824D66C35B}" type="datetimeFigureOut">
              <a:rPr lang="zh-TW" altLang="en-US" smtClean="0"/>
              <a:t>14/12/21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47899-0EBF-4ED8-96E8-A30C11D56BE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79185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C56E0F-FA64-43E5-B080-4E824D66C35B}" type="datetimeFigureOut">
              <a:rPr lang="zh-TW" altLang="en-US" smtClean="0"/>
              <a:t>14/12/21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47899-0EBF-4ED8-96E8-A30C11D56BE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41403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C56E0F-FA64-43E5-B080-4E824D66C35B}" type="datetimeFigureOut">
              <a:rPr lang="zh-TW" altLang="en-US" smtClean="0"/>
              <a:t>14/12/21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47899-0EBF-4ED8-96E8-A30C11D56BE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0080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C56E0F-FA64-43E5-B080-4E824D66C35B}" type="datetimeFigureOut">
              <a:rPr lang="zh-TW" altLang="en-US" smtClean="0"/>
              <a:t>14/12/21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47899-0EBF-4ED8-96E8-A30C11D56BE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813970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C56E0F-FA64-43E5-B080-4E824D66C35B}" type="datetimeFigureOut">
              <a:rPr lang="zh-TW" altLang="en-US" smtClean="0"/>
              <a:t>14/12/21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47899-0EBF-4ED8-96E8-A30C11D56BE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84335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C56E0F-FA64-43E5-B080-4E824D66C35B}" type="datetimeFigureOut">
              <a:rPr lang="zh-TW" altLang="en-US" smtClean="0"/>
              <a:t>14/12/21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47899-0EBF-4ED8-96E8-A30C11D56BE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45220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C56E0F-FA64-43E5-B080-4E824D66C35B}" type="datetimeFigureOut">
              <a:rPr lang="zh-TW" altLang="en-US" smtClean="0"/>
              <a:t>14/12/21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47899-0EBF-4ED8-96E8-A30C11D56BE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98933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C56E0F-FA64-43E5-B080-4E824D66C35B}" type="datetimeFigureOut">
              <a:rPr lang="zh-TW" altLang="en-US" smtClean="0"/>
              <a:t>14/12/21</a:t>
            </a:fld>
            <a:endParaRPr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47899-0EBF-4ED8-96E8-A30C11D56BE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87215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C56E0F-FA64-43E5-B080-4E824D66C35B}" type="datetimeFigureOut">
              <a:rPr lang="zh-TW" altLang="en-US" smtClean="0"/>
              <a:t>14/12/21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47899-0EBF-4ED8-96E8-A30C11D56BE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23124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C56E0F-FA64-43E5-B080-4E824D66C35B}" type="datetimeFigureOut">
              <a:rPr lang="zh-TW" altLang="en-US" smtClean="0"/>
              <a:t>14/12/21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47899-0EBF-4ED8-96E8-A30C11D56BE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80050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32C56E0F-FA64-43E5-B080-4E824D66C35B}" type="datetimeFigureOut">
              <a:rPr lang="zh-TW" altLang="en-US" smtClean="0"/>
              <a:t>14/12/21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C6A47899-0EBF-4ED8-96E8-A30C11D56BE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0393332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com/search?q=%E5%82%B3%E8%AA%AA%E5%B0%8D%E6%B1%BA4%E5%91%A8%E5%B9%B4&amp;sxsrf=ALeKk01iub_RgX6Ico9H1iz9rsa70mwPsw:1603554193372&amp;source=lnms&amp;tbm=isch&amp;sa=X&amp;ved=2ahUKEwjqqMvwyM3sAhUxyIsBHfiIAWgQ_AUoAXoECAcQAw&amp;biw=1920&amp;bih=969" TargetMode="External"/><Relationship Id="rId2" Type="http://schemas.openxmlformats.org/officeDocument/2006/relationships/hyperlink" Target="https://moba.garena.tw/game/heroes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zh.wikipedia.org/wiki/%E8%B1%A1%E6%A3%8B" TargetMode="External"/><Relationship Id="rId4" Type="http://schemas.openxmlformats.org/officeDocument/2006/relationships/hyperlink" Target="https://www.google.com/search?q=%E8%B1%A1%E6%A3%8B&amp;sxsrf=ALeKk00SxkZTccNjfRKgTFQtlNCRfspIkg:1603558536558&amp;source=lnms&amp;tbm=isch&amp;sa=X&amp;ved=2ahUKEwjrsMqH2c3sAhUwzIsBHUNTAvIQ_AUoAXoECAcQAw&amp;biw=1920&amp;bih=969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22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12" Type="http://schemas.openxmlformats.org/officeDocument/2006/relationships/image" Target="../media/image21.png"/><Relationship Id="rId2" Type="http://schemas.openxmlformats.org/officeDocument/2006/relationships/image" Target="../media/image11.png"/><Relationship Id="rId16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11" Type="http://schemas.openxmlformats.org/officeDocument/2006/relationships/image" Target="../media/image20.png"/><Relationship Id="rId5" Type="http://schemas.openxmlformats.org/officeDocument/2006/relationships/image" Target="../media/image14.png"/><Relationship Id="rId15" Type="http://schemas.openxmlformats.org/officeDocument/2006/relationships/image" Target="../media/image24.png"/><Relationship Id="rId10" Type="http://schemas.openxmlformats.org/officeDocument/2006/relationships/image" Target="../media/image19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Relationship Id="rId14" Type="http://schemas.openxmlformats.org/officeDocument/2006/relationships/image" Target="../media/image2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213769" y="0"/>
            <a:ext cx="6452154" cy="2971801"/>
          </a:xfrm>
        </p:spPr>
        <p:txBody>
          <a:bodyPr>
            <a:noAutofit/>
          </a:bodyPr>
          <a:lstStyle/>
          <a:p>
            <a:r>
              <a:rPr lang="zh-TW" altLang="en-US" sz="20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傳棋</a:t>
            </a:r>
            <a:endParaRPr lang="zh-TW" altLang="en-US" sz="20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203662" y="3083250"/>
            <a:ext cx="7462261" cy="3757352"/>
          </a:xfrm>
        </p:spPr>
        <p:txBody>
          <a:bodyPr>
            <a:normAutofit/>
          </a:bodyPr>
          <a:lstStyle/>
          <a:p>
            <a:r>
              <a:rPr lang="zh-TW" altLang="en-US" sz="24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第二組組長</a:t>
            </a:r>
            <a:r>
              <a:rPr lang="en-US" altLang="zh-TW" sz="24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:</a:t>
            </a:r>
            <a:r>
              <a:rPr lang="zh-TW" altLang="en-US" sz="24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賴昱安</a:t>
            </a:r>
            <a:r>
              <a:rPr lang="en-US" altLang="zh-TW" sz="24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-</a:t>
            </a:r>
            <a:r>
              <a:rPr lang="zh-TW" altLang="en-US" sz="24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組織</a:t>
            </a:r>
            <a:endParaRPr lang="en-US" altLang="zh-TW" sz="2400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4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  組員</a:t>
            </a:r>
            <a:r>
              <a:rPr lang="en-US" altLang="zh-TW" sz="24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:</a:t>
            </a:r>
            <a:r>
              <a:rPr lang="zh-TW" altLang="en-US" sz="24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彭星硯</a:t>
            </a:r>
            <a:r>
              <a:rPr lang="en-US" altLang="zh-TW" sz="24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-</a:t>
            </a:r>
            <a:r>
              <a:rPr lang="zh-TW" altLang="en-US" sz="24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設計遊戲</a:t>
            </a:r>
            <a:endParaRPr lang="en-US" altLang="zh-TW" sz="2400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4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      林褚羿翔</a:t>
            </a:r>
            <a:r>
              <a:rPr lang="en-US" altLang="zh-TW" sz="24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-</a:t>
            </a:r>
            <a:r>
              <a:rPr lang="zh-TW" altLang="en-US" sz="24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報告</a:t>
            </a:r>
            <a:r>
              <a:rPr lang="en-US" altLang="zh-TW" sz="24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PPT</a:t>
            </a:r>
          </a:p>
          <a:p>
            <a:r>
              <a:rPr lang="zh-TW" altLang="en-US" sz="24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      吳添舜</a:t>
            </a:r>
            <a:r>
              <a:rPr lang="en-US" altLang="zh-TW" sz="24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-</a:t>
            </a:r>
            <a:r>
              <a:rPr lang="zh-TW" altLang="en-US" sz="24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採買 製作</a:t>
            </a:r>
            <a:r>
              <a:rPr lang="en-US" altLang="zh-TW" sz="24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PPT</a:t>
            </a:r>
          </a:p>
          <a:p>
            <a:r>
              <a:rPr lang="zh-TW" altLang="en-US" sz="24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      趙致忠</a:t>
            </a:r>
            <a:r>
              <a:rPr lang="en-US" altLang="zh-TW" sz="24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-</a:t>
            </a:r>
            <a:r>
              <a:rPr lang="zh-TW" altLang="en-US" sz="24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製作棋盤、象棋</a:t>
            </a:r>
            <a:endParaRPr lang="en-US" altLang="zh-TW" sz="2400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4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      王志祥</a:t>
            </a:r>
            <a:r>
              <a:rPr lang="en-US" altLang="zh-TW" sz="24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-</a:t>
            </a:r>
            <a:r>
              <a:rPr lang="zh-TW" altLang="en-US" sz="24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製作棋盤、</a:t>
            </a:r>
            <a:r>
              <a:rPr lang="zh-TW" altLang="en-US" sz="24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象棋</a:t>
            </a:r>
            <a:endParaRPr lang="en-US" altLang="zh-TW" sz="2400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4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      陳仩益</a:t>
            </a:r>
            <a:r>
              <a:rPr lang="en-US" altLang="zh-TW" sz="24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-</a:t>
            </a:r>
            <a:r>
              <a:rPr lang="zh-TW" altLang="en-US" sz="24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採</a:t>
            </a:r>
            <a:r>
              <a:rPr lang="zh-TW" altLang="en-US" sz="24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買 製作</a:t>
            </a:r>
            <a:endParaRPr lang="zh-TW" altLang="en-US" sz="2400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5" name="文字方塊 4"/>
          <p:cNvSpPr txBox="1"/>
          <p:nvPr/>
        </p:nvSpPr>
        <p:spPr>
          <a:xfrm>
            <a:off x="7406640" y="5338902"/>
            <a:ext cx="454716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國文彈選課程</a:t>
            </a:r>
            <a:endParaRPr lang="en-US" altLang="zh-TW" sz="36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3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指導老師</a:t>
            </a:r>
            <a:r>
              <a:rPr lang="en-US" altLang="zh-TW" sz="3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:</a:t>
            </a:r>
            <a:r>
              <a:rPr lang="zh-TW" altLang="en-US" sz="3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鄭名</a:t>
            </a:r>
            <a:r>
              <a:rPr lang="zh-TW" altLang="en-US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棋</a:t>
            </a:r>
            <a:r>
              <a:rPr lang="zh-TW" altLang="en-US" sz="3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老師</a:t>
            </a:r>
            <a:endParaRPr lang="zh-TW" altLang="en-US" sz="36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7333840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41951" y="154415"/>
            <a:ext cx="8534400" cy="1507067"/>
          </a:xfrm>
        </p:spPr>
        <p:txBody>
          <a:bodyPr>
            <a:noAutofit/>
          </a:bodyPr>
          <a:lstStyle/>
          <a:p>
            <a:r>
              <a:rPr lang="zh-TW" altLang="en-US" sz="10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反思</a:t>
            </a:r>
            <a:endParaRPr lang="zh-TW" altLang="en-US" sz="10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41951" y="1799705"/>
            <a:ext cx="11784879" cy="5058295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zh-TW" altLang="en-US" sz="36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我們這組做出來的</a:t>
            </a:r>
            <a:r>
              <a:rPr lang="zh-TW" altLang="en-US" sz="36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東西是一個很龐大的桌遊，我們擁有</a:t>
            </a:r>
            <a:r>
              <a:rPr lang="zh-TW" altLang="en-US" sz="36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相同的興趣</a:t>
            </a:r>
            <a:r>
              <a:rPr lang="zh-TW" altLang="en-US" sz="36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與一定的熱忱才能激盪</a:t>
            </a:r>
            <a:r>
              <a:rPr lang="zh-TW" altLang="en-US" sz="36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出許多</a:t>
            </a:r>
            <a:r>
              <a:rPr lang="zh-TW" altLang="en-US" sz="36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想法，</a:t>
            </a:r>
            <a:r>
              <a:rPr lang="zh-TW" altLang="en-US" sz="36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讓</a:t>
            </a:r>
            <a:r>
              <a:rPr lang="zh-TW" altLang="en-US" sz="36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象棋這種流傳千古的娛樂有了新的詮釋。</a:t>
            </a:r>
            <a:r>
              <a:rPr lang="zh-TW" altLang="en-US" sz="36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其</a:t>
            </a:r>
            <a:r>
              <a:rPr lang="zh-TW" altLang="en-US" sz="36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中</a:t>
            </a:r>
            <a:r>
              <a:rPr lang="zh-TW" altLang="en-US" sz="36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雖然也有遇到一些</a:t>
            </a:r>
            <a:r>
              <a:rPr lang="zh-TW" altLang="en-US" sz="36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困難，像是</a:t>
            </a:r>
            <a:r>
              <a:rPr lang="zh-TW" altLang="en-US" sz="36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規則一開始跟我們的遊戲沒有太大的關聯</a:t>
            </a:r>
            <a:r>
              <a:rPr lang="zh-TW" altLang="en-US" sz="36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，又或是棋子的黏貼方式各有各的想法，最終我們也集結</a:t>
            </a:r>
            <a:r>
              <a:rPr lang="zh-TW" altLang="en-US" sz="36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大家的</a:t>
            </a:r>
            <a:r>
              <a:rPr lang="zh-TW" altLang="en-US" sz="36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建議和想法突破了重重的關卡，一起完成了「傳</a:t>
            </a:r>
            <a:r>
              <a:rPr lang="zh-TW" altLang="en-US" sz="36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棋</a:t>
            </a:r>
            <a:r>
              <a:rPr lang="zh-TW" altLang="en-US" sz="36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」這份遊戲，讓一塵不變的象棋有了全新的樣貌呈現在我們的眼前。</a:t>
            </a:r>
            <a:endParaRPr lang="en-US" altLang="zh-TW" sz="3600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0893624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60510" y="197135"/>
            <a:ext cx="8534400" cy="1507067"/>
          </a:xfrm>
        </p:spPr>
        <p:txBody>
          <a:bodyPr>
            <a:noAutofit/>
          </a:bodyPr>
          <a:lstStyle/>
          <a:p>
            <a:r>
              <a:rPr lang="zh-TW" altLang="en-US" sz="10000" dirty="0">
                <a:latin typeface="標楷體" panose="03000509000000000000" pitchFamily="65" charset="-120"/>
                <a:ea typeface="標楷體" panose="03000509000000000000" pitchFamily="65" charset="-120"/>
              </a:rPr>
              <a:t>參考來源</a:t>
            </a:r>
            <a:r>
              <a:rPr lang="en-US" altLang="zh-TW" sz="10000" dirty="0">
                <a:latin typeface="標楷體" panose="03000509000000000000" pitchFamily="65" charset="-120"/>
                <a:ea typeface="標楷體" panose="03000509000000000000" pitchFamily="65" charset="-120"/>
              </a:rPr>
              <a:t>:</a:t>
            </a:r>
            <a:endParaRPr lang="zh-TW" altLang="en-US" sz="10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60510" y="1705674"/>
            <a:ext cx="10853854" cy="4763100"/>
          </a:xfrm>
        </p:spPr>
        <p:txBody>
          <a:bodyPr anchor="t"/>
          <a:lstStyle/>
          <a:p>
            <a:r>
              <a:rPr lang="zh-TW" altLang="en-US" sz="24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傳說官網</a:t>
            </a:r>
            <a:r>
              <a:rPr lang="en-US" altLang="zh-TW" sz="24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:</a:t>
            </a:r>
            <a:r>
              <a:rPr lang="zh-TW" altLang="en-US" sz="24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sz="24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hlinkClick r:id="rId2"/>
              </a:rPr>
              <a:t>https://</a:t>
            </a:r>
            <a:r>
              <a:rPr lang="en-US" altLang="zh-TW" sz="24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hlinkClick r:id="rId2"/>
              </a:rPr>
              <a:t>moba.garena.tw/game/heroes</a:t>
            </a:r>
            <a:endParaRPr lang="en-US" altLang="zh-TW" sz="2400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4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傳說四周年</a:t>
            </a:r>
            <a:r>
              <a:rPr lang="en-US" altLang="zh-TW" sz="24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:</a:t>
            </a:r>
            <a:r>
              <a:rPr lang="zh-TW" altLang="en-US" sz="24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sz="24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hlinkClick r:id="rId3"/>
              </a:rPr>
              <a:t>https</a:t>
            </a:r>
            <a:r>
              <a:rPr lang="en-US" altLang="zh-TW" sz="24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hlinkClick r:id="rId3"/>
              </a:rPr>
              <a:t>://www.google.com/search?q=%</a:t>
            </a:r>
            <a:r>
              <a:rPr lang="en-US" altLang="zh-TW" sz="24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hlinkClick r:id="rId3"/>
              </a:rPr>
              <a:t>E5%82%B3%E8%AA%AA%E5%B0%8D%E6%B1%BA4%E5%91%A8%E5%B9%B4&amp;sxsrf=ALeKk01iub_RgX6Ico9H1iz9rsa70mwPsw:1603554193372&amp;source=lnms&amp;tbm=isch&amp;sa=X&amp;ved=2ahUKEwjqqMvwyM3sAhUxyIsBHfiIAWgQ_AUoAXoECAcQAw&amp;biw=1920&amp;bih=969</a:t>
            </a:r>
            <a:endParaRPr lang="en-US" altLang="zh-TW" sz="2400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4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象棋</a:t>
            </a:r>
            <a:r>
              <a:rPr lang="en-US" altLang="zh-TW" sz="24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1:</a:t>
            </a:r>
            <a:r>
              <a:rPr lang="zh-TW" altLang="en-US" sz="24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sz="24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hlinkClick r:id="rId4"/>
              </a:rPr>
              <a:t>https</a:t>
            </a:r>
            <a:r>
              <a:rPr lang="en-US" altLang="zh-TW" sz="24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hlinkClick r:id="rId4"/>
              </a:rPr>
              <a:t>://www.google.com/search?q=%</a:t>
            </a:r>
            <a:r>
              <a:rPr lang="en-US" altLang="zh-TW" sz="24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hlinkClick r:id="rId4"/>
              </a:rPr>
              <a:t>E8%B1%A1%E6%A3%8B&amp;sxsrf=ALeKk00SxkZTccNjfRKgTFQtlNCRfspIkg:1603558536558&amp;source=lnms&amp;tbm=isch&amp;sa=X&amp;ved=2ahUKEwjrsMqH2c3sAhUwzIsBHUNTAvIQ_AUoAXoECAcQAw&amp;biw=1920&amp;bih=969</a:t>
            </a:r>
            <a:endParaRPr lang="en-US" altLang="zh-TW" sz="2400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4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象棋</a:t>
            </a:r>
            <a:r>
              <a:rPr lang="en-US" altLang="zh-TW" sz="24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2:</a:t>
            </a:r>
            <a:r>
              <a:rPr lang="zh-TW" altLang="en-US" sz="24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sz="24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hlinkClick r:id="rId5"/>
              </a:rPr>
              <a:t>https://zh.wikipedia.org/wiki/%</a:t>
            </a:r>
            <a:r>
              <a:rPr lang="en-US" altLang="zh-TW" sz="24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hlinkClick r:id="rId5"/>
              </a:rPr>
              <a:t>E8%B1%A1%E6%A3%8B</a:t>
            </a:r>
            <a:endParaRPr lang="en-US" altLang="zh-TW" sz="2400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8372533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謝謝大家的幫忙火雞伯開完刀安全回家了- YouTube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38" b="6410"/>
          <a:stretch/>
        </p:blipFill>
        <p:spPr bwMode="auto">
          <a:xfrm>
            <a:off x="1750828" y="0"/>
            <a:ext cx="10441172" cy="68717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未提供說明。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855005"/>
            <a:ext cx="3338623" cy="30029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407859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60264" y="247840"/>
            <a:ext cx="8534400" cy="1507067"/>
          </a:xfrm>
        </p:spPr>
        <p:txBody>
          <a:bodyPr>
            <a:noAutofit/>
          </a:bodyPr>
          <a:lstStyle/>
          <a:p>
            <a:r>
              <a:rPr lang="zh-TW" altLang="en-US" sz="10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設計來源</a:t>
            </a:r>
            <a:endParaRPr lang="zh-TW" altLang="en-US" sz="10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260264" y="1789080"/>
            <a:ext cx="11236238" cy="5002418"/>
          </a:xfrm>
        </p:spPr>
        <p:txBody>
          <a:bodyPr anchor="t">
            <a:normAutofit/>
          </a:bodyPr>
          <a:lstStyle/>
          <a:p>
            <a:r>
              <a:rPr lang="zh-TW" altLang="en-US" sz="54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邏輯思考</a:t>
            </a:r>
            <a:endParaRPr lang="en-US" altLang="zh-TW" sz="5400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54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傳說對決</a:t>
            </a:r>
            <a:r>
              <a:rPr lang="en-US" altLang="zh-TW" sz="54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4</a:t>
            </a:r>
            <a:r>
              <a:rPr lang="zh-TW" altLang="en-US" sz="54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周年</a:t>
            </a:r>
            <a:endParaRPr lang="en-US" altLang="zh-TW" sz="5400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54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打破象棋的刻板印象</a:t>
            </a:r>
            <a:endParaRPr lang="en-US" altLang="zh-TW" sz="5400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4000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1028" name="Picture 4" descr="Garena 傳說對決》四周年系列活動開跑「葉娜月落星沉」造型同步登場《Arena of Valor》 - 巴哈姆特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56977"/>
            <a:ext cx="12281647" cy="69084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 descr="Legends Dream Garden: 【中文-說明文】有趣的中國象棋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3513" y="-32059"/>
            <a:ext cx="9655025" cy="68919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8" descr="中國象棋套裝大號楠竹象棋楠竹象棋盒送皮革象棋盤全竹象棋| 露天拍賣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211"/>
          <a:stretch/>
        </p:blipFill>
        <p:spPr bwMode="auto">
          <a:xfrm>
            <a:off x="2284278" y="-36934"/>
            <a:ext cx="7952279" cy="69016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44757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1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500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500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500"/>
                            </p:stCondLst>
                            <p:childTnLst>
                              <p:par>
                                <p:cTn id="3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9768" y="306030"/>
            <a:ext cx="1410595" cy="6036581"/>
          </a:xfrm>
        </p:spPr>
        <p:txBody>
          <a:bodyPr>
            <a:noAutofit/>
          </a:bodyPr>
          <a:lstStyle/>
          <a:p>
            <a:r>
              <a:rPr lang="zh-TW" altLang="en-US" sz="10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正常玩法</a:t>
            </a:r>
            <a:endParaRPr lang="zh-TW" altLang="en-US" sz="10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grpSp>
        <p:nvGrpSpPr>
          <p:cNvPr id="5" name="群組 4"/>
          <p:cNvGrpSpPr/>
          <p:nvPr/>
        </p:nvGrpSpPr>
        <p:grpSpPr>
          <a:xfrm>
            <a:off x="3266903" y="0"/>
            <a:ext cx="8235142" cy="6858000"/>
            <a:chOff x="5652655" y="698268"/>
            <a:chExt cx="6821443" cy="5627716"/>
          </a:xfrm>
        </p:grpSpPr>
        <p:pic>
          <p:nvPicPr>
            <p:cNvPr id="4" name="圖片 3"/>
            <p:cNvPicPr>
              <a:picLocks noChangeAspect="1"/>
            </p:cNvPicPr>
            <p:nvPr/>
          </p:nvPicPr>
          <p:blipFill rotWithShape="1">
            <a:blip r:embed="rId2"/>
            <a:srcRect l="10442" t="17238" r="83720" b="17484"/>
            <a:stretch/>
          </p:blipFill>
          <p:spPr>
            <a:xfrm>
              <a:off x="5652655" y="698269"/>
              <a:ext cx="894696" cy="5627715"/>
            </a:xfrm>
            <a:prstGeom prst="rect">
              <a:avLst/>
            </a:prstGeom>
          </p:spPr>
        </p:pic>
        <p:pic>
          <p:nvPicPr>
            <p:cNvPr id="7" name="圖片 6"/>
            <p:cNvPicPr>
              <a:picLocks noChangeAspect="1"/>
            </p:cNvPicPr>
            <p:nvPr/>
          </p:nvPicPr>
          <p:blipFill rotWithShape="1">
            <a:blip r:embed="rId2"/>
            <a:srcRect l="23238" t="17238" r="38091" b="17484"/>
            <a:stretch/>
          </p:blipFill>
          <p:spPr>
            <a:xfrm>
              <a:off x="6547351" y="698268"/>
              <a:ext cx="5926747" cy="5627715"/>
            </a:xfrm>
            <a:prstGeom prst="rect">
              <a:avLst/>
            </a:prstGeom>
          </p:spPr>
        </p:pic>
      </p:grpSp>
      <p:sp>
        <p:nvSpPr>
          <p:cNvPr id="3" name="向右箭號 2"/>
          <p:cNvSpPr/>
          <p:nvPr/>
        </p:nvSpPr>
        <p:spPr>
          <a:xfrm>
            <a:off x="2460567" y="972589"/>
            <a:ext cx="806336" cy="390698"/>
          </a:xfrm>
          <a:prstGeom prst="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向右箭號 7"/>
          <p:cNvSpPr/>
          <p:nvPr/>
        </p:nvSpPr>
        <p:spPr>
          <a:xfrm>
            <a:off x="2460567" y="1662546"/>
            <a:ext cx="806336" cy="390698"/>
          </a:xfrm>
          <a:prstGeom prst="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向右箭號 8"/>
          <p:cNvSpPr/>
          <p:nvPr/>
        </p:nvSpPr>
        <p:spPr>
          <a:xfrm>
            <a:off x="2460567" y="3991494"/>
            <a:ext cx="806336" cy="390698"/>
          </a:xfrm>
          <a:prstGeom prst="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向右箭號 9"/>
          <p:cNvSpPr/>
          <p:nvPr/>
        </p:nvSpPr>
        <p:spPr>
          <a:xfrm>
            <a:off x="2460567" y="5020887"/>
            <a:ext cx="806336" cy="390698"/>
          </a:xfrm>
          <a:prstGeom prst="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向右箭號 10"/>
          <p:cNvSpPr/>
          <p:nvPr/>
        </p:nvSpPr>
        <p:spPr>
          <a:xfrm>
            <a:off x="2460567" y="6147262"/>
            <a:ext cx="806336" cy="390698"/>
          </a:xfrm>
          <a:prstGeom prst="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2" name="向右箭號 11"/>
          <p:cNvSpPr/>
          <p:nvPr/>
        </p:nvSpPr>
        <p:spPr>
          <a:xfrm>
            <a:off x="2460567" y="3084022"/>
            <a:ext cx="806336" cy="390698"/>
          </a:xfrm>
          <a:prstGeom prst="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" name="向右箭號 12"/>
          <p:cNvSpPr/>
          <p:nvPr/>
        </p:nvSpPr>
        <p:spPr>
          <a:xfrm>
            <a:off x="2460567" y="2301241"/>
            <a:ext cx="806336" cy="390698"/>
          </a:xfrm>
          <a:prstGeom prst="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矩形 5"/>
          <p:cNvSpPr/>
          <p:nvPr/>
        </p:nvSpPr>
        <p:spPr>
          <a:xfrm>
            <a:off x="3333403" y="872836"/>
            <a:ext cx="1013616" cy="548640"/>
          </a:xfrm>
          <a:prstGeom prst="rect">
            <a:avLst/>
          </a:prstGeom>
          <a:solidFill>
            <a:srgbClr val="F8F9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" name="矩形 13"/>
          <p:cNvSpPr/>
          <p:nvPr/>
        </p:nvSpPr>
        <p:spPr>
          <a:xfrm>
            <a:off x="3300153" y="1562793"/>
            <a:ext cx="1013616" cy="536170"/>
          </a:xfrm>
          <a:prstGeom prst="rect">
            <a:avLst/>
          </a:prstGeom>
          <a:solidFill>
            <a:srgbClr val="F8F9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" name="矩形 14"/>
          <p:cNvSpPr/>
          <p:nvPr/>
        </p:nvSpPr>
        <p:spPr>
          <a:xfrm>
            <a:off x="3300153" y="2169459"/>
            <a:ext cx="1013616" cy="595093"/>
          </a:xfrm>
          <a:prstGeom prst="rect">
            <a:avLst/>
          </a:prstGeom>
          <a:solidFill>
            <a:srgbClr val="F8F9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6" name="矩形 15"/>
          <p:cNvSpPr/>
          <p:nvPr/>
        </p:nvSpPr>
        <p:spPr>
          <a:xfrm>
            <a:off x="3300153" y="2926079"/>
            <a:ext cx="1013616" cy="614979"/>
          </a:xfrm>
          <a:prstGeom prst="rect">
            <a:avLst/>
          </a:prstGeom>
          <a:solidFill>
            <a:srgbClr val="F8F9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7" name="矩形 16"/>
          <p:cNvSpPr/>
          <p:nvPr/>
        </p:nvSpPr>
        <p:spPr>
          <a:xfrm>
            <a:off x="3300153" y="3865417"/>
            <a:ext cx="1013616" cy="548640"/>
          </a:xfrm>
          <a:prstGeom prst="rect">
            <a:avLst/>
          </a:prstGeom>
          <a:solidFill>
            <a:srgbClr val="F8F9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8" name="矩形 17"/>
          <p:cNvSpPr/>
          <p:nvPr/>
        </p:nvSpPr>
        <p:spPr>
          <a:xfrm>
            <a:off x="3316778" y="4899089"/>
            <a:ext cx="1013616" cy="548640"/>
          </a:xfrm>
          <a:prstGeom prst="rect">
            <a:avLst/>
          </a:prstGeom>
          <a:solidFill>
            <a:srgbClr val="F8F9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9" name="矩形 18"/>
          <p:cNvSpPr/>
          <p:nvPr/>
        </p:nvSpPr>
        <p:spPr>
          <a:xfrm>
            <a:off x="3326070" y="6046408"/>
            <a:ext cx="1013616" cy="548640"/>
          </a:xfrm>
          <a:prstGeom prst="rect">
            <a:avLst/>
          </a:prstGeom>
          <a:solidFill>
            <a:srgbClr val="F8F9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20" name="圖片 19"/>
          <p:cNvPicPr>
            <a:picLocks noChangeAspect="1"/>
          </p:cNvPicPr>
          <p:nvPr/>
        </p:nvPicPr>
        <p:blipFill rotWithShape="1">
          <a:blip r:embed="rId3"/>
          <a:srcRect l="35976" t="30161" r="35173" b="20628"/>
          <a:stretch/>
        </p:blipFill>
        <p:spPr>
          <a:xfrm>
            <a:off x="4347020" y="-19051"/>
            <a:ext cx="7155026" cy="6864731"/>
          </a:xfrm>
          <a:prstGeom prst="rect">
            <a:avLst/>
          </a:prstGeom>
        </p:spPr>
      </p:pic>
      <p:pic>
        <p:nvPicPr>
          <p:cNvPr id="21" name="圖片 20"/>
          <p:cNvPicPr>
            <a:picLocks noChangeAspect="1"/>
          </p:cNvPicPr>
          <p:nvPr/>
        </p:nvPicPr>
        <p:blipFill rotWithShape="1">
          <a:blip r:embed="rId4"/>
          <a:srcRect l="36890" t="27645" r="35426" b="23014"/>
          <a:stretch/>
        </p:blipFill>
        <p:spPr>
          <a:xfrm>
            <a:off x="4347018" y="0"/>
            <a:ext cx="7155027" cy="6817624"/>
          </a:xfrm>
          <a:prstGeom prst="rect">
            <a:avLst/>
          </a:prstGeom>
        </p:spPr>
      </p:pic>
      <p:pic>
        <p:nvPicPr>
          <p:cNvPr id="23" name="圖片 22"/>
          <p:cNvPicPr>
            <a:picLocks noChangeAspect="1"/>
          </p:cNvPicPr>
          <p:nvPr/>
        </p:nvPicPr>
        <p:blipFill rotWithShape="1">
          <a:blip r:embed="rId5"/>
          <a:srcRect l="25692" t="36419" r="27270" b="17084"/>
          <a:stretch/>
        </p:blipFill>
        <p:spPr>
          <a:xfrm>
            <a:off x="4396894" y="1682668"/>
            <a:ext cx="7580133" cy="4214814"/>
          </a:xfrm>
          <a:prstGeom prst="rect">
            <a:avLst/>
          </a:prstGeom>
        </p:spPr>
      </p:pic>
      <p:pic>
        <p:nvPicPr>
          <p:cNvPr id="24" name="圖片 23"/>
          <p:cNvPicPr>
            <a:picLocks noChangeAspect="1"/>
          </p:cNvPicPr>
          <p:nvPr/>
        </p:nvPicPr>
        <p:blipFill rotWithShape="1">
          <a:blip r:embed="rId6"/>
          <a:srcRect l="27890" t="40905" r="31146" b="19859"/>
          <a:stretch/>
        </p:blipFill>
        <p:spPr>
          <a:xfrm>
            <a:off x="4313769" y="1654612"/>
            <a:ext cx="7744087" cy="4172262"/>
          </a:xfrm>
          <a:prstGeom prst="rect">
            <a:avLst/>
          </a:prstGeom>
        </p:spPr>
      </p:pic>
      <p:pic>
        <p:nvPicPr>
          <p:cNvPr id="25" name="圖片 24"/>
          <p:cNvPicPr>
            <a:picLocks noChangeAspect="1"/>
          </p:cNvPicPr>
          <p:nvPr/>
        </p:nvPicPr>
        <p:blipFill rotWithShape="1">
          <a:blip r:embed="rId7"/>
          <a:srcRect l="37917" t="33141" r="41232" b="14416"/>
          <a:stretch/>
        </p:blipFill>
        <p:spPr>
          <a:xfrm>
            <a:off x="5344010" y="-16872"/>
            <a:ext cx="4723207" cy="6682384"/>
          </a:xfrm>
          <a:prstGeom prst="rect">
            <a:avLst/>
          </a:prstGeom>
        </p:spPr>
      </p:pic>
      <p:pic>
        <p:nvPicPr>
          <p:cNvPr id="26" name="圖片 25"/>
          <p:cNvPicPr>
            <a:picLocks noChangeAspect="1"/>
          </p:cNvPicPr>
          <p:nvPr/>
        </p:nvPicPr>
        <p:blipFill rotWithShape="1">
          <a:blip r:embed="rId8"/>
          <a:srcRect l="34406" t="41569" r="25411" b="20069"/>
          <a:stretch/>
        </p:blipFill>
        <p:spPr>
          <a:xfrm>
            <a:off x="4380268" y="1782734"/>
            <a:ext cx="7596759" cy="4079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4229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outVertical)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6" presetClass="exit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outVertical)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1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6" presetClass="exit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outVertical)">
                                      <p:cBhvr>
                                        <p:cTn id="4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"/>
                            </p:stCondLst>
                            <p:childTnLst>
                              <p:par>
                                <p:cTn id="5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3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6" presetClass="exit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outVertical)">
                                      <p:cBhvr>
                                        <p:cTn id="7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500"/>
                            </p:stCondLst>
                            <p:childTnLst>
                              <p:par>
                                <p:cTn id="7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5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16" presetClass="exit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outVertical)">
                                      <p:cBhvr>
                                        <p:cTn id="9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500"/>
                            </p:stCondLst>
                            <p:childTnLst>
                              <p:par>
                                <p:cTn id="9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7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4" presetID="16" presetClass="exit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outVertical)">
                                      <p:cBhvr>
                                        <p:cTn id="1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500"/>
                            </p:stCondLst>
                            <p:childTnLst>
                              <p:par>
                                <p:cTn id="12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9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500"/>
                            </p:stCondLst>
                            <p:childTnLst>
                              <p:par>
                                <p:cTn id="134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7" presetID="16" presetClass="exit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outVertical)">
                                      <p:cBhvr>
                                        <p:cTn id="13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1" grpId="0" animBg="1"/>
      <p:bldP spid="12" grpId="0" animBg="1"/>
      <p:bldP spid="12" grpId="1" animBg="1"/>
      <p:bldP spid="13" grpId="0" animBg="1"/>
      <p:bldP spid="13" grpId="1" animBg="1"/>
      <p:bldP spid="6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89181" y="281188"/>
            <a:ext cx="1410595" cy="6036581"/>
          </a:xfrm>
        </p:spPr>
        <p:txBody>
          <a:bodyPr>
            <a:noAutofit/>
          </a:bodyPr>
          <a:lstStyle/>
          <a:p>
            <a:r>
              <a:rPr lang="zh-TW" altLang="en-US" sz="10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特殊玩</a:t>
            </a:r>
            <a:r>
              <a:rPr lang="zh-TW" altLang="en-US" sz="10000" dirty="0">
                <a:latin typeface="標楷體" panose="03000509000000000000" pitchFamily="65" charset="-120"/>
                <a:ea typeface="標楷體" panose="03000509000000000000" pitchFamily="65" charset="-120"/>
              </a:rPr>
              <a:t>法</a:t>
            </a:r>
          </a:p>
        </p:txBody>
      </p:sp>
      <p:graphicFrame>
        <p:nvGraphicFramePr>
          <p:cNvPr id="20" name="表格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16841158"/>
              </p:ext>
            </p:extLst>
          </p:nvPr>
        </p:nvGraphicFramePr>
        <p:xfrm>
          <a:off x="1971614" y="719663"/>
          <a:ext cx="10036355" cy="5630670"/>
        </p:xfrm>
        <a:graphic>
          <a:graphicData uri="http://schemas.openxmlformats.org/drawingml/2006/table">
            <a:tbl>
              <a:tblPr bandRow="1">
                <a:tableStyleId>{D113A9D2-9D6B-4929-AA2D-F23B5EE8CBE7}</a:tableStyleId>
              </a:tblPr>
              <a:tblGrid>
                <a:gridCol w="1970658">
                  <a:extLst>
                    <a:ext uri="{9D8B030D-6E8A-4147-A177-3AD203B41FA5}">
                      <a16:colId xmlns:a16="http://schemas.microsoft.com/office/drawing/2014/main" xmlns="" val="3319612118"/>
                    </a:ext>
                  </a:extLst>
                </a:gridCol>
                <a:gridCol w="8065697">
                  <a:extLst>
                    <a:ext uri="{9D8B030D-6E8A-4147-A177-3AD203B41FA5}">
                      <a16:colId xmlns:a16="http://schemas.microsoft.com/office/drawing/2014/main" xmlns="" val="3462815280"/>
                    </a:ext>
                  </a:extLst>
                </a:gridCol>
              </a:tblGrid>
              <a:tr h="937158">
                <a:tc>
                  <a:txBody>
                    <a:bodyPr/>
                    <a:lstStyle/>
                    <a:p>
                      <a:r>
                        <a:rPr lang="zh-TW" altLang="en-US" sz="54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帥</a:t>
                      </a:r>
                      <a:endParaRPr lang="zh-TW" altLang="en-US" sz="540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28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在九宮格內可以和對手交換位子</a:t>
                      </a:r>
                      <a:endParaRPr lang="zh-TW" altLang="en-US" sz="280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64988978"/>
                  </a:ext>
                </a:extLst>
              </a:tr>
              <a:tr h="937158">
                <a:tc>
                  <a:txBody>
                    <a:bodyPr/>
                    <a:lstStyle/>
                    <a:p>
                      <a:r>
                        <a:rPr lang="zh-TW" altLang="en-US" sz="54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仕</a:t>
                      </a:r>
                      <a:endParaRPr lang="en-US" altLang="zh-TW" sz="5400" dirty="0" smtClean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28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可以連續動兩次</a:t>
                      </a:r>
                      <a:endParaRPr lang="zh-TW" altLang="en-US" sz="280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520546883"/>
                  </a:ext>
                </a:extLst>
              </a:tr>
              <a:tr h="937158">
                <a:tc>
                  <a:txBody>
                    <a:bodyPr/>
                    <a:lstStyle/>
                    <a:p>
                      <a:r>
                        <a:rPr lang="zh-TW" altLang="en-US" sz="54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相</a:t>
                      </a:r>
                      <a:endParaRPr lang="zh-TW" altLang="en-US" sz="540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28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可以飛到對面綠色的指定位子</a:t>
                      </a:r>
                      <a:r>
                        <a:rPr lang="en-US" altLang="zh-TW" sz="28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</a:t>
                      </a:r>
                      <a:r>
                        <a:rPr lang="zh-TW" altLang="en-US" sz="28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飛過去時無法吃人</a:t>
                      </a:r>
                      <a:r>
                        <a:rPr lang="en-US" altLang="zh-TW" sz="28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)</a:t>
                      </a:r>
                      <a:endParaRPr lang="zh-TW" altLang="en-US" sz="280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35306828"/>
                  </a:ext>
                </a:extLst>
              </a:tr>
              <a:tr h="937158">
                <a:tc>
                  <a:txBody>
                    <a:bodyPr/>
                    <a:lstStyle/>
                    <a:p>
                      <a:r>
                        <a:rPr lang="zh-TW" altLang="en-US" sz="54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傌</a:t>
                      </a:r>
                      <a:endParaRPr lang="zh-TW" altLang="en-US" sz="540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28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正常移動完六格後，使用技能使那六格內的敵人都無法動彈一回合</a:t>
                      </a:r>
                      <a:endParaRPr lang="zh-TW" altLang="en-US" sz="280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489957823"/>
                  </a:ext>
                </a:extLst>
              </a:tr>
              <a:tr h="937158">
                <a:tc>
                  <a:txBody>
                    <a:bodyPr/>
                    <a:lstStyle/>
                    <a:p>
                      <a:r>
                        <a:rPr lang="zh-TW" altLang="en-US" sz="54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俥</a:t>
                      </a:r>
                      <a:endParaRPr lang="zh-TW" altLang="en-US" sz="540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28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整局都只能走斜的</a:t>
                      </a:r>
                      <a:endParaRPr lang="zh-TW" altLang="en-US" sz="280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337418399"/>
                  </a:ext>
                </a:extLst>
              </a:tr>
              <a:tr h="937158">
                <a:tc>
                  <a:txBody>
                    <a:bodyPr/>
                    <a:lstStyle/>
                    <a:p>
                      <a:r>
                        <a:rPr lang="zh-TW" altLang="en-US" sz="54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炮</a:t>
                      </a:r>
                      <a:endParaRPr lang="zh-TW" altLang="en-US" sz="540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20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在一般炮能吃人的情況下，發動技能後可以使要被吃掉的棋子和炮架無法動彈，且下一輪必須動炮朝發動技能的方向吃人</a:t>
                      </a:r>
                      <a:r>
                        <a:rPr lang="en-US" altLang="zh-TW" sz="20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</a:t>
                      </a:r>
                      <a:r>
                        <a:rPr lang="zh-TW" altLang="en-US" sz="20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無法指定將</a:t>
                      </a:r>
                      <a:r>
                        <a:rPr lang="en-US" altLang="zh-TW" sz="20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)</a:t>
                      </a:r>
                      <a:endParaRPr lang="zh-TW" altLang="en-US" sz="200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204142859"/>
                  </a:ext>
                </a:extLst>
              </a:tr>
            </a:tbl>
          </a:graphicData>
        </a:graphic>
      </p:graphicFrame>
      <p:pic>
        <p:nvPicPr>
          <p:cNvPr id="22" name="圖片 21"/>
          <p:cNvPicPr>
            <a:picLocks noChangeAspect="1"/>
          </p:cNvPicPr>
          <p:nvPr/>
        </p:nvPicPr>
        <p:blipFill rotWithShape="1">
          <a:blip r:embed="rId2"/>
          <a:srcRect l="12122" t="38020" r="78128" b="44648"/>
          <a:stretch/>
        </p:blipFill>
        <p:spPr>
          <a:xfrm>
            <a:off x="2826116" y="719663"/>
            <a:ext cx="936610" cy="936610"/>
          </a:xfrm>
          <a:prstGeom prst="rect">
            <a:avLst/>
          </a:prstGeom>
        </p:spPr>
      </p:pic>
      <p:pic>
        <p:nvPicPr>
          <p:cNvPr id="24" name="圖片 23"/>
          <p:cNvPicPr>
            <a:picLocks noChangeAspect="1"/>
          </p:cNvPicPr>
          <p:nvPr/>
        </p:nvPicPr>
        <p:blipFill rotWithShape="1">
          <a:blip r:embed="rId3"/>
          <a:srcRect l="76972" t="62340" r="13213" b="20329"/>
          <a:stretch/>
        </p:blipFill>
        <p:spPr>
          <a:xfrm>
            <a:off x="2826117" y="1656274"/>
            <a:ext cx="946740" cy="940278"/>
          </a:xfrm>
          <a:prstGeom prst="rect">
            <a:avLst/>
          </a:prstGeom>
        </p:spPr>
      </p:pic>
      <p:pic>
        <p:nvPicPr>
          <p:cNvPr id="26" name="圖片 25"/>
          <p:cNvPicPr>
            <a:picLocks noChangeAspect="1"/>
          </p:cNvPicPr>
          <p:nvPr/>
        </p:nvPicPr>
        <p:blipFill rotWithShape="1">
          <a:blip r:embed="rId4"/>
          <a:srcRect l="76921" t="69169" r="13357" b="13500"/>
          <a:stretch/>
        </p:blipFill>
        <p:spPr>
          <a:xfrm>
            <a:off x="2826117" y="3517527"/>
            <a:ext cx="937836" cy="940279"/>
          </a:xfrm>
          <a:prstGeom prst="rect">
            <a:avLst/>
          </a:prstGeom>
        </p:spPr>
      </p:pic>
      <p:pic>
        <p:nvPicPr>
          <p:cNvPr id="27" name="圖片 26"/>
          <p:cNvPicPr>
            <a:picLocks noChangeAspect="1"/>
          </p:cNvPicPr>
          <p:nvPr/>
        </p:nvPicPr>
        <p:blipFill rotWithShape="1">
          <a:blip r:embed="rId5"/>
          <a:srcRect l="63958" t="48451" r="26228" b="34170"/>
          <a:stretch/>
        </p:blipFill>
        <p:spPr>
          <a:xfrm>
            <a:off x="2809236" y="4454138"/>
            <a:ext cx="971600" cy="967721"/>
          </a:xfrm>
          <a:prstGeom prst="rect">
            <a:avLst/>
          </a:prstGeom>
        </p:spPr>
      </p:pic>
      <p:pic>
        <p:nvPicPr>
          <p:cNvPr id="3" name="圖片 2"/>
          <p:cNvPicPr>
            <a:picLocks noChangeAspect="1"/>
          </p:cNvPicPr>
          <p:nvPr/>
        </p:nvPicPr>
        <p:blipFill rotWithShape="1">
          <a:blip r:embed="rId6"/>
          <a:srcRect l="63957" t="80860" r="26120" b="1870"/>
          <a:stretch/>
        </p:blipFill>
        <p:spPr>
          <a:xfrm>
            <a:off x="2826116" y="5421859"/>
            <a:ext cx="954719" cy="934549"/>
          </a:xfrm>
          <a:prstGeom prst="rect">
            <a:avLst/>
          </a:prstGeom>
        </p:spPr>
      </p:pic>
      <p:pic>
        <p:nvPicPr>
          <p:cNvPr id="10" name="圖片 9"/>
          <p:cNvPicPr>
            <a:picLocks noChangeAspect="1"/>
          </p:cNvPicPr>
          <p:nvPr/>
        </p:nvPicPr>
        <p:blipFill rotWithShape="1">
          <a:blip r:embed="rId7"/>
          <a:srcRect l="38077" t="55441" r="52161" b="27291"/>
          <a:stretch/>
        </p:blipFill>
        <p:spPr>
          <a:xfrm>
            <a:off x="2826117" y="2605177"/>
            <a:ext cx="955980" cy="951278"/>
          </a:xfrm>
          <a:prstGeom prst="rect">
            <a:avLst/>
          </a:prstGeom>
        </p:spPr>
      </p:pic>
      <p:grpSp>
        <p:nvGrpSpPr>
          <p:cNvPr id="7" name="群組 6"/>
          <p:cNvGrpSpPr/>
          <p:nvPr/>
        </p:nvGrpSpPr>
        <p:grpSpPr>
          <a:xfrm>
            <a:off x="2826115" y="73865"/>
            <a:ext cx="6437155" cy="6493130"/>
            <a:chOff x="3530334" y="1202138"/>
            <a:chExt cx="4668042" cy="4708634"/>
          </a:xfrm>
        </p:grpSpPr>
        <p:pic>
          <p:nvPicPr>
            <p:cNvPr id="1026" name="Picture 2" descr="未提供說明。"/>
            <p:cNvPicPr>
              <a:picLocks noChangeAspect="1" noChangeArrowheads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2927" t="30408" r="29682" b="20474"/>
            <a:stretch/>
          </p:blipFill>
          <p:spPr bwMode="auto">
            <a:xfrm>
              <a:off x="3530334" y="1202138"/>
              <a:ext cx="4668042" cy="470863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5" name="直線單箭頭接點 4"/>
            <p:cNvCxnSpPr/>
            <p:nvPr/>
          </p:nvCxnSpPr>
          <p:spPr>
            <a:xfrm flipH="1">
              <a:off x="6245352" y="2490215"/>
              <a:ext cx="1178779" cy="2109217"/>
            </a:xfrm>
            <a:prstGeom prst="straightConnector1">
              <a:avLst/>
            </a:prstGeom>
            <a:ln w="76200">
              <a:headEnd type="arrow" w="med" len="med"/>
              <a:tailEnd type="arrow" w="med" len="med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pic>
        <p:nvPicPr>
          <p:cNvPr id="1028" name="Picture 4" descr="未提供說明。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826" t="30679" r="29630" b="20024"/>
          <a:stretch/>
        </p:blipFill>
        <p:spPr bwMode="auto">
          <a:xfrm>
            <a:off x="2849658" y="73865"/>
            <a:ext cx="6443730" cy="64872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未提供說明。"/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780" t="30954" r="29479" b="20173"/>
          <a:stretch/>
        </p:blipFill>
        <p:spPr bwMode="auto">
          <a:xfrm>
            <a:off x="2809236" y="109539"/>
            <a:ext cx="6484152" cy="6425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未提供說明。"/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706" t="30497" r="30181" b="19933"/>
          <a:stretch/>
        </p:blipFill>
        <p:spPr bwMode="auto">
          <a:xfrm>
            <a:off x="2885318" y="149606"/>
            <a:ext cx="6208986" cy="63856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未提供說明。"/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117" t="30953" r="29591" b="20715"/>
          <a:stretch/>
        </p:blipFill>
        <p:spPr bwMode="auto">
          <a:xfrm>
            <a:off x="2796992" y="113381"/>
            <a:ext cx="6396704" cy="6372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未提供說明。"/>
          <p:cNvPicPr>
            <a:picLocks noChangeAspect="1" noChangeArrowheads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070" t="27334" r="28116" b="12756"/>
          <a:stretch/>
        </p:blipFill>
        <p:spPr bwMode="auto">
          <a:xfrm>
            <a:off x="3028993" y="26256"/>
            <a:ext cx="6065311" cy="6633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未提供說明。"/>
          <p:cNvPicPr>
            <a:picLocks noChangeAspect="1" noChangeArrowheads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588" t="29103" r="33466" b="19923"/>
          <a:stretch/>
        </p:blipFill>
        <p:spPr bwMode="auto">
          <a:xfrm>
            <a:off x="3896138" y="134352"/>
            <a:ext cx="4285893" cy="64865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未提供說明。"/>
          <p:cNvPicPr>
            <a:picLocks noChangeAspect="1" noChangeArrowheads="1"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580" t="37148" r="21382" b="20856"/>
          <a:stretch/>
        </p:blipFill>
        <p:spPr bwMode="auto">
          <a:xfrm>
            <a:off x="1253774" y="898653"/>
            <a:ext cx="9570620" cy="50199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2" name="Picture 18" descr="未提供說明。"/>
          <p:cNvPicPr>
            <a:picLocks noChangeAspect="1" noChangeArrowheads="1"/>
          </p:cNvPicPr>
          <p:nvPr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808" t="35822" r="20975" b="20756"/>
          <a:stretch/>
        </p:blipFill>
        <p:spPr bwMode="auto">
          <a:xfrm>
            <a:off x="1310630" y="753420"/>
            <a:ext cx="9513764" cy="51389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406705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500"/>
                            </p:stCondLst>
                            <p:childTnLst>
                              <p:par>
                                <p:cTn id="29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000"/>
                            </p:stCondLst>
                            <p:childTnLst>
                              <p:par>
                                <p:cTn id="36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3500"/>
                            </p:stCondLst>
                            <p:childTnLst>
                              <p:par>
                                <p:cTn id="43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000"/>
                            </p:stCondLst>
                            <p:childTnLst>
                              <p:par>
                                <p:cTn id="50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4500"/>
                            </p:stCondLst>
                            <p:childTnLst>
                              <p:par>
                                <p:cTn id="57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1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7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7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1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81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87" dur="1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1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91" dur="1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7" dur="10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1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01" dur="10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7" dur="10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1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11" dur="10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7" dur="1000"/>
                                        <p:tgtEl>
                                          <p:spTgt spid="10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1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21" dur="1000"/>
                                        <p:tgtEl>
                                          <p:spTgt spid="10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7" dur="1000"/>
                                        <p:tgtEl>
                                          <p:spTgt spid="10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1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31" dur="1000"/>
                                        <p:tgtEl>
                                          <p:spTgt spid="10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7" dur="1000"/>
                                        <p:tgtEl>
                                          <p:spTgt spid="10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21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41" dur="1000"/>
                                        <p:tgtEl>
                                          <p:spTgt spid="10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7" dur="1000"/>
                                        <p:tgtEl>
                                          <p:spTgt spid="10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21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51" dur="1000"/>
                                        <p:tgtEl>
                                          <p:spTgt spid="10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9768" y="306030"/>
            <a:ext cx="1410595" cy="6036581"/>
          </a:xfrm>
        </p:spPr>
        <p:txBody>
          <a:bodyPr>
            <a:noAutofit/>
          </a:bodyPr>
          <a:lstStyle/>
          <a:p>
            <a:r>
              <a:rPr lang="zh-TW" altLang="en-US" sz="10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特殊玩</a:t>
            </a:r>
            <a:r>
              <a:rPr lang="zh-TW" altLang="en-US" sz="10000" dirty="0">
                <a:latin typeface="標楷體" panose="03000509000000000000" pitchFamily="65" charset="-120"/>
                <a:ea typeface="標楷體" panose="03000509000000000000" pitchFamily="65" charset="-120"/>
              </a:rPr>
              <a:t>法</a:t>
            </a:r>
          </a:p>
        </p:txBody>
      </p:sp>
      <p:graphicFrame>
        <p:nvGraphicFramePr>
          <p:cNvPr id="20" name="表格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59643789"/>
              </p:ext>
            </p:extLst>
          </p:nvPr>
        </p:nvGraphicFramePr>
        <p:xfrm>
          <a:off x="1971614" y="719663"/>
          <a:ext cx="10036355" cy="5630670"/>
        </p:xfrm>
        <a:graphic>
          <a:graphicData uri="http://schemas.openxmlformats.org/drawingml/2006/table">
            <a:tbl>
              <a:tblPr bandRow="1">
                <a:tableStyleId>{D113A9D2-9D6B-4929-AA2D-F23B5EE8CBE7}</a:tableStyleId>
              </a:tblPr>
              <a:tblGrid>
                <a:gridCol w="1970658">
                  <a:extLst>
                    <a:ext uri="{9D8B030D-6E8A-4147-A177-3AD203B41FA5}">
                      <a16:colId xmlns:a16="http://schemas.microsoft.com/office/drawing/2014/main" xmlns="" val="3319612118"/>
                    </a:ext>
                  </a:extLst>
                </a:gridCol>
                <a:gridCol w="8065697">
                  <a:extLst>
                    <a:ext uri="{9D8B030D-6E8A-4147-A177-3AD203B41FA5}">
                      <a16:colId xmlns:a16="http://schemas.microsoft.com/office/drawing/2014/main" xmlns="" val="3462815280"/>
                    </a:ext>
                  </a:extLst>
                </a:gridCol>
              </a:tblGrid>
              <a:tr h="937158">
                <a:tc>
                  <a:txBody>
                    <a:bodyPr/>
                    <a:lstStyle/>
                    <a:p>
                      <a:r>
                        <a:rPr lang="zh-TW" altLang="en-US" sz="54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將</a:t>
                      </a:r>
                      <a:endParaRPr lang="zh-TW" altLang="en-US" sz="540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28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走完一步後使對手暫停一回合</a:t>
                      </a:r>
                      <a:endParaRPr lang="zh-TW" altLang="en-US" sz="280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64988978"/>
                  </a:ext>
                </a:extLst>
              </a:tr>
              <a:tr h="937158">
                <a:tc>
                  <a:txBody>
                    <a:bodyPr/>
                    <a:lstStyle/>
                    <a:p>
                      <a:r>
                        <a:rPr lang="zh-TW" altLang="en-US" sz="54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士</a:t>
                      </a:r>
                      <a:endParaRPr lang="en-US" altLang="zh-TW" sz="5400" dirty="0" smtClean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28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可以連續動兩次</a:t>
                      </a:r>
                      <a:endParaRPr lang="zh-TW" altLang="en-US" sz="280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520546883"/>
                  </a:ext>
                </a:extLst>
              </a:tr>
              <a:tr h="937158">
                <a:tc>
                  <a:txBody>
                    <a:bodyPr/>
                    <a:lstStyle/>
                    <a:p>
                      <a:r>
                        <a:rPr lang="zh-TW" altLang="en-US" sz="54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象</a:t>
                      </a:r>
                      <a:endParaRPr lang="zh-TW" altLang="en-US" sz="540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28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可以飛到對面綠色的指定位子</a:t>
                      </a:r>
                      <a:r>
                        <a:rPr lang="en-US" altLang="zh-TW" sz="28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</a:t>
                      </a:r>
                      <a:r>
                        <a:rPr lang="zh-TW" altLang="en-US" sz="28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飛過去時無法吃人</a:t>
                      </a:r>
                      <a:r>
                        <a:rPr lang="en-US" altLang="zh-TW" sz="28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)</a:t>
                      </a:r>
                      <a:endParaRPr lang="zh-TW" altLang="en-US" sz="280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35306828"/>
                  </a:ext>
                </a:extLst>
              </a:tr>
              <a:tr h="937158">
                <a:tc>
                  <a:txBody>
                    <a:bodyPr/>
                    <a:lstStyle/>
                    <a:p>
                      <a:r>
                        <a:rPr lang="zh-TW" altLang="en-US" sz="54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馬</a:t>
                      </a:r>
                      <a:endParaRPr lang="zh-TW" altLang="en-US" sz="540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28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正常移動完六格後，使用技能使那六格內的敵人都無法動彈一回合</a:t>
                      </a:r>
                      <a:endParaRPr lang="zh-TW" altLang="en-US" sz="280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489957823"/>
                  </a:ext>
                </a:extLst>
              </a:tr>
              <a:tr h="937158">
                <a:tc>
                  <a:txBody>
                    <a:bodyPr/>
                    <a:lstStyle/>
                    <a:p>
                      <a:r>
                        <a:rPr lang="zh-TW" altLang="en-US" sz="54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車</a:t>
                      </a:r>
                      <a:endParaRPr lang="zh-TW" altLang="en-US" sz="540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28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整局都只能走斜的</a:t>
                      </a:r>
                      <a:endParaRPr lang="zh-TW" altLang="en-US" sz="280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337418399"/>
                  </a:ext>
                </a:extLst>
              </a:tr>
              <a:tr h="937158">
                <a:tc>
                  <a:txBody>
                    <a:bodyPr/>
                    <a:lstStyle/>
                    <a:p>
                      <a:r>
                        <a:rPr lang="zh-TW" altLang="en-US" sz="54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包</a:t>
                      </a:r>
                      <a:endParaRPr lang="zh-TW" altLang="en-US" sz="540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20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在一般炮能吃人的情況下，發動技能後可以使要被吃掉的棋子和炮架無法動彈，且下一輪必須動包朝發動技能的方向吃人</a:t>
                      </a:r>
                      <a:r>
                        <a:rPr lang="en-US" altLang="zh-TW" sz="20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</a:t>
                      </a:r>
                      <a:r>
                        <a:rPr lang="zh-TW" altLang="en-US" sz="20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無法指定帥</a:t>
                      </a:r>
                      <a:r>
                        <a:rPr lang="en-US" altLang="zh-TW" sz="20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)</a:t>
                      </a:r>
                      <a:endParaRPr lang="zh-TW" altLang="en-US" sz="200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204142859"/>
                  </a:ext>
                </a:extLst>
              </a:tr>
            </a:tbl>
          </a:graphicData>
        </a:graphic>
      </p:graphicFrame>
      <p:pic>
        <p:nvPicPr>
          <p:cNvPr id="12" name="圖片 11"/>
          <p:cNvPicPr>
            <a:picLocks noChangeAspect="1"/>
          </p:cNvPicPr>
          <p:nvPr/>
        </p:nvPicPr>
        <p:blipFill rotWithShape="1">
          <a:blip r:embed="rId2"/>
          <a:srcRect l="25042" t="69218" r="65040" b="13479"/>
          <a:stretch/>
        </p:blipFill>
        <p:spPr>
          <a:xfrm>
            <a:off x="2826116" y="733255"/>
            <a:ext cx="931916" cy="914399"/>
          </a:xfrm>
          <a:prstGeom prst="rect">
            <a:avLst/>
          </a:prstGeom>
        </p:spPr>
      </p:pic>
      <p:pic>
        <p:nvPicPr>
          <p:cNvPr id="13" name="圖片 12"/>
          <p:cNvPicPr>
            <a:picLocks noChangeAspect="1"/>
          </p:cNvPicPr>
          <p:nvPr/>
        </p:nvPicPr>
        <p:blipFill rotWithShape="1">
          <a:blip r:embed="rId2"/>
          <a:srcRect l="38027" t="69247" r="52120" b="13280"/>
          <a:stretch/>
        </p:blipFill>
        <p:spPr>
          <a:xfrm>
            <a:off x="2826116" y="1647654"/>
            <a:ext cx="959917" cy="957523"/>
          </a:xfrm>
          <a:prstGeom prst="rect">
            <a:avLst/>
          </a:prstGeom>
        </p:spPr>
      </p:pic>
      <p:pic>
        <p:nvPicPr>
          <p:cNvPr id="15" name="圖片 14"/>
          <p:cNvPicPr>
            <a:picLocks noChangeAspect="1"/>
          </p:cNvPicPr>
          <p:nvPr/>
        </p:nvPicPr>
        <p:blipFill rotWithShape="1">
          <a:blip r:embed="rId2"/>
          <a:srcRect l="51085" t="20585" r="39233" b="61862"/>
          <a:stretch/>
        </p:blipFill>
        <p:spPr>
          <a:xfrm>
            <a:off x="2826116" y="3519577"/>
            <a:ext cx="955980" cy="974786"/>
          </a:xfrm>
          <a:prstGeom prst="rect">
            <a:avLst/>
          </a:prstGeom>
        </p:spPr>
      </p:pic>
      <p:pic>
        <p:nvPicPr>
          <p:cNvPr id="5" name="圖片 4"/>
          <p:cNvPicPr>
            <a:picLocks noChangeAspect="1"/>
          </p:cNvPicPr>
          <p:nvPr/>
        </p:nvPicPr>
        <p:blipFill rotWithShape="1">
          <a:blip r:embed="rId3"/>
          <a:srcRect l="76949" t="62181" r="13167" b="20246"/>
          <a:stretch/>
        </p:blipFill>
        <p:spPr>
          <a:xfrm>
            <a:off x="2826117" y="4470855"/>
            <a:ext cx="937908" cy="937908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 rotWithShape="1">
          <a:blip r:embed="rId4"/>
          <a:srcRect l="25126" t="37886" r="65092" b="44575"/>
          <a:stretch/>
        </p:blipFill>
        <p:spPr>
          <a:xfrm>
            <a:off x="2826116" y="5408763"/>
            <a:ext cx="955980" cy="964099"/>
          </a:xfrm>
          <a:prstGeom prst="rect">
            <a:avLst/>
          </a:prstGeom>
        </p:spPr>
      </p:pic>
      <p:pic>
        <p:nvPicPr>
          <p:cNvPr id="10" name="圖片 9"/>
          <p:cNvPicPr>
            <a:picLocks noChangeAspect="1"/>
          </p:cNvPicPr>
          <p:nvPr/>
        </p:nvPicPr>
        <p:blipFill rotWithShape="1">
          <a:blip r:embed="rId5"/>
          <a:srcRect l="12061" t="62177" r="78063" b="20311"/>
          <a:stretch/>
        </p:blipFill>
        <p:spPr>
          <a:xfrm>
            <a:off x="2827377" y="2604209"/>
            <a:ext cx="954719" cy="9522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7072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0"/>
                            </p:stCondLst>
                            <p:childTnLst>
                              <p:par>
                                <p:cTn id="26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000"/>
                            </p:stCondLst>
                            <p:childTnLst>
                              <p:par>
                                <p:cTn id="30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2050" name="Picture 2" descr="未提供說明。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3299" y="147376"/>
            <a:ext cx="4761344" cy="6348460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未提供說明。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8923" y="147376"/>
            <a:ext cx="4802084" cy="6402779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33014246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scontent.ftpe1-2.fna.fbcdn.net/v/t1.15752-9/s2048x2048/123646573_2876512655962872_1400103471092307036_n.jpg?_nc_cat=108&amp;ccb=2&amp;_nc_sid=ae9488&amp;_nc_ohc=qbW-gljhmXsAX_7Io6U&amp;_nc_ht=scontent.ftpe1-2.fna&amp;tp=7&amp;oh=c6f182dcc1cb359e73587e26c0557ec0&amp;oe=5FCDEEF9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881794" cy="4675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scontent.ftpe1-3.fna.fbcdn.net/v/t1.15752-9/s2048x2048/123651743_377318970279859_3347960095480861886_n.jpg?_nc_cat=101&amp;ccb=2&amp;_nc_sid=ae9488&amp;_nc_ohc=WmS2928OaKUAX9nCCxN&amp;_nc_ht=scontent.ftpe1-3.fna&amp;tp=7&amp;oh=a6e404b12bdcf8e5f59c6e482d8096d4&amp;oe=5FCA9E1D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7222" y="2294627"/>
            <a:ext cx="9644778" cy="45633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277646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1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22" presetClass="entr" presetSubtype="1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35324" y="164715"/>
            <a:ext cx="8534400" cy="1507067"/>
          </a:xfrm>
        </p:spPr>
        <p:txBody>
          <a:bodyPr>
            <a:noAutofit/>
          </a:bodyPr>
          <a:lstStyle/>
          <a:p>
            <a:r>
              <a:rPr lang="zh-TW" altLang="en-US" sz="10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道具</a:t>
            </a:r>
            <a:endParaRPr lang="zh-TW" altLang="en-US" sz="10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235324" y="1671782"/>
            <a:ext cx="11784879" cy="5028277"/>
          </a:xfrm>
        </p:spPr>
        <p:txBody>
          <a:bodyPr anchor="t">
            <a:normAutofit/>
          </a:bodyPr>
          <a:lstStyle/>
          <a:p>
            <a:r>
              <a:rPr lang="zh-TW" altLang="en-US" sz="60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藍方</a:t>
            </a:r>
            <a:r>
              <a:rPr lang="zh-TW" altLang="en-US" sz="60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棋子</a:t>
            </a:r>
            <a:r>
              <a:rPr lang="en-US" altLang="zh-TW" sz="60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×16</a:t>
            </a:r>
          </a:p>
          <a:p>
            <a:r>
              <a:rPr lang="zh-TW" altLang="en-US" sz="60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紅方</a:t>
            </a:r>
            <a:r>
              <a:rPr lang="zh-TW" altLang="en-US" sz="60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旗子</a:t>
            </a:r>
            <a:r>
              <a:rPr lang="en-US" altLang="zh-TW" sz="60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×16</a:t>
            </a:r>
          </a:p>
          <a:p>
            <a:r>
              <a:rPr lang="zh-TW" altLang="en-US" sz="60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迴紋針</a:t>
            </a:r>
            <a:r>
              <a:rPr lang="en-US" altLang="zh-TW" sz="60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×14</a:t>
            </a:r>
          </a:p>
          <a:p>
            <a:r>
              <a:rPr lang="en-US" altLang="zh-TW" sz="60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40×45</a:t>
            </a:r>
            <a:r>
              <a:rPr lang="zh-TW" altLang="en-US" sz="60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的方型棋盤</a:t>
            </a:r>
            <a:endParaRPr lang="zh-TW" altLang="en-US" sz="6000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0435424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18452" y="256154"/>
            <a:ext cx="8534400" cy="1507067"/>
          </a:xfrm>
        </p:spPr>
        <p:txBody>
          <a:bodyPr>
            <a:noAutofit/>
          </a:bodyPr>
          <a:lstStyle/>
          <a:p>
            <a:r>
              <a:rPr lang="zh-TW" altLang="en-US" sz="10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材料</a:t>
            </a:r>
            <a:endParaRPr lang="zh-TW" altLang="en-US" sz="10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18452" y="1763221"/>
            <a:ext cx="11178050" cy="5003339"/>
          </a:xfrm>
        </p:spPr>
        <p:txBody>
          <a:bodyPr numCol="2" anchor="t">
            <a:normAutofit fontScale="92500" lnSpcReduction="10000"/>
          </a:bodyPr>
          <a:lstStyle/>
          <a:p>
            <a:r>
              <a:rPr lang="en-US" altLang="zh-TW" sz="40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Double A</a:t>
            </a:r>
            <a:r>
              <a:rPr lang="zh-TW" altLang="en-US" sz="40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白紙</a:t>
            </a:r>
            <a:r>
              <a:rPr lang="en-US" altLang="zh-TW" sz="40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×5</a:t>
            </a:r>
          </a:p>
          <a:p>
            <a:r>
              <a:rPr lang="zh-TW" altLang="en-US" sz="40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紅色鉛筆</a:t>
            </a:r>
            <a:r>
              <a:rPr lang="en-US" altLang="zh-TW" sz="40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×8</a:t>
            </a:r>
          </a:p>
          <a:p>
            <a:r>
              <a:rPr lang="zh-TW" altLang="en-US" sz="40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藍色</a:t>
            </a:r>
            <a:r>
              <a:rPr lang="zh-TW" altLang="en-US" sz="40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鉛筆</a:t>
            </a:r>
            <a:r>
              <a:rPr lang="en-US" altLang="zh-TW" sz="40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×8</a:t>
            </a:r>
          </a:p>
          <a:p>
            <a:r>
              <a:rPr lang="zh-TW" altLang="en-US" sz="40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護貝膠膜</a:t>
            </a:r>
            <a:r>
              <a:rPr lang="en-US" altLang="zh-TW" sz="40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×22</a:t>
            </a:r>
          </a:p>
          <a:p>
            <a:r>
              <a:rPr lang="zh-TW" altLang="en-US" sz="40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護貝</a:t>
            </a:r>
            <a:r>
              <a:rPr lang="zh-TW" altLang="en-US" sz="40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機</a:t>
            </a:r>
            <a:endParaRPr lang="en-US" altLang="zh-TW" sz="4000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40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電鑽</a:t>
            </a:r>
            <a:endParaRPr lang="en-US" altLang="zh-TW" sz="4000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endParaRPr lang="en-US" altLang="zh-TW" sz="4000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40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尺</a:t>
            </a:r>
            <a:endParaRPr lang="en-US" altLang="zh-TW" sz="4000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40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美工刀</a:t>
            </a:r>
            <a:endParaRPr lang="en-US" altLang="zh-TW" sz="4000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40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列表</a:t>
            </a:r>
            <a:r>
              <a:rPr lang="zh-TW" altLang="en-US" sz="40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機</a:t>
            </a:r>
            <a:endParaRPr lang="en-US" altLang="zh-TW" sz="4000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40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熱熔槍</a:t>
            </a:r>
            <a:endParaRPr lang="en-US" altLang="zh-TW" sz="4000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40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麥克筆</a:t>
            </a:r>
            <a:endParaRPr lang="en-US" altLang="zh-TW" sz="4000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40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迴紋針</a:t>
            </a:r>
            <a:endParaRPr lang="zh-TW" altLang="en-US" sz="4000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3072449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000"/>
                            </p:stCondLst>
                            <p:childTnLst>
                              <p:par>
                                <p:cTn id="41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500"/>
                            </p:stCondLst>
                            <p:childTnLst>
                              <p:par>
                                <p:cTn id="5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切割線">
  <a:themeElements>
    <a:clrScheme name="切割線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切割線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切割線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TM02900771[[fn=切割線]]</Template>
  <TotalTime>834</TotalTime>
  <Words>518</Words>
  <Application>Microsoft Office PowerPoint</Application>
  <PresentationFormat>自訂</PresentationFormat>
  <Paragraphs>67</Paragraphs>
  <Slides>12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12</vt:i4>
      </vt:variant>
    </vt:vector>
  </HeadingPairs>
  <TitlesOfParts>
    <vt:vector size="13" baseType="lpstr">
      <vt:lpstr>切割線</vt:lpstr>
      <vt:lpstr>傳棋</vt:lpstr>
      <vt:lpstr>設計來源</vt:lpstr>
      <vt:lpstr>正常玩法</vt:lpstr>
      <vt:lpstr>特殊玩法</vt:lpstr>
      <vt:lpstr>特殊玩法</vt:lpstr>
      <vt:lpstr>PowerPoint 簡報</vt:lpstr>
      <vt:lpstr>PowerPoint 簡報</vt:lpstr>
      <vt:lpstr>道具</vt:lpstr>
      <vt:lpstr>材料</vt:lpstr>
      <vt:lpstr>反思</vt:lpstr>
      <vt:lpstr>參考來源:</vt:lpstr>
      <vt:lpstr>PowerPoint 簡報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傳棋</dc:title>
  <dc:creator>Windows 使用者</dc:creator>
  <cp:lastModifiedBy>升學組長</cp:lastModifiedBy>
  <cp:revision>80</cp:revision>
  <dcterms:created xsi:type="dcterms:W3CDTF">2020-10-24T14:42:32Z</dcterms:created>
  <dcterms:modified xsi:type="dcterms:W3CDTF">2021-01-12T06:14:44Z</dcterms:modified>
</cp:coreProperties>
</file>