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sldIdLst>
    <p:sldId id="257" r:id="rId2"/>
    <p:sldId id="258" r:id="rId3"/>
    <p:sldId id="259" r:id="rId4"/>
    <p:sldId id="262" r:id="rId5"/>
    <p:sldId id="261" r:id="rId6"/>
    <p:sldId id="260" r:id="rId7"/>
    <p:sldId id="264" r:id="rId8"/>
    <p:sldId id="263" r:id="rId9"/>
    <p:sldId id="265" r:id="rId10"/>
    <p:sldId id="266" r:id="rId11"/>
    <p:sldId id="267" r:id="rId1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BC"/>
    <a:srgbClr val="06677E"/>
    <a:srgbClr val="0B54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7" d="100"/>
          <a:sy n="77" d="100"/>
        </p:scale>
        <p:origin x="-96" y="-10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9522E2D8-6D49-41B8-8C31-ACA6E988ADD6}"/>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 xmlns:a16="http://schemas.microsoft.com/office/drawing/2014/main" id="{78594159-234A-4A7D-94B9-D6170ACCF9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 xmlns:a16="http://schemas.microsoft.com/office/drawing/2014/main" id="{041E5475-DB76-4CA4-9EE0-93B3D73D6853}"/>
              </a:ext>
            </a:extLst>
          </p:cNvPr>
          <p:cNvSpPr>
            <a:spLocks noGrp="1"/>
          </p:cNvSpPr>
          <p:nvPr>
            <p:ph type="dt" sz="half" idx="10"/>
          </p:nvPr>
        </p:nvSpPr>
        <p:spPr/>
        <p:txBody>
          <a:bodyPr/>
          <a:lstStyle/>
          <a:p>
            <a:fld id="{64F0E216-BA48-4F04-AC4F-645AA0DD6AC6}" type="datetimeFigureOut">
              <a:rPr lang="en-US" smtClean="0"/>
              <a:pPr/>
              <a:t>1/13/2021</a:t>
            </a:fld>
            <a:endParaRPr lang="en-US" dirty="0"/>
          </a:p>
        </p:txBody>
      </p:sp>
      <p:sp>
        <p:nvSpPr>
          <p:cNvPr id="5" name="頁尾版面配置區 4">
            <a:extLst>
              <a:ext uri="{FF2B5EF4-FFF2-40B4-BE49-F238E27FC236}">
                <a16:creationId xmlns="" xmlns:a16="http://schemas.microsoft.com/office/drawing/2014/main" id="{FFD6E9B9-5114-476F-9390-A04A22F07A0C}"/>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 xmlns:a16="http://schemas.microsoft.com/office/drawing/2014/main" id="{EF8C22B2-0ADB-4FEF-961D-7F743429D3CA}"/>
              </a:ext>
            </a:extLst>
          </p:cNvPr>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981346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4546021F-813F-4B04-B297-1EF33BDFC052}"/>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 xmlns:a16="http://schemas.microsoft.com/office/drawing/2014/main" id="{FF89D8C5-D4B7-4614-B372-AA03B01D3140}"/>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 xmlns:a16="http://schemas.microsoft.com/office/drawing/2014/main" id="{B0416B03-1C4E-4EEA-BA3C-A91415F36DCB}"/>
              </a:ext>
            </a:extLst>
          </p:cNvPr>
          <p:cNvSpPr>
            <a:spLocks noGrp="1"/>
          </p:cNvSpPr>
          <p:nvPr>
            <p:ph type="dt" sz="half" idx="10"/>
          </p:nvPr>
        </p:nvSpPr>
        <p:spPr/>
        <p:txBody>
          <a:bodyPr/>
          <a:lstStyle/>
          <a:p>
            <a:fld id="{64F0E216-BA48-4F04-AC4F-645AA0DD6AC6}" type="datetimeFigureOut">
              <a:rPr lang="en-US" smtClean="0"/>
              <a:pPr/>
              <a:t>1/13/2021</a:t>
            </a:fld>
            <a:endParaRPr lang="en-US" dirty="0"/>
          </a:p>
        </p:txBody>
      </p:sp>
      <p:sp>
        <p:nvSpPr>
          <p:cNvPr id="5" name="頁尾版面配置區 4">
            <a:extLst>
              <a:ext uri="{FF2B5EF4-FFF2-40B4-BE49-F238E27FC236}">
                <a16:creationId xmlns="" xmlns:a16="http://schemas.microsoft.com/office/drawing/2014/main" id="{4C3EAAC9-B0E5-42DC-A15C-C0EC97CA3E48}"/>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 xmlns:a16="http://schemas.microsoft.com/office/drawing/2014/main" id="{F1327901-BFA4-41FE-91CA-1DD94321EB63}"/>
              </a:ext>
            </a:extLst>
          </p:cNvPr>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4242171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 xmlns:a16="http://schemas.microsoft.com/office/drawing/2014/main" id="{BC9E8C0E-FE85-4986-954F-3DDECFE3A395}"/>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 xmlns:a16="http://schemas.microsoft.com/office/drawing/2014/main" id="{13F36911-9B68-49A9-BA52-68447D1F748A}"/>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 xmlns:a16="http://schemas.microsoft.com/office/drawing/2014/main" id="{3E2FD7B0-94EC-4DD5-A457-03234FEC3F73}"/>
              </a:ext>
            </a:extLst>
          </p:cNvPr>
          <p:cNvSpPr>
            <a:spLocks noGrp="1"/>
          </p:cNvSpPr>
          <p:nvPr>
            <p:ph type="dt" sz="half" idx="10"/>
          </p:nvPr>
        </p:nvSpPr>
        <p:spPr/>
        <p:txBody>
          <a:bodyPr/>
          <a:lstStyle/>
          <a:p>
            <a:fld id="{64F0E216-BA48-4F04-AC4F-645AA0DD6AC6}" type="datetimeFigureOut">
              <a:rPr lang="en-US" smtClean="0"/>
              <a:pPr/>
              <a:t>1/13/2021</a:t>
            </a:fld>
            <a:endParaRPr lang="en-US" dirty="0"/>
          </a:p>
        </p:txBody>
      </p:sp>
      <p:sp>
        <p:nvSpPr>
          <p:cNvPr id="5" name="頁尾版面配置區 4">
            <a:extLst>
              <a:ext uri="{FF2B5EF4-FFF2-40B4-BE49-F238E27FC236}">
                <a16:creationId xmlns="" xmlns:a16="http://schemas.microsoft.com/office/drawing/2014/main" id="{DCC480BD-603D-4534-8293-079042BAB0AC}"/>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 xmlns:a16="http://schemas.microsoft.com/office/drawing/2014/main" id="{7C9827B0-4B51-4ACD-9B7F-B59BDCF799DB}"/>
              </a:ext>
            </a:extLst>
          </p:cNvPr>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060226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83D768B3-C769-42A9-9490-66480DE2EF3C}"/>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 xmlns:a16="http://schemas.microsoft.com/office/drawing/2014/main" id="{6B086F33-578F-43BA-95BD-994BEF89B477}"/>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 xmlns:a16="http://schemas.microsoft.com/office/drawing/2014/main" id="{08465C8D-EF03-44C8-9639-2F3635C6D221}"/>
              </a:ext>
            </a:extLst>
          </p:cNvPr>
          <p:cNvSpPr>
            <a:spLocks noGrp="1"/>
          </p:cNvSpPr>
          <p:nvPr>
            <p:ph type="dt" sz="half" idx="10"/>
          </p:nvPr>
        </p:nvSpPr>
        <p:spPr/>
        <p:txBody>
          <a:bodyPr/>
          <a:lstStyle/>
          <a:p>
            <a:fld id="{64F0E216-BA48-4F04-AC4F-645AA0DD6AC6}" type="datetimeFigureOut">
              <a:rPr lang="en-US" smtClean="0"/>
              <a:pPr/>
              <a:t>1/13/2021</a:t>
            </a:fld>
            <a:endParaRPr lang="en-US" dirty="0"/>
          </a:p>
        </p:txBody>
      </p:sp>
      <p:sp>
        <p:nvSpPr>
          <p:cNvPr id="5" name="頁尾版面配置區 4">
            <a:extLst>
              <a:ext uri="{FF2B5EF4-FFF2-40B4-BE49-F238E27FC236}">
                <a16:creationId xmlns="" xmlns:a16="http://schemas.microsoft.com/office/drawing/2014/main" id="{C1230D72-8DA5-4683-88F2-1A9DC474E731}"/>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 xmlns:a16="http://schemas.microsoft.com/office/drawing/2014/main" id="{EBC45D05-8154-48C6-A47E-8055FD8FC0D8}"/>
              </a:ext>
            </a:extLst>
          </p:cNvPr>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966074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9A2DC3A5-E7D2-4642-8A98-6E7DE7F26A9F}"/>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 xmlns:a16="http://schemas.microsoft.com/office/drawing/2014/main" id="{67E98329-30A3-4419-9163-5244A287FB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 xmlns:a16="http://schemas.microsoft.com/office/drawing/2014/main" id="{1084F82A-849E-419D-9A10-5959800B9118}"/>
              </a:ext>
            </a:extLst>
          </p:cNvPr>
          <p:cNvSpPr>
            <a:spLocks noGrp="1"/>
          </p:cNvSpPr>
          <p:nvPr>
            <p:ph type="dt" sz="half" idx="10"/>
          </p:nvPr>
        </p:nvSpPr>
        <p:spPr/>
        <p:txBody>
          <a:bodyPr/>
          <a:lstStyle/>
          <a:p>
            <a:fld id="{64F0E216-BA48-4F04-AC4F-645AA0DD6AC6}" type="datetimeFigureOut">
              <a:rPr lang="en-US" smtClean="0"/>
              <a:pPr/>
              <a:t>1/13/2021</a:t>
            </a:fld>
            <a:endParaRPr lang="en-US" dirty="0"/>
          </a:p>
        </p:txBody>
      </p:sp>
      <p:sp>
        <p:nvSpPr>
          <p:cNvPr id="5" name="頁尾版面配置區 4">
            <a:extLst>
              <a:ext uri="{FF2B5EF4-FFF2-40B4-BE49-F238E27FC236}">
                <a16:creationId xmlns="" xmlns:a16="http://schemas.microsoft.com/office/drawing/2014/main" id="{737954D4-68BC-498D-84B2-592BF2DBB300}"/>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 xmlns:a16="http://schemas.microsoft.com/office/drawing/2014/main" id="{E9286293-9182-45B8-AE83-065C448370F9}"/>
              </a:ext>
            </a:extLst>
          </p:cNvPr>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079685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F280AF2-0925-47CA-9C83-BE7FD38502B1}"/>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 xmlns:a16="http://schemas.microsoft.com/office/drawing/2014/main" id="{B8D135E6-8F66-4FB2-A274-807AF367EBD3}"/>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 xmlns:a16="http://schemas.microsoft.com/office/drawing/2014/main" id="{900883E2-496A-4A9E-8A07-4A92F359ED4D}"/>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 xmlns:a16="http://schemas.microsoft.com/office/drawing/2014/main" id="{EE1EDC3F-D610-4DA4-90B0-CF313E38EA12}"/>
              </a:ext>
            </a:extLst>
          </p:cNvPr>
          <p:cNvSpPr>
            <a:spLocks noGrp="1"/>
          </p:cNvSpPr>
          <p:nvPr>
            <p:ph type="dt" sz="half" idx="10"/>
          </p:nvPr>
        </p:nvSpPr>
        <p:spPr/>
        <p:txBody>
          <a:bodyPr/>
          <a:lstStyle/>
          <a:p>
            <a:fld id="{64F0E216-BA48-4F04-AC4F-645AA0DD6AC6}" type="datetimeFigureOut">
              <a:rPr lang="en-US" smtClean="0"/>
              <a:pPr/>
              <a:t>1/13/2021</a:t>
            </a:fld>
            <a:endParaRPr lang="en-US" dirty="0"/>
          </a:p>
        </p:txBody>
      </p:sp>
      <p:sp>
        <p:nvSpPr>
          <p:cNvPr id="6" name="頁尾版面配置區 5">
            <a:extLst>
              <a:ext uri="{FF2B5EF4-FFF2-40B4-BE49-F238E27FC236}">
                <a16:creationId xmlns="" xmlns:a16="http://schemas.microsoft.com/office/drawing/2014/main" id="{78C9E4E8-8DBC-458E-AA2A-2C9D66000D91}"/>
              </a:ext>
            </a:extLst>
          </p:cNvPr>
          <p:cNvSpPr>
            <a:spLocks noGrp="1"/>
          </p:cNvSpPr>
          <p:nvPr>
            <p:ph type="ftr" sz="quarter" idx="11"/>
          </p:nvPr>
        </p:nvSpPr>
        <p:spPr/>
        <p:txBody>
          <a:bodyPr/>
          <a:lstStyle/>
          <a:p>
            <a:endParaRPr lang="en-US" dirty="0"/>
          </a:p>
        </p:txBody>
      </p:sp>
      <p:sp>
        <p:nvSpPr>
          <p:cNvPr id="7" name="投影片編號版面配置區 6">
            <a:extLst>
              <a:ext uri="{FF2B5EF4-FFF2-40B4-BE49-F238E27FC236}">
                <a16:creationId xmlns="" xmlns:a16="http://schemas.microsoft.com/office/drawing/2014/main" id="{295FA7AA-667F-4711-A243-7609EA93548C}"/>
              </a:ext>
            </a:extLst>
          </p:cNvPr>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01229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5F0C9B63-D8AE-4C6D-BA5A-BBCE1F1CE88A}"/>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 xmlns:a16="http://schemas.microsoft.com/office/drawing/2014/main" id="{7E5715CC-0163-40F5-AF02-293A3898BC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 xmlns:a16="http://schemas.microsoft.com/office/drawing/2014/main" id="{EB8E7B86-F07E-40FF-B8AE-7CC54A5B8F1D}"/>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 xmlns:a16="http://schemas.microsoft.com/office/drawing/2014/main" id="{9D01358C-F6A0-4185-ADAB-DF60E0136F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 xmlns:a16="http://schemas.microsoft.com/office/drawing/2014/main" id="{2912EFAB-4C11-4AC6-873F-5975E6E1D1B3}"/>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 xmlns:a16="http://schemas.microsoft.com/office/drawing/2014/main" id="{2E28CCDC-38D7-464A-B41E-94E7E52C6AAA}"/>
              </a:ext>
            </a:extLst>
          </p:cNvPr>
          <p:cNvSpPr>
            <a:spLocks noGrp="1"/>
          </p:cNvSpPr>
          <p:nvPr>
            <p:ph type="dt" sz="half" idx="10"/>
          </p:nvPr>
        </p:nvSpPr>
        <p:spPr/>
        <p:txBody>
          <a:bodyPr/>
          <a:lstStyle/>
          <a:p>
            <a:fld id="{64F0E216-BA48-4F04-AC4F-645AA0DD6AC6}" type="datetimeFigureOut">
              <a:rPr lang="en-US" smtClean="0"/>
              <a:pPr/>
              <a:t>1/13/2021</a:t>
            </a:fld>
            <a:endParaRPr lang="en-US" dirty="0"/>
          </a:p>
        </p:txBody>
      </p:sp>
      <p:sp>
        <p:nvSpPr>
          <p:cNvPr id="8" name="頁尾版面配置區 7">
            <a:extLst>
              <a:ext uri="{FF2B5EF4-FFF2-40B4-BE49-F238E27FC236}">
                <a16:creationId xmlns="" xmlns:a16="http://schemas.microsoft.com/office/drawing/2014/main" id="{F42A5275-F76F-4797-A04F-C8BF016C992D}"/>
              </a:ext>
            </a:extLst>
          </p:cNvPr>
          <p:cNvSpPr>
            <a:spLocks noGrp="1"/>
          </p:cNvSpPr>
          <p:nvPr>
            <p:ph type="ftr" sz="quarter" idx="11"/>
          </p:nvPr>
        </p:nvSpPr>
        <p:spPr/>
        <p:txBody>
          <a:bodyPr/>
          <a:lstStyle/>
          <a:p>
            <a:endParaRPr lang="en-US" dirty="0"/>
          </a:p>
        </p:txBody>
      </p:sp>
      <p:sp>
        <p:nvSpPr>
          <p:cNvPr id="9" name="投影片編號版面配置區 8">
            <a:extLst>
              <a:ext uri="{FF2B5EF4-FFF2-40B4-BE49-F238E27FC236}">
                <a16:creationId xmlns="" xmlns:a16="http://schemas.microsoft.com/office/drawing/2014/main" id="{F444586D-D9FE-4B69-9617-32D9CDD35730}"/>
              </a:ext>
            </a:extLst>
          </p:cNvPr>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66449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5BED0706-E01D-4894-84BB-30B9DEC79BF9}"/>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 xmlns:a16="http://schemas.microsoft.com/office/drawing/2014/main" id="{F5ABD295-D5E2-4A54-AF8F-A65DD758EA91}"/>
              </a:ext>
            </a:extLst>
          </p:cNvPr>
          <p:cNvSpPr>
            <a:spLocks noGrp="1"/>
          </p:cNvSpPr>
          <p:nvPr>
            <p:ph type="dt" sz="half" idx="10"/>
          </p:nvPr>
        </p:nvSpPr>
        <p:spPr/>
        <p:txBody>
          <a:bodyPr/>
          <a:lstStyle/>
          <a:p>
            <a:fld id="{64F0E216-BA48-4F04-AC4F-645AA0DD6AC6}" type="datetimeFigureOut">
              <a:rPr lang="en-US" smtClean="0"/>
              <a:pPr/>
              <a:t>1/13/2021</a:t>
            </a:fld>
            <a:endParaRPr lang="en-US" dirty="0"/>
          </a:p>
        </p:txBody>
      </p:sp>
      <p:sp>
        <p:nvSpPr>
          <p:cNvPr id="4" name="頁尾版面配置區 3">
            <a:extLst>
              <a:ext uri="{FF2B5EF4-FFF2-40B4-BE49-F238E27FC236}">
                <a16:creationId xmlns="" xmlns:a16="http://schemas.microsoft.com/office/drawing/2014/main" id="{7AA16CC9-A03F-491B-B6BF-AB651DDAD836}"/>
              </a:ext>
            </a:extLst>
          </p:cNvPr>
          <p:cNvSpPr>
            <a:spLocks noGrp="1"/>
          </p:cNvSpPr>
          <p:nvPr>
            <p:ph type="ftr" sz="quarter" idx="11"/>
          </p:nvPr>
        </p:nvSpPr>
        <p:spPr/>
        <p:txBody>
          <a:bodyPr/>
          <a:lstStyle/>
          <a:p>
            <a:endParaRPr lang="en-US" dirty="0"/>
          </a:p>
        </p:txBody>
      </p:sp>
      <p:sp>
        <p:nvSpPr>
          <p:cNvPr id="5" name="投影片編號版面配置區 4">
            <a:extLst>
              <a:ext uri="{FF2B5EF4-FFF2-40B4-BE49-F238E27FC236}">
                <a16:creationId xmlns="" xmlns:a16="http://schemas.microsoft.com/office/drawing/2014/main" id="{23ECBC6D-C39F-451A-8EA3-084F07FE6F59}"/>
              </a:ext>
            </a:extLst>
          </p:cNvPr>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588429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 xmlns:a16="http://schemas.microsoft.com/office/drawing/2014/main" id="{939FAFE0-3D1E-4D2D-A77D-101E9592629D}"/>
              </a:ext>
            </a:extLst>
          </p:cNvPr>
          <p:cNvSpPr>
            <a:spLocks noGrp="1"/>
          </p:cNvSpPr>
          <p:nvPr>
            <p:ph type="dt" sz="half" idx="10"/>
          </p:nvPr>
        </p:nvSpPr>
        <p:spPr/>
        <p:txBody>
          <a:bodyPr/>
          <a:lstStyle/>
          <a:p>
            <a:fld id="{64F0E216-BA48-4F04-AC4F-645AA0DD6AC6}" type="datetimeFigureOut">
              <a:rPr lang="en-US" smtClean="0"/>
              <a:pPr/>
              <a:t>1/13/2021</a:t>
            </a:fld>
            <a:endParaRPr lang="en-US" dirty="0"/>
          </a:p>
        </p:txBody>
      </p:sp>
      <p:sp>
        <p:nvSpPr>
          <p:cNvPr id="3" name="頁尾版面配置區 2">
            <a:extLst>
              <a:ext uri="{FF2B5EF4-FFF2-40B4-BE49-F238E27FC236}">
                <a16:creationId xmlns="" xmlns:a16="http://schemas.microsoft.com/office/drawing/2014/main" id="{424AA7E4-4A1A-4911-A19D-5D2C4F9BC979}"/>
              </a:ext>
            </a:extLst>
          </p:cNvPr>
          <p:cNvSpPr>
            <a:spLocks noGrp="1"/>
          </p:cNvSpPr>
          <p:nvPr>
            <p:ph type="ftr" sz="quarter" idx="11"/>
          </p:nvPr>
        </p:nvSpPr>
        <p:spPr/>
        <p:txBody>
          <a:bodyPr/>
          <a:lstStyle/>
          <a:p>
            <a:endParaRPr lang="en-US" dirty="0"/>
          </a:p>
        </p:txBody>
      </p:sp>
      <p:sp>
        <p:nvSpPr>
          <p:cNvPr id="4" name="投影片編號版面配置區 3">
            <a:extLst>
              <a:ext uri="{FF2B5EF4-FFF2-40B4-BE49-F238E27FC236}">
                <a16:creationId xmlns="" xmlns:a16="http://schemas.microsoft.com/office/drawing/2014/main" id="{119B79DD-960E-4F51-BB68-1E223205475D}"/>
              </a:ext>
            </a:extLst>
          </p:cNvPr>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854500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3169B024-74C5-4AC8-931D-4524FEC22F58}"/>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 xmlns:a16="http://schemas.microsoft.com/office/drawing/2014/main" id="{DB397434-4AEF-4DBA-BA69-733787C3EA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 xmlns:a16="http://schemas.microsoft.com/office/drawing/2014/main" id="{90B31237-DAD5-4F75-BCEB-CD0E375A8A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 xmlns:a16="http://schemas.microsoft.com/office/drawing/2014/main" id="{526694A9-6CD2-45C5-A9DD-2F6527D2C2B9}"/>
              </a:ext>
            </a:extLst>
          </p:cNvPr>
          <p:cNvSpPr>
            <a:spLocks noGrp="1"/>
          </p:cNvSpPr>
          <p:nvPr>
            <p:ph type="dt" sz="half" idx="10"/>
          </p:nvPr>
        </p:nvSpPr>
        <p:spPr/>
        <p:txBody>
          <a:bodyPr/>
          <a:lstStyle/>
          <a:p>
            <a:fld id="{64F0E216-BA48-4F04-AC4F-645AA0DD6AC6}" type="datetimeFigureOut">
              <a:rPr lang="en-US" smtClean="0"/>
              <a:pPr/>
              <a:t>1/13/2021</a:t>
            </a:fld>
            <a:endParaRPr lang="en-US" dirty="0"/>
          </a:p>
        </p:txBody>
      </p:sp>
      <p:sp>
        <p:nvSpPr>
          <p:cNvPr id="6" name="頁尾版面配置區 5">
            <a:extLst>
              <a:ext uri="{FF2B5EF4-FFF2-40B4-BE49-F238E27FC236}">
                <a16:creationId xmlns="" xmlns:a16="http://schemas.microsoft.com/office/drawing/2014/main" id="{EFD1FB18-4AB2-4D11-9066-6AA6C909BAE3}"/>
              </a:ext>
            </a:extLst>
          </p:cNvPr>
          <p:cNvSpPr>
            <a:spLocks noGrp="1"/>
          </p:cNvSpPr>
          <p:nvPr>
            <p:ph type="ftr" sz="quarter" idx="11"/>
          </p:nvPr>
        </p:nvSpPr>
        <p:spPr/>
        <p:txBody>
          <a:bodyPr/>
          <a:lstStyle/>
          <a:p>
            <a:endParaRPr lang="en-US" dirty="0"/>
          </a:p>
        </p:txBody>
      </p:sp>
      <p:sp>
        <p:nvSpPr>
          <p:cNvPr id="7" name="投影片編號版面配置區 6">
            <a:extLst>
              <a:ext uri="{FF2B5EF4-FFF2-40B4-BE49-F238E27FC236}">
                <a16:creationId xmlns="" xmlns:a16="http://schemas.microsoft.com/office/drawing/2014/main" id="{F252B6A5-0793-48D7-9E2B-939399305A6B}"/>
              </a:ext>
            </a:extLst>
          </p:cNvPr>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70911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B82AB167-C9FF-46C7-8A0B-5FD372ACABC4}"/>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 xmlns:a16="http://schemas.microsoft.com/office/drawing/2014/main" id="{2813A948-6F77-4B3B-82AC-A60306F62B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 xmlns:a16="http://schemas.microsoft.com/office/drawing/2014/main" id="{339DFDBF-E59C-4790-95BC-8F4114DC7C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 xmlns:a16="http://schemas.microsoft.com/office/drawing/2014/main" id="{C72495ED-55BB-45D3-9663-86D7676C913E}"/>
              </a:ext>
            </a:extLst>
          </p:cNvPr>
          <p:cNvSpPr>
            <a:spLocks noGrp="1"/>
          </p:cNvSpPr>
          <p:nvPr>
            <p:ph type="dt" sz="half" idx="10"/>
          </p:nvPr>
        </p:nvSpPr>
        <p:spPr/>
        <p:txBody>
          <a:bodyPr/>
          <a:lstStyle/>
          <a:p>
            <a:fld id="{64F0E216-BA48-4F04-AC4F-645AA0DD6AC6}" type="datetimeFigureOut">
              <a:rPr lang="en-US" smtClean="0"/>
              <a:pPr/>
              <a:t>1/13/2021</a:t>
            </a:fld>
            <a:endParaRPr lang="en-US" dirty="0"/>
          </a:p>
        </p:txBody>
      </p:sp>
      <p:sp>
        <p:nvSpPr>
          <p:cNvPr id="6" name="頁尾版面配置區 5">
            <a:extLst>
              <a:ext uri="{FF2B5EF4-FFF2-40B4-BE49-F238E27FC236}">
                <a16:creationId xmlns="" xmlns:a16="http://schemas.microsoft.com/office/drawing/2014/main" id="{9BA097E3-EAE3-4B14-944F-BA380D0A67CF}"/>
              </a:ext>
            </a:extLst>
          </p:cNvPr>
          <p:cNvSpPr>
            <a:spLocks noGrp="1"/>
          </p:cNvSpPr>
          <p:nvPr>
            <p:ph type="ftr" sz="quarter" idx="11"/>
          </p:nvPr>
        </p:nvSpPr>
        <p:spPr/>
        <p:txBody>
          <a:bodyPr/>
          <a:lstStyle/>
          <a:p>
            <a:endParaRPr lang="en-US" dirty="0"/>
          </a:p>
        </p:txBody>
      </p:sp>
      <p:sp>
        <p:nvSpPr>
          <p:cNvPr id="7" name="投影片編號版面配置區 6">
            <a:extLst>
              <a:ext uri="{FF2B5EF4-FFF2-40B4-BE49-F238E27FC236}">
                <a16:creationId xmlns="" xmlns:a16="http://schemas.microsoft.com/office/drawing/2014/main" id="{347683E1-451E-4D34-8453-C371D3E032CD}"/>
              </a:ext>
            </a:extLst>
          </p:cNvPr>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14041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 xmlns:a16="http://schemas.microsoft.com/office/drawing/2014/main" id="{506CFD40-7BE0-454F-9F93-CCC81989AC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 xmlns:a16="http://schemas.microsoft.com/office/drawing/2014/main" id="{739F030E-AEE2-4F87-B62B-2C8209C871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 xmlns:a16="http://schemas.microsoft.com/office/drawing/2014/main" id="{F6EEFF85-C8B5-4011-9648-9E72E06047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0E216-BA48-4F04-AC4F-645AA0DD6AC6}" type="datetimeFigureOut">
              <a:rPr lang="en-US" smtClean="0"/>
              <a:pPr/>
              <a:t>1/13/2021</a:t>
            </a:fld>
            <a:endParaRPr lang="en-US" dirty="0"/>
          </a:p>
        </p:txBody>
      </p:sp>
      <p:sp>
        <p:nvSpPr>
          <p:cNvPr id="5" name="頁尾版面配置區 4">
            <a:extLst>
              <a:ext uri="{FF2B5EF4-FFF2-40B4-BE49-F238E27FC236}">
                <a16:creationId xmlns="" xmlns:a16="http://schemas.microsoft.com/office/drawing/2014/main" id="{91CCE531-E49B-49C5-8671-C55DBE3589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投影片編號版面配置區 5">
            <a:extLst>
              <a:ext uri="{FF2B5EF4-FFF2-40B4-BE49-F238E27FC236}">
                <a16:creationId xmlns="" xmlns:a16="http://schemas.microsoft.com/office/drawing/2014/main" id="{22F349E4-DACE-4992-9F3B-6007F6E54A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320126341"/>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V1jyfFzmDxo"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331"/>
            <a:ext cx="12191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文字方塊 6">
            <a:extLst>
              <a:ext uri="{FF2B5EF4-FFF2-40B4-BE49-F238E27FC236}">
                <a16:creationId xmlns="" xmlns:a16="http://schemas.microsoft.com/office/drawing/2014/main" id="{1F16AA23-B8D1-4194-AED4-497943607E6A}"/>
              </a:ext>
            </a:extLst>
          </p:cNvPr>
          <p:cNvSpPr txBox="1"/>
          <p:nvPr/>
        </p:nvSpPr>
        <p:spPr>
          <a:xfrm>
            <a:off x="1850343" y="2407298"/>
            <a:ext cx="8697382" cy="1129319"/>
          </a:xfrm>
          <a:prstGeom prst="rect">
            <a:avLst/>
          </a:prstGeom>
        </p:spPr>
        <p:txBody>
          <a:bodyPr vert="horz" lIns="91440" tIns="45720" rIns="91440" bIns="45720" rtlCol="0" anchor="b">
            <a:normAutofit fontScale="92500"/>
          </a:bodyPr>
          <a:lstStyle/>
          <a:p>
            <a:pPr>
              <a:lnSpc>
                <a:spcPct val="90000"/>
              </a:lnSpc>
              <a:spcBef>
                <a:spcPct val="0"/>
              </a:spcBef>
              <a:spcAft>
                <a:spcPts val="600"/>
              </a:spcAft>
            </a:pPr>
            <a:r>
              <a:rPr lang="zh-TW" altLang="en-US" sz="8000" b="1" dirty="0">
                <a:solidFill>
                  <a:schemeClr val="accent1">
                    <a:lumMod val="50000"/>
                  </a:schemeClr>
                </a:solidFill>
                <a:effectLst>
                  <a:outerShdw blurRad="38100" dist="38100" dir="2700000" algn="tl">
                    <a:srgbClr val="000000">
                      <a:alpha val="43137"/>
                    </a:srgbClr>
                  </a:outerShdw>
                </a:effectLst>
                <a:latin typeface="+mj-lt"/>
                <a:ea typeface="+mj-ea"/>
                <a:cs typeface="+mj-cs"/>
              </a:rPr>
              <a:t>我猜 我猜 我猜猜猜</a:t>
            </a:r>
          </a:p>
        </p:txBody>
      </p:sp>
      <p:cxnSp>
        <p:nvCxnSpPr>
          <p:cNvPr id="17" name="Straight Connector 16">
            <a:extLst>
              <a:ext uri="{FF2B5EF4-FFF2-40B4-BE49-F238E27FC236}">
                <a16:creationId xmlns="" xmlns:a16="http://schemas.microsoft.com/office/drawing/2014/main" id="{3C86DB23-FEFE-4C3A-88FA-8E855AB1EEB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732568" y="246028"/>
            <a:ext cx="255495"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3BB22FAF-4B4F-40B1-97FF-67CD036C89D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840441" y="6522756"/>
            <a:ext cx="10717187"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 xmlns:a16="http://schemas.microsoft.com/office/drawing/2014/main" id="{18488D89-E3BB-4E60-BF44-5F0BE92E3F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2829917" y="6400800"/>
            <a:ext cx="338328" cy="240175"/>
            <a:chOff x="4089400" y="933450"/>
            <a:chExt cx="338328" cy="341938"/>
          </a:xfrm>
        </p:grpSpPr>
        <p:cxnSp>
          <p:nvCxnSpPr>
            <p:cNvPr id="22" name="Straight Connector 21">
              <a:extLst>
                <a:ext uri="{FF2B5EF4-FFF2-40B4-BE49-F238E27FC236}">
                  <a16:creationId xmlns="" xmlns:a16="http://schemas.microsoft.com/office/drawing/2014/main" id="{98FA7B87-C151-46CF-9E07-DD4FD97175F2}"/>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E99EB480-500C-4A3E-BED3-513B88DB01E6}"/>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8" name="文字方塊 7">
            <a:extLst>
              <a:ext uri="{FF2B5EF4-FFF2-40B4-BE49-F238E27FC236}">
                <a16:creationId xmlns="" xmlns:a16="http://schemas.microsoft.com/office/drawing/2014/main" id="{6C9A1191-6C64-4914-A47C-ACF9084D33CF}"/>
              </a:ext>
            </a:extLst>
          </p:cNvPr>
          <p:cNvSpPr txBox="1"/>
          <p:nvPr/>
        </p:nvSpPr>
        <p:spPr>
          <a:xfrm>
            <a:off x="1219309" y="4146972"/>
            <a:ext cx="10338319" cy="646331"/>
          </a:xfrm>
          <a:prstGeom prst="rect">
            <a:avLst/>
          </a:prstGeom>
          <a:noFill/>
        </p:spPr>
        <p:txBody>
          <a:bodyPr wrap="square" rtlCol="0">
            <a:spAutoFit/>
          </a:bodyPr>
          <a:lstStyle/>
          <a:p>
            <a:pPr algn="ctr">
              <a:spcAft>
                <a:spcPts val="600"/>
              </a:spcAft>
            </a:pPr>
            <a:r>
              <a:rPr lang="zh-TW" altLang="en-US" sz="3600" b="1" dirty="0">
                <a:solidFill>
                  <a:srgbClr val="0070C0"/>
                </a:solidFill>
                <a:effectLst>
                  <a:outerShdw blurRad="38100" dist="38100" dir="2700000" algn="tl">
                    <a:srgbClr val="000000">
                      <a:alpha val="43137"/>
                    </a:srgbClr>
                  </a:outerShdw>
                </a:effectLst>
              </a:rPr>
              <a:t>組員</a:t>
            </a:r>
            <a:r>
              <a:rPr lang="en-US" altLang="zh-TW" sz="3600" b="1" dirty="0">
                <a:solidFill>
                  <a:srgbClr val="0070C0"/>
                </a:solidFill>
                <a:effectLst>
                  <a:outerShdw blurRad="38100" dist="38100" dir="2700000" algn="tl">
                    <a:srgbClr val="000000">
                      <a:alpha val="43137"/>
                    </a:srgbClr>
                  </a:outerShdw>
                </a:effectLst>
              </a:rPr>
              <a:t>:</a:t>
            </a:r>
            <a:r>
              <a:rPr lang="zh-TW" altLang="en-US" sz="3600" b="1" dirty="0">
                <a:solidFill>
                  <a:srgbClr val="0070C0"/>
                </a:solidFill>
                <a:effectLst>
                  <a:outerShdw blurRad="38100" dist="38100" dir="2700000" algn="tl">
                    <a:srgbClr val="000000">
                      <a:alpha val="43137"/>
                    </a:srgbClr>
                  </a:outerShdw>
                </a:effectLst>
              </a:rPr>
              <a:t>葉子誼、朱祐辰、陳威志、楊雲子、邱承希</a:t>
            </a:r>
          </a:p>
        </p:txBody>
      </p:sp>
    </p:spTree>
    <p:extLst>
      <p:ext uri="{BB962C8B-B14F-4D97-AF65-F5344CB8AC3E}">
        <p14:creationId xmlns:p14="http://schemas.microsoft.com/office/powerpoint/2010/main" val="1238258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字方塊 1"/>
          <p:cNvSpPr txBox="1"/>
          <p:nvPr/>
        </p:nvSpPr>
        <p:spPr>
          <a:xfrm>
            <a:off x="886408" y="143452"/>
            <a:ext cx="3013788" cy="923330"/>
          </a:xfrm>
          <a:prstGeom prst="rect">
            <a:avLst/>
          </a:prstGeom>
          <a:noFill/>
        </p:spPr>
        <p:txBody>
          <a:bodyPr wrap="square" rtlCol="0">
            <a:spAutoFit/>
          </a:bodyPr>
          <a:lstStyle/>
          <a:p>
            <a:r>
              <a:rPr lang="zh-TW" altLang="en-US" sz="5400" b="1" dirty="0" smtClean="0">
                <a:solidFill>
                  <a:srgbClr val="002060"/>
                </a:solidFill>
                <a:effectLst>
                  <a:outerShdw blurRad="38100" dist="38100" dir="2700000" algn="tl">
                    <a:srgbClr val="000000">
                      <a:alpha val="43137"/>
                    </a:srgbClr>
                  </a:outerShdw>
                </a:effectLst>
              </a:rPr>
              <a:t>課程反思</a:t>
            </a:r>
            <a:r>
              <a:rPr lang="en-US" altLang="zh-TW" sz="5400" b="1" dirty="0" smtClean="0">
                <a:solidFill>
                  <a:srgbClr val="002060"/>
                </a:solidFill>
                <a:effectLst>
                  <a:outerShdw blurRad="38100" dist="38100" dir="2700000" algn="tl">
                    <a:srgbClr val="000000">
                      <a:alpha val="43137"/>
                    </a:srgbClr>
                  </a:outerShdw>
                </a:effectLst>
              </a:rPr>
              <a:t>:</a:t>
            </a:r>
            <a:endParaRPr lang="zh-TW" altLang="en-US" sz="5400" b="1" dirty="0">
              <a:solidFill>
                <a:srgbClr val="002060"/>
              </a:solidFill>
              <a:effectLst>
                <a:outerShdw blurRad="38100" dist="38100" dir="2700000" algn="tl">
                  <a:srgbClr val="000000">
                    <a:alpha val="43137"/>
                  </a:srgbClr>
                </a:outerShdw>
              </a:effectLst>
            </a:endParaRPr>
          </a:p>
        </p:txBody>
      </p:sp>
      <p:sp>
        <p:nvSpPr>
          <p:cNvPr id="5" name="矩形 4"/>
          <p:cNvSpPr/>
          <p:nvPr/>
        </p:nvSpPr>
        <p:spPr>
          <a:xfrm>
            <a:off x="951721" y="1306286"/>
            <a:ext cx="10310327" cy="1962589"/>
          </a:xfrm>
          <a:prstGeom prst="rect">
            <a:avLst/>
          </a:prstGeom>
        </p:spPr>
        <p:txBody>
          <a:bodyPr wrap="square">
            <a:spAutoFit/>
          </a:bodyPr>
          <a:lstStyle/>
          <a:p>
            <a:pPr>
              <a:lnSpc>
                <a:spcPct val="150000"/>
              </a:lnSpc>
            </a:pPr>
            <a:r>
              <a:rPr lang="zh-TW" altLang="en-US" sz="2800" dirty="0" smtClean="0"/>
              <a:t>朱佑辰</a:t>
            </a:r>
            <a:r>
              <a:rPr lang="en-US" altLang="zh-TW" sz="2800" dirty="0" smtClean="0"/>
              <a:t>:</a:t>
            </a:r>
          </a:p>
          <a:p>
            <a:pPr>
              <a:lnSpc>
                <a:spcPct val="150000"/>
              </a:lnSpc>
            </a:pPr>
            <a:r>
              <a:rPr lang="zh-TW" altLang="en-US" sz="2800" dirty="0"/>
              <a:t> </a:t>
            </a:r>
            <a:r>
              <a:rPr lang="zh-TW" altLang="en-US" sz="2800" dirty="0" smtClean="0"/>
              <a:t>        藉</a:t>
            </a:r>
            <a:r>
              <a:rPr lang="zh-TW" altLang="en-US" sz="2800" dirty="0"/>
              <a:t>由這個遊戲，讓我們組員更團結，也因為這個遊戲，大家會一起想如何解決設計不良的地方，好讓遊戲能順暢</a:t>
            </a:r>
            <a:r>
              <a:rPr lang="zh-TW" altLang="en-US" sz="2800" dirty="0" smtClean="0"/>
              <a:t>進行。</a:t>
            </a:r>
            <a:endParaRPr lang="zh-TW" altLang="en-US" sz="2800" dirty="0"/>
          </a:p>
        </p:txBody>
      </p:sp>
    </p:spTree>
    <p:extLst>
      <p:ext uri="{BB962C8B-B14F-4D97-AF65-F5344CB8AC3E}">
        <p14:creationId xmlns:p14="http://schemas.microsoft.com/office/powerpoint/2010/main" val="1088908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4"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字方塊 2"/>
          <p:cNvSpPr txBox="1"/>
          <p:nvPr/>
        </p:nvSpPr>
        <p:spPr>
          <a:xfrm>
            <a:off x="951720" y="102637"/>
            <a:ext cx="3135085" cy="923330"/>
          </a:xfrm>
          <a:prstGeom prst="rect">
            <a:avLst/>
          </a:prstGeom>
          <a:noFill/>
        </p:spPr>
        <p:txBody>
          <a:bodyPr wrap="square" rtlCol="0">
            <a:spAutoFit/>
          </a:bodyPr>
          <a:lstStyle/>
          <a:p>
            <a:r>
              <a:rPr lang="zh-TW" altLang="en-US" sz="5400" b="1" dirty="0" smtClean="0">
                <a:solidFill>
                  <a:srgbClr val="002060"/>
                </a:solidFill>
                <a:effectLst>
                  <a:outerShdw blurRad="38100" dist="38100" dir="2700000" algn="tl">
                    <a:srgbClr val="000000">
                      <a:alpha val="43137"/>
                    </a:srgbClr>
                  </a:outerShdw>
                </a:effectLst>
              </a:rPr>
              <a:t>組員分工</a:t>
            </a:r>
            <a:r>
              <a:rPr lang="en-US" altLang="zh-TW" sz="5400" b="1" dirty="0" smtClean="0">
                <a:solidFill>
                  <a:srgbClr val="002060"/>
                </a:solidFill>
                <a:effectLst>
                  <a:outerShdw blurRad="38100" dist="38100" dir="2700000" algn="tl">
                    <a:srgbClr val="000000">
                      <a:alpha val="43137"/>
                    </a:srgbClr>
                  </a:outerShdw>
                </a:effectLst>
              </a:rPr>
              <a:t>:</a:t>
            </a:r>
            <a:endParaRPr lang="zh-TW" altLang="en-US" sz="5400" b="1" dirty="0">
              <a:solidFill>
                <a:srgbClr val="002060"/>
              </a:solidFill>
              <a:effectLst>
                <a:outerShdw blurRad="38100" dist="38100" dir="2700000" algn="tl">
                  <a:srgbClr val="000000">
                    <a:alpha val="43137"/>
                  </a:srgbClr>
                </a:outerShdw>
              </a:effectLst>
            </a:endParaRPr>
          </a:p>
        </p:txBody>
      </p:sp>
      <p:sp>
        <p:nvSpPr>
          <p:cNvPr id="4" name="文字方塊 3"/>
          <p:cNvSpPr txBox="1"/>
          <p:nvPr/>
        </p:nvSpPr>
        <p:spPr>
          <a:xfrm>
            <a:off x="965715" y="1287624"/>
            <a:ext cx="10282337" cy="4401205"/>
          </a:xfrm>
          <a:prstGeom prst="rect">
            <a:avLst/>
          </a:prstGeom>
          <a:noFill/>
        </p:spPr>
        <p:txBody>
          <a:bodyPr wrap="square" rtlCol="0">
            <a:spAutoFit/>
          </a:bodyPr>
          <a:lstStyle/>
          <a:p>
            <a:r>
              <a:rPr lang="zh-TW" altLang="en-US" sz="2800" dirty="0" smtClean="0"/>
              <a:t>葉子誼</a:t>
            </a:r>
            <a:r>
              <a:rPr lang="en-US" altLang="zh-TW" sz="2800" dirty="0" smtClean="0"/>
              <a:t>:</a:t>
            </a:r>
            <a:r>
              <a:rPr lang="zh-TW" altLang="en-US" sz="2800" dirty="0"/>
              <a:t>做</a:t>
            </a:r>
            <a:r>
              <a:rPr lang="zh-TW" altLang="en-US" sz="2800" dirty="0" smtClean="0"/>
              <a:t>報告                                   陳威志</a:t>
            </a:r>
            <a:r>
              <a:rPr lang="en-US" altLang="zh-TW" sz="2800" dirty="0"/>
              <a:t>:</a:t>
            </a:r>
            <a:r>
              <a:rPr lang="zh-TW" altLang="en-US" sz="2800" dirty="0"/>
              <a:t>報告</a:t>
            </a:r>
          </a:p>
          <a:p>
            <a:endParaRPr lang="en-US" altLang="zh-TW" sz="2800" dirty="0" smtClean="0"/>
          </a:p>
          <a:p>
            <a:endParaRPr lang="en-US" altLang="zh-TW" sz="2800" dirty="0"/>
          </a:p>
          <a:p>
            <a:endParaRPr lang="en-US" altLang="zh-TW" sz="2800" dirty="0" smtClean="0"/>
          </a:p>
          <a:p>
            <a:r>
              <a:rPr lang="zh-TW" altLang="en-US" sz="2800" dirty="0" smtClean="0"/>
              <a:t>邱承希</a:t>
            </a:r>
            <a:r>
              <a:rPr lang="en-US" altLang="zh-TW" sz="2800" dirty="0" smtClean="0"/>
              <a:t>:</a:t>
            </a:r>
            <a:r>
              <a:rPr lang="zh-TW" altLang="en-US" sz="2800" dirty="0" smtClean="0"/>
              <a:t>製作桌遊</a:t>
            </a:r>
            <a:r>
              <a:rPr lang="zh-TW" altLang="en-US" sz="2800" dirty="0"/>
              <a:t>卡</a:t>
            </a:r>
            <a:r>
              <a:rPr lang="zh-TW" altLang="en-US" sz="2800" dirty="0" smtClean="0"/>
              <a:t>牌                      楊雲子</a:t>
            </a:r>
            <a:r>
              <a:rPr lang="en-US" altLang="zh-TW" sz="2800" dirty="0"/>
              <a:t>:</a:t>
            </a:r>
            <a:r>
              <a:rPr lang="zh-TW" altLang="en-US" sz="2800" dirty="0"/>
              <a:t>報告</a:t>
            </a:r>
          </a:p>
          <a:p>
            <a:endParaRPr lang="en-US" altLang="zh-TW" sz="2800" dirty="0" smtClean="0"/>
          </a:p>
          <a:p>
            <a:endParaRPr lang="en-US" altLang="zh-TW" sz="2800" dirty="0"/>
          </a:p>
          <a:p>
            <a:endParaRPr lang="en-US" altLang="zh-TW" sz="2800" dirty="0" smtClean="0"/>
          </a:p>
          <a:p>
            <a:r>
              <a:rPr lang="zh-TW" altLang="en-US" sz="2800" dirty="0"/>
              <a:t>朱佑</a:t>
            </a:r>
            <a:r>
              <a:rPr lang="zh-TW" altLang="en-US" sz="2800" dirty="0" smtClean="0"/>
              <a:t>辰</a:t>
            </a:r>
            <a:r>
              <a:rPr lang="en-US" altLang="zh-TW" sz="2800" dirty="0" smtClean="0"/>
              <a:t>:</a:t>
            </a:r>
            <a:r>
              <a:rPr lang="zh-TW" altLang="en-US" sz="2800" dirty="0" smtClean="0"/>
              <a:t>製作桌遊卡牌</a:t>
            </a:r>
            <a:endParaRPr lang="en-US" altLang="zh-TW" sz="2800" dirty="0" smtClean="0"/>
          </a:p>
          <a:p>
            <a:endParaRPr lang="en-US" altLang="zh-TW" sz="2800" dirty="0"/>
          </a:p>
        </p:txBody>
      </p:sp>
    </p:spTree>
    <p:extLst>
      <p:ext uri="{BB962C8B-B14F-4D97-AF65-F5344CB8AC3E}">
        <p14:creationId xmlns:p14="http://schemas.microsoft.com/office/powerpoint/2010/main" val="1416379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 xmlns:a16="http://schemas.microsoft.com/office/drawing/2014/main" id="{758048B4-3F65-4EB9-ABA8-099353BE87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文字方塊 6">
            <a:extLst>
              <a:ext uri="{FF2B5EF4-FFF2-40B4-BE49-F238E27FC236}">
                <a16:creationId xmlns="" xmlns:a16="http://schemas.microsoft.com/office/drawing/2014/main" id="{1F16AA23-B8D1-4194-AED4-497943607E6A}"/>
              </a:ext>
            </a:extLst>
          </p:cNvPr>
          <p:cNvSpPr txBox="1"/>
          <p:nvPr/>
        </p:nvSpPr>
        <p:spPr>
          <a:xfrm>
            <a:off x="330709" y="246028"/>
            <a:ext cx="10989509" cy="1643750"/>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zh-TW" altLang="en-US" sz="8000" b="1" dirty="0">
              <a:solidFill>
                <a:schemeClr val="accent1">
                  <a:lumMod val="50000"/>
                </a:schemeClr>
              </a:solidFill>
              <a:effectLst>
                <a:outerShdw blurRad="38100" dist="38100" dir="2700000" algn="tl">
                  <a:srgbClr val="000000">
                    <a:alpha val="43137"/>
                  </a:srgbClr>
                </a:outerShdw>
              </a:effectLst>
              <a:latin typeface="+mj-lt"/>
              <a:ea typeface="+mj-ea"/>
              <a:cs typeface="+mj-cs"/>
            </a:endParaRPr>
          </a:p>
        </p:txBody>
      </p:sp>
      <p:cxnSp>
        <p:nvCxnSpPr>
          <p:cNvPr id="17" name="Straight Connector 16">
            <a:extLst>
              <a:ext uri="{FF2B5EF4-FFF2-40B4-BE49-F238E27FC236}">
                <a16:creationId xmlns="" xmlns:a16="http://schemas.microsoft.com/office/drawing/2014/main" id="{3C86DB23-FEFE-4C3A-88FA-8E855AB1EEB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732568" y="246028"/>
            <a:ext cx="255495"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3BB22FAF-4B4F-40B1-97FF-67CD036C89D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840441" y="6522756"/>
            <a:ext cx="10717187"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 xmlns:a16="http://schemas.microsoft.com/office/drawing/2014/main" id="{18488D89-E3BB-4E60-BF44-5F0BE92E3F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2829917" y="6400800"/>
            <a:ext cx="338328" cy="240175"/>
            <a:chOff x="4089400" y="933450"/>
            <a:chExt cx="338328" cy="341938"/>
          </a:xfrm>
        </p:grpSpPr>
        <p:cxnSp>
          <p:nvCxnSpPr>
            <p:cNvPr id="22" name="Straight Connector 21">
              <a:extLst>
                <a:ext uri="{FF2B5EF4-FFF2-40B4-BE49-F238E27FC236}">
                  <a16:creationId xmlns="" xmlns:a16="http://schemas.microsoft.com/office/drawing/2014/main" id="{98FA7B87-C151-46CF-9E07-DD4FD97175F2}"/>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E99EB480-500C-4A3E-BED3-513B88DB01E6}"/>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文字方塊 1">
            <a:extLst>
              <a:ext uri="{FF2B5EF4-FFF2-40B4-BE49-F238E27FC236}">
                <a16:creationId xmlns="" xmlns:a16="http://schemas.microsoft.com/office/drawing/2014/main" id="{D6B46591-3F4B-4510-8735-B53872D2C1A0}"/>
              </a:ext>
            </a:extLst>
          </p:cNvPr>
          <p:cNvSpPr txBox="1"/>
          <p:nvPr/>
        </p:nvSpPr>
        <p:spPr>
          <a:xfrm>
            <a:off x="3116211" y="1067903"/>
            <a:ext cx="5693790" cy="5170646"/>
          </a:xfrm>
          <a:prstGeom prst="rect">
            <a:avLst/>
          </a:prstGeom>
          <a:noFill/>
        </p:spPr>
        <p:txBody>
          <a:bodyPr wrap="square" rtlCol="0">
            <a:spAutoFit/>
          </a:bodyPr>
          <a:lstStyle/>
          <a:p>
            <a:pPr algn="ctr">
              <a:lnSpc>
                <a:spcPct val="150000"/>
              </a:lnSpc>
            </a:pPr>
            <a:r>
              <a:rPr lang="zh-TW" altLang="en-US" sz="3400" b="1" dirty="0">
                <a:solidFill>
                  <a:srgbClr val="002060"/>
                </a:solidFill>
                <a:effectLst>
                  <a:outerShdw blurRad="38100" dist="38100" dir="2700000" algn="tl">
                    <a:srgbClr val="000000">
                      <a:alpha val="43137"/>
                    </a:srgbClr>
                  </a:outerShdw>
                </a:effectLst>
              </a:rPr>
              <a:t>目錄</a:t>
            </a:r>
            <a:r>
              <a:rPr lang="en-US" altLang="zh-TW" sz="3400" b="1" dirty="0">
                <a:solidFill>
                  <a:srgbClr val="002060"/>
                </a:solidFill>
                <a:effectLst>
                  <a:outerShdw blurRad="38100" dist="38100" dir="2700000" algn="tl">
                    <a:srgbClr val="000000">
                      <a:alpha val="43137"/>
                    </a:srgbClr>
                  </a:outerShdw>
                </a:effectLst>
              </a:rPr>
              <a:t>:</a:t>
            </a:r>
          </a:p>
          <a:p>
            <a:pPr algn="ctr">
              <a:lnSpc>
                <a:spcPct val="150000"/>
              </a:lnSpc>
            </a:pPr>
            <a:r>
              <a:rPr lang="zh-TW" altLang="en-US" sz="3400" b="1" dirty="0">
                <a:solidFill>
                  <a:srgbClr val="002060"/>
                </a:solidFill>
                <a:effectLst>
                  <a:outerShdw blurRad="38100" dist="38100" dir="2700000" algn="tl">
                    <a:srgbClr val="000000">
                      <a:alpha val="43137"/>
                    </a:srgbClr>
                  </a:outerShdw>
                </a:effectLst>
              </a:rPr>
              <a:t>一</a:t>
            </a:r>
            <a:r>
              <a:rPr lang="en-US" altLang="zh-TW" sz="3400" b="1" dirty="0">
                <a:solidFill>
                  <a:srgbClr val="002060"/>
                </a:solidFill>
                <a:effectLst>
                  <a:outerShdw blurRad="38100" dist="38100" dir="2700000" algn="tl">
                    <a:srgbClr val="000000">
                      <a:alpha val="43137"/>
                    </a:srgbClr>
                  </a:outerShdw>
                </a:effectLst>
              </a:rPr>
              <a:t>.</a:t>
            </a:r>
            <a:r>
              <a:rPr lang="zh-TW" altLang="en-US" sz="3400" b="1" dirty="0">
                <a:solidFill>
                  <a:srgbClr val="002060"/>
                </a:solidFill>
                <a:effectLst>
                  <a:outerShdw blurRad="38100" dist="38100" dir="2700000" algn="tl">
                    <a:srgbClr val="000000">
                      <a:alpha val="43137"/>
                    </a:srgbClr>
                  </a:outerShdw>
                </a:effectLst>
              </a:rPr>
              <a:t>遊戲概念</a:t>
            </a:r>
            <a:endParaRPr lang="en-US" altLang="zh-TW" sz="3400" b="1" dirty="0">
              <a:solidFill>
                <a:srgbClr val="002060"/>
              </a:solidFill>
              <a:effectLst>
                <a:outerShdw blurRad="38100" dist="38100" dir="2700000" algn="tl">
                  <a:srgbClr val="000000">
                    <a:alpha val="43137"/>
                  </a:srgbClr>
                </a:outerShdw>
              </a:effectLst>
            </a:endParaRPr>
          </a:p>
          <a:p>
            <a:pPr algn="ctr">
              <a:lnSpc>
                <a:spcPct val="150000"/>
              </a:lnSpc>
            </a:pPr>
            <a:r>
              <a:rPr lang="zh-TW" altLang="en-US" sz="3400" b="1" dirty="0">
                <a:solidFill>
                  <a:srgbClr val="002060"/>
                </a:solidFill>
                <a:effectLst>
                  <a:outerShdw blurRad="38100" dist="38100" dir="2700000" algn="tl">
                    <a:srgbClr val="000000">
                      <a:alpha val="43137"/>
                    </a:srgbClr>
                  </a:outerShdw>
                </a:effectLst>
              </a:rPr>
              <a:t>二</a:t>
            </a:r>
            <a:r>
              <a:rPr lang="en-US" altLang="zh-TW" sz="3400" b="1" dirty="0">
                <a:solidFill>
                  <a:srgbClr val="002060"/>
                </a:solidFill>
                <a:effectLst>
                  <a:outerShdw blurRad="38100" dist="38100" dir="2700000" algn="tl">
                    <a:srgbClr val="000000">
                      <a:alpha val="43137"/>
                    </a:srgbClr>
                  </a:outerShdw>
                </a:effectLst>
              </a:rPr>
              <a:t>.</a:t>
            </a:r>
            <a:r>
              <a:rPr lang="zh-TW" altLang="en-US" sz="3400" b="1" dirty="0">
                <a:solidFill>
                  <a:srgbClr val="002060"/>
                </a:solidFill>
                <a:effectLst>
                  <a:outerShdw blurRad="38100" dist="38100" dir="2700000" algn="tl">
                    <a:srgbClr val="000000">
                      <a:alpha val="43137"/>
                    </a:srgbClr>
                  </a:outerShdw>
                </a:effectLst>
              </a:rPr>
              <a:t>遊戲介紹</a:t>
            </a:r>
            <a:endParaRPr lang="en-US" altLang="zh-TW" sz="3400" b="1" dirty="0">
              <a:solidFill>
                <a:srgbClr val="002060"/>
              </a:solidFill>
              <a:effectLst>
                <a:outerShdw blurRad="38100" dist="38100" dir="2700000" algn="tl">
                  <a:srgbClr val="000000">
                    <a:alpha val="43137"/>
                  </a:srgbClr>
                </a:outerShdw>
              </a:effectLst>
            </a:endParaRPr>
          </a:p>
          <a:p>
            <a:pPr algn="ctr">
              <a:lnSpc>
                <a:spcPct val="150000"/>
              </a:lnSpc>
            </a:pPr>
            <a:r>
              <a:rPr lang="zh-TW" altLang="en-US" sz="3400" b="1" dirty="0">
                <a:solidFill>
                  <a:srgbClr val="002060"/>
                </a:solidFill>
                <a:effectLst>
                  <a:outerShdw blurRad="38100" dist="38100" dir="2700000" algn="tl">
                    <a:srgbClr val="000000">
                      <a:alpha val="43137"/>
                    </a:srgbClr>
                  </a:outerShdw>
                </a:effectLst>
              </a:rPr>
              <a:t>三</a:t>
            </a:r>
            <a:r>
              <a:rPr lang="en-US" altLang="zh-TW" sz="3400" b="1" dirty="0">
                <a:solidFill>
                  <a:srgbClr val="002060"/>
                </a:solidFill>
                <a:effectLst>
                  <a:outerShdw blurRad="38100" dist="38100" dir="2700000" algn="tl">
                    <a:srgbClr val="000000">
                      <a:alpha val="43137"/>
                    </a:srgbClr>
                  </a:outerShdw>
                </a:effectLst>
              </a:rPr>
              <a:t>.</a:t>
            </a:r>
            <a:r>
              <a:rPr lang="zh-TW" altLang="en-US" sz="3400" b="1" dirty="0">
                <a:solidFill>
                  <a:srgbClr val="002060"/>
                </a:solidFill>
                <a:effectLst>
                  <a:outerShdw blurRad="38100" dist="38100" dir="2700000" algn="tl">
                    <a:srgbClr val="000000">
                      <a:alpha val="43137"/>
                    </a:srgbClr>
                  </a:outerShdw>
                </a:effectLst>
              </a:rPr>
              <a:t>遊戲圖片</a:t>
            </a:r>
            <a:endParaRPr lang="en-US" altLang="zh-TW" sz="3400" b="1" dirty="0">
              <a:solidFill>
                <a:srgbClr val="002060"/>
              </a:solidFill>
              <a:effectLst>
                <a:outerShdw blurRad="38100" dist="38100" dir="2700000" algn="tl">
                  <a:srgbClr val="000000">
                    <a:alpha val="43137"/>
                  </a:srgbClr>
                </a:outerShdw>
              </a:effectLst>
            </a:endParaRPr>
          </a:p>
          <a:p>
            <a:pPr algn="ctr">
              <a:lnSpc>
                <a:spcPct val="150000"/>
              </a:lnSpc>
            </a:pPr>
            <a:r>
              <a:rPr lang="zh-TW" altLang="en-US" sz="3400" b="1" dirty="0">
                <a:solidFill>
                  <a:srgbClr val="002060"/>
                </a:solidFill>
                <a:effectLst>
                  <a:outerShdw blurRad="38100" dist="38100" dir="2700000" algn="tl">
                    <a:srgbClr val="000000">
                      <a:alpha val="43137"/>
                    </a:srgbClr>
                  </a:outerShdw>
                </a:effectLst>
              </a:rPr>
              <a:t>四</a:t>
            </a:r>
            <a:r>
              <a:rPr lang="en-US" altLang="zh-TW" sz="3400" b="1" dirty="0">
                <a:solidFill>
                  <a:srgbClr val="002060"/>
                </a:solidFill>
                <a:effectLst>
                  <a:outerShdw blurRad="38100" dist="38100" dir="2700000" algn="tl">
                    <a:srgbClr val="000000">
                      <a:alpha val="43137"/>
                    </a:srgbClr>
                  </a:outerShdw>
                </a:effectLst>
              </a:rPr>
              <a:t>.</a:t>
            </a:r>
            <a:r>
              <a:rPr lang="zh-TW" altLang="en-US" sz="3400" b="1" dirty="0">
                <a:solidFill>
                  <a:srgbClr val="002060"/>
                </a:solidFill>
                <a:effectLst>
                  <a:outerShdw blurRad="38100" dist="38100" dir="2700000" algn="tl">
                    <a:srgbClr val="000000">
                      <a:alpha val="43137"/>
                    </a:srgbClr>
                  </a:outerShdw>
                </a:effectLst>
              </a:rPr>
              <a:t>課程反</a:t>
            </a:r>
            <a:r>
              <a:rPr lang="zh-TW" altLang="en-US" sz="3400" b="1" dirty="0" smtClean="0">
                <a:solidFill>
                  <a:srgbClr val="002060"/>
                </a:solidFill>
                <a:effectLst>
                  <a:outerShdw blurRad="38100" dist="38100" dir="2700000" algn="tl">
                    <a:srgbClr val="000000">
                      <a:alpha val="43137"/>
                    </a:srgbClr>
                  </a:outerShdw>
                </a:effectLst>
              </a:rPr>
              <a:t>思</a:t>
            </a:r>
            <a:endParaRPr lang="en-US" altLang="zh-TW" sz="3400" b="1" dirty="0" smtClean="0">
              <a:solidFill>
                <a:srgbClr val="002060"/>
              </a:solidFill>
              <a:effectLst>
                <a:outerShdw blurRad="38100" dist="38100" dir="2700000" algn="tl">
                  <a:srgbClr val="000000">
                    <a:alpha val="43137"/>
                  </a:srgbClr>
                </a:outerShdw>
              </a:effectLst>
            </a:endParaRPr>
          </a:p>
          <a:p>
            <a:pPr algn="ctr">
              <a:lnSpc>
                <a:spcPct val="150000"/>
              </a:lnSpc>
            </a:pPr>
            <a:r>
              <a:rPr lang="zh-TW" altLang="en-US" sz="3400" b="1" dirty="0">
                <a:solidFill>
                  <a:srgbClr val="002060"/>
                </a:solidFill>
                <a:effectLst>
                  <a:outerShdw blurRad="38100" dist="38100" dir="2700000" algn="tl">
                    <a:srgbClr val="000000">
                      <a:alpha val="43137"/>
                    </a:srgbClr>
                  </a:outerShdw>
                </a:effectLst>
              </a:rPr>
              <a:t>五</a:t>
            </a:r>
            <a:r>
              <a:rPr lang="en-US" altLang="zh-TW" sz="3400" b="1" dirty="0" smtClean="0">
                <a:solidFill>
                  <a:srgbClr val="002060"/>
                </a:solidFill>
                <a:effectLst>
                  <a:outerShdw blurRad="38100" dist="38100" dir="2700000" algn="tl">
                    <a:srgbClr val="000000">
                      <a:alpha val="43137"/>
                    </a:srgbClr>
                  </a:outerShdw>
                </a:effectLst>
              </a:rPr>
              <a:t>.</a:t>
            </a:r>
            <a:r>
              <a:rPr lang="zh-TW" altLang="en-US" sz="3400" b="1" dirty="0" smtClean="0">
                <a:solidFill>
                  <a:srgbClr val="002060"/>
                </a:solidFill>
                <a:effectLst>
                  <a:outerShdw blurRad="38100" dist="38100" dir="2700000" algn="tl">
                    <a:srgbClr val="000000">
                      <a:alpha val="43137"/>
                    </a:srgbClr>
                  </a:outerShdw>
                </a:effectLst>
              </a:rPr>
              <a:t>組員分工</a:t>
            </a:r>
            <a:endParaRPr lang="en-US" altLang="zh-TW" sz="3400" b="1" dirty="0">
              <a:solidFill>
                <a:srgbClr val="002060"/>
              </a:solidFill>
              <a:effectLst>
                <a:outerShdw blurRad="38100" dist="38100" dir="2700000" algn="tl">
                  <a:srgbClr val="000000">
                    <a:alpha val="43137"/>
                  </a:srgbClr>
                </a:outerShdw>
              </a:effectLst>
            </a:endParaRPr>
          </a:p>
          <a:p>
            <a:endParaRPr lang="en-US" altLang="zh-TW" sz="2400" dirty="0"/>
          </a:p>
        </p:txBody>
      </p:sp>
    </p:spTree>
    <p:extLst>
      <p:ext uri="{BB962C8B-B14F-4D97-AF65-F5344CB8AC3E}">
        <p14:creationId xmlns:p14="http://schemas.microsoft.com/office/powerpoint/2010/main" val="4221690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 xmlns:a16="http://schemas.microsoft.com/office/drawing/2014/main" id="{758048B4-3F65-4EB9-ABA8-099353BE87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文字方塊 6">
            <a:extLst>
              <a:ext uri="{FF2B5EF4-FFF2-40B4-BE49-F238E27FC236}">
                <a16:creationId xmlns="" xmlns:a16="http://schemas.microsoft.com/office/drawing/2014/main" id="{1F16AA23-B8D1-4194-AED4-497943607E6A}"/>
              </a:ext>
            </a:extLst>
          </p:cNvPr>
          <p:cNvSpPr txBox="1"/>
          <p:nvPr/>
        </p:nvSpPr>
        <p:spPr>
          <a:xfrm>
            <a:off x="330709" y="246028"/>
            <a:ext cx="10989509" cy="1643750"/>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zh-TW" altLang="en-US" sz="8000" b="1" dirty="0">
              <a:solidFill>
                <a:schemeClr val="accent1">
                  <a:lumMod val="50000"/>
                </a:schemeClr>
              </a:solidFill>
              <a:effectLst>
                <a:outerShdw blurRad="38100" dist="38100" dir="2700000" algn="tl">
                  <a:srgbClr val="000000">
                    <a:alpha val="43137"/>
                  </a:srgbClr>
                </a:outerShdw>
              </a:effectLst>
              <a:latin typeface="+mj-lt"/>
              <a:ea typeface="+mj-ea"/>
              <a:cs typeface="+mj-cs"/>
            </a:endParaRPr>
          </a:p>
        </p:txBody>
      </p:sp>
      <p:cxnSp>
        <p:nvCxnSpPr>
          <p:cNvPr id="17" name="Straight Connector 16">
            <a:extLst>
              <a:ext uri="{FF2B5EF4-FFF2-40B4-BE49-F238E27FC236}">
                <a16:creationId xmlns="" xmlns:a16="http://schemas.microsoft.com/office/drawing/2014/main" id="{3C86DB23-FEFE-4C3A-88FA-8E855AB1EEB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732568" y="246028"/>
            <a:ext cx="255495"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3BB22FAF-4B4F-40B1-97FF-67CD036C89D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840441" y="6522756"/>
            <a:ext cx="10717187"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 xmlns:a16="http://schemas.microsoft.com/office/drawing/2014/main" id="{18488D89-E3BB-4E60-BF44-5F0BE92E3F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2829917" y="6400800"/>
            <a:ext cx="338328" cy="240175"/>
            <a:chOff x="4089400" y="933450"/>
            <a:chExt cx="338328" cy="341938"/>
          </a:xfrm>
        </p:grpSpPr>
        <p:cxnSp>
          <p:nvCxnSpPr>
            <p:cNvPr id="22" name="Straight Connector 21">
              <a:extLst>
                <a:ext uri="{FF2B5EF4-FFF2-40B4-BE49-F238E27FC236}">
                  <a16:creationId xmlns="" xmlns:a16="http://schemas.microsoft.com/office/drawing/2014/main" id="{98FA7B87-C151-46CF-9E07-DD4FD97175F2}"/>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E99EB480-500C-4A3E-BED3-513B88DB01E6}"/>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 name="文字方塊 3">
            <a:extLst>
              <a:ext uri="{FF2B5EF4-FFF2-40B4-BE49-F238E27FC236}">
                <a16:creationId xmlns="" xmlns:a16="http://schemas.microsoft.com/office/drawing/2014/main" id="{D2D33AC9-FCBF-4FC9-BAEB-35597B1056BF}"/>
              </a:ext>
            </a:extLst>
          </p:cNvPr>
          <p:cNvSpPr txBox="1"/>
          <p:nvPr/>
        </p:nvSpPr>
        <p:spPr>
          <a:xfrm>
            <a:off x="840442" y="144573"/>
            <a:ext cx="3589882" cy="923330"/>
          </a:xfrm>
          <a:prstGeom prst="rect">
            <a:avLst/>
          </a:prstGeom>
          <a:noFill/>
        </p:spPr>
        <p:txBody>
          <a:bodyPr wrap="square" rtlCol="0">
            <a:spAutoFit/>
          </a:bodyPr>
          <a:lstStyle/>
          <a:p>
            <a:r>
              <a:rPr lang="zh-TW" altLang="en-US" sz="5400" b="1" dirty="0">
                <a:solidFill>
                  <a:srgbClr val="002060"/>
                </a:solidFill>
                <a:effectLst>
                  <a:outerShdw blurRad="38100" dist="38100" dir="2700000" algn="tl">
                    <a:srgbClr val="000000">
                      <a:alpha val="43137"/>
                    </a:srgbClr>
                  </a:outerShdw>
                </a:effectLst>
              </a:rPr>
              <a:t>遊戲概念</a:t>
            </a:r>
            <a:r>
              <a:rPr lang="en-US" altLang="zh-TW" sz="5400" b="1" dirty="0">
                <a:solidFill>
                  <a:srgbClr val="002060"/>
                </a:solidFill>
                <a:effectLst>
                  <a:outerShdw blurRad="38100" dist="38100" dir="2700000" algn="tl">
                    <a:srgbClr val="000000">
                      <a:alpha val="43137"/>
                    </a:srgbClr>
                  </a:outerShdw>
                </a:effectLst>
              </a:rPr>
              <a:t>:</a:t>
            </a:r>
          </a:p>
        </p:txBody>
      </p:sp>
      <p:sp>
        <p:nvSpPr>
          <p:cNvPr id="5" name="文字方塊 4">
            <a:extLst>
              <a:ext uri="{FF2B5EF4-FFF2-40B4-BE49-F238E27FC236}">
                <a16:creationId xmlns="" xmlns:a16="http://schemas.microsoft.com/office/drawing/2014/main" id="{92508120-4EC2-4BBC-8EFE-1D99E5C4078B}"/>
              </a:ext>
            </a:extLst>
          </p:cNvPr>
          <p:cNvSpPr txBox="1"/>
          <p:nvPr/>
        </p:nvSpPr>
        <p:spPr>
          <a:xfrm>
            <a:off x="5844618" y="3115558"/>
            <a:ext cx="914400" cy="914400"/>
          </a:xfrm>
          <a:prstGeom prst="rect">
            <a:avLst/>
          </a:prstGeom>
          <a:noFill/>
        </p:spPr>
        <p:txBody>
          <a:bodyPr wrap="square" rtlCol="0">
            <a:spAutoFit/>
          </a:bodyPr>
          <a:lstStyle/>
          <a:p>
            <a:endParaRPr lang="zh-TW" altLang="en-US" dirty="0"/>
          </a:p>
        </p:txBody>
      </p:sp>
      <p:sp>
        <p:nvSpPr>
          <p:cNvPr id="6" name="文字方塊 5">
            <a:extLst>
              <a:ext uri="{FF2B5EF4-FFF2-40B4-BE49-F238E27FC236}">
                <a16:creationId xmlns="" xmlns:a16="http://schemas.microsoft.com/office/drawing/2014/main" id="{369A75A2-2CFC-44C7-AE85-00048A5B4380}"/>
              </a:ext>
            </a:extLst>
          </p:cNvPr>
          <p:cNvSpPr txBox="1"/>
          <p:nvPr/>
        </p:nvSpPr>
        <p:spPr>
          <a:xfrm>
            <a:off x="6132136" y="3096705"/>
            <a:ext cx="914400" cy="914400"/>
          </a:xfrm>
          <a:prstGeom prst="rect">
            <a:avLst/>
          </a:prstGeom>
          <a:noFill/>
        </p:spPr>
        <p:txBody>
          <a:bodyPr wrap="square" rtlCol="0">
            <a:spAutoFit/>
          </a:bodyPr>
          <a:lstStyle/>
          <a:p>
            <a:endParaRPr lang="zh-TW" altLang="en-US" dirty="0"/>
          </a:p>
        </p:txBody>
      </p:sp>
      <p:sp>
        <p:nvSpPr>
          <p:cNvPr id="8" name="文字方塊 7">
            <a:extLst>
              <a:ext uri="{FF2B5EF4-FFF2-40B4-BE49-F238E27FC236}">
                <a16:creationId xmlns="" xmlns:a16="http://schemas.microsoft.com/office/drawing/2014/main" id="{FF9F639D-5AFF-4826-9C8F-C46597F7EBE2}"/>
              </a:ext>
            </a:extLst>
          </p:cNvPr>
          <p:cNvSpPr txBox="1"/>
          <p:nvPr/>
        </p:nvSpPr>
        <p:spPr>
          <a:xfrm>
            <a:off x="929227" y="1222732"/>
            <a:ext cx="10333546" cy="3785652"/>
          </a:xfrm>
          <a:prstGeom prst="rect">
            <a:avLst/>
          </a:prstGeom>
          <a:noFill/>
        </p:spPr>
        <p:txBody>
          <a:bodyPr wrap="square" rtlCol="0">
            <a:spAutoFit/>
          </a:bodyPr>
          <a:lstStyle/>
          <a:p>
            <a:pPr algn="just">
              <a:lnSpc>
                <a:spcPct val="150000"/>
              </a:lnSpc>
            </a:pPr>
            <a:r>
              <a:rPr lang="zh-TW" altLang="en-US" sz="3200" dirty="0">
                <a:solidFill>
                  <a:srgbClr val="002060"/>
                </a:solidFill>
              </a:rPr>
              <a:t>我們這個遊戲是從一檔綜藝節目</a:t>
            </a:r>
            <a:r>
              <a:rPr lang="zh-TW" altLang="en-US" sz="3200" dirty="0">
                <a:solidFill>
                  <a:srgbClr val="002060"/>
                </a:solidFill>
                <a:latin typeface="Roboto"/>
                <a:hlinkClick r:id="rId3">
                  <a:extLst>
                    <a:ext uri="{A12FA001-AC4F-418D-AE19-62706E023703}">
                      <ahyp:hlinkClr xmlns="" xmlns:ahyp="http://schemas.microsoft.com/office/drawing/2018/hyperlinkcolor" val="tx"/>
                    </a:ext>
                  </a:extLst>
                </a:hlinkClick>
              </a:rPr>
              <a:t>天才</a:t>
            </a:r>
            <a:r>
              <a:rPr lang="zh-TW" altLang="en-US" sz="3200" dirty="0">
                <a:solidFill>
                  <a:srgbClr val="002060"/>
                </a:solidFill>
                <a:latin typeface="Roboto"/>
                <a:hlinkClick r:id="rId3">
                  <a:extLst>
                    <a:ext uri="{A12FA001-AC4F-418D-AE19-62706E023703}">
                      <ahyp:hlinkClr xmlns="" xmlns:ahyp="http://schemas.microsoft.com/office/drawing/2018/hyperlinkcolor" val="tx"/>
                    </a:ext>
                  </a:extLst>
                </a:hlinkClick>
              </a:rPr>
              <a:t>衝衝衝</a:t>
            </a:r>
            <a:r>
              <a:rPr lang="zh-TW" altLang="en-US" sz="3200" dirty="0">
                <a:solidFill>
                  <a:srgbClr val="002060"/>
                </a:solidFill>
              </a:rPr>
              <a:t>中改良的桌遊，這款遊戲很適合大家聚在一起時玩，能有效地活躍氣氛，而我們把原版的遊戲改良，在當中結合了地理、歷史、國文，能讓大家在遊玩的過程中能動動頭腦，順便複習曾經學習過的地理、歷史、國文。</a:t>
            </a:r>
          </a:p>
        </p:txBody>
      </p:sp>
    </p:spTree>
    <p:extLst>
      <p:ext uri="{BB962C8B-B14F-4D97-AF65-F5344CB8AC3E}">
        <p14:creationId xmlns:p14="http://schemas.microsoft.com/office/powerpoint/2010/main" val="283795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 xmlns:a16="http://schemas.microsoft.com/office/drawing/2014/main" id="{758048B4-3F65-4EB9-ABA8-099353BE87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文字方塊 6">
            <a:extLst>
              <a:ext uri="{FF2B5EF4-FFF2-40B4-BE49-F238E27FC236}">
                <a16:creationId xmlns="" xmlns:a16="http://schemas.microsoft.com/office/drawing/2014/main" id="{1F16AA23-B8D1-4194-AED4-497943607E6A}"/>
              </a:ext>
            </a:extLst>
          </p:cNvPr>
          <p:cNvSpPr txBox="1"/>
          <p:nvPr/>
        </p:nvSpPr>
        <p:spPr>
          <a:xfrm>
            <a:off x="330709" y="246028"/>
            <a:ext cx="10989509" cy="1643750"/>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zh-TW" altLang="en-US" sz="8000" b="1" dirty="0">
              <a:solidFill>
                <a:schemeClr val="accent1">
                  <a:lumMod val="50000"/>
                </a:schemeClr>
              </a:solidFill>
              <a:effectLst>
                <a:outerShdw blurRad="38100" dist="38100" dir="2700000" algn="tl">
                  <a:srgbClr val="000000">
                    <a:alpha val="43137"/>
                  </a:srgbClr>
                </a:outerShdw>
              </a:effectLst>
              <a:latin typeface="+mj-lt"/>
              <a:ea typeface="+mj-ea"/>
              <a:cs typeface="+mj-cs"/>
            </a:endParaRPr>
          </a:p>
        </p:txBody>
      </p:sp>
      <p:cxnSp>
        <p:nvCxnSpPr>
          <p:cNvPr id="17" name="Straight Connector 16">
            <a:extLst>
              <a:ext uri="{FF2B5EF4-FFF2-40B4-BE49-F238E27FC236}">
                <a16:creationId xmlns="" xmlns:a16="http://schemas.microsoft.com/office/drawing/2014/main" id="{3C86DB23-FEFE-4C3A-88FA-8E855AB1EEB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732568" y="246028"/>
            <a:ext cx="255495"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3BB22FAF-4B4F-40B1-97FF-67CD036C89D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840441" y="6522756"/>
            <a:ext cx="10717187"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 xmlns:a16="http://schemas.microsoft.com/office/drawing/2014/main" id="{18488D89-E3BB-4E60-BF44-5F0BE92E3F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2829917" y="6400800"/>
            <a:ext cx="338328" cy="240175"/>
            <a:chOff x="4089400" y="933450"/>
            <a:chExt cx="338328" cy="341938"/>
          </a:xfrm>
        </p:grpSpPr>
        <p:cxnSp>
          <p:nvCxnSpPr>
            <p:cNvPr id="22" name="Straight Connector 21">
              <a:extLst>
                <a:ext uri="{FF2B5EF4-FFF2-40B4-BE49-F238E27FC236}">
                  <a16:creationId xmlns="" xmlns:a16="http://schemas.microsoft.com/office/drawing/2014/main" id="{98FA7B87-C151-46CF-9E07-DD4FD97175F2}"/>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E99EB480-500C-4A3E-BED3-513B88DB01E6}"/>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6" name="文字方塊 5">
            <a:extLst>
              <a:ext uri="{FF2B5EF4-FFF2-40B4-BE49-F238E27FC236}">
                <a16:creationId xmlns="" xmlns:a16="http://schemas.microsoft.com/office/drawing/2014/main" id="{49EC5314-1AEF-433E-96D7-9B32AB377AD5}"/>
              </a:ext>
            </a:extLst>
          </p:cNvPr>
          <p:cNvSpPr txBox="1"/>
          <p:nvPr/>
        </p:nvSpPr>
        <p:spPr>
          <a:xfrm>
            <a:off x="860315" y="57642"/>
            <a:ext cx="2999475" cy="923330"/>
          </a:xfrm>
          <a:prstGeom prst="rect">
            <a:avLst/>
          </a:prstGeom>
          <a:noFill/>
        </p:spPr>
        <p:txBody>
          <a:bodyPr wrap="square" rtlCol="0">
            <a:spAutoFit/>
          </a:bodyPr>
          <a:lstStyle/>
          <a:p>
            <a:r>
              <a:rPr lang="zh-TW" altLang="en-US" sz="5400" b="1" dirty="0">
                <a:solidFill>
                  <a:srgbClr val="002060"/>
                </a:solidFill>
                <a:effectLst>
                  <a:outerShdw blurRad="38100" dist="38100" dir="2700000" algn="tl">
                    <a:srgbClr val="000000">
                      <a:alpha val="43137"/>
                    </a:srgbClr>
                  </a:outerShdw>
                </a:effectLst>
              </a:rPr>
              <a:t>遊戲介</a:t>
            </a:r>
            <a:r>
              <a:rPr lang="zh-TW" altLang="en-US" sz="4800" b="1" dirty="0">
                <a:solidFill>
                  <a:srgbClr val="002060"/>
                </a:solidFill>
                <a:effectLst>
                  <a:outerShdw blurRad="38100" dist="38100" dir="2700000" algn="tl">
                    <a:srgbClr val="000000">
                      <a:alpha val="43137"/>
                    </a:srgbClr>
                  </a:outerShdw>
                </a:effectLst>
              </a:rPr>
              <a:t>紹</a:t>
            </a:r>
            <a:r>
              <a:rPr lang="en-US" altLang="zh-TW" sz="4800" b="1" dirty="0">
                <a:solidFill>
                  <a:srgbClr val="002060"/>
                </a:solidFill>
                <a:effectLst>
                  <a:outerShdw blurRad="38100" dist="38100" dir="2700000" algn="tl">
                    <a:srgbClr val="000000">
                      <a:alpha val="43137"/>
                    </a:srgbClr>
                  </a:outerShdw>
                </a:effectLst>
              </a:rPr>
              <a:t>:</a:t>
            </a:r>
            <a:endParaRPr lang="zh-TW" altLang="en-US" sz="4800" b="1" dirty="0">
              <a:solidFill>
                <a:srgbClr val="002060"/>
              </a:solidFill>
              <a:effectLst>
                <a:outerShdw blurRad="38100" dist="38100" dir="2700000" algn="tl">
                  <a:srgbClr val="000000">
                    <a:alpha val="43137"/>
                  </a:srgbClr>
                </a:outerShdw>
              </a:effectLst>
            </a:endParaRPr>
          </a:p>
        </p:txBody>
      </p:sp>
      <p:sp>
        <p:nvSpPr>
          <p:cNvPr id="8" name="文字方塊 7">
            <a:extLst>
              <a:ext uri="{FF2B5EF4-FFF2-40B4-BE49-F238E27FC236}">
                <a16:creationId xmlns="" xmlns:a16="http://schemas.microsoft.com/office/drawing/2014/main" id="{EB56E5ED-6B56-4464-B449-2FE854B4B885}"/>
              </a:ext>
            </a:extLst>
          </p:cNvPr>
          <p:cNvSpPr txBox="1"/>
          <p:nvPr/>
        </p:nvSpPr>
        <p:spPr>
          <a:xfrm>
            <a:off x="967817" y="1305442"/>
            <a:ext cx="10256363" cy="4445832"/>
          </a:xfrm>
          <a:prstGeom prst="rect">
            <a:avLst/>
          </a:prstGeom>
          <a:noFill/>
        </p:spPr>
        <p:txBody>
          <a:bodyPr wrap="square" rtlCol="0">
            <a:spAutoFit/>
          </a:bodyPr>
          <a:lstStyle/>
          <a:p>
            <a:pPr>
              <a:lnSpc>
                <a:spcPct val="150000"/>
              </a:lnSpc>
            </a:pPr>
            <a:r>
              <a:rPr lang="zh-TW" altLang="en-US" sz="3200" dirty="0">
                <a:solidFill>
                  <a:schemeClr val="accent1">
                    <a:lumMod val="50000"/>
                  </a:schemeClr>
                </a:solidFill>
              </a:rPr>
              <a:t>五人為一組，一人負責猜，另外四人，每個人用一句話來提示。</a:t>
            </a:r>
            <a:endParaRPr lang="en-US" altLang="zh-TW" sz="3200" dirty="0">
              <a:solidFill>
                <a:schemeClr val="accent1">
                  <a:lumMod val="50000"/>
                </a:schemeClr>
              </a:solidFill>
            </a:endParaRPr>
          </a:p>
          <a:p>
            <a:pPr>
              <a:lnSpc>
                <a:spcPct val="150000"/>
              </a:lnSpc>
            </a:pPr>
            <a:r>
              <a:rPr lang="zh-TW" altLang="en-US" sz="3200" dirty="0">
                <a:solidFill>
                  <a:schemeClr val="accent1">
                    <a:lumMod val="50000"/>
                  </a:schemeClr>
                </a:solidFill>
              </a:rPr>
              <a:t>但提示中不可包含答案中的字。</a:t>
            </a:r>
            <a:r>
              <a:rPr lang="en-US" altLang="zh-TW" sz="3200" dirty="0">
                <a:solidFill>
                  <a:srgbClr val="008BBC"/>
                </a:solidFill>
              </a:rPr>
              <a:t>(</a:t>
            </a:r>
            <a:r>
              <a:rPr lang="zh-TW" altLang="en-US" sz="3200" dirty="0">
                <a:solidFill>
                  <a:srgbClr val="008BBC"/>
                </a:solidFill>
              </a:rPr>
              <a:t>列</a:t>
            </a:r>
            <a:r>
              <a:rPr lang="en-US" altLang="zh-TW" sz="3200" dirty="0">
                <a:solidFill>
                  <a:srgbClr val="008BBC"/>
                </a:solidFill>
              </a:rPr>
              <a:t>:</a:t>
            </a:r>
            <a:r>
              <a:rPr lang="zh-TW" altLang="en-US" sz="3200" dirty="0">
                <a:solidFill>
                  <a:srgbClr val="008BBC"/>
                </a:solidFill>
              </a:rPr>
              <a:t>答案為足球鞋，那提示中就不可以出現足、球、鞋三個單詞</a:t>
            </a:r>
            <a:r>
              <a:rPr lang="en-US" altLang="zh-TW" sz="3200" dirty="0">
                <a:solidFill>
                  <a:srgbClr val="008BBC"/>
                </a:solidFill>
              </a:rPr>
              <a:t>)</a:t>
            </a:r>
          </a:p>
          <a:p>
            <a:pPr>
              <a:lnSpc>
                <a:spcPct val="150000"/>
              </a:lnSpc>
            </a:pPr>
            <a:r>
              <a:rPr lang="zh-TW" altLang="en-US" sz="3200" dirty="0">
                <a:solidFill>
                  <a:srgbClr val="002060"/>
                </a:solidFill>
              </a:rPr>
              <a:t>我們總共製作了</a:t>
            </a:r>
            <a:r>
              <a:rPr lang="en-US" altLang="zh-TW" sz="3200" dirty="0">
                <a:solidFill>
                  <a:srgbClr val="002060"/>
                </a:solidFill>
              </a:rPr>
              <a:t>12</a:t>
            </a:r>
            <a:r>
              <a:rPr lang="zh-TW" altLang="en-US" sz="3200" dirty="0">
                <a:solidFill>
                  <a:srgbClr val="002060"/>
                </a:solidFill>
              </a:rPr>
              <a:t>張題目，歷史、地理、國文分別各四張</a:t>
            </a:r>
          </a:p>
        </p:txBody>
      </p:sp>
    </p:spTree>
    <p:extLst>
      <p:ext uri="{BB962C8B-B14F-4D97-AF65-F5344CB8AC3E}">
        <p14:creationId xmlns:p14="http://schemas.microsoft.com/office/powerpoint/2010/main" val="4250319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 xmlns:a16="http://schemas.microsoft.com/office/drawing/2014/main" id="{758048B4-3F65-4EB9-ABA8-099353BE87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文字方塊 6">
            <a:extLst>
              <a:ext uri="{FF2B5EF4-FFF2-40B4-BE49-F238E27FC236}">
                <a16:creationId xmlns="" xmlns:a16="http://schemas.microsoft.com/office/drawing/2014/main" id="{1F16AA23-B8D1-4194-AED4-497943607E6A}"/>
              </a:ext>
            </a:extLst>
          </p:cNvPr>
          <p:cNvSpPr txBox="1"/>
          <p:nvPr/>
        </p:nvSpPr>
        <p:spPr>
          <a:xfrm>
            <a:off x="330709" y="246028"/>
            <a:ext cx="10989509" cy="1643750"/>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zh-TW" altLang="en-US" sz="8000" b="1" dirty="0">
              <a:solidFill>
                <a:schemeClr val="accent1">
                  <a:lumMod val="50000"/>
                </a:schemeClr>
              </a:solidFill>
              <a:effectLst>
                <a:outerShdw blurRad="38100" dist="38100" dir="2700000" algn="tl">
                  <a:srgbClr val="000000">
                    <a:alpha val="43137"/>
                  </a:srgbClr>
                </a:outerShdw>
              </a:effectLst>
              <a:latin typeface="+mj-lt"/>
              <a:ea typeface="+mj-ea"/>
              <a:cs typeface="+mj-cs"/>
            </a:endParaRPr>
          </a:p>
        </p:txBody>
      </p:sp>
      <p:cxnSp>
        <p:nvCxnSpPr>
          <p:cNvPr id="17" name="Straight Connector 16">
            <a:extLst>
              <a:ext uri="{FF2B5EF4-FFF2-40B4-BE49-F238E27FC236}">
                <a16:creationId xmlns="" xmlns:a16="http://schemas.microsoft.com/office/drawing/2014/main" id="{3C86DB23-FEFE-4C3A-88FA-8E855AB1EEB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732568" y="246028"/>
            <a:ext cx="255495"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3BB22FAF-4B4F-40B1-97FF-67CD036C89D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840441" y="6522756"/>
            <a:ext cx="10717187"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 xmlns:a16="http://schemas.microsoft.com/office/drawing/2014/main" id="{18488D89-E3BB-4E60-BF44-5F0BE92E3F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2829917" y="6400800"/>
            <a:ext cx="338328" cy="240175"/>
            <a:chOff x="4089400" y="933450"/>
            <a:chExt cx="338328" cy="341938"/>
          </a:xfrm>
        </p:grpSpPr>
        <p:cxnSp>
          <p:nvCxnSpPr>
            <p:cNvPr id="22" name="Straight Connector 21">
              <a:extLst>
                <a:ext uri="{FF2B5EF4-FFF2-40B4-BE49-F238E27FC236}">
                  <a16:creationId xmlns="" xmlns:a16="http://schemas.microsoft.com/office/drawing/2014/main" id="{98FA7B87-C151-46CF-9E07-DD4FD97175F2}"/>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E99EB480-500C-4A3E-BED3-513B88DB01E6}"/>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0571" y="1831297"/>
            <a:ext cx="2092516" cy="37185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字方塊 2"/>
          <p:cNvSpPr txBox="1"/>
          <p:nvPr/>
        </p:nvSpPr>
        <p:spPr>
          <a:xfrm>
            <a:off x="840440" y="1"/>
            <a:ext cx="3140603" cy="923330"/>
          </a:xfrm>
          <a:prstGeom prst="rect">
            <a:avLst/>
          </a:prstGeom>
          <a:noFill/>
        </p:spPr>
        <p:txBody>
          <a:bodyPr wrap="none" rtlCol="0">
            <a:spAutoFit/>
          </a:bodyPr>
          <a:lstStyle/>
          <a:p>
            <a:r>
              <a:rPr lang="zh-TW" altLang="en-US" sz="5400" b="1" dirty="0" smtClean="0">
                <a:solidFill>
                  <a:srgbClr val="002060"/>
                </a:solidFill>
                <a:effectLst>
                  <a:outerShdw blurRad="38100" dist="38100" dir="2700000" algn="tl">
                    <a:srgbClr val="000000">
                      <a:alpha val="43137"/>
                    </a:srgbClr>
                  </a:outerShdw>
                </a:effectLst>
              </a:rPr>
              <a:t>遊戲圖片</a:t>
            </a:r>
            <a:r>
              <a:rPr lang="en-US" altLang="zh-TW" sz="5400" b="1" dirty="0" smtClean="0">
                <a:solidFill>
                  <a:srgbClr val="002060"/>
                </a:solidFill>
                <a:effectLst>
                  <a:outerShdw blurRad="38100" dist="38100" dir="2700000" algn="tl">
                    <a:srgbClr val="000000">
                      <a:alpha val="43137"/>
                    </a:srgbClr>
                  </a:outerShdw>
                </a:effectLst>
              </a:rPr>
              <a:t>:</a:t>
            </a:r>
            <a:endParaRPr lang="zh-TW" altLang="en-US" sz="5400" b="1" dirty="0">
              <a:solidFill>
                <a:srgbClr val="002060"/>
              </a:solidFill>
              <a:effectLst>
                <a:outerShdw blurRad="38100" dist="38100" dir="2700000" algn="tl">
                  <a:srgbClr val="000000">
                    <a:alpha val="43137"/>
                  </a:srgbClr>
                </a:outerShdw>
              </a:effectLst>
            </a:endParaRPr>
          </a:p>
        </p:txBody>
      </p:sp>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8177" y="1889778"/>
            <a:ext cx="4707823" cy="35292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3492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 xmlns:a16="http://schemas.microsoft.com/office/drawing/2014/main" id="{758048B4-3F65-4EB9-ABA8-099353BE87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文字方塊 6">
            <a:extLst>
              <a:ext uri="{FF2B5EF4-FFF2-40B4-BE49-F238E27FC236}">
                <a16:creationId xmlns="" xmlns:a16="http://schemas.microsoft.com/office/drawing/2014/main" id="{1F16AA23-B8D1-4194-AED4-497943607E6A}"/>
              </a:ext>
            </a:extLst>
          </p:cNvPr>
          <p:cNvSpPr txBox="1"/>
          <p:nvPr/>
        </p:nvSpPr>
        <p:spPr>
          <a:xfrm>
            <a:off x="330709" y="246028"/>
            <a:ext cx="10989509" cy="1643750"/>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zh-TW" altLang="en-US" sz="8000" b="1" dirty="0">
              <a:solidFill>
                <a:schemeClr val="accent1">
                  <a:lumMod val="50000"/>
                </a:schemeClr>
              </a:solidFill>
              <a:effectLst>
                <a:outerShdw blurRad="38100" dist="38100" dir="2700000" algn="tl">
                  <a:srgbClr val="000000">
                    <a:alpha val="43137"/>
                  </a:srgbClr>
                </a:outerShdw>
              </a:effectLst>
              <a:latin typeface="+mj-lt"/>
              <a:ea typeface="+mj-ea"/>
              <a:cs typeface="+mj-cs"/>
            </a:endParaRPr>
          </a:p>
        </p:txBody>
      </p:sp>
      <p:cxnSp>
        <p:nvCxnSpPr>
          <p:cNvPr id="17" name="Straight Connector 16">
            <a:extLst>
              <a:ext uri="{FF2B5EF4-FFF2-40B4-BE49-F238E27FC236}">
                <a16:creationId xmlns="" xmlns:a16="http://schemas.microsoft.com/office/drawing/2014/main" id="{3C86DB23-FEFE-4C3A-88FA-8E855AB1EEB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732568" y="246028"/>
            <a:ext cx="255495"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3BB22FAF-4B4F-40B1-97FF-67CD036C89D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840441" y="6522756"/>
            <a:ext cx="10717187"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 xmlns:a16="http://schemas.microsoft.com/office/drawing/2014/main" id="{18488D89-E3BB-4E60-BF44-5F0BE92E3F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2829917" y="6400800"/>
            <a:ext cx="338328" cy="240175"/>
            <a:chOff x="4089400" y="933450"/>
            <a:chExt cx="338328" cy="341938"/>
          </a:xfrm>
        </p:grpSpPr>
        <p:cxnSp>
          <p:nvCxnSpPr>
            <p:cNvPr id="22" name="Straight Connector 21">
              <a:extLst>
                <a:ext uri="{FF2B5EF4-FFF2-40B4-BE49-F238E27FC236}">
                  <a16:creationId xmlns="" xmlns:a16="http://schemas.microsoft.com/office/drawing/2014/main" id="{98FA7B87-C151-46CF-9E07-DD4FD97175F2}"/>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E99EB480-500C-4A3E-BED3-513B88DB01E6}"/>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文字方塊 1">
            <a:extLst>
              <a:ext uri="{FF2B5EF4-FFF2-40B4-BE49-F238E27FC236}">
                <a16:creationId xmlns="" xmlns:a16="http://schemas.microsoft.com/office/drawing/2014/main" id="{8453AE73-457D-497D-B38A-7AD8108C8AED}"/>
              </a:ext>
            </a:extLst>
          </p:cNvPr>
          <p:cNvSpPr txBox="1"/>
          <p:nvPr/>
        </p:nvSpPr>
        <p:spPr>
          <a:xfrm>
            <a:off x="732568" y="103808"/>
            <a:ext cx="3302104" cy="830997"/>
          </a:xfrm>
          <a:prstGeom prst="rect">
            <a:avLst/>
          </a:prstGeom>
          <a:noFill/>
        </p:spPr>
        <p:txBody>
          <a:bodyPr wrap="square" rtlCol="0">
            <a:spAutoFit/>
          </a:bodyPr>
          <a:lstStyle/>
          <a:p>
            <a:r>
              <a:rPr lang="zh-TW" altLang="en-US" sz="4800" b="1" dirty="0">
                <a:solidFill>
                  <a:srgbClr val="002060"/>
                </a:solidFill>
                <a:effectLst>
                  <a:outerShdw blurRad="38100" dist="38100" dir="2700000" algn="tl">
                    <a:srgbClr val="000000">
                      <a:alpha val="43137"/>
                    </a:srgbClr>
                  </a:outerShdw>
                </a:effectLst>
              </a:rPr>
              <a:t>課程反思</a:t>
            </a:r>
            <a:r>
              <a:rPr lang="en-US" altLang="zh-TW" sz="4800" b="1" dirty="0">
                <a:solidFill>
                  <a:srgbClr val="002060"/>
                </a:solidFill>
                <a:effectLst>
                  <a:outerShdw blurRad="38100" dist="38100" dir="2700000" algn="tl">
                    <a:srgbClr val="000000">
                      <a:alpha val="43137"/>
                    </a:srgbClr>
                  </a:outerShdw>
                </a:effectLst>
              </a:rPr>
              <a:t>:</a:t>
            </a:r>
            <a:endParaRPr lang="zh-TW" altLang="en-US" sz="4800" b="1" dirty="0">
              <a:solidFill>
                <a:srgbClr val="002060"/>
              </a:solidFill>
              <a:effectLst>
                <a:outerShdw blurRad="38100" dist="38100" dir="2700000" algn="tl">
                  <a:srgbClr val="000000">
                    <a:alpha val="43137"/>
                  </a:srgbClr>
                </a:outerShdw>
              </a:effectLst>
            </a:endParaRPr>
          </a:p>
        </p:txBody>
      </p:sp>
      <p:sp>
        <p:nvSpPr>
          <p:cNvPr id="4" name="文字方塊 3">
            <a:extLst>
              <a:ext uri="{FF2B5EF4-FFF2-40B4-BE49-F238E27FC236}">
                <a16:creationId xmlns="" xmlns:a16="http://schemas.microsoft.com/office/drawing/2014/main" id="{9A9068CE-2721-4A20-B0BB-A9E421C11FE6}"/>
              </a:ext>
            </a:extLst>
          </p:cNvPr>
          <p:cNvSpPr txBox="1"/>
          <p:nvPr/>
        </p:nvSpPr>
        <p:spPr>
          <a:xfrm>
            <a:off x="912661" y="1209755"/>
            <a:ext cx="10357282" cy="4616648"/>
          </a:xfrm>
          <a:prstGeom prst="rect">
            <a:avLst/>
          </a:prstGeom>
          <a:noFill/>
        </p:spPr>
        <p:txBody>
          <a:bodyPr wrap="square" rtlCol="0">
            <a:spAutoFit/>
          </a:bodyPr>
          <a:lstStyle/>
          <a:p>
            <a:pPr algn="just">
              <a:lnSpc>
                <a:spcPct val="150000"/>
              </a:lnSpc>
            </a:pPr>
            <a:r>
              <a:rPr lang="zh-TW" altLang="en-US" sz="2800" dirty="0" smtClean="0">
                <a:solidFill>
                  <a:srgbClr val="002060"/>
                </a:solidFill>
              </a:rPr>
              <a:t>葉子誼</a:t>
            </a:r>
            <a:r>
              <a:rPr lang="en-US" altLang="zh-TW" sz="2800" dirty="0" smtClean="0">
                <a:solidFill>
                  <a:srgbClr val="002060"/>
                </a:solidFill>
              </a:rPr>
              <a:t>:</a:t>
            </a:r>
          </a:p>
          <a:p>
            <a:pPr algn="just">
              <a:lnSpc>
                <a:spcPct val="150000"/>
              </a:lnSpc>
            </a:pPr>
            <a:r>
              <a:rPr lang="zh-TW" altLang="en-US" sz="2800" dirty="0">
                <a:solidFill>
                  <a:srgbClr val="002060"/>
                </a:solidFill>
              </a:rPr>
              <a:t> </a:t>
            </a:r>
            <a:r>
              <a:rPr lang="zh-TW" altLang="en-US" sz="2800" dirty="0" smtClean="0">
                <a:solidFill>
                  <a:srgbClr val="002060"/>
                </a:solidFill>
              </a:rPr>
              <a:t>       在</a:t>
            </a:r>
            <a:r>
              <a:rPr lang="zh-TW" altLang="en-US" sz="2800" dirty="0">
                <a:solidFill>
                  <a:srgbClr val="002060"/>
                </a:solidFill>
              </a:rPr>
              <a:t>這個製作遊戲的過程中，相當的辛苦，我們這組換了三個桌遊，前面兩個桌遊，因為和其他組重複了，不然</a:t>
            </a:r>
            <a:r>
              <a:rPr lang="zh-TW" altLang="en-US" sz="2800" dirty="0" smtClean="0">
                <a:solidFill>
                  <a:srgbClr val="002060"/>
                </a:solidFill>
              </a:rPr>
              <a:t>就是玩起來</a:t>
            </a:r>
            <a:r>
              <a:rPr lang="zh-TW" altLang="en-US" sz="2800" dirty="0">
                <a:solidFill>
                  <a:srgbClr val="002060"/>
                </a:solidFill>
              </a:rPr>
              <a:t>太枯燥乏味。這個遊戲也就是我們的第三個桌遊，我覺得將日常老師所教的知識結合進桌遊，能讓大家更有學習的動力，讓我們學到如何讓小組培養討論的目的，不僅能讓大家有興趣的參與到過程，也能提升歷史、地理、國文各方面的知識。</a:t>
            </a:r>
          </a:p>
        </p:txBody>
      </p:sp>
    </p:spTree>
    <p:extLst>
      <p:ext uri="{BB962C8B-B14F-4D97-AF65-F5344CB8AC3E}">
        <p14:creationId xmlns:p14="http://schemas.microsoft.com/office/powerpoint/2010/main" val="3288702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 xmlns:a16="http://schemas.microsoft.com/office/drawing/2014/main" id="{758048B4-3F65-4EB9-ABA8-099353BE87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文字方塊 6">
            <a:extLst>
              <a:ext uri="{FF2B5EF4-FFF2-40B4-BE49-F238E27FC236}">
                <a16:creationId xmlns="" xmlns:a16="http://schemas.microsoft.com/office/drawing/2014/main" id="{1F16AA23-B8D1-4194-AED4-497943607E6A}"/>
              </a:ext>
            </a:extLst>
          </p:cNvPr>
          <p:cNvSpPr txBox="1"/>
          <p:nvPr/>
        </p:nvSpPr>
        <p:spPr>
          <a:xfrm>
            <a:off x="330709" y="246028"/>
            <a:ext cx="10989509" cy="1643750"/>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zh-TW" altLang="en-US" sz="8000" b="1" dirty="0">
              <a:solidFill>
                <a:schemeClr val="accent1">
                  <a:lumMod val="50000"/>
                </a:schemeClr>
              </a:solidFill>
              <a:effectLst>
                <a:outerShdw blurRad="38100" dist="38100" dir="2700000" algn="tl">
                  <a:srgbClr val="000000">
                    <a:alpha val="43137"/>
                  </a:srgbClr>
                </a:outerShdw>
              </a:effectLst>
              <a:latin typeface="+mj-lt"/>
              <a:ea typeface="+mj-ea"/>
              <a:cs typeface="+mj-cs"/>
            </a:endParaRPr>
          </a:p>
        </p:txBody>
      </p:sp>
      <p:cxnSp>
        <p:nvCxnSpPr>
          <p:cNvPr id="17" name="Straight Connector 16">
            <a:extLst>
              <a:ext uri="{FF2B5EF4-FFF2-40B4-BE49-F238E27FC236}">
                <a16:creationId xmlns="" xmlns:a16="http://schemas.microsoft.com/office/drawing/2014/main" id="{3C86DB23-FEFE-4C3A-88FA-8E855AB1EEB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732568" y="246028"/>
            <a:ext cx="255495"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3BB22FAF-4B4F-40B1-97FF-67CD036C89D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840441" y="6522756"/>
            <a:ext cx="10717187"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 xmlns:a16="http://schemas.microsoft.com/office/drawing/2014/main" id="{18488D89-E3BB-4E60-BF44-5F0BE92E3F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2829917" y="6400800"/>
            <a:ext cx="338328" cy="240175"/>
            <a:chOff x="4089400" y="933450"/>
            <a:chExt cx="338328" cy="341938"/>
          </a:xfrm>
        </p:grpSpPr>
        <p:cxnSp>
          <p:nvCxnSpPr>
            <p:cNvPr id="22" name="Straight Connector 21">
              <a:extLst>
                <a:ext uri="{FF2B5EF4-FFF2-40B4-BE49-F238E27FC236}">
                  <a16:creationId xmlns="" xmlns:a16="http://schemas.microsoft.com/office/drawing/2014/main" id="{98FA7B87-C151-46CF-9E07-DD4FD97175F2}"/>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E99EB480-500C-4A3E-BED3-513B88DB01E6}"/>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文字方塊 1">
            <a:extLst>
              <a:ext uri="{FF2B5EF4-FFF2-40B4-BE49-F238E27FC236}">
                <a16:creationId xmlns="" xmlns:a16="http://schemas.microsoft.com/office/drawing/2014/main" id="{8453AE73-457D-497D-B38A-7AD8108C8AED}"/>
              </a:ext>
            </a:extLst>
          </p:cNvPr>
          <p:cNvSpPr txBox="1"/>
          <p:nvPr/>
        </p:nvSpPr>
        <p:spPr>
          <a:xfrm>
            <a:off x="840441" y="98839"/>
            <a:ext cx="3302104" cy="830997"/>
          </a:xfrm>
          <a:prstGeom prst="rect">
            <a:avLst/>
          </a:prstGeom>
          <a:noFill/>
        </p:spPr>
        <p:txBody>
          <a:bodyPr wrap="square" rtlCol="0">
            <a:spAutoFit/>
          </a:bodyPr>
          <a:lstStyle/>
          <a:p>
            <a:r>
              <a:rPr lang="zh-TW" altLang="en-US" sz="4800" b="1" dirty="0">
                <a:solidFill>
                  <a:srgbClr val="002060"/>
                </a:solidFill>
                <a:effectLst>
                  <a:outerShdw blurRad="38100" dist="38100" dir="2700000" algn="tl">
                    <a:srgbClr val="000000">
                      <a:alpha val="43137"/>
                    </a:srgbClr>
                  </a:outerShdw>
                </a:effectLst>
              </a:rPr>
              <a:t>課程反思</a:t>
            </a:r>
            <a:r>
              <a:rPr lang="en-US" altLang="zh-TW" sz="4800" b="1" dirty="0">
                <a:solidFill>
                  <a:srgbClr val="002060"/>
                </a:solidFill>
                <a:effectLst>
                  <a:outerShdw blurRad="38100" dist="38100" dir="2700000" algn="tl">
                    <a:srgbClr val="000000">
                      <a:alpha val="43137"/>
                    </a:srgbClr>
                  </a:outerShdw>
                </a:effectLst>
              </a:rPr>
              <a:t>:</a:t>
            </a:r>
            <a:endParaRPr lang="zh-TW" altLang="en-US" sz="4800" b="1" dirty="0">
              <a:solidFill>
                <a:srgbClr val="002060"/>
              </a:solidFill>
              <a:effectLst>
                <a:outerShdw blurRad="38100" dist="38100" dir="2700000" algn="tl">
                  <a:srgbClr val="000000">
                    <a:alpha val="43137"/>
                  </a:srgbClr>
                </a:outerShdw>
              </a:effectLst>
            </a:endParaRPr>
          </a:p>
        </p:txBody>
      </p:sp>
      <p:sp>
        <p:nvSpPr>
          <p:cNvPr id="4" name="文字方塊 3">
            <a:extLst>
              <a:ext uri="{FF2B5EF4-FFF2-40B4-BE49-F238E27FC236}">
                <a16:creationId xmlns="" xmlns:a16="http://schemas.microsoft.com/office/drawing/2014/main" id="{9A9068CE-2721-4A20-B0BB-A9E421C11FE6}"/>
              </a:ext>
            </a:extLst>
          </p:cNvPr>
          <p:cNvSpPr txBox="1"/>
          <p:nvPr/>
        </p:nvSpPr>
        <p:spPr>
          <a:xfrm>
            <a:off x="962936" y="1284400"/>
            <a:ext cx="10357282" cy="3970318"/>
          </a:xfrm>
          <a:prstGeom prst="rect">
            <a:avLst/>
          </a:prstGeom>
          <a:noFill/>
        </p:spPr>
        <p:txBody>
          <a:bodyPr wrap="square" rtlCol="0">
            <a:spAutoFit/>
          </a:bodyPr>
          <a:lstStyle/>
          <a:p>
            <a:pPr algn="just">
              <a:lnSpc>
                <a:spcPct val="150000"/>
              </a:lnSpc>
            </a:pPr>
            <a:r>
              <a:rPr lang="zh-TW" altLang="en-US" sz="2800" dirty="0" smtClean="0">
                <a:solidFill>
                  <a:srgbClr val="002060"/>
                </a:solidFill>
              </a:rPr>
              <a:t>邱承希</a:t>
            </a:r>
            <a:r>
              <a:rPr lang="en-US" altLang="zh-TW" sz="2800" dirty="0" smtClean="0">
                <a:solidFill>
                  <a:srgbClr val="002060"/>
                </a:solidFill>
              </a:rPr>
              <a:t>:</a:t>
            </a:r>
          </a:p>
          <a:p>
            <a:pPr algn="just">
              <a:lnSpc>
                <a:spcPct val="150000"/>
              </a:lnSpc>
            </a:pPr>
            <a:r>
              <a:rPr lang="zh-TW" altLang="en-US" sz="2800" dirty="0" smtClean="0">
                <a:solidFill>
                  <a:srgbClr val="002060"/>
                </a:solidFill>
              </a:rPr>
              <a:t>         這次</a:t>
            </a:r>
            <a:r>
              <a:rPr lang="zh-TW" altLang="en-US" sz="2800" dirty="0">
                <a:solidFill>
                  <a:srgbClr val="002060"/>
                </a:solidFill>
              </a:rPr>
              <a:t>的報告中，雖然我們這組前面遇到了很多困難，也沒什麼想法，可是後面有了大家的配合，我們每個人努力的去做完自己的工作，才能設計出作品。我也從中學到了團結的重要性，不能只靠一、兩個人才能完成，而是要大家的配合才會有好</a:t>
            </a:r>
            <a:r>
              <a:rPr lang="zh-TW" altLang="en-US" sz="2800" dirty="0" smtClean="0">
                <a:solidFill>
                  <a:srgbClr val="002060"/>
                </a:solidFill>
              </a:rPr>
              <a:t>的</a:t>
            </a:r>
            <a:r>
              <a:rPr lang="zh-TW" altLang="en-US" sz="2800" dirty="0">
                <a:solidFill>
                  <a:srgbClr val="002060"/>
                </a:solidFill>
              </a:rPr>
              <a:t>成果。</a:t>
            </a:r>
            <a:r>
              <a:rPr lang="zh-TW" altLang="en-US" sz="2800" dirty="0" smtClean="0">
                <a:solidFill>
                  <a:srgbClr val="002060"/>
                </a:solidFill>
              </a:rPr>
              <a:t>。</a:t>
            </a:r>
            <a:endParaRPr lang="zh-TW" altLang="en-US" sz="2800" dirty="0">
              <a:solidFill>
                <a:srgbClr val="002060"/>
              </a:solidFill>
            </a:endParaRPr>
          </a:p>
        </p:txBody>
      </p:sp>
    </p:spTree>
    <p:extLst>
      <p:ext uri="{BB962C8B-B14F-4D97-AF65-F5344CB8AC3E}">
        <p14:creationId xmlns:p14="http://schemas.microsoft.com/office/powerpoint/2010/main" val="4099027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306"/>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字方塊 2"/>
          <p:cNvSpPr txBox="1"/>
          <p:nvPr/>
        </p:nvSpPr>
        <p:spPr>
          <a:xfrm>
            <a:off x="961051" y="0"/>
            <a:ext cx="3396343" cy="923330"/>
          </a:xfrm>
          <a:prstGeom prst="rect">
            <a:avLst/>
          </a:prstGeom>
          <a:noFill/>
        </p:spPr>
        <p:txBody>
          <a:bodyPr wrap="square" rtlCol="0">
            <a:spAutoFit/>
          </a:bodyPr>
          <a:lstStyle/>
          <a:p>
            <a:r>
              <a:rPr lang="zh-TW" altLang="en-US" sz="5400" b="1" dirty="0" smtClean="0">
                <a:solidFill>
                  <a:srgbClr val="002060"/>
                </a:solidFill>
                <a:effectLst>
                  <a:outerShdw blurRad="38100" dist="38100" dir="2700000" algn="tl">
                    <a:srgbClr val="000000">
                      <a:alpha val="43137"/>
                    </a:srgbClr>
                  </a:outerShdw>
                </a:effectLst>
              </a:rPr>
              <a:t>課程反思</a:t>
            </a:r>
            <a:endParaRPr lang="zh-TW" altLang="en-US" sz="5400" b="1" dirty="0">
              <a:solidFill>
                <a:srgbClr val="002060"/>
              </a:solidFill>
              <a:effectLst>
                <a:outerShdw blurRad="38100" dist="38100" dir="2700000" algn="tl">
                  <a:srgbClr val="000000">
                    <a:alpha val="43137"/>
                  </a:srgbClr>
                </a:outerShdw>
              </a:effectLst>
            </a:endParaRPr>
          </a:p>
        </p:txBody>
      </p:sp>
      <p:sp>
        <p:nvSpPr>
          <p:cNvPr id="5" name="文字方塊 4"/>
          <p:cNvSpPr txBox="1"/>
          <p:nvPr/>
        </p:nvSpPr>
        <p:spPr>
          <a:xfrm>
            <a:off x="961051" y="1203649"/>
            <a:ext cx="10328989" cy="4616648"/>
          </a:xfrm>
          <a:prstGeom prst="rect">
            <a:avLst/>
          </a:prstGeom>
          <a:noFill/>
        </p:spPr>
        <p:txBody>
          <a:bodyPr wrap="square" rtlCol="0">
            <a:spAutoFit/>
          </a:bodyPr>
          <a:lstStyle/>
          <a:p>
            <a:pPr>
              <a:lnSpc>
                <a:spcPct val="150000"/>
              </a:lnSpc>
            </a:pPr>
            <a:r>
              <a:rPr lang="zh-TW" altLang="en-US" sz="2800" dirty="0" smtClean="0"/>
              <a:t>陳威志</a:t>
            </a:r>
            <a:r>
              <a:rPr lang="en-US" altLang="zh-TW" sz="2800" dirty="0" smtClean="0"/>
              <a:t>:</a:t>
            </a:r>
          </a:p>
          <a:p>
            <a:pPr>
              <a:lnSpc>
                <a:spcPct val="150000"/>
              </a:lnSpc>
            </a:pPr>
            <a:r>
              <a:rPr lang="zh-TW" altLang="en-US" sz="2800" dirty="0" smtClean="0"/>
              <a:t>         我們</a:t>
            </a:r>
            <a:r>
              <a:rPr lang="zh-TW" altLang="en-US" sz="2800" dirty="0"/>
              <a:t>在做這份報告的時候經歷了非常</a:t>
            </a:r>
            <a:r>
              <a:rPr lang="zh-TW" altLang="en-US" sz="2800" dirty="0" smtClean="0"/>
              <a:t>多苦難</a:t>
            </a:r>
            <a:r>
              <a:rPr lang="zh-TW" altLang="en-US" sz="2800" dirty="0"/>
              <a:t>，像是原本已經先想好的</a:t>
            </a:r>
            <a:r>
              <a:rPr lang="zh-TW" altLang="en-US" sz="2800" dirty="0" smtClean="0"/>
              <a:t>遊戲，試玩時</a:t>
            </a:r>
            <a:r>
              <a:rPr lang="zh-TW" altLang="en-US" sz="2800" dirty="0"/>
              <a:t>卻發現</a:t>
            </a:r>
            <a:r>
              <a:rPr lang="zh-TW" altLang="en-US" sz="2800" dirty="0" smtClean="0"/>
              <a:t>不</a:t>
            </a:r>
            <a:r>
              <a:rPr lang="zh-TW" altLang="en-US" sz="2800" dirty="0"/>
              <a:t>夠</a:t>
            </a:r>
            <a:r>
              <a:rPr lang="zh-TW" altLang="en-US" sz="2800" dirty="0" smtClean="0"/>
              <a:t>順暢</a:t>
            </a:r>
            <a:r>
              <a:rPr lang="zh-TW" altLang="en-US" sz="2800" dirty="0"/>
              <a:t>，又改</a:t>
            </a:r>
            <a:r>
              <a:rPr lang="zh-TW" altLang="en-US" sz="2800" dirty="0" smtClean="0"/>
              <a:t>了第二次，結果</a:t>
            </a:r>
            <a:r>
              <a:rPr lang="zh-TW" altLang="en-US" sz="2800" dirty="0"/>
              <a:t>沒有事先去看別組設計的遊戲，導致有些地方有點類似，終於在第三次時成功</a:t>
            </a:r>
            <a:r>
              <a:rPr lang="zh-TW" altLang="en-US" sz="2800" dirty="0" smtClean="0"/>
              <a:t>的完成</a:t>
            </a:r>
            <a:r>
              <a:rPr lang="zh-TW" altLang="en-US" sz="2800" dirty="0"/>
              <a:t>整個遊戲的設計，在這過程中體會到要設計一個遊戲時要先想好，遊戲是否能符合現代的年輕人 能不能讓他們玩的開心畢竟做一個遊戲沒有了娛樂效果那就不叫遊戲</a:t>
            </a:r>
            <a:r>
              <a:rPr lang="zh-TW" altLang="en-US" sz="2800" dirty="0" smtClean="0"/>
              <a:t>了。</a:t>
            </a:r>
            <a:endParaRPr lang="zh-TW" altLang="en-US" sz="2800" dirty="0"/>
          </a:p>
        </p:txBody>
      </p:sp>
    </p:spTree>
    <p:extLst>
      <p:ext uri="{BB962C8B-B14F-4D97-AF65-F5344CB8AC3E}">
        <p14:creationId xmlns:p14="http://schemas.microsoft.com/office/powerpoint/2010/main" val="4074376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字方塊 1"/>
          <p:cNvSpPr txBox="1"/>
          <p:nvPr/>
        </p:nvSpPr>
        <p:spPr>
          <a:xfrm>
            <a:off x="905068" y="111967"/>
            <a:ext cx="3825551" cy="923330"/>
          </a:xfrm>
          <a:prstGeom prst="rect">
            <a:avLst/>
          </a:prstGeom>
          <a:noFill/>
        </p:spPr>
        <p:txBody>
          <a:bodyPr wrap="square" rtlCol="0">
            <a:spAutoFit/>
          </a:bodyPr>
          <a:lstStyle/>
          <a:p>
            <a:r>
              <a:rPr lang="zh-TW" altLang="en-US" sz="5400" b="1" dirty="0" smtClean="0">
                <a:solidFill>
                  <a:srgbClr val="002060"/>
                </a:solidFill>
                <a:effectLst>
                  <a:outerShdw blurRad="38100" dist="38100" dir="2700000" algn="tl">
                    <a:srgbClr val="000000">
                      <a:alpha val="43137"/>
                    </a:srgbClr>
                  </a:outerShdw>
                </a:effectLst>
              </a:rPr>
              <a:t>課程反思</a:t>
            </a:r>
            <a:r>
              <a:rPr lang="en-US" altLang="zh-TW" sz="5400" b="1" dirty="0" smtClean="0">
                <a:solidFill>
                  <a:srgbClr val="002060"/>
                </a:solidFill>
                <a:effectLst>
                  <a:outerShdw blurRad="38100" dist="38100" dir="2700000" algn="tl">
                    <a:srgbClr val="000000">
                      <a:alpha val="43137"/>
                    </a:srgbClr>
                  </a:outerShdw>
                </a:effectLst>
              </a:rPr>
              <a:t>:</a:t>
            </a:r>
            <a:endParaRPr lang="zh-TW" altLang="en-US" sz="5400" b="1" dirty="0">
              <a:solidFill>
                <a:srgbClr val="002060"/>
              </a:solidFill>
              <a:effectLst>
                <a:outerShdw blurRad="38100" dist="38100" dir="2700000" algn="tl">
                  <a:srgbClr val="000000">
                    <a:alpha val="43137"/>
                  </a:srgbClr>
                </a:outerShdw>
              </a:effectLst>
            </a:endParaRPr>
          </a:p>
        </p:txBody>
      </p:sp>
      <p:sp>
        <p:nvSpPr>
          <p:cNvPr id="3" name="文字方塊 2"/>
          <p:cNvSpPr txBox="1"/>
          <p:nvPr/>
        </p:nvSpPr>
        <p:spPr>
          <a:xfrm>
            <a:off x="1026367" y="1483567"/>
            <a:ext cx="10114384" cy="3754874"/>
          </a:xfrm>
          <a:prstGeom prst="rect">
            <a:avLst/>
          </a:prstGeom>
          <a:noFill/>
        </p:spPr>
        <p:txBody>
          <a:bodyPr wrap="square" rtlCol="0">
            <a:spAutoFit/>
          </a:bodyPr>
          <a:lstStyle/>
          <a:p>
            <a:r>
              <a:rPr lang="zh-TW" altLang="en-US" sz="2800" dirty="0" smtClean="0"/>
              <a:t>楊雲子</a:t>
            </a:r>
            <a:r>
              <a:rPr lang="en-US" altLang="zh-TW" sz="2800" dirty="0" smtClean="0"/>
              <a:t>:</a:t>
            </a:r>
            <a:endParaRPr lang="en-US" altLang="zh-TW" sz="2800" dirty="0"/>
          </a:p>
          <a:p>
            <a:pPr>
              <a:lnSpc>
                <a:spcPct val="150000"/>
              </a:lnSpc>
            </a:pPr>
            <a:r>
              <a:rPr lang="zh-TW" altLang="en-US" sz="2800" dirty="0" smtClean="0"/>
              <a:t>         這</a:t>
            </a:r>
            <a:r>
              <a:rPr lang="zh-TW" altLang="en-US" sz="2800" dirty="0"/>
              <a:t>款桌遊玩法簡單，也很適合複習以前教過的東西，能邊玩邊學習，才是我的動力，雖然在製作這款桌遊的過程，有許多卡關的地方，像是主題與內容都想好了，卻跟別組做的相似，所以在短短的五天內換個新的主題等，總而言之這堂課我學習到一款桌遊的製作方法。</a:t>
            </a:r>
          </a:p>
        </p:txBody>
      </p:sp>
    </p:spTree>
    <p:extLst>
      <p:ext uri="{BB962C8B-B14F-4D97-AF65-F5344CB8AC3E}">
        <p14:creationId xmlns:p14="http://schemas.microsoft.com/office/powerpoint/2010/main" val="1517823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1726</TotalTime>
  <Words>699</Words>
  <Application>Microsoft Office PowerPoint</Application>
  <PresentationFormat>自訂</PresentationFormat>
  <Paragraphs>40</Paragraphs>
  <Slides>11</Slides>
  <Notes>0</Notes>
  <HiddenSlides>0</HiddenSlides>
  <MMClips>0</MMClips>
  <ScaleCrop>false</ScaleCrop>
  <HeadingPairs>
    <vt:vector size="4" baseType="variant">
      <vt:variant>
        <vt:lpstr>佈景主題</vt:lpstr>
      </vt:variant>
      <vt:variant>
        <vt:i4>1</vt:i4>
      </vt:variant>
      <vt:variant>
        <vt:lpstr>投影片標題</vt:lpstr>
      </vt:variant>
      <vt:variant>
        <vt:i4>11</vt:i4>
      </vt:variant>
    </vt:vector>
  </HeadingPairs>
  <TitlesOfParts>
    <vt:vector size="12" baseType="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忻儒 宋</dc:creator>
  <cp:lastModifiedBy>升學組長</cp:lastModifiedBy>
  <cp:revision>21</cp:revision>
  <dcterms:created xsi:type="dcterms:W3CDTF">2021-01-05T16:10:10Z</dcterms:created>
  <dcterms:modified xsi:type="dcterms:W3CDTF">2021-01-13T01:17:48Z</dcterms:modified>
</cp:coreProperties>
</file>