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1" r:id="rId7"/>
    <p:sldId id="267" r:id="rId8"/>
    <p:sldId id="262" r:id="rId9"/>
    <p:sldId id="263" r:id="rId10"/>
    <p:sldId id="264" r:id="rId11"/>
    <p:sldId id="266" r:id="rId12"/>
    <p:sldId id="265" r:id="rId13"/>
    <p:sldId id="269" r:id="rId14"/>
    <p:sldId id="270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32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340FFBF-C9F5-4EF9-8987-089289AB3DB4}" type="datetimeFigureOut">
              <a:rPr lang="zh-TW" altLang="en-US" smtClean="0"/>
              <a:t>2020/7/13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E867943-D753-42DC-929A-5E0388EB499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aw.moj.gov.tw/LawClass/LawSingle.aspx?pcode=H0020081&amp;flno=7" TargetMode="External"/><Relationship Id="rId2" Type="http://schemas.openxmlformats.org/officeDocument/2006/relationships/hyperlink" Target="https://law.moj.gov.tw/LawClass/LawSingle.aspx?pcode=H0020081&amp;flno=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aw.moj.gov.tw/LawClass/LawSingle.aspx?pcode=H0020081&amp;flno=9" TargetMode="External"/><Relationship Id="rId2" Type="http://schemas.openxmlformats.org/officeDocument/2006/relationships/hyperlink" Target="https://law.moj.gov.tw/LawClass/LawSingle.aspx?pcode=H0020081&amp;flno=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zh-TW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如何強化學生法治教育、提升教育</a:t>
            </a:r>
            <a:r>
              <a:rPr lang="zh-TW" altLang="zh-TW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</a:t>
            </a:r>
            <a:r>
              <a:rPr lang="en-US" altLang="zh-TW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zh-TW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霸</a:t>
            </a:r>
            <a:r>
              <a:rPr lang="zh-TW" altLang="zh-TW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凌行為</a:t>
            </a:r>
            <a:r>
              <a:rPr lang="zh-TW" altLang="zh-TW" sz="2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的認知，以防範霸凌行為及保護受害者</a:t>
            </a:r>
            <a:endParaRPr lang="zh-TW" altLang="en-US" sz="2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TW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國立竹東高級中學校長林桂鳳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1701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學校中如何處理校園霸凌的問題</a:t>
            </a:r>
            <a:r>
              <a:rPr lang="zh-TW" altLang="en-US" sz="3200" b="1" dirty="0" smtClean="0">
                <a:solidFill>
                  <a:schemeClr val="tx1"/>
                </a:solidFill>
                <a:latin typeface="新細明體"/>
                <a:ea typeface="新細明體"/>
              </a:rPr>
              <a:t>？</a:t>
            </a:r>
            <a:r>
              <a:rPr lang="en-US" altLang="zh-TW" sz="3200" b="1" dirty="0" smtClean="0">
                <a:solidFill>
                  <a:schemeClr val="tx1"/>
                </a:solidFill>
                <a:latin typeface="新細明體"/>
                <a:ea typeface="新細明體"/>
              </a:rPr>
              <a:t>(3/5)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處理施行暴力的攻擊者。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打破「兩造雙方相對勢力不對等」與「攻擊行為長期反覆不斷」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情境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的霸凌現象。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＊建議參考：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重大偏差或霸凌事件之預防與處理建議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手冊</a:t>
            </a:r>
            <a:r>
              <a:rPr lang="zh-TW" altLang="en-US" sz="2800" dirty="0" smtClean="0">
                <a:latin typeface="微軟正黑體"/>
                <a:ea typeface="微軟正黑體"/>
              </a:rPr>
              <a:t>」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手冊中有多個案例可供參考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6458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霸凌事件處理的步驟</a:t>
            </a:r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(4/5)</a:t>
            </a:r>
            <a:endParaRPr lang="zh-TW" altLang="en-US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發現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通報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聯繫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評估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為霸凌案件或偏差行為</a:t>
            </a:r>
            <a:r>
              <a:rPr lang="zh-TW" altLang="en-US" sz="3200" dirty="0" smtClean="0">
                <a:latin typeface="新細明體"/>
                <a:ea typeface="新細明體"/>
              </a:rPr>
              <a:t>？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調查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是否需要少年隊協助處理</a:t>
            </a:r>
            <a:r>
              <a:rPr lang="zh-TW" altLang="en-US" sz="3200" dirty="0" smtClean="0">
                <a:latin typeface="新細明體"/>
                <a:ea typeface="新細明體"/>
              </a:rPr>
              <a:t>？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追蹤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3025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學校與警察系統處理校園霸凌的差異</a:t>
            </a:r>
            <a:r>
              <a:rPr lang="en-US" altLang="zh-TW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(5/5)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131807"/>
              </p:ext>
            </p:extLst>
          </p:nvPr>
        </p:nvGraphicFramePr>
        <p:xfrm>
          <a:off x="457200" y="1600200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警察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評價觀點</a:t>
                      </a:r>
                    </a:p>
                    <a:p>
                      <a:pPr algn="l"/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偏差行為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不良行為</a:t>
                      </a:r>
                      <a:endParaRPr lang="en-US" altLang="zh-TW" sz="24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虞犯行為</a:t>
                      </a:r>
                      <a:endParaRPr lang="en-US" altLang="zh-TW" sz="24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犯罪行為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介入性質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教育保護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司法保護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矯正手段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非正式規範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正式規範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主導範圍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微型霸凌</a:t>
                      </a:r>
                      <a:endParaRPr lang="zh-TW" altLang="en-US" sz="24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巨型霸凌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52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5517232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校園內外組織完善的安全圈，霸凌事件出現的第一時間便能夠提供妥善的應對處理。</a:t>
            </a:r>
            <a:b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圖表製作／鄭</a:t>
            </a:r>
            <a:r>
              <a:rPr lang="zh-TW" altLang="en-US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瑋，取自陳利銘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是玩？還是霸凌</a:t>
            </a:r>
            <a:r>
              <a:rPr lang="zh-TW" altLang="en-US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？「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霸凌知覺嚴重性</a:t>
            </a:r>
            <a:r>
              <a:rPr lang="zh-TW" altLang="en-US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」文章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92696"/>
            <a:ext cx="7315200" cy="4876800"/>
          </a:xfrm>
        </p:spPr>
      </p:pic>
    </p:spTree>
    <p:extLst>
      <p:ext uri="{BB962C8B-B14F-4D97-AF65-F5344CB8AC3E}">
        <p14:creationId xmlns:p14="http://schemas.microsoft.com/office/powerpoint/2010/main" val="771738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簡報結束，謝謝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聆聽</a:t>
            </a:r>
            <a:r>
              <a:rPr lang="zh-TW" altLang="en-US" sz="4800" b="1" dirty="0" smtClean="0">
                <a:latin typeface="新細明體"/>
                <a:ea typeface="新細明體"/>
              </a:rPr>
              <a:t>！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043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是玩？還是霸凌？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2557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子議題討論的主軸有</a:t>
            </a:r>
            <a:r>
              <a:rPr lang="en-US" altLang="zh-TW" sz="3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3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zh-TW" altLang="en-US" sz="3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200" b="1" dirty="0" smtClean="0">
                <a:latin typeface="新細明體"/>
                <a:ea typeface="新細明體"/>
              </a:rPr>
              <a:t>、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強化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對霸凌的相關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法治教育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sz="3200" b="1" dirty="0" smtClean="0">
                <a:latin typeface="新細明體"/>
                <a:ea typeface="新細明體"/>
              </a:rPr>
              <a:t>、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提升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教育人員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r>
              <a:rPr lang="zh-TW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霸凌行為的</a:t>
            </a:r>
            <a:r>
              <a:rPr lang="zh-TW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認知</a:t>
            </a:r>
            <a:endParaRPr lang="en-US" altLang="zh-TW" sz="32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239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相關</a:t>
            </a:r>
            <a:r>
              <a:rPr lang="zh-TW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法治</a:t>
            </a:r>
            <a:r>
              <a:rPr lang="zh-TW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</a:t>
            </a:r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(1/3)</a:t>
            </a:r>
            <a: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校園霸凌防治準則</a:t>
            </a:r>
            <a:r>
              <a:rPr lang="en-US" altLang="zh-TW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民國 </a:t>
            </a:r>
            <a:r>
              <a:rPr lang="en-US" altLang="zh-TW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101 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 </a:t>
            </a:r>
            <a:r>
              <a:rPr lang="en-US" altLang="zh-TW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07 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26 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日發布</a:t>
            </a:r>
            <a:r>
              <a:rPr lang="en-US" altLang="zh-TW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6~9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5100" b="1" dirty="0" smtClean="0">
                <a:latin typeface="新細明體"/>
                <a:ea typeface="新細明體"/>
              </a:rPr>
              <a:t>，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納入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學生手冊及教職員工聘約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5100" b="1" dirty="0" smtClean="0">
                <a:latin typeface="新細明體"/>
                <a:ea typeface="新細明體"/>
              </a:rPr>
              <a:t>。</a:t>
            </a:r>
            <a:endParaRPr lang="en-US" altLang="zh-TW" sz="51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第 </a:t>
            </a:r>
            <a:r>
              <a:rPr lang="en-US" altLang="zh-TW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6 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條</a:t>
            </a:r>
            <a:endParaRPr lang="zh-TW" altLang="en-US" sz="51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學校應加強教職員工生就校園霸凌防制權利、義務之認知；學校教職員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工生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於進行校內外教學活動、執行職務及人際互動時，應發揮樂於助人、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相互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尊重之品德。</a:t>
            </a:r>
            <a:b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校園霸凌防制應由班級同儕間、師生間、親師間、班際間及校際間共同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合作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處理。</a:t>
            </a:r>
          </a:p>
          <a:p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第 </a:t>
            </a:r>
            <a:r>
              <a:rPr lang="en-US" altLang="zh-TW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7 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條</a:t>
            </a:r>
            <a:endParaRPr lang="zh-TW" altLang="en-US" sz="51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學校應透過平日教學過程，鼓勵及教導學生如何理性溝通、積極助人及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人際關係，以培養其責任感、道德心、樂於助人及自尊尊人之處事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態度。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學校及家長應協助學生學習建立自我形象，真實面對自己，並積極正向</a:t>
            </a:r>
            <a:r>
              <a:rPr lang="zh-TW" altLang="en-US" sz="51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思考</a:t>
            </a:r>
            <a:r>
              <a:rPr lang="zh-TW" altLang="en-US" sz="5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31342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</a:t>
            </a:r>
            <a:r>
              <a:rPr lang="zh-TW" altLang="en-US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的相關</a:t>
            </a:r>
            <a:r>
              <a:rPr lang="zh-TW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法治教育</a:t>
            </a:r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(2/3)</a:t>
            </a:r>
            <a: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第 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8 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條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學校對被霸凌人及曾有霸凌行為或有該傾向之學生，應積極提供協助、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主動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輔導，及就學生學習狀況、人際關係與家庭生活，進行深入了解及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關懷。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第 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9 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條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教師應啟發學生同儕間正義感、榮譽心、相互幫助、關懷、照顧之品德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及同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理心，以消弭校園霸凌行為之產生。</a:t>
            </a:r>
            <a:b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教師應主動關懷及調查學生被霸凌情形，評估行為類別、屬性及嚴重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程度，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依權責進行輔導，必要時送學校防制校園霸凌因應小組確認。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651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學生若有霸凌行為應負哪些法律責任</a:t>
            </a:r>
            <a:r>
              <a:rPr lang="zh-TW" altLang="en-US" sz="3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TW" sz="36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(3/3)</a:t>
            </a:r>
            <a:endParaRPr lang="zh-TW" altLang="en-US" sz="36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刑罰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傷害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人之身體或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健康：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277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條、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278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剝奪他人行動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自由：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302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強制：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304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恐嚇：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305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、刑法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346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侮辱：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309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誹謗：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刑法第</a:t>
            </a:r>
            <a:r>
              <a:rPr lang="en-US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310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民事侵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權：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一般侵權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行為：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民法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184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侵害人格權之非財產上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損害賠償：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民法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195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行政罰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身心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虐待：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兒童及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少年福利與權益保障法第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97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項</a:t>
            </a:r>
            <a:endParaRPr lang="en-US" altLang="zh-TW" sz="2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b="1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237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防範學生被害的支援管道</a:t>
            </a:r>
            <a:endParaRPr lang="zh-TW" altLang="en-US" sz="32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導師、家長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反映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學校投訴信箱投訴</a:t>
            </a: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縣市反霸凌投訴專線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投訴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小時專線投訴（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0800-200-885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校園生活問卷中提出</a:t>
            </a: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其它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（警察、好同學、好朋友） 向學校反映</a:t>
            </a:r>
          </a:p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教育部防制校園霸凌專區留言專區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反映</a:t>
            </a:r>
            <a:endParaRPr lang="zh-TW" altLang="en-US" b="1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099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en-US" b="1" dirty="0" smtClean="0">
                <a:solidFill>
                  <a:schemeClr val="tx1"/>
                </a:solidFill>
                <a:latin typeface="新細明體"/>
                <a:ea typeface="新細明體"/>
              </a:rPr>
              <a:t>、</a:t>
            </a:r>
            <a:r>
              <a:rPr lang="zh-TW" altLang="en-US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提升教育</a:t>
            </a:r>
            <a:r>
              <a:rPr lang="zh-TW" altLang="en-US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</a:t>
            </a:r>
            <a:r>
              <a:rPr lang="zh-TW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對霸凌行為的</a:t>
            </a:r>
            <a:r>
              <a:rPr lang="zh-TW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認知</a:t>
            </a:r>
            <a:r>
              <a:rPr lang="en-US" altLang="zh-TW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(1/5)</a:t>
            </a:r>
            <a: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依據中山大學的研究發現</a:t>
            </a:r>
            <a:r>
              <a: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(2017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全國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中小學教師的校園霸凌辨識情形進行研究，發現校園霸凌事件的正確辨識率約八成，仍有兩成案例遭誤判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校園霸凌誤認為一般衝突事件，或將一般衝突事件誤判為霸凌事件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340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偏差行為與霸凌行為的差異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(2/5)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713569"/>
              </p:ext>
            </p:extLst>
          </p:nvPr>
        </p:nvGraphicFramePr>
        <p:xfrm>
          <a:off x="457200" y="1600200"/>
          <a:ext cx="8229600" cy="4133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2661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偏差行為</a:t>
                      </a:r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霸凌行為</a:t>
                      </a:r>
                      <a:endParaRPr lang="zh-TW" altLang="en-US" sz="2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兩造雙方相對勢力不對等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826611">
                <a:tc>
                  <a:txBody>
                    <a:bodyPr/>
                    <a:lstStyle/>
                    <a:p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攻擊行為長期反覆不斷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具有故意傷害的意圖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具有故意傷害的意圖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26611"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造成心理或生理侵犯的結果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4.</a:t>
                      </a:r>
                      <a:r>
                        <a:rPr lang="zh-TW" altLang="en-US" sz="2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造成心理或生理侵犯的結果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459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535</TotalTime>
  <Words>720</Words>
  <Application>Microsoft Office PowerPoint</Application>
  <PresentationFormat>如螢幕大小 (4:3)</PresentationFormat>
  <Paragraphs>85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清晰度</vt:lpstr>
      <vt:lpstr>如何強化學生法治教育、提升教育人員 對霸凌行為的認知，以防範霸凌行為及保護受害者</vt:lpstr>
      <vt:lpstr>PowerPoint 簡報</vt:lpstr>
      <vt:lpstr>子議題討論的主軸有2項</vt:lpstr>
      <vt:lpstr> 一、學生的相關法治教育(1/3) </vt:lpstr>
      <vt:lpstr> 學生的相關法治教育(2/3) </vt:lpstr>
      <vt:lpstr>學生若有霸凌行為應負哪些法律責任？(3/3)</vt:lpstr>
      <vt:lpstr>防範學生被害的支援管道</vt:lpstr>
      <vt:lpstr> 二、提升教育人員對霸凌行為的認知(1/5) </vt:lpstr>
      <vt:lpstr>偏差行為與霸凌行為的差異(2/5)</vt:lpstr>
      <vt:lpstr>學校中如何處理校園霸凌的問題？(3/5)</vt:lpstr>
      <vt:lpstr>霸凌事件處理的步驟(4/5)</vt:lpstr>
      <vt:lpstr>學校與警察系統處理校園霸凌的差異(5/5)</vt:lpstr>
      <vt:lpstr>校園內外組織完善的安全圈，霸凌事件出現的第一時間便能夠提供妥善的應對處理。 圖表製作／鄭瑋，取自陳利銘是玩？還是霸凌？「霸凌知覺嚴重性」文章 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如何強化學生法治教育、提升教育人員對霸凌 行為的認知，以防範霸凌行為及保護受害者</dc:title>
  <dc:creator>CTSH</dc:creator>
  <cp:lastModifiedBy>CTSH</cp:lastModifiedBy>
  <cp:revision>74</cp:revision>
  <dcterms:created xsi:type="dcterms:W3CDTF">2020-07-08T07:42:42Z</dcterms:created>
  <dcterms:modified xsi:type="dcterms:W3CDTF">2020-07-13T02:30:18Z</dcterms:modified>
</cp:coreProperties>
</file>