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0" r:id="rId1"/>
  </p:sldMasterIdLst>
  <p:notesMasterIdLst>
    <p:notesMasterId r:id="rId21"/>
  </p:notesMasterIdLst>
  <p:sldIdLst>
    <p:sldId id="256" r:id="rId2"/>
    <p:sldId id="279" r:id="rId3"/>
    <p:sldId id="278" r:id="rId4"/>
    <p:sldId id="268" r:id="rId5"/>
    <p:sldId id="258" r:id="rId6"/>
    <p:sldId id="280" r:id="rId7"/>
    <p:sldId id="259" r:id="rId8"/>
    <p:sldId id="282" r:id="rId9"/>
    <p:sldId id="260" r:id="rId10"/>
    <p:sldId id="283" r:id="rId11"/>
    <p:sldId id="261" r:id="rId12"/>
    <p:sldId id="284" r:id="rId13"/>
    <p:sldId id="262" r:id="rId14"/>
    <p:sldId id="285" r:id="rId15"/>
    <p:sldId id="263" r:id="rId16"/>
    <p:sldId id="276" r:id="rId17"/>
    <p:sldId id="277" r:id="rId18"/>
    <p:sldId id="275" r:id="rId19"/>
    <p:sldId id="266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林才泉" initials="林才泉" lastIdx="1" clrIdx="0">
    <p:extLst>
      <p:ext uri="{19B8F6BF-5375-455C-9EA6-DF929625EA0E}">
        <p15:presenceInfo xmlns:p15="http://schemas.microsoft.com/office/powerpoint/2012/main" xmlns="" userId="林才泉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000"/>
    <a:srgbClr val="3E3E3E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8" autoAdjust="0"/>
  </p:normalViewPr>
  <p:slideViewPr>
    <p:cSldViewPr snapToGrid="0">
      <p:cViewPr>
        <p:scale>
          <a:sx n="70" d="100"/>
          <a:sy n="70" d="100"/>
        </p:scale>
        <p:origin x="-49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173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0fc06a04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0fc06a04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0fc06a04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0fc06a04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0fc06a04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0fc06a04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0fc06a04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0fc06a04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0fc06a04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0fc06a04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8EA64608-47A5-46C9-ACF7-34FC7361E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r>
              <a:rPr lang="zh-TW" altLang="en-US" sz="3600" dirty="0"/>
              <a:t>組員</a:t>
            </a:r>
            <a:r>
              <a:rPr lang="en-US" altLang="zh-TW" sz="3600" dirty="0"/>
              <a:t>:</a:t>
            </a:r>
            <a:r>
              <a:rPr lang="zh-TW" altLang="en-US" sz="3600" dirty="0"/>
              <a:t>陳瑋旭</a:t>
            </a:r>
            <a:r>
              <a:rPr lang="en-US" altLang="zh-TW" sz="3600" dirty="0"/>
              <a:t>.</a:t>
            </a:r>
            <a:r>
              <a:rPr lang="zh-TW" altLang="en-US" sz="3600" dirty="0"/>
              <a:t>王承昊</a:t>
            </a:r>
            <a:r>
              <a:rPr lang="en-US" altLang="zh-TW" sz="3600" dirty="0"/>
              <a:t>.</a:t>
            </a:r>
            <a:r>
              <a:rPr lang="zh-TW" altLang="en-US" sz="3600" dirty="0"/>
              <a:t>于振達</a:t>
            </a:r>
            <a:r>
              <a:rPr lang="en-US" altLang="zh-TW" sz="3600" dirty="0"/>
              <a:t>.</a:t>
            </a:r>
            <a:r>
              <a:rPr lang="zh-TW" altLang="en-US" sz="3600" dirty="0"/>
              <a:t>郭宇森</a:t>
            </a:r>
            <a:r>
              <a:rPr lang="en-US" altLang="zh-TW" sz="3600" dirty="0"/>
              <a:t>.</a:t>
            </a:r>
            <a:r>
              <a:rPr lang="zh-TW" altLang="en-US" sz="3600" dirty="0"/>
              <a:t>溫丁宇</a:t>
            </a:r>
            <a:r>
              <a:rPr lang="en-US" altLang="zh-TW" sz="3600" dirty="0"/>
              <a:t>.</a:t>
            </a:r>
            <a:r>
              <a:rPr lang="zh-TW" altLang="en-US" sz="3600" dirty="0"/>
              <a:t>江偉文</a:t>
            </a:r>
            <a:r>
              <a:rPr lang="en-US" altLang="zh-TW" sz="3600" dirty="0"/>
              <a:t>.</a:t>
            </a:r>
            <a:r>
              <a:rPr lang="zh-TW" altLang="en-US" sz="3600" dirty="0"/>
              <a:t>彭彥銘</a:t>
            </a:r>
            <a:endParaRPr lang="en-US" altLang="zh-TW" sz="3600" dirty="0"/>
          </a:p>
          <a:p>
            <a:r>
              <a:rPr lang="zh-TW" altLang="en-US" sz="3600" dirty="0"/>
              <a:t>課程名稱</a:t>
            </a:r>
            <a:r>
              <a:rPr lang="en-US" altLang="zh-TW" sz="3600" dirty="0"/>
              <a:t>:</a:t>
            </a:r>
            <a:r>
              <a:rPr lang="zh-TW" altLang="en-US" sz="3600" dirty="0"/>
              <a:t>國文彈選</a:t>
            </a:r>
            <a:endParaRPr lang="en-US" altLang="zh-TW" sz="3600" dirty="0"/>
          </a:p>
          <a:p>
            <a:r>
              <a:rPr lang="zh-TW" altLang="en-US" sz="3600" dirty="0"/>
              <a:t>指導老師</a:t>
            </a:r>
            <a:r>
              <a:rPr lang="en-US" altLang="zh-TW" sz="3600" dirty="0"/>
              <a:t>:</a:t>
            </a:r>
            <a:r>
              <a:rPr lang="zh-TW" altLang="en-US" sz="3600" dirty="0"/>
              <a:t>鄭名棋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lvl="0"/>
            <a:r>
              <a:rPr lang="zh-TW" altLang="en-US" dirty="0"/>
              <a:t> 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 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8000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決鬥</a:t>
            </a:r>
            <a:r>
              <a:rPr lang="zh-TW" altLang="en-US" sz="80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吧</a:t>
            </a:r>
            <a:r>
              <a:rPr lang="en-US" altLang="zh-TW" sz="80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!</a:t>
            </a:r>
            <a:r>
              <a:rPr lang="zh-TW" altLang="en-US" sz="80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卡片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        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        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                        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3000" dirty="0">
                <a:latin typeface="+mn-ea"/>
              </a:rPr>
              <a:t>4.</a:t>
            </a:r>
            <a:r>
              <a:rPr lang="zh-TW" altLang="en-US" sz="3000" dirty="0">
                <a:latin typeface="+mn-ea"/>
              </a:rPr>
              <a:t>作用力跟反作用力</a:t>
            </a:r>
            <a:r>
              <a:rPr lang="en-US" altLang="zh-TW" sz="3000" dirty="0">
                <a:latin typeface="+mn-ea"/>
              </a:rPr>
              <a:t>:</a:t>
            </a:r>
            <a:r>
              <a:rPr lang="zh-TW" altLang="en-US" sz="3000" dirty="0">
                <a:latin typeface="+mn-ea"/>
              </a:rPr>
              <a:t>當有人對你發出能力時可以使用</a:t>
            </a:r>
            <a:r>
              <a:rPr lang="en-US" altLang="zh-TW" sz="3000" dirty="0">
                <a:latin typeface="+mn-ea"/>
              </a:rPr>
              <a:t>,</a:t>
            </a:r>
            <a:r>
              <a:rPr lang="zh-TW" altLang="en-US" sz="3000" dirty="0">
                <a:latin typeface="+mn-ea"/>
              </a:rPr>
              <a:t>並抵銷他的能力</a:t>
            </a:r>
            <a:r>
              <a:rPr lang="en-US" altLang="zh-TW" sz="3000" dirty="0">
                <a:latin typeface="+mn-ea"/>
              </a:rPr>
              <a:t>.S:</a:t>
            </a:r>
            <a:r>
              <a:rPr lang="zh-TW" altLang="en-US" sz="3000" dirty="0">
                <a:latin typeface="+mn-ea"/>
              </a:rPr>
              <a:t>抵銷的能力可以使用在指定一個人身上</a:t>
            </a:r>
            <a:r>
              <a:rPr lang="en-US" altLang="zh-TW" sz="3000" dirty="0">
                <a:latin typeface="+mn-ea"/>
              </a:rPr>
              <a:t>,</a:t>
            </a:r>
            <a:r>
              <a:rPr lang="zh-TW" altLang="en-US" sz="3000" dirty="0">
                <a:latin typeface="+mn-ea"/>
              </a:rPr>
              <a:t>效果雙倍</a:t>
            </a:r>
            <a:r>
              <a:rPr lang="en-US" altLang="zh-TW" sz="3000" dirty="0">
                <a:latin typeface="+mn-ea"/>
              </a:rPr>
              <a:t>.</a:t>
            </a:r>
          </a:p>
          <a:p>
            <a:r>
              <a:rPr lang="en-US" altLang="zh-TW" sz="3200" dirty="0"/>
              <a:t>5.</a:t>
            </a:r>
            <a:r>
              <a:rPr lang="zh-TW" altLang="en-US" sz="3200" dirty="0"/>
              <a:t>孟德爾</a:t>
            </a:r>
            <a:r>
              <a:rPr lang="en-US" altLang="zh-TW" sz="3200" dirty="0"/>
              <a:t>:</a:t>
            </a:r>
            <a:r>
              <a:rPr lang="zh-TW" altLang="en-US" sz="3200" dirty="0"/>
              <a:t>丟棄一張卡並抽取該種類的卡</a:t>
            </a:r>
            <a:r>
              <a:rPr lang="en-US" altLang="zh-TW" sz="3200" dirty="0"/>
              <a:t>.S:</a:t>
            </a:r>
            <a:r>
              <a:rPr lang="zh-TW" altLang="en-US" sz="3200" dirty="0"/>
              <a:t>反省一張卡</a:t>
            </a:r>
            <a:r>
              <a:rPr lang="en-US" altLang="zh-TW" sz="3200" dirty="0"/>
              <a:t>(</a:t>
            </a:r>
            <a:r>
              <a:rPr lang="zh-TW" altLang="en-US" sz="3200" dirty="0"/>
              <a:t>該卡兩回合樣蓋著放在旁邊</a:t>
            </a:r>
            <a:r>
              <a:rPr lang="en-US" altLang="zh-TW" sz="3200" dirty="0"/>
              <a:t>),</a:t>
            </a:r>
            <a:r>
              <a:rPr lang="zh-TW" altLang="en-US" sz="3200" dirty="0"/>
              <a:t>反省完後可以再抽兩張牌</a:t>
            </a:r>
            <a:r>
              <a:rPr lang="en-US" altLang="zh-TW" sz="3200" dirty="0"/>
              <a:t>.</a:t>
            </a:r>
            <a:endParaRPr lang="zh-TW" altLang="en-US" sz="3200" dirty="0"/>
          </a:p>
          <a:p>
            <a:pPr lvl="0"/>
            <a:endParaRPr lang="zh-TW" altLang="en-US" sz="3000" dirty="0">
              <a:latin typeface="+mn-ea"/>
            </a:endParaRPr>
          </a:p>
          <a:p>
            <a:pPr lvl="0"/>
            <a:endParaRPr lang="zh-TW" altLang="en-US" sz="3000" dirty="0"/>
          </a:p>
          <a:p>
            <a:pPr lvl="0"/>
            <a:endParaRPr lang="zh-TW" altLang="en-US" dirty="0"/>
          </a:p>
          <a:p>
            <a:pPr lvl="0"/>
            <a:endParaRPr lang="zh-TW" altLang="en-US" dirty="0"/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卡片介紹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3200" dirty="0"/>
              <a:t>6.</a:t>
            </a:r>
            <a:r>
              <a:rPr lang="zh-TW" altLang="en-US" sz="3200" dirty="0"/>
              <a:t>遺傳學說</a:t>
            </a:r>
            <a:r>
              <a:rPr lang="en-US" altLang="zh-TW" sz="3200" dirty="0"/>
              <a:t>:</a:t>
            </a:r>
            <a:r>
              <a:rPr lang="zh-TW" altLang="en-US" sz="3200" dirty="0"/>
              <a:t>給指定一位玩家</a:t>
            </a:r>
            <a:r>
              <a:rPr lang="en-US" altLang="zh-TW" sz="3200" dirty="0"/>
              <a:t>2</a:t>
            </a:r>
            <a:r>
              <a:rPr lang="zh-TW" altLang="en-US" sz="3200" dirty="0"/>
              <a:t>張牌</a:t>
            </a:r>
            <a:r>
              <a:rPr lang="en-US" altLang="zh-TW" sz="3200" dirty="0"/>
              <a:t>.S:(</a:t>
            </a:r>
            <a:r>
              <a:rPr lang="zh-TW" altLang="en-US" sz="3200" dirty="0"/>
              <a:t>失去全部精神後可以發動</a:t>
            </a:r>
            <a:r>
              <a:rPr lang="en-US" altLang="zh-TW" sz="3200" dirty="0"/>
              <a:t>)</a:t>
            </a:r>
            <a:r>
              <a:rPr lang="zh-TW" altLang="en-US" sz="3200" dirty="0"/>
              <a:t>把自己全部手牌給玩家指定的一個玩家</a:t>
            </a:r>
            <a:r>
              <a:rPr lang="en-US" altLang="zh-TW" sz="3200" dirty="0"/>
              <a:t>.</a:t>
            </a:r>
            <a:endParaRPr lang="zh-TW" altLang="en-US" sz="3200" dirty="0"/>
          </a:p>
          <a:p>
            <a:pPr lvl="0"/>
            <a:r>
              <a:rPr lang="en-US" altLang="zh-TW" sz="3200" dirty="0"/>
              <a:t>7.</a:t>
            </a:r>
            <a:r>
              <a:rPr lang="zh-TW" altLang="en-US" sz="3200" dirty="0"/>
              <a:t>天擇說</a:t>
            </a:r>
            <a:r>
              <a:rPr lang="en-US" altLang="zh-TW" sz="3200" dirty="0"/>
              <a:t>:</a:t>
            </a:r>
            <a:r>
              <a:rPr lang="zh-TW" altLang="en-US" sz="3200" dirty="0"/>
              <a:t>指定兩位玩家決鬥比誰的卡</a:t>
            </a:r>
            <a:r>
              <a:rPr lang="en-US" altLang="zh-TW" sz="3200" dirty="0"/>
              <a:t>(</a:t>
            </a:r>
            <a:r>
              <a:rPr lang="zh-TW" altLang="en-US" sz="3200" dirty="0"/>
              <a:t>由出牌者決定要比能力卡還是普通卡</a:t>
            </a:r>
            <a:r>
              <a:rPr lang="en-US" altLang="zh-TW" sz="3200" dirty="0"/>
              <a:t>)</a:t>
            </a:r>
            <a:r>
              <a:rPr lang="zh-TW" altLang="en-US" sz="3200" dirty="0"/>
              <a:t>比較多</a:t>
            </a:r>
            <a:r>
              <a:rPr lang="en-US" altLang="zh-TW" sz="3200" dirty="0"/>
              <a:t>.S:</a:t>
            </a:r>
            <a:r>
              <a:rPr lang="zh-TW" altLang="en-US" sz="3200" dirty="0"/>
              <a:t>輸家的輸家的</a:t>
            </a:r>
            <a:r>
              <a:rPr lang="en-US" altLang="zh-TW" sz="3200" dirty="0"/>
              <a:t>3</a:t>
            </a:r>
            <a:r>
              <a:rPr lang="zh-TW" altLang="en-US" sz="3200" dirty="0"/>
              <a:t>分之</a:t>
            </a:r>
            <a:r>
              <a:rPr lang="en-US" altLang="zh-TW" sz="3200" dirty="0"/>
              <a:t>1</a:t>
            </a:r>
            <a:r>
              <a:rPr lang="zh-TW" altLang="en-US" sz="3200" dirty="0"/>
              <a:t>張手牌</a:t>
            </a:r>
            <a:r>
              <a:rPr lang="en-US" altLang="zh-TW" sz="3200" dirty="0"/>
              <a:t>3</a:t>
            </a:r>
            <a:r>
              <a:rPr lang="zh-TW" altLang="en-US" sz="3200" dirty="0"/>
              <a:t>分之</a:t>
            </a:r>
            <a:r>
              <a:rPr lang="en-US" altLang="zh-TW" sz="3200" dirty="0"/>
              <a:t>1</a:t>
            </a:r>
            <a:r>
              <a:rPr lang="zh-TW" altLang="en-US" sz="3200" dirty="0"/>
              <a:t>張給出牌者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卡片介紹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3200" dirty="0"/>
              <a:t>8.</a:t>
            </a:r>
            <a:r>
              <a:rPr lang="zh-TW" altLang="en-US" sz="3200" dirty="0"/>
              <a:t>進化論</a:t>
            </a:r>
            <a:r>
              <a:rPr lang="en-US" altLang="zh-TW" sz="3200" dirty="0"/>
              <a:t>:</a:t>
            </a:r>
            <a:r>
              <a:rPr lang="zh-TW" altLang="en-US" sz="3200" dirty="0"/>
              <a:t>出完這張卡後的下一張攻擊牌的傷害雙倍</a:t>
            </a:r>
            <a:r>
              <a:rPr lang="en-US" altLang="zh-TW" sz="3200" dirty="0"/>
              <a:t>.S:'</a:t>
            </a:r>
            <a:r>
              <a:rPr lang="zh-TW" altLang="en-US" sz="3200" dirty="0"/>
              <a:t>出完這張卡後的下一張攻擊牌的傷害雙倍</a:t>
            </a:r>
            <a:r>
              <a:rPr lang="en-US" altLang="zh-TW" sz="3200" dirty="0"/>
              <a:t>.S:</a:t>
            </a:r>
            <a:r>
              <a:rPr lang="zh-TW" altLang="en-US" sz="3200" dirty="0"/>
              <a:t>將牌設置在旁便並正面朝上</a:t>
            </a:r>
            <a:r>
              <a:rPr lang="en-US" altLang="zh-TW" sz="3200" dirty="0"/>
              <a:t>,</a:t>
            </a:r>
            <a:r>
              <a:rPr lang="zh-TW" altLang="en-US" sz="3200" dirty="0"/>
              <a:t>可以讓之後出的效果牌</a:t>
            </a:r>
            <a:r>
              <a:rPr lang="en-US" altLang="zh-TW" sz="3200" dirty="0"/>
              <a:t>,</a:t>
            </a:r>
            <a:r>
              <a:rPr lang="zh-TW" altLang="en-US" sz="3200" dirty="0"/>
              <a:t>效果兩唄</a:t>
            </a:r>
            <a:r>
              <a:rPr lang="en-US" altLang="zh-TW" sz="3200" dirty="0"/>
              <a:t>.</a:t>
            </a:r>
            <a:endParaRPr lang="zh-TW" altLang="en-US" sz="3200" dirty="0"/>
          </a:p>
          <a:p>
            <a:pPr lvl="0"/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卡片介紹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367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altLang="zh-TW" sz="3000" dirty="0">
                <a:latin typeface="+mn-ea"/>
              </a:rPr>
              <a:t>9.</a:t>
            </a:r>
            <a:r>
              <a:rPr lang="zh-TW" altLang="en-US" sz="3000" dirty="0">
                <a:latin typeface="+mn-ea"/>
              </a:rPr>
              <a:t>愛因斯坦</a:t>
            </a:r>
            <a:r>
              <a:rPr lang="en-US" altLang="zh-TW" sz="3000" dirty="0">
                <a:latin typeface="+mn-ea"/>
              </a:rPr>
              <a:t>:</a:t>
            </a:r>
            <a:r>
              <a:rPr lang="zh-TW" altLang="en-US" sz="3000" dirty="0">
                <a:latin typeface="+mn-ea"/>
              </a:rPr>
              <a:t>隱形</a:t>
            </a:r>
            <a:r>
              <a:rPr lang="en-US" altLang="zh-TW" sz="3000" dirty="0">
                <a:latin typeface="+mn-ea"/>
              </a:rPr>
              <a:t>(</a:t>
            </a:r>
            <a:r>
              <a:rPr lang="zh-TW" altLang="en-US" sz="3000" dirty="0">
                <a:latin typeface="+mn-ea"/>
              </a:rPr>
              <a:t>可以抽牌</a:t>
            </a:r>
            <a:r>
              <a:rPr lang="en-US" altLang="zh-TW" sz="3000" dirty="0">
                <a:latin typeface="+mn-ea"/>
              </a:rPr>
              <a:t>/</a:t>
            </a:r>
            <a:r>
              <a:rPr lang="zh-TW" altLang="en-US" sz="3000" dirty="0">
                <a:latin typeface="+mn-ea"/>
              </a:rPr>
              <a:t>不能被指定</a:t>
            </a:r>
            <a:r>
              <a:rPr lang="en-US" altLang="zh-TW" sz="3000" dirty="0">
                <a:latin typeface="+mn-ea"/>
              </a:rPr>
              <a:t>/</a:t>
            </a:r>
            <a:r>
              <a:rPr lang="zh-TW" altLang="en-US" sz="3000" dirty="0">
                <a:latin typeface="+mn-ea"/>
              </a:rPr>
              <a:t>不能出牌</a:t>
            </a:r>
            <a:r>
              <a:rPr lang="en-US" altLang="zh-TW" sz="3000" dirty="0">
                <a:latin typeface="+mn-ea"/>
              </a:rPr>
              <a:t>)2</a:t>
            </a:r>
            <a:r>
              <a:rPr lang="zh-TW" altLang="en-US" sz="3000" dirty="0">
                <a:latin typeface="+mn-ea"/>
              </a:rPr>
              <a:t>回合</a:t>
            </a:r>
            <a:r>
              <a:rPr lang="en-US" altLang="zh-TW" sz="3000" dirty="0">
                <a:latin typeface="+mn-ea"/>
              </a:rPr>
              <a:t>.S:</a:t>
            </a:r>
            <a:r>
              <a:rPr lang="zh-TW" altLang="en-US" sz="3000" dirty="0">
                <a:latin typeface="+mn-ea"/>
              </a:rPr>
              <a:t>隱形</a:t>
            </a:r>
            <a:r>
              <a:rPr lang="en-US" altLang="zh-TW" sz="3000" dirty="0">
                <a:latin typeface="+mn-ea"/>
              </a:rPr>
              <a:t>3</a:t>
            </a:r>
            <a:r>
              <a:rPr lang="zh-TW" altLang="en-US" sz="3000" dirty="0">
                <a:latin typeface="+mn-ea"/>
              </a:rPr>
              <a:t>回合</a:t>
            </a:r>
            <a:r>
              <a:rPr lang="en-US" altLang="zh-TW" sz="3000" dirty="0">
                <a:latin typeface="+mn-ea"/>
              </a:rPr>
              <a:t>,</a:t>
            </a:r>
            <a:r>
              <a:rPr lang="zh-TW" altLang="en-US" sz="3000" dirty="0">
                <a:latin typeface="+mn-ea"/>
              </a:rPr>
              <a:t>可以隨時解除隱形</a:t>
            </a:r>
            <a:r>
              <a:rPr lang="en-US" altLang="zh-TW" sz="3000" dirty="0">
                <a:latin typeface="+mn-ea"/>
              </a:rPr>
              <a:t>,</a:t>
            </a:r>
            <a:r>
              <a:rPr lang="zh-TW" altLang="en-US" sz="3000" dirty="0">
                <a:latin typeface="+mn-ea"/>
              </a:rPr>
              <a:t>解除隱形後不能再發動</a:t>
            </a:r>
            <a:r>
              <a:rPr lang="en-US" altLang="zh-TW" sz="3000" dirty="0">
                <a:latin typeface="+mn-ea"/>
              </a:rPr>
              <a:t>.</a:t>
            </a:r>
            <a:endParaRPr lang="zh-TW" altLang="en-US" sz="3000" dirty="0">
              <a:latin typeface="+mn-ea"/>
            </a:endParaRPr>
          </a:p>
          <a:p>
            <a:pPr lvl="0"/>
            <a:r>
              <a:rPr lang="en-US" altLang="zh-TW" sz="3000" dirty="0">
                <a:latin typeface="+mn-ea"/>
              </a:rPr>
              <a:t>10.</a:t>
            </a:r>
            <a:r>
              <a:rPr lang="zh-TW" altLang="en-US" sz="3000" dirty="0">
                <a:latin typeface="+mn-ea"/>
              </a:rPr>
              <a:t>布朗運動</a:t>
            </a:r>
            <a:r>
              <a:rPr lang="en-US" altLang="zh-TW" sz="3000" dirty="0">
                <a:latin typeface="+mn-ea"/>
              </a:rPr>
              <a:t>:</a:t>
            </a:r>
            <a:r>
              <a:rPr lang="zh-TW" altLang="en-US" sz="3000" dirty="0">
                <a:latin typeface="+mn-ea"/>
              </a:rPr>
              <a:t>交換座位</a:t>
            </a:r>
            <a:r>
              <a:rPr lang="en-US" altLang="zh-TW" sz="3000" dirty="0">
                <a:latin typeface="+mn-ea"/>
              </a:rPr>
              <a:t>.S:</a:t>
            </a:r>
            <a:r>
              <a:rPr lang="zh-TW" altLang="en-US" sz="3000" dirty="0">
                <a:latin typeface="+mn-ea"/>
              </a:rPr>
              <a:t>跟一位玩家交換位置</a:t>
            </a:r>
            <a:r>
              <a:rPr lang="en-US" altLang="zh-TW" sz="3000" dirty="0">
                <a:latin typeface="+mn-ea"/>
              </a:rPr>
              <a:t>,</a:t>
            </a:r>
            <a:r>
              <a:rPr lang="zh-TW" altLang="en-US" sz="3000" dirty="0">
                <a:latin typeface="+mn-ea"/>
              </a:rPr>
              <a:t>在與一位玩家交換手牌</a:t>
            </a:r>
            <a:r>
              <a:rPr lang="en-US" altLang="zh-TW" sz="3000" dirty="0">
                <a:latin typeface="+mn-ea"/>
              </a:rPr>
              <a:t>.</a:t>
            </a:r>
            <a:endParaRPr lang="zh-TW" altLang="en-US" sz="3000" dirty="0">
              <a:latin typeface="+mn-ea"/>
            </a:endParaRPr>
          </a:p>
          <a:p>
            <a:pPr lvl="0"/>
            <a:r>
              <a:rPr lang="en-US" altLang="zh-TW" sz="3000" dirty="0">
                <a:latin typeface="+mn-ea"/>
              </a:rPr>
              <a:t>11.E=MC2:</a:t>
            </a:r>
            <a:r>
              <a:rPr lang="zh-TW" altLang="en-US" sz="3000" dirty="0">
                <a:latin typeface="+mn-ea"/>
              </a:rPr>
              <a:t>給予指定的人傷害</a:t>
            </a:r>
            <a:r>
              <a:rPr lang="en-US" altLang="zh-TW" sz="3000" dirty="0">
                <a:latin typeface="+mn-ea"/>
              </a:rPr>
              <a:t>(</a:t>
            </a:r>
            <a:r>
              <a:rPr lang="zh-TW" altLang="en-US" sz="3000" dirty="0">
                <a:latin typeface="+mn-ea"/>
              </a:rPr>
              <a:t>手上能力卡</a:t>
            </a:r>
            <a:r>
              <a:rPr lang="en-US" altLang="zh-TW" sz="3000" dirty="0">
                <a:latin typeface="+mn-ea"/>
              </a:rPr>
              <a:t>/2).S:</a:t>
            </a:r>
            <a:r>
              <a:rPr lang="zh-TW" altLang="en-US" sz="3000" dirty="0">
                <a:latin typeface="+mn-ea"/>
              </a:rPr>
              <a:t>直接指定一個人並使他的精神剩下一點</a:t>
            </a:r>
            <a:r>
              <a:rPr lang="en-US" altLang="zh-TW" sz="3000" dirty="0">
                <a:latin typeface="+mn-ea"/>
              </a:rPr>
              <a:t>,</a:t>
            </a:r>
            <a:r>
              <a:rPr lang="zh-TW" altLang="en-US" sz="3000" dirty="0">
                <a:latin typeface="+mn-ea"/>
              </a:rPr>
              <a:t>但是自己也會被扣除他扣除的精神</a:t>
            </a:r>
            <a:r>
              <a:rPr lang="en-US" altLang="zh-TW" sz="3000" dirty="0">
                <a:latin typeface="+mn-ea"/>
              </a:rPr>
              <a:t>.</a:t>
            </a:r>
            <a:endParaRPr lang="zh-TW" altLang="en-US" sz="3000" dirty="0">
              <a:latin typeface="+mn-ea"/>
            </a:endParaRPr>
          </a:p>
          <a:p>
            <a:pPr lvl="0"/>
            <a:r>
              <a:rPr lang="en-US" altLang="zh-TW" sz="3000" dirty="0">
                <a:latin typeface="+mn-ea"/>
              </a:rPr>
              <a:t>12.</a:t>
            </a:r>
            <a:r>
              <a:rPr lang="zh-TW" altLang="en-US" sz="3000" dirty="0">
                <a:latin typeface="+mn-ea"/>
              </a:rPr>
              <a:t>量子理論</a:t>
            </a:r>
            <a:r>
              <a:rPr lang="en-US" altLang="zh-TW" sz="3000" dirty="0">
                <a:latin typeface="+mn-ea"/>
              </a:rPr>
              <a:t>:</a:t>
            </a:r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卡片介紹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3000">
                <a:latin typeface="+mn-ea"/>
              </a:rPr>
              <a:t>13</a:t>
            </a:r>
            <a:r>
              <a:rPr lang="en-US" altLang="zh-TW" sz="3000" dirty="0">
                <a:latin typeface="+mn-ea"/>
              </a:rPr>
              <a:t>.</a:t>
            </a:r>
            <a:r>
              <a:rPr lang="zh-TW" altLang="en-US" sz="3000" dirty="0">
                <a:latin typeface="+mn-ea"/>
              </a:rPr>
              <a:t>天眼</a:t>
            </a:r>
            <a:r>
              <a:rPr lang="en-US" altLang="zh-TW" sz="3000" dirty="0">
                <a:latin typeface="+mn-ea"/>
              </a:rPr>
              <a:t>:</a:t>
            </a:r>
            <a:r>
              <a:rPr lang="zh-TW" altLang="en-US" sz="3000" dirty="0">
                <a:latin typeface="+mn-ea"/>
              </a:rPr>
              <a:t>看一個人的陣營</a:t>
            </a:r>
            <a:r>
              <a:rPr lang="en-US" altLang="zh-TW" sz="3000" dirty="0">
                <a:latin typeface="+mn-ea"/>
              </a:rPr>
              <a:t>.(</a:t>
            </a:r>
            <a:r>
              <a:rPr lang="zh-TW" altLang="en-US" sz="3000" dirty="0">
                <a:latin typeface="+mn-ea"/>
              </a:rPr>
              <a:t>可以捨棄這張牌然後再抽一張牌</a:t>
            </a:r>
            <a:r>
              <a:rPr lang="en-US" altLang="zh-TW" sz="3000" dirty="0">
                <a:latin typeface="+mn-ea"/>
              </a:rPr>
              <a:t>)</a:t>
            </a:r>
          </a:p>
          <a:p>
            <a:r>
              <a:rPr lang="en-US" altLang="zh-TW" sz="3000" dirty="0">
                <a:latin typeface="+mn-ea"/>
              </a:rPr>
              <a:t>14.</a:t>
            </a:r>
            <a:r>
              <a:rPr lang="zh-TW" altLang="en-US" sz="3000" dirty="0">
                <a:latin typeface="+mn-ea"/>
              </a:rPr>
              <a:t>回天</a:t>
            </a:r>
            <a:r>
              <a:rPr lang="en-US" altLang="zh-TW" sz="3000" dirty="0">
                <a:latin typeface="+mn-ea"/>
              </a:rPr>
              <a:t>:</a:t>
            </a:r>
            <a:r>
              <a:rPr lang="zh-TW" altLang="en-US" sz="3000" dirty="0">
                <a:latin typeface="+mn-ea"/>
              </a:rPr>
              <a:t>迴避別人的指定</a:t>
            </a:r>
            <a:r>
              <a:rPr lang="en-US" altLang="zh-TW" sz="3000" dirty="0">
                <a:latin typeface="+mn-ea"/>
              </a:rPr>
              <a:t>. (</a:t>
            </a:r>
            <a:r>
              <a:rPr lang="zh-TW" altLang="en-US" sz="3000" dirty="0">
                <a:latin typeface="+mn-ea"/>
              </a:rPr>
              <a:t>可以捨棄這張牌然後再抽一張牌</a:t>
            </a:r>
            <a:r>
              <a:rPr lang="en-US" altLang="zh-TW" sz="3000" dirty="0">
                <a:latin typeface="+mn-ea"/>
              </a:rPr>
              <a:t>)</a:t>
            </a:r>
          </a:p>
          <a:p>
            <a:pPr lvl="0"/>
            <a:endParaRPr lang="zh-TW" altLang="en-US" dirty="0"/>
          </a:p>
          <a:p>
            <a:pPr lvl="0"/>
            <a:endParaRPr lang="zh-TW" altLang="en-US"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卡片介紹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zh-TW" altLang="en-US" dirty="0"/>
          </a:p>
          <a:p>
            <a:pPr lvl="0"/>
            <a:endParaRPr lang="zh-TW" altLang="en-US" dirty="0"/>
          </a:p>
          <a:p>
            <a:pPr lvl="0"/>
            <a:r>
              <a:rPr lang="zh-TW" altLang="en-US" sz="3200" dirty="0"/>
              <a:t>紙盒</a:t>
            </a:r>
            <a:r>
              <a:rPr lang="en-US" altLang="zh-TW" sz="3200" dirty="0"/>
              <a:t>X1(</a:t>
            </a:r>
            <a:r>
              <a:rPr lang="zh-TW" altLang="en-US" sz="3200" dirty="0"/>
              <a:t>裝遊戲卡及說明書</a:t>
            </a:r>
            <a:r>
              <a:rPr lang="en-US" altLang="zh-TW" sz="3200" dirty="0"/>
              <a:t>)-----------Feat.9X9</a:t>
            </a:r>
            <a:endParaRPr lang="zh-TW" altLang="en-US" sz="3200" dirty="0"/>
          </a:p>
          <a:p>
            <a:pPr lvl="0"/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3200" dirty="0"/>
              <a:t>紙牌</a:t>
            </a:r>
            <a:r>
              <a:rPr lang="en-US" altLang="zh-TW" sz="3200" dirty="0"/>
              <a:t>X75(</a:t>
            </a:r>
            <a:r>
              <a:rPr lang="zh-TW" altLang="en-US" sz="3200" dirty="0"/>
              <a:t>遊戲卡</a:t>
            </a:r>
            <a:r>
              <a:rPr lang="en-US" altLang="zh-TW" sz="3200" dirty="0"/>
              <a:t>)--------------------------MI </a:t>
            </a:r>
            <a:r>
              <a:rPr lang="zh-TW" altLang="en-US" sz="3200" dirty="0"/>
              <a:t>環保再生紙版</a:t>
            </a:r>
            <a:r>
              <a:rPr lang="en-US" altLang="zh-TW" sz="3200" dirty="0"/>
              <a:t>X5</a:t>
            </a:r>
            <a:endParaRPr lang="zh-TW" altLang="en-US" sz="3200" dirty="0"/>
          </a:p>
          <a:p>
            <a:pPr lvl="0"/>
            <a:endParaRPr lang="zh-TW" altLang="en-US" sz="3200" dirty="0"/>
          </a:p>
          <a:p>
            <a:pPr lvl="0"/>
            <a:r>
              <a:rPr lang="zh-TW" altLang="en-US" sz="3200" dirty="0"/>
              <a:t>卡片</a:t>
            </a:r>
            <a:r>
              <a:rPr lang="en-US" altLang="zh-TW" sz="3200" dirty="0"/>
              <a:t>x1(</a:t>
            </a:r>
            <a:r>
              <a:rPr lang="zh-TW" altLang="en-US" sz="3200" dirty="0"/>
              <a:t>遊戲說明書</a:t>
            </a:r>
            <a:r>
              <a:rPr lang="en-US" altLang="zh-TW" sz="3200" dirty="0"/>
              <a:t>)---------------------Feat.9X9</a:t>
            </a:r>
            <a:endParaRPr lang="zh-TW" altLang="en-US" sz="3200" dirty="0"/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遊戲道具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材料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這一些照片都是大家一起製做到凌晨</a:t>
            </a: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照片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924" y="1825625"/>
            <a:ext cx="2568876" cy="34066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2538846" cy="338512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91" y="1825622"/>
            <a:ext cx="2555009" cy="340667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55" y="1825624"/>
            <a:ext cx="2538845" cy="33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0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714C5D90-1517-4D70-A57F-612E927D4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+mn-ea"/>
              </a:rPr>
              <a:t>卡牌遊戲是最常見的桌遊 所以我們想說可以用卡牌的性質來玩出比較激烈的遊戲 剛好最近都有一些具有身分牌的遊戲 所以才衍生出這個遊戲的想法</a:t>
            </a: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xmlns="" id="{1898DA38-25C5-409C-BBD2-B33204CC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設計理念</a:t>
            </a:r>
          </a:p>
        </p:txBody>
      </p:sp>
    </p:spTree>
    <p:extLst>
      <p:ext uri="{BB962C8B-B14F-4D97-AF65-F5344CB8AC3E}">
        <p14:creationId xmlns:p14="http://schemas.microsoft.com/office/powerpoint/2010/main" val="3474630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sz="3900" dirty="0"/>
              <a:t>我們在做這個遊戲時</a:t>
            </a:r>
            <a:r>
              <a:rPr lang="en-US" altLang="zh-TW" sz="3900" dirty="0"/>
              <a:t>,</a:t>
            </a:r>
            <a:r>
              <a:rPr lang="zh-TW" altLang="en-US" sz="3900" dirty="0"/>
              <a:t>遇到的第一個問題是每個人都有很多意見</a:t>
            </a:r>
            <a:r>
              <a:rPr lang="en-US" altLang="zh-TW" sz="3900" dirty="0"/>
              <a:t>,</a:t>
            </a:r>
            <a:r>
              <a:rPr lang="zh-TW" altLang="en-US" sz="3900" dirty="0"/>
              <a:t>這導致我們很難下手</a:t>
            </a:r>
            <a:r>
              <a:rPr lang="en-US" altLang="zh-TW" sz="3900" dirty="0"/>
              <a:t>,</a:t>
            </a:r>
            <a:r>
              <a:rPr lang="zh-TW" altLang="en-US" sz="3900" dirty="0"/>
              <a:t>一邊要顧及組員們的意見</a:t>
            </a:r>
            <a:r>
              <a:rPr lang="en-US" altLang="zh-TW" sz="3900" dirty="0"/>
              <a:t>,</a:t>
            </a:r>
            <a:r>
              <a:rPr lang="zh-TW" altLang="en-US" sz="3900" dirty="0"/>
              <a:t>一邊要設計出一款好的遊戲</a:t>
            </a:r>
            <a:r>
              <a:rPr lang="en-US" altLang="zh-TW" sz="3900" dirty="0"/>
              <a:t>,</a:t>
            </a:r>
            <a:r>
              <a:rPr lang="zh-TW" altLang="en-US" sz="3900" dirty="0"/>
              <a:t>這不得不讓我們放棄一些有趣的想法</a:t>
            </a:r>
            <a:r>
              <a:rPr lang="en-US" altLang="zh-TW" sz="3900" dirty="0"/>
              <a:t>,</a:t>
            </a:r>
            <a:r>
              <a:rPr lang="zh-TW" altLang="en-US" sz="3900" dirty="0"/>
              <a:t>第二個問題是製作卡牌時</a:t>
            </a:r>
            <a:r>
              <a:rPr lang="en-US" altLang="zh-TW" sz="3900" dirty="0"/>
              <a:t>,</a:t>
            </a:r>
            <a:r>
              <a:rPr lang="zh-TW" altLang="en-US" sz="3900" dirty="0"/>
              <a:t>因為現在市面上的卡牌遊戲數不勝數</a:t>
            </a:r>
            <a:r>
              <a:rPr lang="en-US" altLang="zh-TW" sz="3900" dirty="0"/>
              <a:t>,</a:t>
            </a:r>
            <a:r>
              <a:rPr lang="zh-TW" altLang="en-US" sz="3900" dirty="0"/>
              <a:t>所以要做做一些獨一無二的規則及玩法是沒那麼容易的</a:t>
            </a:r>
            <a:r>
              <a:rPr lang="en-US" altLang="zh-TW" sz="3900" dirty="0"/>
              <a:t>,</a:t>
            </a:r>
            <a:r>
              <a:rPr lang="zh-TW" altLang="en-US" sz="3900" dirty="0"/>
              <a:t>最後也是有部分地方小模仿</a:t>
            </a:r>
            <a:r>
              <a:rPr lang="en-US" altLang="zh-TW" sz="3900" dirty="0"/>
              <a:t>.</a:t>
            </a:r>
          </a:p>
          <a:p>
            <a:r>
              <a:rPr lang="zh-TW" altLang="en-US" sz="3200" dirty="0"/>
              <a:t/>
            </a:r>
            <a:br>
              <a:rPr lang="zh-TW" altLang="en-US" sz="3200" dirty="0"/>
            </a:br>
            <a:endParaRPr lang="zh-TW" altLang="en-US" sz="3200" dirty="0">
              <a:latin typeface="+mn-ea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全體省思</a:t>
            </a:r>
          </a:p>
        </p:txBody>
      </p:sp>
    </p:spTree>
    <p:extLst>
      <p:ext uri="{BB962C8B-B14F-4D97-AF65-F5344CB8AC3E}">
        <p14:creationId xmlns:p14="http://schemas.microsoft.com/office/powerpoint/2010/main" val="426035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 dirty="0">
                <a:latin typeface="+mn-ea"/>
              </a:rPr>
              <a:t>/6號:彭彥銘 /23號:溫丁宇 /35號:江偉文/3人負責材料採購</a:t>
            </a:r>
            <a:endParaRPr sz="2800" dirty="0">
              <a:latin typeface="+mn-e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+mn-e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 dirty="0">
                <a:latin typeface="+mn-ea"/>
              </a:rPr>
              <a:t>/12號:王承昊/36號:于振達/2人負責PPT製作及報告</a:t>
            </a:r>
            <a:endParaRPr sz="2800" dirty="0">
              <a:latin typeface="+mn-e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+mn-e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 dirty="0">
                <a:latin typeface="+mn-ea"/>
              </a:rPr>
              <a:t>/9號:陳瑋旭/31號:郭宇森/2人負責道具製作</a:t>
            </a:r>
            <a:endParaRPr sz="2800" dirty="0">
              <a:latin typeface="+mn-e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dirty="0">
                <a:solidFill>
                  <a:schemeClr val="bg2">
                    <a:lumMod val="10000"/>
                  </a:schemeClr>
                </a:solidFill>
              </a:rPr>
              <a:t>分工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創作靈感 </a:t>
            </a:r>
            <a:endParaRPr lang="en-US" altLang="zh-TW" sz="3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報告與課程的連結</a:t>
            </a:r>
            <a:endParaRPr lang="en-US" altLang="zh-TW" sz="3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遊戲規則</a:t>
            </a:r>
            <a:r>
              <a:rPr lang="en-US" altLang="zh-TW" sz="3600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玩法</a:t>
            </a:r>
            <a:endParaRPr lang="en-US" altLang="zh-TW" sz="3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卡片介紹</a:t>
            </a:r>
          </a:p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遊戲道具</a:t>
            </a:r>
            <a:r>
              <a:rPr lang="en-US" altLang="zh-TW" sz="3600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材料</a:t>
            </a:r>
            <a:endParaRPr lang="en-US" altLang="zh-TW" sz="3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照片</a:t>
            </a:r>
            <a:endParaRPr lang="en-US" altLang="zh-TW" sz="3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設計理念</a:t>
            </a:r>
            <a:endParaRPr lang="en-US" altLang="zh-TW" sz="3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全體省思</a:t>
            </a:r>
            <a:endParaRPr lang="en-US" altLang="zh-TW" sz="3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zh-TW" sz="3600" dirty="0">
                <a:solidFill>
                  <a:schemeClr val="accent2">
                    <a:lumMod val="50000"/>
                  </a:schemeClr>
                </a:solidFill>
              </a:rPr>
              <a:t>分工</a:t>
            </a:r>
            <a:endParaRPr lang="zh-TW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目錄</a:t>
            </a:r>
          </a:p>
        </p:txBody>
      </p:sp>
    </p:spTree>
    <p:extLst>
      <p:ext uri="{BB962C8B-B14F-4D97-AF65-F5344CB8AC3E}">
        <p14:creationId xmlns:p14="http://schemas.microsoft.com/office/powerpoint/2010/main" val="239989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600" dirty="0"/>
              <a:t>一開始想到要做</a:t>
            </a:r>
          </a:p>
          <a:p>
            <a:pPr lvl="0"/>
            <a:r>
              <a:rPr lang="zh-TW" altLang="en-US" sz="3600" dirty="0"/>
              <a:t>卡牌遊戲</a:t>
            </a:r>
            <a:r>
              <a:rPr lang="en-US" altLang="zh-TW" sz="3600" dirty="0"/>
              <a:t>,</a:t>
            </a:r>
            <a:r>
              <a:rPr lang="zh-TW" altLang="en-US" sz="3600" dirty="0"/>
              <a:t>又是多人分</a:t>
            </a:r>
          </a:p>
          <a:p>
            <a:pPr lvl="0"/>
            <a:r>
              <a:rPr lang="zh-TW" altLang="en-US" sz="3600" dirty="0"/>
              <a:t>陣營對打</a:t>
            </a:r>
            <a:r>
              <a:rPr lang="en-US" altLang="zh-TW" sz="3600" dirty="0"/>
              <a:t>,</a:t>
            </a:r>
            <a:r>
              <a:rPr lang="zh-TW" altLang="en-US" sz="3600" dirty="0"/>
              <a:t>但為了增加遊戲</a:t>
            </a:r>
          </a:p>
          <a:p>
            <a:pPr lvl="0"/>
            <a:r>
              <a:rPr lang="zh-TW" altLang="en-US" sz="3600" dirty="0"/>
              <a:t>體驗度跟一點智商</a:t>
            </a:r>
            <a:r>
              <a:rPr lang="en-US" altLang="zh-TW" sz="3600" dirty="0"/>
              <a:t>,</a:t>
            </a:r>
            <a:r>
              <a:rPr lang="zh-TW" altLang="en-US" sz="3600" dirty="0"/>
              <a:t>所以才採取</a:t>
            </a:r>
          </a:p>
          <a:p>
            <a:pPr lvl="0"/>
            <a:r>
              <a:rPr lang="zh-TW" altLang="en-US" sz="3600" dirty="0"/>
              <a:t>盲眼對打</a:t>
            </a:r>
            <a:r>
              <a:rPr lang="en-US" altLang="zh-TW" sz="3200" dirty="0"/>
              <a:t>.</a:t>
            </a:r>
            <a:endParaRPr lang="zh-TW" altLang="en-US" sz="3200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創作靈感</a:t>
            </a:r>
          </a:p>
        </p:txBody>
      </p:sp>
    </p:spTree>
    <p:extLst>
      <p:ext uri="{BB962C8B-B14F-4D97-AF65-F5344CB8AC3E}">
        <p14:creationId xmlns:p14="http://schemas.microsoft.com/office/powerpoint/2010/main" val="286449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卡片的名稱運用了很多物理、化學、生物的名詞，這樣玩家玩了這個遊戲後為了更好理解就會上網或翻閱書籍，不只可以增加知識，也增加對相關課程的興趣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報告與課程的連結</a:t>
            </a:r>
          </a:p>
        </p:txBody>
      </p:sp>
    </p:spTree>
    <p:extLst>
      <p:ext uri="{BB962C8B-B14F-4D97-AF65-F5344CB8AC3E}">
        <p14:creationId xmlns:p14="http://schemas.microsoft.com/office/powerpoint/2010/main" val="31612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2600" dirty="0"/>
              <a:t>遊戲設定</a:t>
            </a:r>
            <a:r>
              <a:rPr lang="en-US" altLang="zh-TW" sz="2600" dirty="0"/>
              <a:t>:</a:t>
            </a:r>
            <a:r>
              <a:rPr lang="zh-TW" altLang="en-US" sz="2600" dirty="0"/>
              <a:t>每位玩家先抽取陣營卡</a:t>
            </a:r>
            <a:r>
              <a:rPr lang="en-US" altLang="zh-TW" sz="2600" dirty="0"/>
              <a:t>,</a:t>
            </a:r>
            <a:r>
              <a:rPr lang="zh-TW" altLang="en-US" sz="2600" dirty="0"/>
              <a:t>再拿</a:t>
            </a:r>
            <a:r>
              <a:rPr lang="en-US" altLang="zh-TW" sz="2600" dirty="0"/>
              <a:t>3</a:t>
            </a:r>
            <a:r>
              <a:rPr lang="zh-TW" altLang="en-US" sz="2600" dirty="0"/>
              <a:t>張普通卡跟</a:t>
            </a:r>
            <a:r>
              <a:rPr lang="en-US" altLang="zh-TW" sz="2600" dirty="0"/>
              <a:t>1</a:t>
            </a:r>
            <a:r>
              <a:rPr lang="zh-TW" altLang="en-US" sz="2600" dirty="0"/>
              <a:t>張能力卡</a:t>
            </a:r>
            <a:r>
              <a:rPr lang="en-US" altLang="zh-TW" sz="2600" dirty="0"/>
              <a:t>,</a:t>
            </a:r>
            <a:r>
              <a:rPr lang="zh-TW" altLang="en-US" sz="2600" dirty="0"/>
              <a:t>以猜拳決定順序</a:t>
            </a:r>
            <a:r>
              <a:rPr lang="en-US" altLang="zh-TW" sz="2600" dirty="0"/>
              <a:t>,</a:t>
            </a:r>
            <a:r>
              <a:rPr lang="zh-TW" altLang="en-US" sz="2600" dirty="0"/>
              <a:t>每人都有基本的精神和知識</a:t>
            </a:r>
            <a:r>
              <a:rPr lang="en-US" altLang="zh-TW" sz="2600" dirty="0"/>
              <a:t>.</a:t>
            </a:r>
            <a:endParaRPr lang="zh-TW" altLang="en-US" sz="2600" dirty="0"/>
          </a:p>
          <a:p>
            <a:pPr lvl="0"/>
            <a:r>
              <a:rPr lang="zh-TW" altLang="en-US" sz="2600" dirty="0"/>
              <a:t>遊戲目的</a:t>
            </a:r>
            <a:r>
              <a:rPr lang="en-US" altLang="zh-TW" sz="2600" dirty="0"/>
              <a:t>:</a:t>
            </a:r>
            <a:r>
              <a:rPr lang="zh-TW" altLang="en-US" sz="2600" dirty="0"/>
              <a:t>知道自己陣營的人</a:t>
            </a:r>
            <a:r>
              <a:rPr lang="en-US" altLang="zh-TW" sz="2600" dirty="0"/>
              <a:t>,</a:t>
            </a:r>
            <a:r>
              <a:rPr lang="zh-TW" altLang="en-US" sz="2600" dirty="0"/>
              <a:t>並把不同陣營人的精神歸零</a:t>
            </a:r>
            <a:r>
              <a:rPr lang="en-US" altLang="zh-TW" sz="2600" dirty="0"/>
              <a:t>.</a:t>
            </a:r>
            <a:endParaRPr lang="zh-TW" altLang="en-US" sz="2600" dirty="0"/>
          </a:p>
          <a:p>
            <a:pPr lvl="0"/>
            <a:r>
              <a:rPr lang="zh-TW" altLang="en-US" sz="2600" dirty="0"/>
              <a:t>勝利方式</a:t>
            </a:r>
            <a:r>
              <a:rPr lang="en-US" altLang="zh-TW" sz="2600" dirty="0"/>
              <a:t>:</a:t>
            </a:r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遊戲規則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玩法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2600"/>
              <a:t>當</a:t>
            </a:r>
            <a:r>
              <a:rPr lang="zh-TW" altLang="en-US" sz="2600" dirty="0"/>
              <a:t>遊戲進行到只剩下兩人時雙方須亮出陣營牌</a:t>
            </a:r>
            <a:r>
              <a:rPr lang="en-US" altLang="zh-TW" sz="2600" dirty="0"/>
              <a:t>,</a:t>
            </a:r>
            <a:r>
              <a:rPr lang="zh-TW" altLang="en-US" sz="2600" dirty="0"/>
              <a:t>如果兩人為同陣營直接獲勝</a:t>
            </a:r>
            <a:r>
              <a:rPr lang="en-US" altLang="zh-TW" sz="2600" dirty="0"/>
              <a:t>,</a:t>
            </a:r>
            <a:r>
              <a:rPr lang="zh-TW" altLang="en-US" sz="2600" dirty="0"/>
              <a:t>但不同陣營的話兩人要在三回合內分出勝負</a:t>
            </a:r>
            <a:r>
              <a:rPr lang="en-US" altLang="zh-TW" sz="2600" dirty="0"/>
              <a:t>,</a:t>
            </a:r>
            <a:r>
              <a:rPr lang="zh-TW" altLang="en-US" sz="2600" dirty="0"/>
              <a:t>要是超過三回合就以知識決定勝負</a:t>
            </a:r>
            <a:r>
              <a:rPr lang="en-US" altLang="zh-TW" sz="2600" dirty="0"/>
              <a:t>.</a:t>
            </a:r>
            <a:endParaRPr lang="zh-TW" altLang="en-US" sz="2600" dirty="0"/>
          </a:p>
          <a:p>
            <a:pPr lvl="0"/>
            <a:r>
              <a:rPr lang="zh-TW" altLang="en-US" sz="2600" dirty="0"/>
              <a:t>精神</a:t>
            </a:r>
            <a:r>
              <a:rPr lang="en-US" altLang="zh-TW" sz="2600" dirty="0"/>
              <a:t>:</a:t>
            </a:r>
            <a:r>
              <a:rPr lang="zh-TW" altLang="en-US" sz="2600" dirty="0"/>
              <a:t>基本為</a:t>
            </a:r>
            <a:r>
              <a:rPr lang="en-US" altLang="zh-TW" sz="2600" dirty="0"/>
              <a:t>5</a:t>
            </a:r>
            <a:r>
              <a:rPr lang="zh-TW" altLang="en-US" sz="2600" dirty="0"/>
              <a:t>點</a:t>
            </a:r>
            <a:r>
              <a:rPr lang="en-US" altLang="zh-TW" sz="2600" dirty="0"/>
              <a:t>.</a:t>
            </a:r>
            <a:r>
              <a:rPr lang="zh-TW" altLang="en-US" sz="2600" dirty="0"/>
              <a:t>為</a:t>
            </a:r>
            <a:r>
              <a:rPr lang="en-US" altLang="zh-TW" sz="2600" dirty="0"/>
              <a:t>0</a:t>
            </a:r>
            <a:r>
              <a:rPr lang="zh-TW" altLang="en-US" sz="2600" dirty="0"/>
              <a:t>時必須把排放回牌區</a:t>
            </a:r>
            <a:r>
              <a:rPr lang="en-US" altLang="zh-TW" sz="2600" dirty="0"/>
              <a:t>,</a:t>
            </a:r>
            <a:r>
              <a:rPr lang="zh-TW" altLang="en-US" sz="2600" dirty="0"/>
              <a:t>並重新洗牌</a:t>
            </a:r>
            <a:r>
              <a:rPr lang="en-US" altLang="zh-TW" sz="2600" dirty="0"/>
              <a:t>.</a:t>
            </a:r>
          </a:p>
          <a:p>
            <a:pPr lvl="0"/>
            <a:r>
              <a:rPr lang="zh-TW" altLang="en-US" sz="2600" dirty="0"/>
              <a:t>知識</a:t>
            </a:r>
            <a:r>
              <a:rPr lang="en-US" altLang="zh-TW" sz="2600" dirty="0"/>
              <a:t>:</a:t>
            </a:r>
            <a:r>
              <a:rPr lang="zh-TW" altLang="en-US" sz="2600" dirty="0"/>
              <a:t>第一回合有兩點</a:t>
            </a:r>
            <a:r>
              <a:rPr lang="en-US" altLang="zh-TW" sz="2600" dirty="0"/>
              <a:t>,</a:t>
            </a:r>
            <a:r>
              <a:rPr lang="zh-TW" altLang="en-US" sz="2600" dirty="0"/>
              <a:t>一回合增加一點</a:t>
            </a:r>
            <a:r>
              <a:rPr lang="en-US" altLang="zh-TW" sz="2600" dirty="0"/>
              <a:t>.</a:t>
            </a:r>
            <a:r>
              <a:rPr lang="zh-TW" altLang="en-US" sz="2600" dirty="0"/>
              <a:t>消耗兩點拿一張牌</a:t>
            </a:r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遊戲規則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玩法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200" dirty="0"/>
              <a:t>陣營卡</a:t>
            </a:r>
            <a:r>
              <a:rPr lang="en-US" altLang="zh-TW" sz="3200" dirty="0"/>
              <a:t>:</a:t>
            </a:r>
            <a:r>
              <a:rPr lang="zh-TW" altLang="en-US" sz="3200" dirty="0"/>
              <a:t>三個陣營</a:t>
            </a:r>
            <a:r>
              <a:rPr lang="en-US" altLang="zh-TW" sz="3200" dirty="0"/>
              <a:t>,</a:t>
            </a:r>
            <a:r>
              <a:rPr lang="zh-TW" altLang="en-US" sz="3200" dirty="0"/>
              <a:t>分別為物理</a:t>
            </a:r>
            <a:r>
              <a:rPr lang="en-US" altLang="zh-TW" sz="3200" dirty="0"/>
              <a:t>/</a:t>
            </a:r>
            <a:r>
              <a:rPr lang="zh-TW" altLang="en-US" sz="3200" dirty="0"/>
              <a:t>化學</a:t>
            </a:r>
            <a:r>
              <a:rPr lang="en-US" altLang="zh-TW" sz="3200" dirty="0"/>
              <a:t>/</a:t>
            </a:r>
            <a:r>
              <a:rPr lang="zh-TW" altLang="en-US" sz="3200" dirty="0"/>
              <a:t>生物</a:t>
            </a:r>
            <a:r>
              <a:rPr lang="en-US" altLang="zh-TW" sz="3200" dirty="0"/>
              <a:t>,</a:t>
            </a:r>
            <a:r>
              <a:rPr lang="zh-TW" altLang="en-US" sz="3200" dirty="0"/>
              <a:t>一人抽一張</a:t>
            </a:r>
            <a:r>
              <a:rPr lang="en-US" altLang="zh-TW" sz="3200" dirty="0"/>
              <a:t>,</a:t>
            </a:r>
            <a:r>
              <a:rPr lang="zh-TW" altLang="en-US" sz="3200" dirty="0"/>
              <a:t>抽到後不能給其他人看</a:t>
            </a:r>
            <a:r>
              <a:rPr lang="en-US" altLang="zh-TW" sz="3200" dirty="0"/>
              <a:t>.</a:t>
            </a:r>
            <a:endParaRPr lang="zh-TW" altLang="en-US" sz="3200" dirty="0"/>
          </a:p>
          <a:p>
            <a:pPr lvl="0"/>
            <a:r>
              <a:rPr lang="zh-TW" altLang="en-US" sz="3200" dirty="0"/>
              <a:t>普通卡</a:t>
            </a:r>
            <a:r>
              <a:rPr lang="en-US" altLang="zh-TW" sz="3200" dirty="0"/>
              <a:t>:</a:t>
            </a:r>
            <a:r>
              <a:rPr lang="zh-TW" altLang="en-US" sz="3200" dirty="0"/>
              <a:t>分別有六種</a:t>
            </a:r>
          </a:p>
          <a:p>
            <a:pPr lvl="0"/>
            <a:r>
              <a:rPr lang="en-US" altLang="zh-TW" sz="3200" dirty="0"/>
              <a:t>1.</a:t>
            </a:r>
            <a:r>
              <a:rPr lang="zh-TW" altLang="en-US" sz="3200" dirty="0"/>
              <a:t>讀書</a:t>
            </a:r>
            <a:r>
              <a:rPr lang="en-US" altLang="zh-TW" sz="3200" dirty="0"/>
              <a:t>:</a:t>
            </a:r>
            <a:r>
              <a:rPr lang="zh-TW" altLang="en-US" sz="3200" dirty="0"/>
              <a:t>提升兩點知識出牌者</a:t>
            </a:r>
            <a:r>
              <a:rPr lang="en-US" altLang="zh-TW" sz="3200" dirty="0"/>
              <a:t>.</a:t>
            </a:r>
            <a:endParaRPr lang="zh-TW" altLang="en-US" sz="3200" dirty="0"/>
          </a:p>
          <a:p>
            <a:pPr lvl="0"/>
            <a:r>
              <a:rPr lang="en-US" altLang="zh-TW" sz="3200" dirty="0"/>
              <a:t>2.</a:t>
            </a:r>
            <a:r>
              <a:rPr lang="zh-TW" altLang="en-US" sz="3200" dirty="0"/>
              <a:t>偷書</a:t>
            </a:r>
            <a:r>
              <a:rPr lang="en-US" altLang="zh-TW" sz="3200" dirty="0"/>
              <a:t>:</a:t>
            </a:r>
            <a:r>
              <a:rPr lang="zh-TW" altLang="en-US" sz="3200" dirty="0"/>
              <a:t>指定一個人並減少他一點知識以增加出牌者一點知識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卡片介紹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zh-TW" sz="3200" dirty="0"/>
              <a:t>3.</a:t>
            </a:r>
            <a:r>
              <a:rPr lang="zh-TW" altLang="en-US" sz="3200" dirty="0"/>
              <a:t>午休</a:t>
            </a:r>
            <a:r>
              <a:rPr lang="en-US" altLang="zh-TW" sz="3200" dirty="0"/>
              <a:t>:</a:t>
            </a:r>
            <a:r>
              <a:rPr lang="zh-TW" altLang="en-US" sz="3200" dirty="0"/>
              <a:t>恢復一點精神</a:t>
            </a:r>
            <a:r>
              <a:rPr lang="en-US" altLang="zh-TW" sz="3200" dirty="0"/>
              <a:t>.</a:t>
            </a:r>
            <a:endParaRPr lang="zh-TW" altLang="en-US" sz="3200" dirty="0"/>
          </a:p>
          <a:p>
            <a:pPr lvl="0"/>
            <a:r>
              <a:rPr lang="en-US" altLang="zh-TW" sz="3200" dirty="0"/>
              <a:t>4.</a:t>
            </a:r>
            <a:r>
              <a:rPr lang="zh-TW" altLang="en-US" sz="3200" dirty="0"/>
              <a:t>逼你學習</a:t>
            </a:r>
            <a:r>
              <a:rPr lang="en-US" altLang="zh-TW" sz="3200" dirty="0"/>
              <a:t>:</a:t>
            </a:r>
            <a:r>
              <a:rPr lang="zh-TW" altLang="en-US" sz="3200" dirty="0"/>
              <a:t>指定一個人並扣他一點精神</a:t>
            </a:r>
            <a:r>
              <a:rPr lang="en-US" altLang="zh-TW" sz="3200" dirty="0"/>
              <a:t>.</a:t>
            </a:r>
            <a:endParaRPr lang="zh-TW" altLang="en-US" sz="3200" dirty="0"/>
          </a:p>
          <a:p>
            <a:pPr lvl="0"/>
            <a:r>
              <a:rPr lang="en-US" altLang="zh-TW" sz="3200" dirty="0"/>
              <a:t>5.</a:t>
            </a:r>
            <a:r>
              <a:rPr lang="zh-TW" altLang="en-US" sz="3200" dirty="0"/>
              <a:t>我在忙</a:t>
            </a:r>
            <a:r>
              <a:rPr lang="en-US" altLang="zh-TW" sz="3200" dirty="0"/>
              <a:t>:</a:t>
            </a:r>
            <a:r>
              <a:rPr lang="zh-TW" altLang="en-US" sz="3200" dirty="0"/>
              <a:t>抵銷一點要被扣除的精神</a:t>
            </a:r>
            <a:r>
              <a:rPr lang="en-US" altLang="zh-TW" sz="3200" dirty="0"/>
              <a:t>.</a:t>
            </a:r>
            <a:endParaRPr lang="zh-TW" altLang="en-US" sz="3200" dirty="0"/>
          </a:p>
          <a:p>
            <a:pPr lvl="0"/>
            <a:r>
              <a:rPr lang="zh-TW" altLang="en-US" sz="3200" dirty="0"/>
              <a:t>每回合都可以出</a:t>
            </a:r>
            <a:r>
              <a:rPr lang="en-US" altLang="zh-TW" sz="3200" dirty="0"/>
              <a:t>,</a:t>
            </a:r>
            <a:r>
              <a:rPr lang="zh-TW" altLang="en-US" sz="3200" dirty="0"/>
              <a:t>沒有限制一回合出的數量</a:t>
            </a:r>
            <a:r>
              <a:rPr lang="en-US" altLang="zh-TW" sz="3200" dirty="0"/>
              <a:t>.</a:t>
            </a:r>
            <a:endParaRPr lang="zh-TW" altLang="en-US" sz="3200" dirty="0"/>
          </a:p>
          <a:p>
            <a:pPr lvl="0"/>
            <a:r>
              <a:rPr lang="zh-TW" altLang="en-US" sz="3200" dirty="0"/>
              <a:t>出一張普通卡需消耗一點知識</a:t>
            </a:r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卡片介紹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en-US" sz="3000" dirty="0">
                <a:latin typeface="+mn-ea"/>
              </a:rPr>
              <a:t>能力卡</a:t>
            </a:r>
            <a:r>
              <a:rPr lang="en-US" altLang="zh-TW" sz="3000" dirty="0">
                <a:latin typeface="+mn-ea"/>
              </a:rPr>
              <a:t>:</a:t>
            </a:r>
            <a:r>
              <a:rPr lang="zh-TW" altLang="en-US" sz="3000" dirty="0">
                <a:latin typeface="+mn-ea"/>
              </a:rPr>
              <a:t>分別有</a:t>
            </a:r>
            <a:r>
              <a:rPr lang="en-US" altLang="zh-TW" sz="3000" dirty="0">
                <a:latin typeface="+mn-ea"/>
              </a:rPr>
              <a:t>12</a:t>
            </a:r>
            <a:r>
              <a:rPr lang="zh-TW" altLang="en-US" sz="3000" dirty="0">
                <a:latin typeface="+mn-ea"/>
              </a:rPr>
              <a:t>種</a:t>
            </a:r>
          </a:p>
          <a:p>
            <a:pPr lvl="0"/>
            <a:r>
              <a:rPr lang="en-US" altLang="zh-TW" sz="3000" dirty="0">
                <a:latin typeface="+mn-ea"/>
              </a:rPr>
              <a:t>1.</a:t>
            </a:r>
            <a:r>
              <a:rPr lang="zh-TW" altLang="en-US" sz="3000" dirty="0">
                <a:latin typeface="+mn-ea"/>
              </a:rPr>
              <a:t>牛頓</a:t>
            </a:r>
            <a:r>
              <a:rPr lang="en-US" altLang="zh-TW" sz="3000" dirty="0">
                <a:latin typeface="+mn-ea"/>
              </a:rPr>
              <a:t>:</a:t>
            </a:r>
            <a:r>
              <a:rPr lang="zh-TW" altLang="en-US" sz="3000" dirty="0">
                <a:latin typeface="+mn-ea"/>
              </a:rPr>
              <a:t>從兩邊玩家手牌中抽取一張卡牌</a:t>
            </a:r>
            <a:r>
              <a:rPr lang="en-US" altLang="zh-TW" sz="3000" dirty="0">
                <a:latin typeface="+mn-ea"/>
              </a:rPr>
              <a:t>.S:</a:t>
            </a:r>
            <a:r>
              <a:rPr lang="zh-TW" altLang="en-US" sz="3000" dirty="0">
                <a:latin typeface="+mn-ea"/>
              </a:rPr>
              <a:t>指定兩名玩家並抽取他們的手牌</a:t>
            </a:r>
            <a:r>
              <a:rPr lang="en-US" altLang="zh-TW" sz="3000" dirty="0">
                <a:latin typeface="+mn-ea"/>
              </a:rPr>
              <a:t>,</a:t>
            </a:r>
            <a:r>
              <a:rPr lang="zh-TW" altLang="en-US" sz="3000" dirty="0">
                <a:latin typeface="+mn-ea"/>
              </a:rPr>
              <a:t>各一張</a:t>
            </a:r>
            <a:r>
              <a:rPr lang="en-US" altLang="zh-TW" sz="3000" dirty="0">
                <a:latin typeface="+mn-ea"/>
              </a:rPr>
              <a:t>.</a:t>
            </a:r>
            <a:endParaRPr lang="zh-TW" altLang="en-US" sz="3000" dirty="0">
              <a:latin typeface="+mn-ea"/>
            </a:endParaRPr>
          </a:p>
          <a:p>
            <a:pPr lvl="0"/>
            <a:r>
              <a:rPr lang="en-US" altLang="zh-TW" sz="3000" dirty="0">
                <a:latin typeface="+mn-ea"/>
              </a:rPr>
              <a:t>2.</a:t>
            </a:r>
            <a:r>
              <a:rPr lang="zh-TW" altLang="en-US" sz="3000" dirty="0">
                <a:latin typeface="+mn-ea"/>
              </a:rPr>
              <a:t>慣性定律</a:t>
            </a:r>
            <a:r>
              <a:rPr lang="en-US" altLang="zh-TW" sz="3000" dirty="0">
                <a:latin typeface="+mn-ea"/>
              </a:rPr>
              <a:t>:</a:t>
            </a:r>
            <a:r>
              <a:rPr lang="zh-TW" altLang="en-US" sz="3000" dirty="0">
                <a:latin typeface="+mn-ea"/>
              </a:rPr>
              <a:t>出下一張牌時</a:t>
            </a:r>
            <a:r>
              <a:rPr lang="en-US" altLang="zh-TW" sz="3000" dirty="0">
                <a:latin typeface="+mn-ea"/>
              </a:rPr>
              <a:t>,</a:t>
            </a:r>
            <a:r>
              <a:rPr lang="zh-TW" altLang="en-US" sz="3000" dirty="0">
                <a:latin typeface="+mn-ea"/>
              </a:rPr>
              <a:t>效果可以穿透至第二個人</a:t>
            </a:r>
            <a:r>
              <a:rPr lang="en-US" altLang="zh-TW" sz="3000" dirty="0">
                <a:latin typeface="+mn-ea"/>
              </a:rPr>
              <a:t>.S:</a:t>
            </a:r>
            <a:r>
              <a:rPr lang="zh-TW" altLang="en-US" sz="3000" dirty="0">
                <a:latin typeface="+mn-ea"/>
              </a:rPr>
              <a:t>被穿透後得第二個人效果兩倍</a:t>
            </a:r>
            <a:r>
              <a:rPr lang="en-US" altLang="zh-TW" sz="3000" dirty="0">
                <a:latin typeface="+mn-ea"/>
              </a:rPr>
              <a:t>.</a:t>
            </a:r>
            <a:endParaRPr lang="zh-TW" altLang="en-US" sz="3000" dirty="0">
              <a:latin typeface="+mn-ea"/>
            </a:endParaRPr>
          </a:p>
          <a:p>
            <a:pPr lvl="0"/>
            <a:r>
              <a:rPr lang="en-US" altLang="zh-TW" sz="3000" dirty="0">
                <a:latin typeface="+mn-ea"/>
              </a:rPr>
              <a:t>3.F=ma:</a:t>
            </a:r>
            <a:r>
              <a:rPr lang="zh-TW" altLang="en-US" sz="3000" dirty="0">
                <a:latin typeface="+mn-ea"/>
              </a:rPr>
              <a:t>抽兩張牌</a:t>
            </a:r>
            <a:r>
              <a:rPr lang="en-US" altLang="zh-TW" sz="3000" dirty="0">
                <a:latin typeface="+mn-ea"/>
              </a:rPr>
              <a:t>.S:</a:t>
            </a:r>
            <a:r>
              <a:rPr lang="zh-TW" altLang="en-US" sz="3000" dirty="0">
                <a:latin typeface="+mn-ea"/>
              </a:rPr>
              <a:t>看牌堆上最上面的五張牌</a:t>
            </a:r>
            <a:r>
              <a:rPr lang="en-US" altLang="zh-TW" sz="3000" dirty="0">
                <a:latin typeface="+mn-ea"/>
              </a:rPr>
              <a:t>,</a:t>
            </a:r>
            <a:r>
              <a:rPr lang="zh-TW" altLang="en-US" sz="3000" dirty="0">
                <a:latin typeface="+mn-ea"/>
              </a:rPr>
              <a:t>並重新擺順序</a:t>
            </a:r>
            <a:r>
              <a:rPr lang="en-US" altLang="zh-TW" sz="3000" dirty="0">
                <a:latin typeface="+mn-ea"/>
              </a:rPr>
              <a:t>,</a:t>
            </a:r>
            <a:r>
              <a:rPr lang="zh-TW" altLang="en-US" sz="3000" dirty="0">
                <a:latin typeface="+mn-ea"/>
              </a:rPr>
              <a:t>在自己抽輛張</a:t>
            </a:r>
            <a:r>
              <a:rPr lang="en-US" altLang="zh-TW" sz="3000" dirty="0">
                <a:latin typeface="+mn-ea"/>
              </a:rPr>
              <a:t>.</a:t>
            </a:r>
            <a:endParaRPr lang="zh-TW" altLang="en-US" sz="3000" dirty="0">
              <a:latin typeface="+mn-ea"/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卡片介紹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386</TotalTime>
  <Words>1159</Words>
  <Application>Microsoft Office PowerPoint</Application>
  <PresentationFormat>自訂</PresentationFormat>
  <Paragraphs>92</Paragraphs>
  <Slides>19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波形</vt:lpstr>
      <vt:lpstr>          決鬥吧!卡片                                                                                                </vt:lpstr>
      <vt:lpstr>目錄</vt:lpstr>
      <vt:lpstr>創作靈感</vt:lpstr>
      <vt:lpstr>   報告與課程的連結</vt:lpstr>
      <vt:lpstr>遊戲規則/玩法</vt:lpstr>
      <vt:lpstr>遊戲規則/玩法</vt:lpstr>
      <vt:lpstr>卡片介紹</vt:lpstr>
      <vt:lpstr>卡片介紹</vt:lpstr>
      <vt:lpstr>卡片介紹</vt:lpstr>
      <vt:lpstr>卡片介紹</vt:lpstr>
      <vt:lpstr>卡片介紹</vt:lpstr>
      <vt:lpstr>卡片介紹</vt:lpstr>
      <vt:lpstr>卡片介紹</vt:lpstr>
      <vt:lpstr>卡片介紹</vt:lpstr>
      <vt:lpstr>遊戲道具/材料</vt:lpstr>
      <vt:lpstr>照片</vt:lpstr>
      <vt:lpstr>設計理念</vt:lpstr>
      <vt:lpstr>全體省思</vt:lpstr>
      <vt:lpstr>分工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決鬥吧!卡片</dc:title>
  <dc:creator>asus</dc:creator>
  <cp:lastModifiedBy>6-6</cp:lastModifiedBy>
  <cp:revision>35</cp:revision>
  <dcterms:modified xsi:type="dcterms:W3CDTF">2021-01-13T00:40:01Z</dcterms:modified>
</cp:coreProperties>
</file>