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70" r:id="rId5"/>
    <p:sldId id="271" r:id="rId6"/>
    <p:sldId id="272" r:id="rId7"/>
    <p:sldId id="273" r:id="rId8"/>
    <p:sldId id="256" r:id="rId9"/>
    <p:sldId id="26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7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5D399-6205-49A7-8264-61D57FD74F16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9F8A9-C744-43EB-975E-5496B463FB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77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9F8A9-C744-43EB-975E-5496B463FB2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01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4190-8337-4E2F-A5D2-77B661A843C4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22D848-23CE-4906-9620-07FCDC7D8E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4190-8337-4E2F-A5D2-77B661A843C4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848-23CE-4906-9620-07FCDC7D8E8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22D848-23CE-4906-9620-07FCDC7D8E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4190-8337-4E2F-A5D2-77B661A843C4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4190-8337-4E2F-A5D2-77B661A843C4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22D848-23CE-4906-9620-07FCDC7D8E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4190-8337-4E2F-A5D2-77B661A843C4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22D848-23CE-4906-9620-07FCDC7D8E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154190-8337-4E2F-A5D2-77B661A843C4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848-23CE-4906-9620-07FCDC7D8E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4190-8337-4E2F-A5D2-77B661A843C4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22D848-23CE-4906-9620-07FCDC7D8E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4190-8337-4E2F-A5D2-77B661A843C4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22D848-23CE-4906-9620-07FCDC7D8E8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4190-8337-4E2F-A5D2-77B661A843C4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22D848-23CE-4906-9620-07FCDC7D8E8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22D848-23CE-4906-9620-07FCDC7D8E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4190-8337-4E2F-A5D2-77B661A843C4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22D848-23CE-4906-9620-07FCDC7D8E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2154190-8337-4E2F-A5D2-77B661A843C4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2154190-8337-4E2F-A5D2-77B661A843C4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22D848-23CE-4906-9620-07FCDC7D8E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升學組長\AppData\Local\Microsoft\Windows\INetCache\IE\94SWSNJA\china-wind-the-scenery-ancient-architecture-preview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988491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</a:rPr>
              <a:t>彈性選修課程</a:t>
            </a:r>
            <a:endParaRPr lang="zh-TW" alt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4800" b="1" dirty="0" smtClean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 algn="ctr">
              <a:buNone/>
            </a:pPr>
            <a:endParaRPr lang="en-US" altLang="zh-TW" sz="4800" b="1" dirty="0" smtClean="0">
              <a:solidFill>
                <a:srgbClr val="FF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 algn="ctr">
              <a:buNone/>
            </a:pPr>
            <a:r>
              <a:rPr lang="zh-TW" altLang="en-US" sz="4800" b="1" dirty="0" smtClean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解開宮廷劇的文學密碼：</a:t>
            </a:r>
            <a:endParaRPr lang="en-US" altLang="zh-TW" sz="4800" b="1" dirty="0" smtClean="0">
              <a:solidFill>
                <a:srgbClr val="FF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中國劇本創作</a:t>
            </a:r>
            <a:r>
              <a:rPr lang="zh-TW" altLang="en-US" sz="4800" b="1" dirty="0" smtClean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中的復仇文學</a:t>
            </a:r>
            <a:endParaRPr lang="zh-TW" altLang="en-US" sz="4800" b="1" dirty="0">
              <a:solidFill>
                <a:srgbClr val="FF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84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角色介紹</a:t>
            </a:r>
            <a:endParaRPr lang="zh-TW" altLang="en-US" sz="44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8497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角色介紹</a:t>
            </a:r>
            <a:endParaRPr lang="zh-TW" altLang="en-US" sz="44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2" y="980728"/>
            <a:ext cx="8784976" cy="57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角色介紹</a:t>
            </a:r>
            <a:endParaRPr lang="zh-TW" altLang="en-US" sz="44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角色介紹</a:t>
            </a:r>
            <a:endParaRPr lang="zh-TW" altLang="en-US" sz="44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角色介紹</a:t>
            </a:r>
            <a:endParaRPr lang="zh-TW" altLang="en-US" sz="44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角色介紹</a:t>
            </a:r>
            <a:endParaRPr lang="zh-TW" altLang="en-US" sz="44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角色介紹</a:t>
            </a:r>
            <a:endParaRPr lang="zh-TW" altLang="en-US" sz="44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角色介紹</a:t>
            </a:r>
            <a:endParaRPr lang="zh-TW" altLang="en-US" sz="44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 r="34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角色介紹</a:t>
            </a:r>
            <a:endParaRPr lang="zh-TW" altLang="en-US" sz="44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2"/>
          <a:stretch/>
        </p:blipFill>
        <p:spPr>
          <a:xfrm>
            <a:off x="1982847" y="0"/>
            <a:ext cx="5253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 smtClean="0"/>
              <a:t>何謂復仇文學？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CN" sz="3600" b="1" dirty="0" smtClean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zh-CN" altLang="en-US" sz="3600" b="1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復仇文學是以描寫復仇為主題的文學，包括小說、詩歌、戲劇、上古神話傳說等。</a:t>
            </a:r>
          </a:p>
          <a:p>
            <a:r>
              <a:rPr lang="zh-TW" altLang="en-US" sz="3600" b="1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復</a:t>
            </a:r>
            <a:r>
              <a:rPr lang="zh-CN" altLang="en-US" sz="3600" b="1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仇是人們對傷害自己利益的人實施報復的一種行為。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55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/>
              <a:t>何謂</a:t>
            </a:r>
            <a:r>
              <a:rPr lang="zh-TW" altLang="en-US" sz="4400" b="1" dirty="0" smtClean="0"/>
              <a:t>復仇</a:t>
            </a:r>
            <a:r>
              <a:rPr lang="zh-TW" altLang="en-US" sz="4400" b="1" dirty="0"/>
              <a:t>衝動</a:t>
            </a:r>
            <a:r>
              <a:rPr lang="zh-TW" altLang="en-US" sz="4400" b="1" dirty="0" smtClean="0"/>
              <a:t>？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en-US" sz="3200" b="1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復仇衝動，</a:t>
            </a:r>
            <a:r>
              <a:rPr lang="zh-TW" altLang="en-US" sz="3200" b="1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不僅是</a:t>
            </a:r>
            <a:r>
              <a:rPr lang="zh-TW" altLang="en-US" sz="3200" b="1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衝動，而帶有倫理意念的深在</a:t>
            </a:r>
            <a:r>
              <a:rPr lang="zh-TW" altLang="en-US" sz="3200" b="1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支配。</a:t>
            </a:r>
            <a:endParaRPr lang="en-US" altLang="zh-TW" sz="3200" b="1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algn="just"/>
            <a:r>
              <a:rPr lang="zh-TW" altLang="en-US" sz="3200" b="1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古代</a:t>
            </a:r>
            <a:r>
              <a:rPr lang="zh-TW" altLang="en-US" sz="3200" b="1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中國人的復仇一方面遵從外部輿論他律的力量；另一方面又不違背自律，顯示出一種自律他律結合的特徵</a:t>
            </a:r>
            <a:r>
              <a:rPr lang="zh-TW" altLang="en-US" sz="3200" b="1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3200" b="1" dirty="0" smtClean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algn="just"/>
            <a:r>
              <a:rPr lang="zh-TW" altLang="en-US" sz="3200" b="1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傳統</a:t>
            </a:r>
            <a:r>
              <a:rPr lang="zh-TW" altLang="en-US" sz="3200" b="1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復仇精神</a:t>
            </a:r>
            <a:r>
              <a:rPr lang="zh-TW" altLang="en-US" sz="3200" b="1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具有</a:t>
            </a:r>
            <a:r>
              <a:rPr lang="zh-TW" altLang="en-US" sz="3200" b="1" dirty="0" smtClean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反</a:t>
            </a:r>
            <a:r>
              <a:rPr lang="zh-TW" altLang="en-US" sz="3200" b="1" dirty="0" smtClean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文化模式、反正統</a:t>
            </a:r>
            <a:r>
              <a:rPr lang="zh-TW" altLang="en-US" sz="3200" b="1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的叛逆傾向。</a:t>
            </a:r>
          </a:p>
        </p:txBody>
      </p:sp>
    </p:spTree>
    <p:extLst>
      <p:ext uri="{BB962C8B-B14F-4D97-AF65-F5344CB8AC3E}">
        <p14:creationId xmlns:p14="http://schemas.microsoft.com/office/powerpoint/2010/main" val="8940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 smtClean="0"/>
              <a:t>劇本基本理論：態度、主題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</a:rPr>
              <a:t>態度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 (Attitude)</a:t>
            </a:r>
            <a:endParaRPr lang="en-US" altLang="zh-TW" sz="3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algn="just">
              <a:buNone/>
            </a:pPr>
            <a:r>
              <a:rPr lang="zh-TW" altLang="zh-TW" sz="3200" b="1" dirty="0">
                <a:solidFill>
                  <a:srgbClr val="002060"/>
                </a:solidFill>
                <a:latin typeface="+mj-ea"/>
                <a:ea typeface="+mj-ea"/>
              </a:rPr>
              <a:t>不同的態度會產生不同的效果</a:t>
            </a:r>
            <a:r>
              <a:rPr lang="zh-TW" altLang="zh-TW" sz="3200" b="1" dirty="0" smtClean="0">
                <a:latin typeface="+mj-ea"/>
                <a:ea typeface="+mj-ea"/>
              </a:rPr>
              <a:t>。</a:t>
            </a:r>
            <a:endParaRPr lang="en-US" altLang="zh-TW" sz="3200" b="1" dirty="0" smtClean="0">
              <a:latin typeface="+mj-ea"/>
              <a:ea typeface="+mj-ea"/>
            </a:endParaRPr>
          </a:p>
          <a:p>
            <a:pPr marL="0" indent="0" algn="just">
              <a:buNone/>
            </a:pPr>
            <a:r>
              <a:rPr lang="zh-TW" altLang="zh-TW" sz="3200" b="1" dirty="0" smtClean="0">
                <a:latin typeface="+mj-ea"/>
                <a:ea typeface="+mj-ea"/>
              </a:rPr>
              <a:t>例子</a:t>
            </a:r>
            <a:r>
              <a:rPr lang="zh-TW" altLang="en-US" sz="3200" b="1" dirty="0" smtClean="0">
                <a:latin typeface="+mj-ea"/>
                <a:ea typeface="+mj-ea"/>
              </a:rPr>
              <a:t>→</a:t>
            </a:r>
            <a:r>
              <a:rPr lang="zh-TW" altLang="en-US" sz="3200" b="1" dirty="0">
                <a:latin typeface="+mj-ea"/>
                <a:ea typeface="+mj-ea"/>
              </a:rPr>
              <a:t>描</a:t>
            </a:r>
            <a:r>
              <a:rPr lang="zh-TW" altLang="zh-TW" sz="3200" b="1" dirty="0" smtClean="0">
                <a:latin typeface="+mj-ea"/>
                <a:ea typeface="+mj-ea"/>
              </a:rPr>
              <a:t>寫</a:t>
            </a:r>
            <a:r>
              <a:rPr lang="zh-TW" altLang="zh-TW" sz="3200" b="1" dirty="0">
                <a:latin typeface="+mj-ea"/>
                <a:ea typeface="+mj-ea"/>
              </a:rPr>
              <a:t>一個青樓女子的故事，如果作者是以一個淫穢、色情的態度去寫，故事自然集中於男女之間歡愛的部份。相反，如果作者是以一個同情、尊重的態度去寫，故事便會集中於描寫青樓女子被迫賣身，身不由己的可憐、無奈</a:t>
            </a:r>
            <a:endParaRPr lang="zh-TW" altLang="en-US" sz="32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277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 smtClean="0"/>
              <a:t>劇本基本理論：態度、主題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</a:rPr>
              <a:t>主題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 (Theme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pPr marL="0" indent="0" algn="just">
              <a:buNone/>
            </a:pPr>
            <a:r>
              <a:rPr lang="zh-TW" altLang="zh-TW" sz="3200" b="1" dirty="0">
                <a:solidFill>
                  <a:srgbClr val="002060"/>
                </a:solidFill>
                <a:latin typeface="+mj-ea"/>
                <a:ea typeface="+mj-ea"/>
              </a:rPr>
              <a:t>主題必須十分明確、貫徹、毫不懷疑</a:t>
            </a:r>
            <a:r>
              <a:rPr lang="zh-TW" altLang="zh-TW" sz="3200" b="1" dirty="0" smtClean="0">
                <a:latin typeface="+mj-ea"/>
                <a:ea typeface="+mj-ea"/>
              </a:rPr>
              <a:t>。</a:t>
            </a:r>
            <a:endParaRPr lang="en-US" altLang="zh-TW" sz="3200" b="1" dirty="0" smtClean="0">
              <a:latin typeface="+mj-ea"/>
              <a:ea typeface="+mj-ea"/>
            </a:endParaRPr>
          </a:p>
          <a:p>
            <a:pPr marL="0" indent="0" algn="just">
              <a:buNone/>
            </a:pPr>
            <a:r>
              <a:rPr lang="zh-TW" altLang="zh-TW" sz="3200" b="1" dirty="0">
                <a:latin typeface="+mj-ea"/>
                <a:ea typeface="+mj-ea"/>
              </a:rPr>
              <a:t>在下筆寫故事之前</a:t>
            </a:r>
            <a:r>
              <a:rPr lang="zh-TW" altLang="zh-TW" sz="3200" b="1" dirty="0" smtClean="0">
                <a:latin typeface="+mj-ea"/>
                <a:ea typeface="+mj-ea"/>
              </a:rPr>
              <a:t>，必須</a:t>
            </a:r>
            <a:r>
              <a:rPr lang="zh-TW" altLang="zh-TW" sz="3200" b="1" dirty="0">
                <a:latin typeface="+mj-ea"/>
                <a:ea typeface="+mj-ea"/>
              </a:rPr>
              <a:t>要問自己：你要講一個怎樣的故事？</a:t>
            </a:r>
            <a:r>
              <a:rPr lang="zh-TW" altLang="zh-TW" sz="3200" b="1" dirty="0" smtClean="0">
                <a:latin typeface="+mj-ea"/>
                <a:ea typeface="+mj-ea"/>
              </a:rPr>
              <a:t>是</a:t>
            </a:r>
            <a:r>
              <a:rPr lang="zh-TW" altLang="en-US" sz="3200" b="1" dirty="0">
                <a:latin typeface="+mj-ea"/>
                <a:ea typeface="+mj-ea"/>
              </a:rPr>
              <a:t>關於</a:t>
            </a:r>
            <a:r>
              <a:rPr lang="zh-TW" altLang="zh-TW" sz="3200" b="1" dirty="0" smtClean="0">
                <a:latin typeface="+mj-ea"/>
                <a:ea typeface="+mj-ea"/>
              </a:rPr>
              <a:t>友情</a:t>
            </a:r>
            <a:r>
              <a:rPr lang="en-US" altLang="zh-TW" sz="3200" b="1" dirty="0">
                <a:latin typeface="+mj-ea"/>
                <a:ea typeface="+mj-ea"/>
              </a:rPr>
              <a:t>(</a:t>
            </a:r>
            <a:r>
              <a:rPr lang="zh-TW" altLang="zh-TW" sz="3200" b="1" dirty="0">
                <a:latin typeface="+mj-ea"/>
                <a:ea typeface="+mj-ea"/>
              </a:rPr>
              <a:t>如電影午夜牛郎</a:t>
            </a:r>
            <a:r>
              <a:rPr lang="en-US" altLang="zh-TW" sz="3200" b="1" dirty="0">
                <a:latin typeface="+mj-ea"/>
                <a:ea typeface="+mj-ea"/>
              </a:rPr>
              <a:t>—midnight cow boy)</a:t>
            </a:r>
            <a:r>
              <a:rPr lang="zh-TW" altLang="zh-TW" sz="3200" b="1" dirty="0">
                <a:latin typeface="+mj-ea"/>
                <a:ea typeface="+mj-ea"/>
              </a:rPr>
              <a:t>，男女之間的愛情</a:t>
            </a:r>
            <a:r>
              <a:rPr lang="en-US" altLang="zh-TW" sz="3200" b="1" dirty="0">
                <a:latin typeface="+mj-ea"/>
                <a:ea typeface="+mj-ea"/>
              </a:rPr>
              <a:t>(</a:t>
            </a:r>
            <a:r>
              <a:rPr lang="zh-TW" altLang="zh-TW" sz="3200" b="1" dirty="0">
                <a:latin typeface="+mj-ea"/>
                <a:ea typeface="+mj-ea"/>
              </a:rPr>
              <a:t>鐵達尼號</a:t>
            </a:r>
            <a:r>
              <a:rPr lang="en-US" altLang="zh-TW" sz="3200" b="1" dirty="0">
                <a:latin typeface="+mj-ea"/>
                <a:ea typeface="+mj-ea"/>
              </a:rPr>
              <a:t>—Titanic)</a:t>
            </a:r>
            <a:r>
              <a:rPr lang="zh-TW" altLang="zh-TW" sz="3200" b="1" dirty="0">
                <a:latin typeface="+mj-ea"/>
                <a:ea typeface="+mj-ea"/>
              </a:rPr>
              <a:t>，外星人入侵地球的故事</a:t>
            </a:r>
            <a:r>
              <a:rPr lang="en-US" altLang="zh-TW" sz="3200" b="1" dirty="0">
                <a:latin typeface="+mj-ea"/>
                <a:ea typeface="+mj-ea"/>
              </a:rPr>
              <a:t>(</a:t>
            </a:r>
            <a:r>
              <a:rPr lang="zh-TW" altLang="zh-TW" sz="3200" b="1" dirty="0">
                <a:latin typeface="+mj-ea"/>
                <a:ea typeface="+mj-ea"/>
              </a:rPr>
              <a:t>天煞地球反擊戰</a:t>
            </a:r>
            <a:r>
              <a:rPr lang="en-US" altLang="zh-TW" sz="3200" b="1" dirty="0">
                <a:latin typeface="+mj-ea"/>
                <a:ea typeface="+mj-ea"/>
              </a:rPr>
              <a:t>)</a:t>
            </a:r>
            <a:r>
              <a:rPr lang="zh-TW" altLang="zh-TW" sz="3200" b="1" dirty="0">
                <a:latin typeface="+mj-ea"/>
                <a:ea typeface="+mj-ea"/>
              </a:rPr>
              <a:t>，還是一個控訴戰爭的故事</a:t>
            </a:r>
            <a:r>
              <a:rPr lang="en-US" altLang="zh-TW" sz="3200" b="1" dirty="0">
                <a:latin typeface="+mj-ea"/>
                <a:ea typeface="+mj-ea"/>
              </a:rPr>
              <a:t>(</a:t>
            </a:r>
            <a:r>
              <a:rPr lang="zh-TW" altLang="zh-TW" sz="3200" b="1" dirty="0">
                <a:latin typeface="+mj-ea"/>
                <a:ea typeface="+mj-ea"/>
              </a:rPr>
              <a:t>殺戮戰場</a:t>
            </a:r>
            <a:r>
              <a:rPr lang="en-US" altLang="zh-TW" sz="3200" b="1" dirty="0">
                <a:latin typeface="+mj-ea"/>
                <a:ea typeface="+mj-ea"/>
              </a:rPr>
              <a:t>—</a:t>
            </a:r>
            <a:r>
              <a:rPr lang="en-US" altLang="zh-TW" sz="3200" b="1" dirty="0" err="1">
                <a:latin typeface="+mj-ea"/>
                <a:ea typeface="+mj-ea"/>
              </a:rPr>
              <a:t>platon</a:t>
            </a:r>
            <a:r>
              <a:rPr lang="en-US" altLang="zh-TW" sz="3200" b="1" dirty="0">
                <a:latin typeface="+mj-ea"/>
                <a:ea typeface="+mj-ea"/>
              </a:rPr>
              <a:t>)</a:t>
            </a:r>
            <a:r>
              <a:rPr lang="zh-TW" altLang="zh-TW" sz="3200" b="1" dirty="0">
                <a:latin typeface="+mj-ea"/>
                <a:ea typeface="+mj-ea"/>
              </a:rPr>
              <a:t>等。這就是主題。</a:t>
            </a:r>
            <a:endParaRPr lang="zh-TW" altLang="en-US" sz="32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455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 smtClean="0"/>
              <a:t>劇本基本理論：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</a:rPr>
              <a:t>創造角色衝突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latin typeface="+mj-ea"/>
                <a:ea typeface="+mj-ea"/>
              </a:rPr>
              <a:t>(create character conflict</a:t>
            </a:r>
            <a:r>
              <a:rPr lang="en-US" altLang="zh-TW" sz="3200" b="1" dirty="0" smtClean="0">
                <a:latin typeface="+mj-ea"/>
                <a:ea typeface="+mj-ea"/>
              </a:rPr>
              <a:t>)</a:t>
            </a:r>
          </a:p>
          <a:p>
            <a:pPr marL="0" indent="0" algn="just">
              <a:buNone/>
            </a:pPr>
            <a:endParaRPr lang="en-US" altLang="zh-TW" sz="3200" b="1" dirty="0" smtClean="0">
              <a:latin typeface="+mj-ea"/>
              <a:ea typeface="+mj-ea"/>
            </a:endParaRPr>
          </a:p>
          <a:p>
            <a:pPr marL="0" indent="0" algn="just">
              <a:buNone/>
            </a:pPr>
            <a:r>
              <a:rPr lang="zh-TW" altLang="zh-TW" sz="3200" b="1" dirty="0" smtClean="0">
                <a:latin typeface="+mj-ea"/>
                <a:ea typeface="+mj-ea"/>
              </a:rPr>
              <a:t>角色</a:t>
            </a:r>
            <a:r>
              <a:rPr lang="zh-TW" altLang="zh-TW" sz="3200" b="1" dirty="0">
                <a:latin typeface="+mj-ea"/>
                <a:ea typeface="+mj-ea"/>
              </a:rPr>
              <a:t>衝突是吸引觀眾的不二法門。這包括故事角色和角色之間的衝突，角色和他自身價值觀的衝突等。</a:t>
            </a:r>
            <a:endParaRPr lang="zh-TW" altLang="en-US" sz="32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545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 smtClean="0"/>
              <a:t>劇本基本理論：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</a:rPr>
              <a:t>不能分解的關係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 (unbreakable bonding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pPr algn="just"/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</a:rPr>
              <a:t>創造表面張力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 (create dramatic tension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pPr marL="0" indent="0" algn="just" hangingPunct="0">
              <a:buNone/>
            </a:pPr>
            <a:r>
              <a:rPr lang="zh-TW" altLang="zh-TW" sz="3200" b="1" dirty="0" smtClean="0">
                <a:latin typeface="+mj-ea"/>
                <a:ea typeface="+mj-ea"/>
              </a:rPr>
              <a:t>讓觀眾</a:t>
            </a:r>
            <a:r>
              <a:rPr lang="zh-TW" altLang="zh-TW" sz="3200" b="1" dirty="0">
                <a:latin typeface="+mj-ea"/>
                <a:ea typeface="+mj-ea"/>
              </a:rPr>
              <a:t>知道一些事而故事中的角色是不知道的</a:t>
            </a:r>
            <a:endParaRPr lang="zh-TW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algn="just" hangingPunct="0">
              <a:buNone/>
            </a:pPr>
            <a:r>
              <a:rPr lang="zh-TW" altLang="zh-TW" sz="3200" b="1" dirty="0">
                <a:latin typeface="+mj-ea"/>
                <a:ea typeface="+mj-ea"/>
              </a:rPr>
              <a:t>讓你的觀眾感到故事中的角色是走在一條錯誤的</a:t>
            </a:r>
            <a:r>
              <a:rPr lang="zh-TW" altLang="zh-TW" sz="3200" b="1" dirty="0" smtClean="0">
                <a:latin typeface="+mj-ea"/>
                <a:ea typeface="+mj-ea"/>
              </a:rPr>
              <a:t>路上</a:t>
            </a:r>
            <a:endParaRPr lang="en-US" altLang="zh-TW" sz="3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just"/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</a:rPr>
              <a:t>時間限制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 (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  <a:t>deadline)</a:t>
            </a:r>
          </a:p>
          <a:p>
            <a:pPr algn="just"/>
            <a:endParaRPr lang="en-US" altLang="zh-TW" sz="3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algn="just">
              <a:buNone/>
            </a:pPr>
            <a:endParaRPr lang="en-US" altLang="zh-TW" sz="32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88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劇情介紹</a:t>
            </a:r>
            <a:endParaRPr lang="zh-TW" altLang="en-US" sz="44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216</TotalTime>
  <Words>414</Words>
  <Application>Microsoft Office PowerPoint</Application>
  <PresentationFormat>如螢幕大小 (4:3)</PresentationFormat>
  <Paragraphs>42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市鎮</vt:lpstr>
      <vt:lpstr>彈性選修課程</vt:lpstr>
      <vt:lpstr>何謂復仇文學？</vt:lpstr>
      <vt:lpstr>何謂復仇衝動？</vt:lpstr>
      <vt:lpstr>劇本基本理論：態度、主題</vt:lpstr>
      <vt:lpstr>劇本基本理論：態度、主題</vt:lpstr>
      <vt:lpstr>劇本基本理論：</vt:lpstr>
      <vt:lpstr>劇本基本理論：</vt:lpstr>
      <vt:lpstr>PowerPoint 簡報</vt:lpstr>
      <vt:lpstr>劇情介紹</vt:lpstr>
      <vt:lpstr>角色介紹</vt:lpstr>
      <vt:lpstr>角色介紹</vt:lpstr>
      <vt:lpstr>角色介紹</vt:lpstr>
      <vt:lpstr>角色介紹</vt:lpstr>
      <vt:lpstr>角色介紹</vt:lpstr>
      <vt:lpstr>角色介紹</vt:lpstr>
      <vt:lpstr>角色介紹</vt:lpstr>
      <vt:lpstr>角色介紹</vt:lpstr>
      <vt:lpstr>角色介紹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彈性選修課程</dc:title>
  <dc:creator>升學組長</dc:creator>
  <cp:lastModifiedBy>tea75</cp:lastModifiedBy>
  <cp:revision>13</cp:revision>
  <dcterms:created xsi:type="dcterms:W3CDTF">2020-09-10T00:13:09Z</dcterms:created>
  <dcterms:modified xsi:type="dcterms:W3CDTF">2021-04-28T08:48:48Z</dcterms:modified>
</cp:coreProperties>
</file>