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6"/>
  </p:notesMasterIdLst>
  <p:handoutMasterIdLst>
    <p:handoutMasterId r:id="rId7"/>
  </p:handoutMasterIdLst>
  <p:sldIdLst>
    <p:sldId id="257" r:id="rId2"/>
    <p:sldId id="262" r:id="rId3"/>
    <p:sldId id="260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菲 莫" initials="小菲" lastIdx="1" clrIdx="0">
    <p:extLst>
      <p:ext uri="{19B8F6BF-5375-455C-9EA6-DF929625EA0E}">
        <p15:presenceInfo xmlns:p15="http://schemas.microsoft.com/office/powerpoint/2012/main" userId="fa4edf1cb20195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3" autoAdjust="0"/>
  </p:normalViewPr>
  <p:slideViewPr>
    <p:cSldViewPr snapToGrid="0">
      <p:cViewPr varScale="1">
        <p:scale>
          <a:sx n="100" d="100"/>
          <a:sy n="100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CD7255-888A-4C7C-853D-E14A76A44819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2022/12/26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B800D5-F0A2-4A01-9A9B-8BD255874D31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1939B29-A3E1-4D4A-A2B1-5914A58DAF86}" type="datetime1">
              <a:rPr lang="zh-TW" altLang="en-US" smtClean="0"/>
              <a:pPr/>
              <a:t>2022/12/26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FFB0464-F52C-4F62-B2A8-C42021021BFD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45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40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05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4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61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25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364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989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9361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429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7393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555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018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14" name="文字版面配置區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 rtlCol="0"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日期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898896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張相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圖片 6" descr="含有地毯的圖片&#10;&#10;自動產生的描述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9" name="文字版面配置區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707" y="743985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4" name="圖形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圖片版面配置區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7" name="圖片版面配置區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0" name="圖片版面配置區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1" name="圖片版面配置區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3" name="文字版面配置區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 rtlCol="0"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在此新增文字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64367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9800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張相片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圖形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圖片版面配置區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64582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文字版面配置區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2" name="圖形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107983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影像的分節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版面配置區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6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張相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含有地毯的圖片&#10;&#10;自動產生的描述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圖片版面配置區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 rtlCol="0"/>
          <a:lstStyle>
            <a:lvl1pPr algn="ctr">
              <a:buNone/>
              <a:defRPr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圖形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圖片版面配置區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張相片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圖形 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圖形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9" name="圖片版面配置區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0" name="圖片版面配置區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1" name="圖片版面配置區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張相片拼貼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圖片版面配置區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9" name="圖片版面配置區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0" name="圖片版面配置區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1" name="圖片版面配置區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2" name="圖片版面配置區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3" name="圖片版面配置區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4" name="圖片版面配置區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5" name="圖片版面配置區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808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05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419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96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027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089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833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6504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661" r:id="rId22"/>
    <p:sldLayoutId id="2147483668" r:id="rId23"/>
    <p:sldLayoutId id="2147483664" r:id="rId24"/>
    <p:sldLayoutId id="2147483666" r:id="rId2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1937BB-8C52-48AD-84E8-D9E4C22EC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28397" y="6011306"/>
            <a:ext cx="3249643" cy="379110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zh-TW" altLang="en-US" sz="32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觀光餐飲學程</a:t>
            </a:r>
          </a:p>
        </p:txBody>
      </p:sp>
      <p:sp>
        <p:nvSpPr>
          <p:cNvPr id="11" name="標題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191" y="4193749"/>
            <a:ext cx="4809839" cy="573515"/>
          </a:xfrm>
        </p:spPr>
        <p:txBody>
          <a:bodyPr rtlCol="0"/>
          <a:lstStyle/>
          <a:p>
            <a:pPr rtl="0"/>
            <a:r>
              <a:rPr lang="zh-TW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哈日體驗</a:t>
            </a:r>
            <a:endParaRPr lang="zh-TW" altLang="en-US" sz="4400" b="1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標題 10">
            <a:extLst>
              <a:ext uri="{FF2B5EF4-FFF2-40B4-BE49-F238E27FC236}">
                <a16:creationId xmlns:a16="http://schemas.microsoft.com/office/drawing/2014/main" id="{8527FDA1-A52E-698D-1EC6-1B98F7FB1B1C}"/>
              </a:ext>
            </a:extLst>
          </p:cNvPr>
          <p:cNvSpPr txBox="1">
            <a:spLocks/>
          </p:cNvSpPr>
          <p:nvPr/>
        </p:nvSpPr>
        <p:spPr>
          <a:xfrm>
            <a:off x="6521609" y="3366094"/>
            <a:ext cx="4809839" cy="5735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r>
              <a:rPr lang="en-US" altLang="zh-TW" dirty="0">
                <a:solidFill>
                  <a:schemeClr val="bg1"/>
                </a:solidFill>
              </a:rPr>
              <a:t>111-2 </a:t>
            </a:r>
            <a:r>
              <a:rPr lang="zh-TW" altLang="en-US" dirty="0">
                <a:solidFill>
                  <a:schemeClr val="bg1"/>
                </a:solidFill>
              </a:rPr>
              <a:t>彈性選修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60E79EC-5024-4093-A8A5-001D44B85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60058"/>
            <a:ext cx="5400675" cy="35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4731857-BA34-ACB5-02F5-CF3411829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77134" y="2470987"/>
            <a:ext cx="1447922" cy="41043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/>
              <a:t>主題一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C26F1D9-0535-474D-81AA-B405ACC2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562" y="568602"/>
            <a:ext cx="3405629" cy="592890"/>
          </a:xfrm>
        </p:spPr>
        <p:txBody>
          <a:bodyPr rtlCol="0"/>
          <a:lstStyle/>
          <a:p>
            <a:pPr rtl="0"/>
            <a:r>
              <a:rPr lang="zh-TW" altLang="en-US" sz="4400" b="0" i="1" cap="none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課程</a:t>
            </a:r>
            <a:r>
              <a:rPr lang="zh-TW" altLang="en-US" sz="7200" cap="none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介紹</a:t>
            </a:r>
            <a:endParaRPr lang="zh-TW" altLang="en-US" sz="6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A0B82A13-96A1-7FB3-C85A-EB144D0D2507}"/>
              </a:ext>
            </a:extLst>
          </p:cNvPr>
          <p:cNvSpPr txBox="1">
            <a:spLocks/>
          </p:cNvSpPr>
          <p:nvPr/>
        </p:nvSpPr>
        <p:spPr>
          <a:xfrm>
            <a:off x="3974128" y="2470990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主題二</a:t>
            </a:r>
          </a:p>
        </p:txBody>
      </p:sp>
      <p:sp>
        <p:nvSpPr>
          <p:cNvPr id="13" name="文字版面配置區 3">
            <a:extLst>
              <a:ext uri="{FF2B5EF4-FFF2-40B4-BE49-F238E27FC236}">
                <a16:creationId xmlns:a16="http://schemas.microsoft.com/office/drawing/2014/main" id="{AC0AB425-7966-9B54-B9C8-B32FD77C87C4}"/>
              </a:ext>
            </a:extLst>
          </p:cNvPr>
          <p:cNvSpPr txBox="1">
            <a:spLocks/>
          </p:cNvSpPr>
          <p:nvPr/>
        </p:nvSpPr>
        <p:spPr>
          <a:xfrm>
            <a:off x="6769952" y="2470989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主題三</a:t>
            </a:r>
          </a:p>
        </p:txBody>
      </p:sp>
      <p:sp>
        <p:nvSpPr>
          <p:cNvPr id="14" name="文字版面配置區 3">
            <a:extLst>
              <a:ext uri="{FF2B5EF4-FFF2-40B4-BE49-F238E27FC236}">
                <a16:creationId xmlns:a16="http://schemas.microsoft.com/office/drawing/2014/main" id="{D42BD928-93C7-0B99-7AAE-E2783576D159}"/>
              </a:ext>
            </a:extLst>
          </p:cNvPr>
          <p:cNvSpPr txBox="1">
            <a:spLocks/>
          </p:cNvSpPr>
          <p:nvPr/>
        </p:nvSpPr>
        <p:spPr>
          <a:xfrm>
            <a:off x="9463533" y="2470988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主題四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2A5AC08-5126-548F-EB6D-FBCACCA4AE7F}"/>
              </a:ext>
            </a:extLst>
          </p:cNvPr>
          <p:cNvSpPr txBox="1"/>
          <p:nvPr/>
        </p:nvSpPr>
        <p:spPr>
          <a:xfrm>
            <a:off x="3905362" y="3085219"/>
            <a:ext cx="226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zh-TW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肉料理專門店</a:t>
            </a:r>
            <a:endParaRPr lang="zh-TW" altLang="en-US" b="1" i="0" dirty="0">
              <a:solidFill>
                <a:srgbClr val="FF0000"/>
              </a:solidFill>
              <a:effectLst/>
              <a:latin typeface="PingFang TC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FF59E1D-772E-61A0-A18E-7D6F31F86114}"/>
              </a:ext>
            </a:extLst>
          </p:cNvPr>
          <p:cNvSpPr txBox="1"/>
          <p:nvPr/>
        </p:nvSpPr>
        <p:spPr>
          <a:xfrm>
            <a:off x="1177133" y="3064194"/>
            <a:ext cx="1843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zh-TW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和食的分類</a:t>
            </a:r>
            <a:endParaRPr lang="zh-TW" altLang="en-US" b="1" i="0" dirty="0">
              <a:solidFill>
                <a:srgbClr val="FF0000"/>
              </a:solidFill>
              <a:effectLst/>
              <a:latin typeface="PingFang TC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7EC9439-257C-47C3-95B8-23C34AFDEDE8}"/>
              </a:ext>
            </a:extLst>
          </p:cNvPr>
          <p:cNvSpPr txBox="1"/>
          <p:nvPr/>
        </p:nvSpPr>
        <p:spPr>
          <a:xfrm>
            <a:off x="6642984" y="3096258"/>
            <a:ext cx="181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日本的鄉土料理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E798FAA-1A8C-469D-BE42-98AAB7FDC2EE}"/>
              </a:ext>
            </a:extLst>
          </p:cNvPr>
          <p:cNvSpPr txBox="1"/>
          <p:nvPr/>
        </p:nvSpPr>
        <p:spPr>
          <a:xfrm>
            <a:off x="9541164" y="3096258"/>
            <a:ext cx="169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和食器皿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6" name="圖片版面配置區 15">
            <a:extLst>
              <a:ext uri="{FF2B5EF4-FFF2-40B4-BE49-F238E27FC236}">
                <a16:creationId xmlns:a16="http://schemas.microsoft.com/office/drawing/2014/main" id="{04627FDE-6C1E-44F2-8FC8-C3C0E3D1E5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0046" r="2004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6" name="圖片版面配置區 25">
            <a:extLst>
              <a:ext uri="{FF2B5EF4-FFF2-40B4-BE49-F238E27FC236}">
                <a16:creationId xmlns:a16="http://schemas.microsoft.com/office/drawing/2014/main" id="{EE8826CD-AC28-4841-9192-962F59CC31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23656" r="2365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圖片版面配置區 17">
            <a:extLst>
              <a:ext uri="{FF2B5EF4-FFF2-40B4-BE49-F238E27FC236}">
                <a16:creationId xmlns:a16="http://schemas.microsoft.com/office/drawing/2014/main" id="{32667368-DDB1-484C-9CC7-BF609064BB8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2417" r="1241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8585C106-CA90-4AB8-A740-A573A886A9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21836" r="2183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2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941C3E7F-A920-4E9F-5E76-91988B6C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859" y="1278013"/>
            <a:ext cx="5564256" cy="4256012"/>
          </a:xfrm>
        </p:spPr>
        <p:txBody>
          <a:bodyPr/>
          <a:lstStyle/>
          <a:p>
            <a:pPr algn="l"/>
            <a:r>
              <a:rPr lang="zh-TW" altLang="en-US" sz="3200" dirty="0"/>
              <a:t>        </a:t>
            </a:r>
            <a:r>
              <a:rPr lang="zh-TW" altLang="en-US" sz="3200" dirty="0">
                <a:solidFill>
                  <a:srgbClr val="FF0000"/>
                </a:solidFill>
              </a:rPr>
              <a:t>課程主要讓學生知道透過哈日體驗能對日本文化學習產生興趣，培養學生從日本文化體驗中，學習到相關日語餐旅語彙。</a:t>
            </a:r>
            <a:br>
              <a:rPr lang="en-US" altLang="zh-TW" sz="3200" dirty="0">
                <a:solidFill>
                  <a:srgbClr val="FF0000"/>
                </a:solidFill>
              </a:rPr>
            </a:br>
            <a:r>
              <a:rPr lang="zh-TW" altLang="en-US" sz="3200" dirty="0">
                <a:solidFill>
                  <a:srgbClr val="FF0000"/>
                </a:solidFill>
              </a:rPr>
              <a:t>        課程後段，會請學生分組報告，驗收課堂成果。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1BDCC90-28DE-46BF-9E4C-7B2F06C267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4904" y="1164507"/>
            <a:ext cx="3999492" cy="4762500"/>
          </a:xfrm>
        </p:spPr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B774484-1C46-4932-962B-CE5E1B4E4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659" y="1164507"/>
            <a:ext cx="36766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>
            <a:extLst>
              <a:ext uri="{FF2B5EF4-FFF2-40B4-BE49-F238E27FC236}">
                <a16:creationId xmlns:a16="http://schemas.microsoft.com/office/drawing/2014/main" id="{766CCDE6-6086-4623-9169-9BF63A21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6" y="1893532"/>
            <a:ext cx="10260281" cy="1740900"/>
          </a:xfrm>
        </p:spPr>
        <p:txBody>
          <a:bodyPr rtlCol="0"/>
          <a:lstStyle/>
          <a:p>
            <a:pPr rtl="0"/>
            <a:r>
              <a:rPr lang="zh-TW" altLang="en-US" b="1" i="0" dirty="0">
                <a:solidFill>
                  <a:srgbClr val="FF0000"/>
                </a:solidFill>
                <a:effectLst/>
                <a:latin typeface="Noto Serif TC"/>
              </a:rPr>
              <a:t>哈日體驗，生活變得更有趣！</a:t>
            </a:r>
            <a:endParaRPr lang="zh-TW" altLang="en-US" sz="11500" b="1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21">
            <a:extLst>
              <a:ext uri="{FF2B5EF4-FFF2-40B4-BE49-F238E27FC236}">
                <a16:creationId xmlns:a16="http://schemas.microsoft.com/office/drawing/2014/main" id="{2F28D0B3-3351-E9E9-1336-5BA20389373A}"/>
              </a:ext>
            </a:extLst>
          </p:cNvPr>
          <p:cNvSpPr txBox="1">
            <a:spLocks/>
          </p:cNvSpPr>
          <p:nvPr/>
        </p:nvSpPr>
        <p:spPr>
          <a:xfrm>
            <a:off x="1280555" y="5501652"/>
            <a:ext cx="10260281" cy="1740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cap="all" baseline="0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r>
              <a:rPr lang="zh-TW" altLang="en-US" sz="3200" b="0" i="1" dirty="0">
                <a:solidFill>
                  <a:srgbClr val="FF0000"/>
                </a:solidFill>
                <a:latin typeface="Noto Serif TC"/>
              </a:rPr>
              <a:t>讓我們一哈日體驗吧！</a:t>
            </a:r>
            <a:endParaRPr lang="zh-TW" altLang="en-US" sz="8800" i="1" dirty="0">
              <a:solidFill>
                <a:srgbClr val="FF000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468A836-7B67-433D-979C-6B875C465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80" y="344911"/>
            <a:ext cx="4666276" cy="309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38312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</TotalTime>
  <Words>106</Words>
  <Application>Microsoft Office PowerPoint</Application>
  <PresentationFormat>寬螢幕</PresentationFormat>
  <Paragraphs>19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Microsoft JhengHei UI</vt:lpstr>
      <vt:lpstr>Noto Serif TC</vt:lpstr>
      <vt:lpstr>PingFang TC</vt:lpstr>
      <vt:lpstr>Arial</vt:lpstr>
      <vt:lpstr>Century Gothic</vt:lpstr>
      <vt:lpstr>Wingdings 3</vt:lpstr>
      <vt:lpstr>切割線</vt:lpstr>
      <vt:lpstr>哈日體驗</vt:lpstr>
      <vt:lpstr>課程介紹</vt:lpstr>
      <vt:lpstr>        課程主要讓學生知道透過哈日體驗能對日本文化學習產生興趣，培養學生從日本文化體驗中，學習到相關日語餐旅語彙。         課程後段，會請學生分組報告，驗收課堂成果。</vt:lpstr>
      <vt:lpstr>哈日體驗，生活變得更有趣！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觀光導覽入門</dc:title>
  <dc:creator>陳君圻</dc:creator>
  <cp:lastModifiedBy>小菲 莫</cp:lastModifiedBy>
  <cp:revision>8</cp:revision>
  <dcterms:created xsi:type="dcterms:W3CDTF">2022-06-08T01:33:23Z</dcterms:created>
  <dcterms:modified xsi:type="dcterms:W3CDTF">2022-12-26T07:16:58Z</dcterms:modified>
</cp:coreProperties>
</file>