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sldIdLst>
    <p:sldId id="256" r:id="rId2"/>
    <p:sldId id="273" r:id="rId3"/>
    <p:sldId id="311" r:id="rId4"/>
    <p:sldId id="261" r:id="rId5"/>
    <p:sldId id="312" r:id="rId6"/>
    <p:sldId id="313" r:id="rId7"/>
    <p:sldId id="314" r:id="rId8"/>
    <p:sldId id="315" r:id="rId9"/>
    <p:sldId id="318" r:id="rId10"/>
    <p:sldId id="319" r:id="rId11"/>
    <p:sldId id="317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262" r:id="rId27"/>
    <p:sldId id="339" r:id="rId28"/>
    <p:sldId id="350" r:id="rId29"/>
    <p:sldId id="337" r:id="rId30"/>
    <p:sldId id="338" r:id="rId31"/>
    <p:sldId id="341" r:id="rId32"/>
    <p:sldId id="344" r:id="rId33"/>
    <p:sldId id="263" r:id="rId34"/>
    <p:sldId id="342" r:id="rId35"/>
    <p:sldId id="343" r:id="rId36"/>
    <p:sldId id="308" r:id="rId37"/>
    <p:sldId id="345" r:id="rId38"/>
    <p:sldId id="347" r:id="rId39"/>
    <p:sldId id="348" r:id="rId40"/>
    <p:sldId id="272" r:id="rId41"/>
    <p:sldId id="349" r:id="rId42"/>
  </p:sldIdLst>
  <p:sldSz cx="9144000" cy="5143500" type="screen16x9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EFA93"/>
    <a:srgbClr val="21532F"/>
    <a:srgbClr val="E2D8BC"/>
    <a:srgbClr val="003399"/>
    <a:srgbClr val="1124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478A-6552-4C7E-9A42-FC7D2C1A85C7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4856163"/>
            <a:ext cx="7588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B18B-2D27-4652-BEAE-F8D0150AC3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CAAD-7867-4AD7-A8F0-1AE7DF957DDC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DC29-EC5A-4FA0-A255-53D512F07E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C6D9-A126-45FC-9E42-7448CBB0C8B3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4C77-0D82-4A5F-ADD3-510C731CF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AAC2-5793-4F27-A1F8-78A904670B15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4856163"/>
            <a:ext cx="7588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54A0-50D0-42BC-95C1-71A34A0087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271C-1398-4FEB-9146-2CACE319F71F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613E-BE7A-4AC5-91AE-56CB21A388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296F-AC7E-47D7-BBE4-EF1DFC292197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8B988-0312-4276-B3CA-DA749D7FF2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7BDE-DB76-4097-932B-775BF4922818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C5EE-C3D2-41C2-B5C8-1B7CC41CA6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B723-AFA0-42BA-8DEE-A2E0BD863B3A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CB72-257F-4991-A8E6-BC789199FD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7A3A-9879-48A3-BAD1-0337EA14DF3C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E9F4-8AC0-4992-B229-7959176A70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4067-5E2B-47E6-96EC-E62FC46D9410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D9D-C175-4C0A-A2D8-665701A4B7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337F-7E5B-4EF9-9D24-1DAB616DAD47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9BAB-277E-4577-9C7D-31570A7759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1029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165225"/>
            <a:ext cx="86868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748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4BF2D44-0FD6-4F67-B592-94CC29E0FE02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74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4857750"/>
            <a:ext cx="762000" cy="18415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38F30C1-35D8-456C-96A8-F9C97F8535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79" r:id="rId4"/>
    <p:sldLayoutId id="2147484285" r:id="rId5"/>
    <p:sldLayoutId id="2147484280" r:id="rId6"/>
    <p:sldLayoutId id="2147484286" r:id="rId7"/>
    <p:sldLayoutId id="2147484287" r:id="rId8"/>
    <p:sldLayoutId id="2147484288" r:id="rId9"/>
    <p:sldLayoutId id="2147484281" r:id="rId10"/>
    <p:sldLayoutId id="21474842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ector.chsh.ntct.edu.tw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://www.chsh.ntct.edu.tw/web/inspector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副標題 2"/>
          <p:cNvSpPr>
            <a:spLocks noGrp="1"/>
          </p:cNvSpPr>
          <p:nvPr>
            <p:ph type="subTitle" idx="1"/>
          </p:nvPr>
        </p:nvSpPr>
        <p:spPr>
          <a:xfrm>
            <a:off x="3924300" y="2139950"/>
            <a:ext cx="5113338" cy="160337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)1400</a:t>
            </a:r>
          </a:p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私立四維高中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第四次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訪視人員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國教署聘任督學 葉日陞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55625"/>
            <a:ext cx="705643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1080509四維高中視導_190510_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067694"/>
            <a:ext cx="3850106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、前瞻計畫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人才培育促進就業建設</a:t>
            </a:r>
            <a:b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7575"/>
            <a:ext cx="9144000" cy="357331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3-4.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學校需特別關注加強輔導或協助者：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請條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列簡述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各校皆勤寫相關的競爭型計畫，國教署大多能滿足學校的需求。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3-5.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本學年度訪視後的建議：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對勤寫競爭型計畫並落實執行的學校，續予支持鼓勵。</a:t>
            </a:r>
          </a:p>
          <a:p>
            <a:pPr>
              <a:buFont typeface="Wingdings" pitchFamily="2" charset="2"/>
              <a:buChar char="Ø"/>
            </a:pPr>
            <a:endParaRPr lang="zh-TW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、就業導向課程專班辦理情形</a:t>
            </a: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4-1.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專班招生人數與計畫核定人數是否相符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4-2.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有否依計畫書規劃辦理職場體驗、業師協同教學及赴合作廠家實習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必辦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等項目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4-3.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依據申請計畫書，實習約定廠家是否相符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如有改變需申報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4-4.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專班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預期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就業情形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686800" cy="62865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4-5.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*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555526"/>
            <a:ext cx="9144000" cy="4005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>花工就業導向課程專班辦理的最具體落實，很值得肯定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中鋼公司原住民就業導向機電整合課程專班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103-106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人參加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人已至中鋼就業。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汽機車技術就業導向課程專班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:104-106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人參加，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就業成功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3.107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年度增加機械設計與加工就業導向課程專班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中國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探針公司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):16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人參加。續辦汽機車技術就業導向課程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人參加。</a:t>
            </a:r>
          </a:p>
          <a:p>
            <a:pPr>
              <a:buFont typeface="Wingdings" pitchFamily="2" charset="2"/>
              <a:buChar char="Ø"/>
            </a:pP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4-5.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*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7573"/>
            <a:ext cx="9144000" cy="35733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>花工就業導向課程專班辦理的最具體落實，很值得肯定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4.108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年度除續辦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年度專班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人參加外，另增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電機修護業導向課程專班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捷正公司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)10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人，花蓮區石材加工業導向課程專班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人。並積極尋覓產學攜手合作廠商為孩子們找出路。</a:t>
            </a:r>
          </a:p>
          <a:p>
            <a:pPr>
              <a:buFont typeface="Wingdings" pitchFamily="2" charset="2"/>
              <a:buChar char="Ø"/>
            </a:pP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686800" cy="62865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4-6.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窒礙或待解問題之處理：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1"/>
            <a:ext cx="8991600" cy="3789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廣設大學後，使得技術型高中畢業生亦以升學科大為首選，對已取得良好職務如中鋼、台電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對花東及離島地區專門提供的基層技術人員甄選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的學生大多可上國立科大，輔導他們先取得職位，未來再循回流教育進修學位，非常重要</a:t>
            </a:r>
          </a:p>
          <a:p>
            <a:pPr>
              <a:buFont typeface="Wingdings" pitchFamily="2" charset="2"/>
              <a:buChar char="Ø"/>
            </a:pPr>
            <a:r>
              <a:rPr lang="en-US" altLang="zh-TW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4-7.</a:t>
            </a:r>
            <a:r>
              <a:rPr lang="zh-TW" altLang="zh-TW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本學年度訪視後的建議：</a:t>
            </a:r>
            <a:r>
              <a:rPr lang="en-US" altLang="zh-TW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zh-TW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請條列簡述</a:t>
            </a:r>
            <a:r>
              <a:rPr lang="en-US" altLang="zh-TW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) </a:t>
            </a:r>
            <a:endParaRPr lang="zh-TW" altLang="zh-TW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對努力為學生找出路的技術型高中，請國教署多予支持鼓勵。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686800" cy="62865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、校園正向管教</a:t>
            </a: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43559"/>
            <a:ext cx="8991600" cy="371733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5-1.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教師違反正向管教規定之處遇及輔導情形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sz="3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5-2.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各校校內正向管教之輔導成效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 *4</a:t>
            </a:r>
            <a:endParaRPr lang="zh-TW" altLang="zh-TW" sz="3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5-3.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每週兩日第一節開始上課前學生自主學習規劃及管理情形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 *3</a:t>
            </a:r>
            <a:endParaRPr lang="zh-TW" altLang="zh-TW" sz="3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5-4.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學生自治組織運作情形及學生「應」或「得」參加之會議落實情形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 *4</a:t>
            </a:r>
            <a:endParaRPr lang="zh-TW" altLang="zh-TW" sz="3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5-5.</a:t>
            </a:r>
            <a:r>
              <a:rPr lang="zh-TW" altLang="zh-TW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sz="3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各校皆依相關規定辦理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5-6.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學校需特別關注加強輔導或協助者：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65225"/>
            <a:ext cx="8991600" cy="33956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對學生訓輔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管教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法令的鬆綁，外加教官明定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年退出校園，校園教權高漲的氛圍，多數教師不太管學生，正向管教做到了，但學生品德、生活教育的功能式微，對整體教育理想的達成，有隱憂。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5-7.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本學年度訪視後的建議：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教育政策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"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因地制宜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"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有其必要性，只限每週兩日第一節開始上課前學生自主學習規劃及管理，在花蓮地區真的沒有必要。各校還是覺得原來有早讀的方式較佳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2865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、校園性別平等教育</a:t>
            </a: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915566"/>
            <a:ext cx="8991600" cy="386134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6-1.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性別平等議題融入教學執行情形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6-2.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各項性別平等事件之處遇流程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6-3.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各項性別平等事件後續輔導工作情形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6-4.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各校是否依性別平等教育法成立性別平等教育委員會並正常運作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*5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6-5.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學校提供性別平等學習環境及空間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2865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、校園性別平等教育</a:t>
            </a: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7574"/>
            <a:ext cx="8991600" cy="35733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6-6.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各校皆依相關規定落實辦理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6-7.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學校需特別關注加強輔導或協助者：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6-8.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本學年度訪視後的建議：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 *</a:t>
            </a:r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</a:t>
            </a:r>
          </a:p>
          <a:p>
            <a:pPr>
              <a:buFont typeface="Wingdings" pitchFamily="2" charset="2"/>
              <a:buChar char="Ø"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62865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、健康促進推動情形</a:t>
            </a: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7575"/>
            <a:ext cx="9144000" cy="357331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7-1.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健康促進及建立健康生活行為活動辦理情形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7-2.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各校健康促進實施計畫必自選議題執行情形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7-3.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 *</a:t>
            </a:r>
            <a:endParaRPr lang="zh-TW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各校皆依計畫落實辦理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7-4.</a:t>
            </a:r>
            <a:r>
              <a:rPr lang="zh-TW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學校需特別關注加強輔導或協助者：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 *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除了選辦議題外，全校健康促進成為常態性的重要工作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7-5.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本學年度訪視後的建議：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版面配置區 4"/>
          <p:cNvSpPr>
            <a:spLocks noGrp="1"/>
          </p:cNvSpPr>
          <p:nvPr>
            <p:ph type="body" idx="1"/>
          </p:nvPr>
        </p:nvSpPr>
        <p:spPr>
          <a:xfrm>
            <a:off x="179512" y="1203598"/>
            <a:ext cx="8964488" cy="4175671"/>
          </a:xfrm>
        </p:spPr>
        <p:txBody>
          <a:bodyPr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一、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1400-1440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花蓮縣各校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學年度視導分享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聘督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):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本學年視導事項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給學校建言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各校給國教署建言及答覆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二、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1440-1450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國教署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年訪視事項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聘督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三、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1450-1530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訪視事項前叁項說明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學校報告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1530-1600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交流對談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意見反映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195486"/>
            <a:ext cx="777240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流程安排參考</a:t>
            </a:r>
            <a:r>
              <a:rPr altLang="zh-TW" sz="4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2865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、學務創新人力執行情形</a:t>
            </a: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393335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8-1.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學校學務創新人員是否依據資格順位進用及經費執行情形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8-2.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學校對於學務創新人員工作規劃情形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8-3.</a:t>
            </a:r>
            <a:r>
              <a:rPr lang="zh-TW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玉里高中三員，以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"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校安教官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"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名之，設計背心制服，工作成效佳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8-4.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學校需特別關注加強輔導或協助者：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目前仍有軍訓教官學校，尚無迫切需要，將來遇缺無法遞補教官時，將逐步增加。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8-5.</a:t>
            </a:r>
            <a:r>
              <a:rPr lang="zh-TW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本學年度訪視後的建議：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各校對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"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教官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年退出校園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"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仍有修法改變的期待。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、中離訪視業務</a:t>
            </a: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59582"/>
            <a:ext cx="9144000" cy="33956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9-1.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訂定「高級中等學校學生穩定就學及中途離校學生輔導機制實施計畫」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9-2.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成立中離學生輔導小組，必要時召開安置輔導會議，執行預防、處理及追蹤三階段輔導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9-3.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中離輔導紀錄是否完成逐級核章並上傳中離通報系統備查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*5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9-4.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是否落實「追蹤輔導紀錄表」填寫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9-5.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987573"/>
            <a:ext cx="8686800" cy="35733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各校皆依相關規定辦理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9-6.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學校需特別關注加強輔導或協助者：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有夜間進修部學校，對日校適應不良學生的收納，可大量減少中離學生。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9-7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本學年度訪視後的建議：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夜間進修部勿輕言放棄招生。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、新世代校園反毒推動情形</a:t>
            </a:r>
            <a:b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771551"/>
            <a:ext cx="8686800" cy="3789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10-1.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將「拒毒」列為學校重要工作並制定學校防制學生藥物濫用策略方案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10-2.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辦理研習、教學工作坊及指導教師將藥物濫用分齡補充教材融入課程執行情形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10-3.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結合民間團體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社區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、學校家長會辦理防制學生藥物濫用宣導執行情形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10-4.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防制學生藥物濫用宣導創新作為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10-5.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校園毒品防制整體執行績效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10-6.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8520" y="771550"/>
            <a:ext cx="9468544" cy="3789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學務處、教官室相關同仁的努力可將此項業務落實有效推動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以花工為例，向國教署申請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年補助推動拒毒健康校園經費，獲核定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元。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、榮獲花蓮縣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年推動學生藥物濫用防制績優學校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、榮獲花蓮縣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年防制學生藥物濫用微電影創作第一名。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、承辦教官藍士欽榮獲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年教育部推動學生藥物濫用防制績優個人。</a:t>
            </a:r>
          </a:p>
          <a:p>
            <a:endParaRPr lang="zh-TW" altLang="en-US" sz="3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686800" cy="62865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10-7.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學校需特別關注加強輔導或協助者：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1589"/>
            <a:ext cx="8991600" cy="34292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除了學務處、教官室同仁外，集合第一線導師的共識、健康中心護理師的專業，民間團體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社區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、學校家長會，共同推動，可讓校園反毒發揮更大功效。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10-8.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本學年度訪視後的建議：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國教署經費補助、各項推廣競賽很可以提升校園反毒推動績效。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6069013" cy="863600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1124D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1124D9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solidFill>
                  <a:srgbClr val="1124D9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1124D9"/>
                </a:solidFill>
                <a:latin typeface="標楷體" pitchFamily="65" charset="-120"/>
                <a:ea typeface="標楷體" pitchFamily="65" charset="-120"/>
              </a:rPr>
              <a:t>給學校建言</a:t>
            </a:r>
            <a:endParaRPr lang="en-US" altLang="zh-TW" dirty="0" smtClean="0">
              <a:solidFill>
                <a:srgbClr val="1124D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842963"/>
            <a:ext cx="8856662" cy="43005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校務評鑑，資料請及早準備，最好能騰出校內檢核</a:t>
            </a:r>
            <a:endParaRPr lang="en-US" altLang="zh-TW" sz="4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時間。簡報時間掌控很重要，建議多以圖表、團片</a:t>
            </a:r>
            <a:endParaRPr lang="en-US" altLang="zh-TW" sz="4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方式呈現</a:t>
            </a:r>
          </a:p>
          <a:p>
            <a:pPr>
              <a:buNone/>
            </a:pP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新建或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整修工程落後，請具體留下與廠商的溝通紀</a:t>
            </a:r>
            <a:endParaRPr lang="en-US" altLang="zh-TW" sz="4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錄，釐清行政責任。</a:t>
            </a:r>
          </a:p>
          <a:p>
            <a:pPr>
              <a:buNone/>
            </a:pP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進修部扶弱功能很重要，請勿輕言減班或放棄。</a:t>
            </a:r>
            <a:endParaRPr lang="en-US" altLang="zh-TW" sz="4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花工營養師編制是國教署配置至各校訪視、諮詢的</a:t>
            </a:r>
            <a:endParaRPr lang="en-US" altLang="zh-TW" sz="4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，可多加運用。</a:t>
            </a:r>
            <a:endParaRPr lang="en-US" altLang="zh-TW" sz="4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英語文的教學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各校皆可再加強</a:t>
            </a:r>
            <a:r>
              <a:rPr lang="zh-TW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None/>
            </a:pPr>
            <a:endParaRPr lang="zh-TW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zh-TW" altLang="zh-TW" sz="33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67494"/>
            <a:ext cx="8892480" cy="4437410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本縣學生音樂比賽合唱七個項目今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(107)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學年度只有四維及花工參加兩項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女聲及鄉土客語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比賽，還有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項從缺，實在可惜，建議學校可試著成立合唱團</a:t>
            </a:r>
          </a:p>
          <a:p>
            <a:pPr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海星超過十年的高中、國中合唱團，在花蓮地區發光發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亮，為各校所欽羨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上騰曾經多年參加原住民語及男生合唱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榮獲佳績     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花中花女都有過很好的傳統，甚至多年前相互支援兩校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校慶活動且聯袂包遊覽車到北區參加決賽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慈中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可傳唱慈濟歌選，符合慈中辦學精神。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音樂花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商推廣的很好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，可嘗試加合唱。</a:t>
            </a:r>
            <a:endParaRPr lang="zh-TW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771800" cy="179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9662"/>
            <a:ext cx="3816424" cy="33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4918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771550"/>
            <a:ext cx="8676456" cy="4371950"/>
          </a:xfrm>
        </p:spPr>
        <p:txBody>
          <a:bodyPr/>
          <a:lstStyle/>
          <a:p>
            <a:pPr>
              <a:buNone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擔任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課綱前導學校，提前試辦彈性學習課程，運作順暢，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年擬爭取續辦，值得肯定。</a:t>
            </a:r>
          </a:p>
          <a:p>
            <a:pPr>
              <a:buNone/>
            </a:pP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針對少子化生源不足困境，妥善運用多元招生策略，包含辦學成果行銷至學區國中、社區聯誼活動、海報張貼於火車站、國中會考後協助社區國中辦理山野訓練活動</a:t>
            </a: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等，都是很具體的好作法。</a:t>
            </a:r>
            <a:endParaRPr lang="en-US" altLang="zh-TW" sz="2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sz="2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努力爭取競爭型計畫經費提升教學績效值得肯定</a:t>
            </a:r>
          </a:p>
          <a:p>
            <a:pPr>
              <a:buNone/>
            </a:pPr>
            <a:r>
              <a:rPr lang="en-US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sz="2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積極主動幫助弱勢學生爭取獎助學金</a:t>
            </a:r>
            <a:r>
              <a:rPr lang="zh-TW" altLang="zh-TW" sz="2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，讓學生能順利完成學業。</a:t>
            </a:r>
          </a:p>
          <a:p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79512" y="267494"/>
            <a:ext cx="2088232" cy="5205413"/>
          </a:xfrm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1061011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花蓮高工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1061005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花蓮特教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1061107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花蓮高農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1061111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國光商工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1061114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花蓮高中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1061121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花蓮女中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1061128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花蓮高商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kumimoji="1"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1070226</a:t>
            </a:r>
            <a:r>
              <a:rPr kumimoji="1"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海星高中</a:t>
            </a:r>
            <a:endParaRPr kumimoji="1"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kumimoji="1"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1070227</a:t>
            </a:r>
            <a:r>
              <a:rPr kumimoji="1"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慈大附中</a:t>
            </a:r>
            <a:endParaRPr kumimoji="1"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1070312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光復商工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1070322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四維高中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1070402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上騰工商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1070410</a:t>
            </a:r>
            <a:r>
              <a:rPr lang="zh-TW" altLang="en-US" sz="8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玉里高中</a:t>
            </a:r>
            <a:endParaRPr lang="en-US" altLang="zh-TW" sz="8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8000" u="sng" dirty="0" smtClean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1070509</a:t>
            </a:r>
            <a:r>
              <a:rPr lang="zh-TW" altLang="en-US" sz="8000" dirty="0" smtClean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花蓮高工</a:t>
            </a:r>
            <a:endParaRPr lang="en-US" altLang="zh-TW" sz="8000" dirty="0" smtClean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8000" u="sng" dirty="0" smtClean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1070514</a:t>
            </a:r>
            <a:r>
              <a:rPr lang="zh-TW" altLang="en-US" sz="8000" dirty="0" smtClean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花蓮特教</a:t>
            </a:r>
            <a:endParaRPr lang="en-US" altLang="zh-TW" sz="8000" dirty="0" smtClean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8000" u="sng" dirty="0" smtClean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1070605</a:t>
            </a:r>
            <a:r>
              <a:rPr lang="zh-TW" altLang="en-US" sz="8000" dirty="0" smtClean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花蓮高農</a:t>
            </a:r>
            <a:endParaRPr lang="en-US" altLang="zh-TW" sz="8000" dirty="0" smtClean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6000" dirty="0" smtClean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sz="2400" dirty="0"/>
          </a:p>
        </p:txBody>
      </p:sp>
      <p:sp>
        <p:nvSpPr>
          <p:cNvPr id="2051" name="矩形 4"/>
          <p:cNvSpPr>
            <a:spLocks noChangeArrowheads="1"/>
          </p:cNvSpPr>
          <p:nvPr/>
        </p:nvSpPr>
        <p:spPr bwMode="auto">
          <a:xfrm>
            <a:off x="2339752" y="195486"/>
            <a:ext cx="216024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u="sng" dirty="0" smtClean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1070606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花蓮女中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u="sng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1070705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花蓮高商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u="sng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1070713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花蓮高中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1070905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國光商工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1070911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慈大附中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1071005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海星高中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1071023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四維高中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1071030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光復商工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1071106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玉里高中</a:t>
            </a:r>
            <a:endParaRPr lang="en-US" altLang="zh-TW" sz="2000" dirty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1071126</a:t>
            </a:r>
            <a:r>
              <a:rPr lang="zh-TW" altLang="en-US" sz="2000" dirty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上騰</a:t>
            </a:r>
            <a:r>
              <a:rPr lang="zh-TW" altLang="en-US" sz="2000" dirty="0" smtClean="0">
                <a:solidFill>
                  <a:srgbClr val="E2D8BC"/>
                </a:solidFill>
                <a:latin typeface="標楷體" pitchFamily="65" charset="-120"/>
                <a:ea typeface="標楷體" pitchFamily="65" charset="-120"/>
              </a:rPr>
              <a:t>工商</a:t>
            </a:r>
            <a:endParaRPr lang="en-US" altLang="zh-TW" sz="2000" dirty="0" smtClean="0">
              <a:solidFill>
                <a:srgbClr val="E2D8B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1071114</a:t>
            </a:r>
            <a:r>
              <a:rPr lang="zh-TW" altLang="en-US" sz="2000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花蓮特教</a:t>
            </a:r>
            <a:endParaRPr lang="en-US" altLang="zh-TW" sz="2000" dirty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1071205</a:t>
            </a:r>
            <a:r>
              <a:rPr lang="zh-TW" altLang="en-US" sz="2000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花蓮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高工</a:t>
            </a:r>
            <a:endParaRPr lang="en-US" altLang="zh-TW" sz="2000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1080212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花蓮高中</a:t>
            </a:r>
            <a:endParaRPr lang="en-US" altLang="zh-TW" sz="2000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1080219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花蓮高農</a:t>
            </a:r>
            <a:endParaRPr lang="en-US" altLang="zh-TW" sz="2000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1080305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海星高中</a:t>
            </a:r>
            <a:endParaRPr lang="en-US" altLang="zh-TW" sz="2000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1080314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慈大附中</a:t>
            </a:r>
            <a:endParaRPr lang="en-US" altLang="zh-TW" sz="2000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000" u="sng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000" u="sng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9992" y="267494"/>
            <a:ext cx="266429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1080402</a:t>
            </a:r>
            <a:r>
              <a:rPr lang="zh-TW" altLang="en-US" sz="2000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花蓮女中</a:t>
            </a:r>
            <a:endParaRPr lang="en-US" altLang="zh-TW" sz="2000" dirty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1080416</a:t>
            </a:r>
            <a:r>
              <a:rPr lang="zh-TW" altLang="en-US" sz="2000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花蓮高商</a:t>
            </a:r>
            <a:endParaRPr lang="en-US" altLang="zh-TW" sz="2000" dirty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1080509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四維</a:t>
            </a:r>
            <a:r>
              <a:rPr lang="zh-TW" altLang="en-US" sz="2000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高中</a:t>
            </a:r>
            <a:endParaRPr lang="en-US" altLang="zh-TW" sz="2000" dirty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1080527</a:t>
            </a:r>
            <a:r>
              <a:rPr lang="zh-TW" altLang="en-US" sz="2000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光復商工</a:t>
            </a:r>
            <a:endParaRPr lang="en-US" altLang="zh-TW" sz="2000" dirty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1080611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玉</a:t>
            </a:r>
            <a:r>
              <a:rPr lang="zh-TW" altLang="en-US" sz="2000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里高中</a:t>
            </a:r>
            <a:endParaRPr lang="en-US" altLang="zh-TW" sz="2000" dirty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1080610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2000" dirty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騰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工商</a:t>
            </a:r>
            <a:endParaRPr lang="en-US" altLang="zh-TW" sz="2000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u="sng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1080705</a:t>
            </a:r>
            <a:r>
              <a:rPr lang="zh-TW" altLang="en-US" sz="2000" dirty="0" smtClean="0">
                <a:solidFill>
                  <a:srgbClr val="7EFA93"/>
                </a:solidFill>
                <a:latin typeface="標楷體" pitchFamily="65" charset="-120"/>
                <a:ea typeface="標楷體" pitchFamily="65" charset="-120"/>
              </a:rPr>
              <a:t>國光商工</a:t>
            </a:r>
            <a:endParaRPr lang="en-US" altLang="zh-TW" sz="2000" dirty="0" smtClean="0">
              <a:solidFill>
                <a:srgbClr val="7EFA93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u="sng" dirty="0" smtClean="0">
                <a:latin typeface="標楷體" pitchFamily="65" charset="-120"/>
                <a:ea typeface="標楷體" pitchFamily="65" charset="-120"/>
              </a:rPr>
              <a:t>1080708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花蓮特教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1080910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花蓮高中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1080924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花蓮高農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1081008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花蓮高商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1081023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花蓮高工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1081105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花蓮女中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1081112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四維高中 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400" u="sng" dirty="0">
              <a:solidFill>
                <a:schemeClr val="tx1">
                  <a:lumMod val="8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400" dirty="0">
              <a:solidFill>
                <a:schemeClr val="tx1">
                  <a:lumMod val="8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23020"/>
            <a:ext cx="8686800" cy="4320480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努力爭取競爭型計畫經費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提升教學績效值得肯定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12.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善用升學輔導策略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，對學生升讀大學有加值作用。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13.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積極協助國中開辦技藝班、平面媒體廣發校聞、電子報、國中端校友有優異表現海報到校，都是很好的行銷作法，有助招生。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普遍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已規劃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建置完善數位學習環境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，教育部的行動學習計畫可鼓勵教師同仁參加，花工近幾年有不錯的績效，若有需要可分享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可向圖書館高主任洽詢觀摩、共享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11510"/>
            <a:ext cx="8686800" cy="62865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善用激勵、多用關懷，可使教師熱、學生動，學校自然亮起來</a:t>
            </a:r>
            <a:endParaRPr lang="zh-TW" alt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9622"/>
            <a:ext cx="8686800" cy="3395663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15.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兼行政固然辛苦，但透過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理性分析、感性激勵、柔性堅持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後，透過團隊集體智慧，讓校務蒸蒸日上的成就感，是一項很棒的喜悅分享。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16.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聯合國教科文組織曾就全世界中小學每週教學時數分析統計，美國最高，我國最低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，尤其配合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年國教實施科科等值後，以美術科為例，美國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週，我國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週。可以據此激勵教師同仁更努力地投入教學工作。</a:t>
            </a:r>
            <a:endParaRPr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686800" cy="62865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如何追求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和諧中創造辦學績效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”?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65225"/>
            <a:ext cx="9036496" cy="33956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17.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真誠凝聚共識、耐心化解歧見、溝通解決問題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18.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做公家事，避免傷私人感情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隨緣喜捨做行政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19.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風險大的職務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遴選制度下的校長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◎要雙贏，不要零和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◎團隊力量可創造教育的無限可能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各校給國教署</a:t>
            </a: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建言及答覆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25575"/>
            <a:ext cx="792088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39552" y="84355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花女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15766"/>
            <a:ext cx="8686800" cy="62865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22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3719"/>
            <a:ext cx="8352928" cy="28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3478"/>
            <a:ext cx="86409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標題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4500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感恩</a:t>
            </a:r>
            <a:endParaRPr altLang="en-US" sz="45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7939" name="內容版面配置區 2"/>
          <p:cNvSpPr>
            <a:spLocks noGrp="1"/>
          </p:cNvSpPr>
          <p:nvPr>
            <p:ph idx="1"/>
          </p:nvPr>
        </p:nvSpPr>
        <p:spPr>
          <a:xfrm>
            <a:off x="323850" y="1419225"/>
            <a:ext cx="7131050" cy="3095625"/>
          </a:xfrm>
        </p:spPr>
        <p:txBody>
          <a:bodyPr lIns="68580" tIns="34290" rIns="68580" bIns="3429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夥伴們無私的奉獻、付出</a:t>
            </a:r>
            <a:endParaRPr lang="en-US" altLang="en-US" sz="3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altLang="en-US" sz="30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優質化、均質化</a:t>
            </a:r>
            <a:r>
              <a:rPr altLang="zh-TW" sz="30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altLang="en-US" sz="30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技職再造方案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altLang="en-US" sz="30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各項競爭型方案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…………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altLang="en-US" sz="3000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不止讓我們看到蘋果裡的種子</a:t>
            </a:r>
            <a:endParaRPr lang="en-US" altLang="zh-TW" sz="3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altLang="en-US" sz="3000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還讓我們看到種子裏的蘋果</a:t>
            </a:r>
            <a:endParaRPr lang="en-US" altLang="zh-TW" sz="3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04" name="圖片 2" descr="一般人看到蘋果裡的種子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925" y="0"/>
            <a:ext cx="29543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圖片 3" descr="老師看到種子裏的蘋果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2112963"/>
            <a:ext cx="28511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3478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1115616" y="1275606"/>
            <a:ext cx="6552728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8450"/>
            <a:ext cx="8424936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1907704" y="483518"/>
            <a:ext cx="2448272" cy="1800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3579862"/>
            <a:ext cx="2448272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3478"/>
            <a:ext cx="8153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9662"/>
            <a:ext cx="81369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179388" y="484188"/>
            <a:ext cx="87852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一、花蓮縣各校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度視導分享</a:t>
            </a:r>
            <a:r>
              <a:rPr lang="en-US" altLang="zh-TW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15363" name="矩形 6"/>
          <p:cNvSpPr>
            <a:spLocks noChangeArrowheads="1"/>
          </p:cNvSpPr>
          <p:nvPr/>
        </p:nvSpPr>
        <p:spPr bwMode="auto">
          <a:xfrm>
            <a:off x="1042988" y="1492250"/>
            <a:ext cx="698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本學年視導事項</a:t>
            </a:r>
            <a:endParaRPr lang="en-US" altLang="zh-TW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給學校建言</a:t>
            </a:r>
            <a:endParaRPr lang="en-US" altLang="zh-TW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各校給國教署建言及答覆</a:t>
            </a:r>
            <a:endParaRPr lang="en-US" altLang="zh-TW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en-US" altLang="zh-TW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00"/>
            <a:ext cx="8204340" cy="388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副標題 4"/>
          <p:cNvSpPr>
            <a:spLocks noGrp="1"/>
          </p:cNvSpPr>
          <p:nvPr>
            <p:ph type="subTitle" idx="1"/>
          </p:nvPr>
        </p:nvSpPr>
        <p:spPr>
          <a:xfrm>
            <a:off x="6443663" y="4011613"/>
            <a:ext cx="2449512" cy="7588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E-</a:t>
            </a:r>
            <a:r>
              <a:rPr lang="en-US" altLang="zh-TW" sz="16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MAIL:yehlib@gmail.com</a:t>
            </a:r>
            <a:endParaRPr lang="en-US" altLang="zh-TW" sz="1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</a:t>
            </a:r>
            <a:r>
              <a:rPr lang="en-US" altLang="zh-TW" sz="1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:0937168385</a:t>
            </a:r>
          </a:p>
        </p:txBody>
      </p:sp>
      <p:sp>
        <p:nvSpPr>
          <p:cNvPr id="53252" name="矩形 6"/>
          <p:cNvSpPr>
            <a:spLocks noChangeArrowheads="1"/>
          </p:cNvSpPr>
          <p:nvPr/>
        </p:nvSpPr>
        <p:spPr bwMode="auto">
          <a:xfrm>
            <a:off x="755650" y="4587875"/>
            <a:ext cx="5075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 smtClean="0">
                <a:hlinkClick r:id="rId3"/>
              </a:rPr>
              <a:t>http://inspector.chsh.ntct.edu.tw/</a:t>
            </a:r>
            <a:r>
              <a:rPr kumimoji="0" lang="en-US" altLang="zh-TW" dirty="0" smtClean="0">
                <a:latin typeface="Constantia" pitchFamily="18" charset="0"/>
                <a:hlinkClick r:id="rId4"/>
              </a:rPr>
              <a:t>/</a:t>
            </a:r>
            <a:endParaRPr kumimoji="0" lang="en-US" altLang="zh-TW" dirty="0">
              <a:latin typeface="Constantia" pitchFamily="18" charset="0"/>
            </a:endParaRPr>
          </a:p>
        </p:txBody>
      </p:sp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7734"/>
            <a:ext cx="3090120" cy="17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交流對談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意見反映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6375" y="4659313"/>
            <a:ext cx="6335713" cy="26035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1000" dirty="0" smtClean="0"/>
              <a:t>https://www.google.com/search?safe=strict&amp;biw=1280&amp;bih=590&amp;tbm=isch&amp;sa=1&amp;ei=wDDvWv3GNcbJ0gSP-pCoCA&amp;q=%E4%BA%A4%E6%B5%81&amp;oq=%E4%BA%A4%E6%B5%81&amp;gs_l=img.12..0l10.79033.79398.0.81781.2.2.0.0.0.0.69.110.2.2.0....0...1c.1.64.img..0.1.68....0.7CP7D5iJN6Y#imgrc=w48W9Nu9RdxKGM:</a:t>
            </a:r>
            <a:endParaRPr lang="zh-TW" altLang="en-US" sz="1000" dirty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19225"/>
            <a:ext cx="61182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本學年視導事項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49"/>
            <a:ext cx="8991600" cy="424847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因應十二年國民基本教育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含特殊類型教育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課程綱要實施之整備情形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1-1.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試行新課綱規劃開設校訂必選修課程之實施情形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包含學習空間規劃、選課、評量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1-2.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因應新課綱各校校內各級課程發展組織運作情形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*5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1-3.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學校設置課程諮詢教師整體規劃情形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本學年視導事項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699543"/>
            <a:ext cx="8686800" cy="38613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1-4.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提供教師進行專業學習社群之運作情形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1-5.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試行校長、教師共同備課、公開觀議課及提供教師進行專業學習社群運作之規劃情形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1-6.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針對資優、身障等特殊需求領域是否訂定課程計畫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含教材編寫、教學方式調整、學習評量實施、設備資源建置等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55526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>1-7.</a:t>
            </a:r>
            <a:r>
              <a:rPr lang="zh-TW" altLang="zh-TW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b="1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zh-TW" b="1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b="1" dirty="0" smtClean="0">
                <a:solidFill>
                  <a:srgbClr val="21532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37195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慈大附中原已有的人文課程，強化內容成為慈濟教育系統的典範課程。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海星高中原已有的生命教育課程，強化其內容也成為特色。</a:t>
            </a:r>
          </a:p>
          <a:p>
            <a:pPr>
              <a:buNone/>
            </a:pPr>
            <a:r>
              <a:rPr lang="en-US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1-8.</a:t>
            </a:r>
            <a:r>
              <a:rPr lang="zh-TW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學校需特別關注加強輔導或協助者：</a:t>
            </a:r>
            <a:r>
              <a:rPr lang="en-US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請條列簡述</a:t>
            </a:r>
            <a:r>
              <a:rPr lang="en-US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lang="zh-TW" altLang="zh-TW" sz="2800" cap="all" dirty="0" smtClean="0">
              <a:solidFill>
                <a:srgbClr val="21532F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執行上經費的需求，如增加的鐘點費，教學設備充實經費，若學校提出計畫，請國教署支持、補助。</a:t>
            </a:r>
          </a:p>
          <a:p>
            <a:pPr>
              <a:buNone/>
            </a:pPr>
            <a:r>
              <a:rPr lang="en-US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1-9.</a:t>
            </a:r>
            <a:r>
              <a:rPr lang="zh-TW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本學年度訪視後的建議：</a:t>
            </a:r>
            <a:r>
              <a:rPr lang="en-US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請條列簡述</a:t>
            </a:r>
            <a:r>
              <a:rPr lang="en-US" altLang="zh-TW" sz="2800" cap="all" dirty="0" smtClean="0">
                <a:solidFill>
                  <a:srgbClr val="21532F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) </a:t>
            </a:r>
            <a:endParaRPr lang="zh-TW" altLang="zh-TW" sz="2800" cap="all" dirty="0" smtClean="0">
              <a:solidFill>
                <a:srgbClr val="21532F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無。各校都能依照計畫時程落實辦理。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86800" cy="97155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、停辦學校校園環境情形</a:t>
            </a:r>
            <a:b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5565"/>
            <a:ext cx="5364088" cy="36453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2-1.</a:t>
            </a:r>
            <a:r>
              <a:rPr lang="zh-TW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學校法人對於校園安全維護情形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endParaRPr lang="zh-TW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2-2.</a:t>
            </a:r>
            <a:r>
              <a:rPr lang="zh-TW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訪視現場遇見的特殊狀況</a:t>
            </a:r>
          </a:p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國光商工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校園維護良好，花蓮縣專業職能培訓人員職業工會，租用教室辦理四項職訓班。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2-3.</a:t>
            </a:r>
            <a:r>
              <a:rPr lang="zh-TW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本學年度訪視後的建議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無。</a:t>
            </a:r>
          </a:p>
          <a:p>
            <a:endParaRPr lang="zh-TW" altLang="en-US" dirty="0"/>
          </a:p>
        </p:txBody>
      </p:sp>
      <p:pic>
        <p:nvPicPr>
          <p:cNvPr id="4" name="圖片 3" descr="S__7462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771550"/>
            <a:ext cx="2520280" cy="1889357"/>
          </a:xfrm>
          <a:prstGeom prst="rect">
            <a:avLst/>
          </a:prstGeom>
        </p:spPr>
      </p:pic>
      <p:pic>
        <p:nvPicPr>
          <p:cNvPr id="5" name="圖片 4" descr="S__7462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895639"/>
            <a:ext cx="2998500" cy="22478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、前瞻計畫</a:t>
            </a:r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人才培育促進就業建設</a:t>
            </a:r>
            <a:br>
              <a:rPr lang="zh-TW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7573"/>
            <a:ext cx="9144000" cy="35733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3-1.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各校對優化實作環境之補助使用情形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*4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3-2.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補助經費所採購之設備，有無結合相關課程教學使用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*5</a:t>
            </a:r>
            <a:endParaRPr lang="zh-TW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3-3.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學校特殊值得推薦項目：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請條列簡述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 </a:t>
            </a:r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前瞻基礎建設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人才培育促進就業建設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花工共核定經費資本門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365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萬元，依計畫落實執行。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2254</TotalTime>
  <Words>2234</Words>
  <Application>Microsoft Office PowerPoint</Application>
  <PresentationFormat>如螢幕大小 (16:9)</PresentationFormat>
  <Paragraphs>245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旅程</vt:lpstr>
      <vt:lpstr>投影片 1</vt:lpstr>
      <vt:lpstr>流程安排參考:</vt:lpstr>
      <vt:lpstr>投影片 3</vt:lpstr>
      <vt:lpstr>投影片 4</vt:lpstr>
      <vt:lpstr>(一)本學年視導事項 </vt:lpstr>
      <vt:lpstr>(一)本學年視導事項 </vt:lpstr>
      <vt:lpstr> 1-7.學校特殊值得推薦項目：(請條列簡述)   </vt:lpstr>
      <vt:lpstr>2、停辦學校校園環境情形 </vt:lpstr>
      <vt:lpstr>3、前瞻計畫-人才培育促進就業建設 </vt:lpstr>
      <vt:lpstr>3、前瞻計畫-人才培育促進就業建設 </vt:lpstr>
      <vt:lpstr>4、就業導向課程專班辦理情形</vt:lpstr>
      <vt:lpstr>4-5.學校特殊值得推薦項目：(請條列簡述) * </vt:lpstr>
      <vt:lpstr>4-5.學校特殊值得推薦項目：(請條列簡述) * </vt:lpstr>
      <vt:lpstr>4-6.窒礙或待解問題之處理：(請條列簡述) </vt:lpstr>
      <vt:lpstr>5、校園正向管教</vt:lpstr>
      <vt:lpstr>5-6.學校需特別關注加強輔導或協助者：(請條列簡述) </vt:lpstr>
      <vt:lpstr>6、校園性別平等教育</vt:lpstr>
      <vt:lpstr>6、校園性別平等教育</vt:lpstr>
      <vt:lpstr>7、健康促進推動情形</vt:lpstr>
      <vt:lpstr>8、學務創新人力執行情形</vt:lpstr>
      <vt:lpstr>9、中離訪視業務</vt:lpstr>
      <vt:lpstr>9-5.學校特殊值得推薦項目：(請條列簡述)  </vt:lpstr>
      <vt:lpstr>10、新世代校園反毒推動情形 </vt:lpstr>
      <vt:lpstr>10-6.學校特殊值得推薦項目：(請條列簡述)  </vt:lpstr>
      <vt:lpstr>10-7.學校需特別關注加強輔導或協助者：  </vt:lpstr>
      <vt:lpstr>(二)給學校建言</vt:lpstr>
      <vt:lpstr>投影片 27</vt:lpstr>
      <vt:lpstr>投影片 28</vt:lpstr>
      <vt:lpstr>投影片 29</vt:lpstr>
      <vt:lpstr>投影片 30</vt:lpstr>
      <vt:lpstr>善用激勵、多用關懷，可使教師熱、學生動，學校自然亮起來</vt:lpstr>
      <vt:lpstr>如何追求“和諧中創造辦學績效”?</vt:lpstr>
      <vt:lpstr>(三)各校給國教署建言及答覆 </vt:lpstr>
      <vt:lpstr>投影片 34</vt:lpstr>
      <vt:lpstr>投影片 35</vt:lpstr>
      <vt:lpstr>感恩</vt:lpstr>
      <vt:lpstr>投影片 37</vt:lpstr>
      <vt:lpstr>投影片 38</vt:lpstr>
      <vt:lpstr>投影片 39</vt:lpstr>
      <vt:lpstr>投影片 40</vt:lpstr>
      <vt:lpstr>交流對談(意見反映)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Yehlib</dc:creator>
  <cp:lastModifiedBy>Yehlib</cp:lastModifiedBy>
  <cp:revision>152</cp:revision>
  <dcterms:created xsi:type="dcterms:W3CDTF">2017-10-03T06:26:06Z</dcterms:created>
  <dcterms:modified xsi:type="dcterms:W3CDTF">2019-11-12T00:15:21Z</dcterms:modified>
</cp:coreProperties>
</file>