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6" r:id="rId2"/>
    <p:sldMasterId id="2147483691" r:id="rId3"/>
    <p:sldMasterId id="2147483706" r:id="rId4"/>
    <p:sldMasterId id="2147483720" r:id="rId5"/>
  </p:sldMasterIdLst>
  <p:notesMasterIdLst>
    <p:notesMasterId r:id="rId48"/>
  </p:notesMasterIdLst>
  <p:handoutMasterIdLst>
    <p:handoutMasterId r:id="rId49"/>
  </p:handoutMasterIdLst>
  <p:sldIdLst>
    <p:sldId id="299" r:id="rId6"/>
    <p:sldId id="300" r:id="rId7"/>
    <p:sldId id="292" r:id="rId8"/>
    <p:sldId id="341" r:id="rId9"/>
    <p:sldId id="334" r:id="rId10"/>
    <p:sldId id="345" r:id="rId11"/>
    <p:sldId id="324" r:id="rId12"/>
    <p:sldId id="325" r:id="rId13"/>
    <p:sldId id="326" r:id="rId14"/>
    <p:sldId id="327" r:id="rId15"/>
    <p:sldId id="259" r:id="rId16"/>
    <p:sldId id="260" r:id="rId17"/>
    <p:sldId id="261" r:id="rId18"/>
    <p:sldId id="277" r:id="rId19"/>
    <p:sldId id="262" r:id="rId20"/>
    <p:sldId id="263" r:id="rId21"/>
    <p:sldId id="266" r:id="rId22"/>
    <p:sldId id="265" r:id="rId23"/>
    <p:sldId id="267" r:id="rId24"/>
    <p:sldId id="268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8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340" r:id="rId41"/>
    <p:sldId id="329" r:id="rId42"/>
    <p:sldId id="337" r:id="rId43"/>
    <p:sldId id="333" r:id="rId44"/>
    <p:sldId id="343" r:id="rId45"/>
    <p:sldId id="346" r:id="rId46"/>
    <p:sldId id="344" r:id="rId47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9900"/>
    <a:srgbClr val="FF0000"/>
    <a:srgbClr val="008000"/>
    <a:srgbClr val="CC0000"/>
    <a:srgbClr val="FF9933"/>
    <a:srgbClr val="006600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0" autoAdjust="0"/>
    <p:restoredTop sz="0" autoAdjust="0"/>
  </p:normalViewPr>
  <p:slideViewPr>
    <p:cSldViewPr>
      <p:cViewPr varScale="1">
        <p:scale>
          <a:sx n="75" d="100"/>
          <a:sy n="75" d="100"/>
        </p:scale>
        <p:origin x="14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72"/>
    </p:cViewPr>
  </p:sorterViewPr>
  <p:notesViewPr>
    <p:cSldViewPr>
      <p:cViewPr varScale="1">
        <p:scale>
          <a:sx n="44" d="100"/>
          <a:sy n="44" d="100"/>
        </p:scale>
        <p:origin x="-2792" y="-84"/>
      </p:cViewPr>
      <p:guideLst>
        <p:guide orient="horz" pos="3223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A5606D-2E98-4D87-AE11-DF85CBE0CF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471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0930E1-20B9-4296-8741-545424AB4B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2701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0930E1-20B9-4296-8741-545424AB4B75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32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0930E1-20B9-4296-8741-545424AB4B75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32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0930E1-20B9-4296-8741-545424AB4B75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32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0930E1-20B9-4296-8741-545424AB4B75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32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6109" y="20338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DC1D5-E203-44EF-B5E6-BE60BAA944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EF83-B3FE-43B1-A470-A61BC759DC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3689" y="279401"/>
            <a:ext cx="2062162" cy="5846763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9401"/>
            <a:ext cx="6034088" cy="5846763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00717-5244-4432-AA64-EF212A93CB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ge03_0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6173788"/>
            <a:ext cx="91249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/>
          </a:p>
        </p:txBody>
      </p:sp>
      <p:pic>
        <p:nvPicPr>
          <p:cNvPr id="6" name="圖片 9" descr="Logo_SIV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30333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51615" y="0"/>
            <a:ext cx="2592387" cy="120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zh-TW" altLang="en-US" sz="320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203975"/>
            <a:ext cx="8229600" cy="864096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fr-CA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2230" y="6129308"/>
            <a:ext cx="2133600" cy="365125"/>
          </a:xfrm>
        </p:spPr>
        <p:txBody>
          <a:bodyPr/>
          <a:lstStyle>
            <a:lvl1pPr>
              <a:defRPr sz="16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33377A9-BC30-422F-A7E2-821FF4778EBE}" type="slidenum">
              <a:rPr lang="fr-CA"/>
              <a:pPr>
                <a:defRPr/>
              </a:pPr>
              <a:t>‹#›</a:t>
            </a:fld>
            <a:endParaRPr lang="fr-CA" dirty="0"/>
          </a:p>
        </p:txBody>
      </p:sp>
      <p:sp>
        <p:nvSpPr>
          <p:cNvPr id="12" name="標題 4"/>
          <p:cNvSpPr txBox="1">
            <a:spLocks/>
          </p:cNvSpPr>
          <p:nvPr userDrawn="1"/>
        </p:nvSpPr>
        <p:spPr bwMode="auto">
          <a:xfrm>
            <a:off x="6141775" y="244755"/>
            <a:ext cx="3004292" cy="593449"/>
          </a:xfrm>
          <a:prstGeom prst="rect">
            <a:avLst/>
          </a:prstGeom>
          <a:blipFill>
            <a:blip r:embed="rId5" cstate="print">
              <a:lum bright="13000" contrast="23000"/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glow rad="622300">
              <a:schemeClr val="accent1">
                <a:lumMod val="9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zh-TW" altLang="en-US" sz="24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彰工八十</a:t>
            </a:r>
            <a:r>
              <a:rPr lang="zh-TW" altLang="zh-TW" sz="2400" b="1" kern="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、</a:t>
            </a:r>
            <a:r>
              <a:rPr lang="zh-TW" altLang="en-US" sz="24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卓越優質</a:t>
            </a:r>
            <a:endParaRPr kumimoji="0" lang="zh-TW" altLang="en-US" sz="2400" b="1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36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176A930-2B84-46A7-B5F8-FE200FC34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584D15A-8081-4A13-B778-A0C3D3E29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F04040C-39AD-4664-A3A0-02B6BDF7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5A1-7E32-4960-ABF4-A7FF1185D87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783FBD7-8BB0-4592-8CA9-7157ED2D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56F2541-D3AC-488C-9D80-2047660C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90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0D42958-C103-4001-B632-24110A32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16EC4EF-AE4A-4AAF-AFA3-7EE4CFD15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E9EFE97-6174-4733-9B50-D018BFF4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1F56584B-CA28-4CC6-A2F8-658097D211B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111BB94-C125-4E2B-9410-6DF5BA71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256020"/>
            <a:ext cx="1268730" cy="56515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FAAA958-DA2F-4592-9B4B-C2F6AC05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9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B5E88A6-36E7-4BC8-BCC8-B25304A2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A2220C9-3676-4C77-9A54-676F793E6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5802E12-9F57-4F83-8E5B-41B1FD0A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FDF7-E314-4FB6-B664-1616CFD26E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EE4E267-B37D-4764-8497-2B900E23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8485067-7577-4D27-BD2A-848BE5E6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42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0D6FB59-BA8D-4794-9473-4E5B6BCC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A87A3F09-A745-4558-99D9-443AA9CDB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7BEAD077-9DE0-4E4A-A2A4-E7919D1D9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425B55B-ED6B-43F6-9090-ACF8CC45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D6B-B7F3-4364-B575-3DCBAE623D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39B8104-76D9-48FC-909E-32720E0F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0B3A4DC2-55DF-4A36-B2E7-132A6A92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0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8550F90-B22A-4EE9-AFB5-23C1861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5A7E4AF-6BE8-4075-974B-4ABC19DE7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E721215F-FDCC-4C45-945B-76E0C9700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AAF784EA-098D-4C0B-8E01-588950F07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4175E84E-2EF7-4D0C-8FF6-7C35221D3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4DCD9A56-DF7D-4A79-803E-254C286E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FEAB-12AE-46EC-8936-654FE970E86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621EDA7E-3EFE-4779-AFAB-5DB42ECC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EDA23BA3-9E78-4087-A751-D45A75E4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6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3FDADAE-3EE4-4EF6-949C-AA1B9190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2D7C828A-A510-489F-9A8B-8AAB6413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F941-56C1-4B6B-BA64-0057429514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59DD8D6B-FE6F-486D-9E6C-70CD89DE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DF8987B-6116-403D-A5A2-ED45FA9F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7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E36D6-9BF4-4AE0-81E3-6A2681BD82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4C3BE6BF-F057-4D64-9698-BB7B7C13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4450-3A47-4783-AC33-E49747782D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D60A102-3D0E-4D2A-95E5-3F31662D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DCECAF4-88D7-425C-AE0A-D187F2F1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2E2088A-E935-4C20-B42B-11CA97D0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6386199-198D-4F4E-B54F-8BE4DA1B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38F40766-E09A-4EC4-B13D-098CA27E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F431932-76AC-4471-B2A9-C8BB78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3148A-612B-4BAD-8600-847602A2D5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A4EC98D9-226D-4C47-AA2D-A771FAAF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2844A95-9A15-4BCF-B063-DF11DD77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79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69C224B-1F01-465F-A689-41895CB3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E1FEE112-0497-4657-B082-2324F0DD9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583E1A3B-EF39-4D2A-A3ED-23512B644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67A43D8-1476-4722-82A6-180D1A95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2995-06DE-4D73-9190-BF665D447CE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83CA35D-1B11-43F6-B49F-AA4A608B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FA39F477-339D-4578-9CDC-55CE6B77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25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A17C567-034F-4219-B2C9-7C740172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88CB748C-4ED4-4439-BA17-57C6D834D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5A216E0-F7DB-4EF0-BC90-65D9EB9D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302B5-21BF-4950-A67D-4BE067C350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F9A6418-F531-456D-A66F-34D60831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7D0AB75-E90B-4126-B533-83F9463C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6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156CE7B3-404E-4765-A659-132962834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CFC67350-C3C3-4C26-9E6E-F177CC608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95C4D31-E035-437C-8A7B-B953B98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C1CF-748A-488B-9F09-846FCF596D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EBB81301-DF8C-453B-96AA-E15ABABD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6A9C6A3-9068-4639-B7B6-A38E9E0B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17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14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9144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6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11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47087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176A930-2B84-46A7-B5F8-FE200FC34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584D15A-8081-4A13-B778-A0C3D3E29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F04040C-39AD-4664-A3A0-02B6BDF7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5A1-7E32-4960-ABF4-A7FF1185D87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783FBD7-8BB0-4592-8CA9-7157ED2D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56F2541-D3AC-488C-9D80-2047660C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69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0D42958-C103-4001-B632-24110A32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16EC4EF-AE4A-4AAF-AFA3-7EE4CFD15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E9EFE97-6174-4733-9B50-D018BFF4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1F56584B-CA28-4CC6-A2F8-658097D211B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111BB94-C125-4E2B-9410-6DF5BA71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256020"/>
            <a:ext cx="1268730" cy="56515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FAAA958-DA2F-4592-9B4B-C2F6AC05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3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F5C0-D239-498C-B8AD-6B93F8391D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B5E88A6-36E7-4BC8-BCC8-B25304A2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A2220C9-3676-4C77-9A54-676F793E6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5802E12-9F57-4F83-8E5B-41B1FD0A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FDF7-E314-4FB6-B664-1616CFD26E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EE4E267-B37D-4764-8497-2B900E23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8485067-7577-4D27-BD2A-848BE5E6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3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0D6FB59-BA8D-4794-9473-4E5B6BCC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A87A3F09-A745-4558-99D9-443AA9CDB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7BEAD077-9DE0-4E4A-A2A4-E7919D1D9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425B55B-ED6B-43F6-9090-ACF8CC45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D6B-B7F3-4364-B575-3DCBAE623D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39B8104-76D9-48FC-909E-32720E0F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0B3A4DC2-55DF-4A36-B2E7-132A6A92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35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8550F90-B22A-4EE9-AFB5-23C1861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5A7E4AF-6BE8-4075-974B-4ABC19DE7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E721215F-FDCC-4C45-945B-76E0C9700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AAF784EA-098D-4C0B-8E01-588950F07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4175E84E-2EF7-4D0C-8FF6-7C35221D3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4DCD9A56-DF7D-4A79-803E-254C286E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FEAB-12AE-46EC-8936-654FE970E86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621EDA7E-3EFE-4779-AFAB-5DB42ECC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EDA23BA3-9E78-4087-A751-D45A75E4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38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3FDADAE-3EE4-4EF6-949C-AA1B9190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2D7C828A-A510-489F-9A8B-8AAB6413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6F941-56C1-4B6B-BA64-0057429514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59DD8D6B-FE6F-486D-9E6C-70CD89DE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DF8987B-6116-403D-A5A2-ED45FA9F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57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4C3BE6BF-F057-4D64-9698-BB7B7C13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4450-3A47-4783-AC33-E49747782D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D60A102-3D0E-4D2A-95E5-3F31662D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DCECAF4-88D7-425C-AE0A-D187F2F1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22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2E2088A-E935-4C20-B42B-11CA97D0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6386199-198D-4F4E-B54F-8BE4DA1B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38F40766-E09A-4EC4-B13D-098CA27E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F431932-76AC-4471-B2A9-C8BB78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3148A-612B-4BAD-8600-847602A2D5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A4EC98D9-226D-4C47-AA2D-A771FAAF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2844A95-9A15-4BCF-B063-DF11DD77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68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69C224B-1F01-465F-A689-41895CB3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E1FEE112-0497-4657-B082-2324F0DD9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583E1A3B-EF39-4D2A-A3ED-23512B644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67A43D8-1476-4722-82A6-180D1A95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2995-06DE-4D73-9190-BF665D447CE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83CA35D-1B11-43F6-B49F-AA4A608B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FA39F477-339D-4578-9CDC-55CE6B77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88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A17C567-034F-4219-B2C9-7C740172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88CB748C-4ED4-4439-BA17-57C6D834D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5A216E0-F7DB-4EF0-BC90-65D9EB9D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302B5-21BF-4950-A67D-4BE067C350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F9A6418-F531-456D-A66F-34D60831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7D0AB75-E90B-4126-B533-83F9463C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90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156CE7B3-404E-4765-A659-132962834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CFC67350-C3C3-4C26-9E6E-F177CC608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95C4D31-E035-437C-8A7B-B953B98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C1CF-748A-488B-9F09-846FCF596D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EBB81301-DF8C-453B-96AA-E15ABABD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6A9C6A3-9068-4639-B7B6-A38E9E0B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25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41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E58B4-F645-4870-BC7A-BF80E39896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9144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08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11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9208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6109" y="20338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DC1D5-E203-44EF-B5E6-BE60BAA944E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55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E36D6-9BF4-4AE0-81E3-6A2681BD829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87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F5C0-D239-498C-B8AD-6B93F8391D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83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E58B4-F645-4870-BC7A-BF80E398968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3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F9E2F-2726-479F-B4D5-D99F2EB348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94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43D7-A6C2-4A7E-8EF7-8DC16894B0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51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3379-FF67-4AD9-BD31-9623D547DBB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09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4BF7A-2DC0-49E2-83CD-2C937A89613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F9E2F-2726-479F-B4D5-D99F2EB348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D146-DDCC-477D-AF2C-D785FA4489E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58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EF83-B3FE-43B1-A470-A61BC759DC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3689" y="279401"/>
            <a:ext cx="2062162" cy="5846763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9401"/>
            <a:ext cx="6034088" cy="5846763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00717-5244-4432-AA64-EF212A93CB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39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ge03_0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6173788"/>
            <a:ext cx="91249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6" name="圖片 9" descr="Logo_SIV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30333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51615" y="0"/>
            <a:ext cx="2592387" cy="120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203975"/>
            <a:ext cx="8229600" cy="864096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fr-CA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2230" y="6129308"/>
            <a:ext cx="2133600" cy="365125"/>
          </a:xfrm>
        </p:spPr>
        <p:txBody>
          <a:bodyPr/>
          <a:lstStyle>
            <a:lvl1pPr>
              <a:defRPr sz="16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33377A9-BC30-422F-A7E2-821FF4778EBE}" type="slidenum">
              <a:rPr lang="fr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srgbClr val="000000"/>
              </a:solidFill>
            </a:endParaRPr>
          </a:p>
        </p:txBody>
      </p:sp>
      <p:sp>
        <p:nvSpPr>
          <p:cNvPr id="12" name="標題 4"/>
          <p:cNvSpPr txBox="1">
            <a:spLocks/>
          </p:cNvSpPr>
          <p:nvPr userDrawn="1"/>
        </p:nvSpPr>
        <p:spPr bwMode="auto">
          <a:xfrm>
            <a:off x="6141775" y="244755"/>
            <a:ext cx="3004292" cy="593449"/>
          </a:xfrm>
          <a:prstGeom prst="rect">
            <a:avLst/>
          </a:prstGeom>
          <a:blipFill>
            <a:blip r:embed="rId5" cstate="print">
              <a:lum bright="13000" contrast="23000"/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glow rad="622300">
              <a:schemeClr val="accent1">
                <a:lumMod val="9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zh-TW" altLang="en-US" sz="240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彰工八十</a:t>
            </a:r>
            <a:r>
              <a:rPr lang="zh-TW" altLang="zh-TW" sz="2400" kern="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、</a:t>
            </a:r>
            <a:r>
              <a:rPr lang="zh-TW" altLang="en-US" sz="240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卓越優質</a:t>
            </a:r>
            <a:endParaRPr kumimoji="0" lang="zh-TW" altLang="en-US" sz="2400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90498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2020/8/4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45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6109" y="20338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DC1D5-E203-44EF-B5E6-BE60BAA944E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55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E36D6-9BF4-4AE0-81E3-6A2681BD829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87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F5C0-D239-498C-B8AD-6B93F8391D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83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E58B4-F645-4870-BC7A-BF80E398968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3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F9E2F-2726-479F-B4D5-D99F2EB348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9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43D7-A6C2-4A7E-8EF7-8DC16894B0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43D7-A6C2-4A7E-8EF7-8DC16894B0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51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3379-FF67-4AD9-BD31-9623D547DBB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09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4BF7A-2DC0-49E2-83CD-2C937A89613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3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D146-DDCC-477D-AF2C-D785FA4489E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581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7948" y="16254"/>
            <a:ext cx="2296052" cy="65471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EF83-B3FE-43B1-A470-A61BC759DC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3689" y="279401"/>
            <a:ext cx="2062162" cy="5846763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9401"/>
            <a:ext cx="6034088" cy="5846763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00717-5244-4432-AA64-EF212A93CB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39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ge03_0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6173788"/>
            <a:ext cx="91249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6" name="圖片 9" descr="Logo_SIV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30333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51615" y="0"/>
            <a:ext cx="2592387" cy="120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203975"/>
            <a:ext cx="8229600" cy="864096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fr-CA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2230" y="6129308"/>
            <a:ext cx="2133600" cy="365125"/>
          </a:xfrm>
        </p:spPr>
        <p:txBody>
          <a:bodyPr/>
          <a:lstStyle>
            <a:lvl1pPr>
              <a:defRPr sz="16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33377A9-BC30-422F-A7E2-821FF4778EBE}" type="slidenum">
              <a:rPr lang="fr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srgbClr val="000000"/>
              </a:solidFill>
            </a:endParaRPr>
          </a:p>
        </p:txBody>
      </p:sp>
      <p:sp>
        <p:nvSpPr>
          <p:cNvPr id="12" name="標題 4"/>
          <p:cNvSpPr txBox="1">
            <a:spLocks/>
          </p:cNvSpPr>
          <p:nvPr userDrawn="1"/>
        </p:nvSpPr>
        <p:spPr bwMode="auto">
          <a:xfrm>
            <a:off x="6141775" y="244755"/>
            <a:ext cx="3004292" cy="593449"/>
          </a:xfrm>
          <a:prstGeom prst="rect">
            <a:avLst/>
          </a:prstGeom>
          <a:blipFill>
            <a:blip r:embed="rId5" cstate="print">
              <a:lum bright="13000" contrast="23000"/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glow rad="622300">
              <a:schemeClr val="accent1">
                <a:lumMod val="9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zh-TW" altLang="en-US" sz="240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彰工八十</a:t>
            </a:r>
            <a:r>
              <a:rPr lang="zh-TW" altLang="zh-TW" sz="2400" kern="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、</a:t>
            </a:r>
            <a:r>
              <a:rPr lang="zh-TW" altLang="en-US" sz="2400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卓越優質</a:t>
            </a:r>
            <a:endParaRPr kumimoji="0" lang="zh-TW" altLang="en-US" sz="2400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90498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000000"/>
                </a:solidFill>
              </a:rPr>
              <a:pPr/>
              <a:t>2020/8/4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4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3379-FF67-4AD9-BD31-9623D547DB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4BF7A-2DC0-49E2-83CD-2C937A8961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87235" y="617430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D146-DDCC-477D-AF2C-D785FA4489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167BFB-9E9B-4B32-BA02-AEDE2E21DE3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2" name="Picture 7" descr="page03_0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50" y="6173788"/>
            <a:ext cx="91249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 userDrawn="1"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lang="zh-TW" altLang="zh-TW" b="1">
          <a:solidFill>
            <a:srgbClr val="FF00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91FB8CC3-803E-4EEF-AC2E-58A2C009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0D19892-81FA-493E-B1AC-D594922E4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25C45F7-35CD-4C37-9A07-E9AF2FA57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73702FC-3CF5-4CA4-9505-29EC4A288BA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2020/8/4</a:t>
            </a:fld>
            <a:endParaRPr kumimoji="0"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08CA14F-EB2C-4B22-81FE-DC6153746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1900" y="6198402"/>
            <a:ext cx="1600200" cy="681037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D0B3548-D011-4B70-B6D9-2E6E9C406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0AE58A-F1D2-421E-B006-0439D86B876F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121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91FB8CC3-803E-4EEF-AC2E-58A2C009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0D19892-81FA-493E-B1AC-D594922E4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25C45F7-35CD-4C37-9A07-E9AF2FA57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73702FC-3CF5-4CA4-9505-29EC4A288BA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2020/8/4</a:t>
            </a:fld>
            <a:endParaRPr kumimoji="0"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08CA14F-EB2C-4B22-81FE-DC6153746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1900" y="6198400"/>
            <a:ext cx="1600200" cy="681037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D0B3548-D011-4B70-B6D9-2E6E9C406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0AE58A-F1D2-421E-B006-0439D86B876F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4283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167BFB-9E9B-4B32-BA02-AEDE2E21DE3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Picture 7" descr="page03_0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50" y="6173788"/>
            <a:ext cx="91249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 userDrawn="1"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2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lang="zh-TW" altLang="zh-TW" b="1">
          <a:solidFill>
            <a:srgbClr val="FF00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167BFB-9E9B-4B32-BA02-AEDE2E21DE3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Picture 7" descr="page03_0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50" y="6173788"/>
            <a:ext cx="91249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 userDrawn="1"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2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lang="zh-TW" altLang="zh-TW" b="1">
          <a:solidFill>
            <a:srgbClr val="FF00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b="1">
          <a:solidFill>
            <a:srgbClr val="FF00FF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標楷體" pitchFamily="65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24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(&#21214;&#21205;&#37096;&#25216;&#33021;&#27298;&#23450;&#20013;&#24515;&#23560;&#35370;)&#24432;&#24107;&#38468;&#24037;&#26657;&#38263;&#30707;&#25991;&#20625;.mp4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8.xml"/><Relationship Id="rId4" Type="http://schemas.openxmlformats.org/officeDocument/2006/relationships/hyperlink" Target="file:///C:\Users\user\Desktop\4-3-3&#24432;&#24107;&#38468;&#24037;&#26657;&#38263;&#30707;&#25991;&#20625;.mp4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91580" y="1808820"/>
            <a:ext cx="7772400" cy="1470025"/>
          </a:xfrm>
        </p:spPr>
        <p:txBody>
          <a:bodyPr/>
          <a:lstStyle/>
          <a:p>
            <a:pPr algn="l"/>
            <a:r>
              <a:rPr lang="zh-TW" altLang="en-US" sz="5400" dirty="0" smtClean="0">
                <a:solidFill>
                  <a:srgbClr val="008000"/>
                </a:solidFill>
                <a:ea typeface="微軟正黑體" pitchFamily="34" charset="-120"/>
              </a:rPr>
              <a:t>如何翻轉課程，加強產</a:t>
            </a:r>
            <a:r>
              <a:rPr lang="zh-TW" altLang="en-US" sz="5400" dirty="0">
                <a:solidFill>
                  <a:srgbClr val="008000"/>
                </a:solidFill>
                <a:ea typeface="微軟正黑體" pitchFamily="34" charset="-120"/>
              </a:rPr>
              <a:t>學合作</a:t>
            </a:r>
            <a:r>
              <a:rPr lang="zh-TW" altLang="en-US" sz="5400" dirty="0" smtClean="0">
                <a:solidFill>
                  <a:srgbClr val="008000"/>
                </a:solidFill>
                <a:ea typeface="微軟正黑體" pitchFamily="34" charset="-120"/>
              </a:rPr>
              <a:t>，以面對產業變化</a:t>
            </a:r>
            <a:r>
              <a:rPr lang="en-US" altLang="zh-TW" sz="5400" dirty="0" smtClean="0">
                <a:solidFill>
                  <a:srgbClr val="008000"/>
                </a:solidFill>
                <a:ea typeface="微軟正黑體" pitchFamily="34" charset="-120"/>
              </a:rPr>
              <a:t/>
            </a:r>
            <a:br>
              <a:rPr lang="en-US" altLang="zh-TW" sz="5400" dirty="0" smtClean="0">
                <a:solidFill>
                  <a:srgbClr val="008000"/>
                </a:solidFill>
                <a:ea typeface="微軟正黑體" pitchFamily="34" charset="-120"/>
              </a:rPr>
            </a:br>
            <a:r>
              <a:rPr lang="zh-TW" altLang="en-US" sz="7200" dirty="0" smtClean="0"/>
              <a:t>    </a:t>
            </a: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國立彰師附工   校長</a:t>
            </a:r>
            <a:r>
              <a:rPr lang="en-US" altLang="zh-TW" sz="36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石文傑    博士</a:t>
            </a:r>
            <a:endParaRPr lang="zh-TW" altLang="en-US" sz="40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DC1D5-E203-44EF-B5E6-BE60BAA944E6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-1" y="279400"/>
            <a:ext cx="5787135" cy="71913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多元學習與活化教學 </a:t>
            </a:r>
            <a:endParaRPr lang="zh-TW" altLang="en-US" sz="4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05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ctrTitle"/>
          </p:nvPr>
        </p:nvSpPr>
        <p:spPr bwMode="auto">
          <a:xfrm>
            <a:off x="1331641" y="323655"/>
            <a:ext cx="5400600" cy="63007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4000" dirty="0" smtClean="0">
                <a:ea typeface="微軟正黑體" panose="020B0604030504040204" pitchFamily="34" charset="-120"/>
              </a:rPr>
              <a:t>課程</a:t>
            </a: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endParaRPr altLang="en-US" sz="4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DC1D5-E203-44EF-B5E6-BE60BAA944E6}" type="slidenum">
              <a:rPr lang="en-US" altLang="zh-TW" smtClean="0">
                <a:solidFill>
                  <a:srgbClr val="006600"/>
                </a:solidFill>
              </a:rPr>
              <a:pPr>
                <a:defRPr/>
              </a:pPr>
              <a:t>10</a:t>
            </a:fld>
            <a:endParaRPr lang="en-US" altLang="zh-TW" dirty="0">
              <a:solidFill>
                <a:srgbClr val="006600"/>
              </a:solidFill>
            </a:endParaRPr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151849"/>
              </p:ext>
            </p:extLst>
          </p:nvPr>
        </p:nvGraphicFramePr>
        <p:xfrm>
          <a:off x="467545" y="1412776"/>
          <a:ext cx="8280920" cy="332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2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13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科別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配合方案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業界公司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建築工程實習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順達窯業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alt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建築模型實習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富宇建設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alt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建築模型實習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台灣玻璃館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alt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建築模型實習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霧峰林家宮保第園區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alt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工程概論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亞洲大學美術館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alt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工程概論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葉毓繡美術館</a:t>
                      </a: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建築科</a:t>
                      </a:r>
                      <a:endParaRPr lang="zh-TW" alt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專題製作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優質化計畫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勁園。台科大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5985664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32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3200" kern="0" dirty="0" smtClean="0">
                <a:ea typeface="微軟正黑體" panose="020B0604030504040204" pitchFamily="34" charset="-120"/>
              </a:rPr>
              <a:t>汽車科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066CC18-B4BA-41E9-B3FF-0FCA3D1AA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223755"/>
            <a:ext cx="3855408" cy="247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4B6CDE0-38ED-438A-8021-5F351A30B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/>
          <a:stretch/>
        </p:blipFill>
        <p:spPr>
          <a:xfrm>
            <a:off x="4526999" y="3959050"/>
            <a:ext cx="3889775" cy="248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459B0B35-98F1-48E3-A072-D6F013711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9655"/>
          <a:stretch/>
        </p:blipFill>
        <p:spPr>
          <a:xfrm>
            <a:off x="390734" y="3935996"/>
            <a:ext cx="3866233" cy="255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3E966158-056D-4231-8671-0D18CF2CB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r="17191"/>
          <a:stretch/>
        </p:blipFill>
        <p:spPr>
          <a:xfrm>
            <a:off x="4526995" y="1268760"/>
            <a:ext cx="3855408" cy="240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0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5985664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32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3200" kern="0" dirty="0" smtClean="0">
                <a:ea typeface="微軟正黑體" panose="020B0604030504040204" pitchFamily="34" charset="-120"/>
              </a:rPr>
              <a:t>控制科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E02A6E2-97DC-4EA4-9204-F33DF2BAB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1379400"/>
            <a:ext cx="3600400" cy="20496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1515A3AE-DAF2-40FE-B117-BD8A6EC49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67" y="1379399"/>
            <a:ext cx="3430828" cy="195306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0B71354A-CCDB-4191-A795-370142C42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7" y="3654025"/>
            <a:ext cx="3986935" cy="226964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55720EFD-9B71-4A21-8DA2-76773F59C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58" y="3762008"/>
            <a:ext cx="3607573" cy="20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1" y="323655"/>
            <a:ext cx="5805644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32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3200" kern="0" dirty="0" smtClean="0">
                <a:ea typeface="微軟正黑體" panose="020B0604030504040204" pitchFamily="34" charset="-120"/>
              </a:rPr>
              <a:t>電機科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" y="1200778"/>
            <a:ext cx="3375375" cy="25315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75" y="1209103"/>
            <a:ext cx="3364275" cy="25232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" y="3946798"/>
            <a:ext cx="3375375" cy="25315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75" y="3987687"/>
            <a:ext cx="3364275" cy="25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03" y="3811715"/>
            <a:ext cx="3662075" cy="244138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21" y="3811715"/>
            <a:ext cx="3662075" cy="244138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29" y="1268763"/>
            <a:ext cx="3662075" cy="244138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3" y="1268760"/>
            <a:ext cx="3669003" cy="2446002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 bwMode="auto">
          <a:xfrm>
            <a:off x="1331641" y="323655"/>
            <a:ext cx="5805644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32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3200" kern="0" dirty="0" smtClean="0">
                <a:ea typeface="微軟正黑體" panose="020B0604030504040204" pitchFamily="34" charset="-120"/>
              </a:rPr>
              <a:t>電機科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74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>
                <a:ea typeface="微軟正黑體" panose="020B0604030504040204" pitchFamily="34" charset="-120"/>
              </a:rPr>
              <a:t>機模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>
                <a:ea typeface="微軟正黑體" panose="020B0604030504040204" pitchFamily="34" charset="-120"/>
              </a:rPr>
              <a:t>泓達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9" y="1403778"/>
            <a:ext cx="2256715" cy="300895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1" y="1403775"/>
            <a:ext cx="3080080" cy="23100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30" y="2912956"/>
            <a:ext cx="2260650" cy="30142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4" y="2918210"/>
            <a:ext cx="2256715" cy="30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機模科職場體驗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協鴻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69" y="1566190"/>
            <a:ext cx="3772981" cy="21251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91" y="2843935"/>
            <a:ext cx="3770378" cy="2123677"/>
          </a:xfrm>
          <a:prstGeom prst="rect">
            <a:avLst/>
          </a:prstGeom>
        </p:spPr>
      </p:pic>
      <p:pic>
        <p:nvPicPr>
          <p:cNvPr id="1026" name="Picture 2" descr="C:\Users\user\Downloads\28713214228_1913ee9ea4_o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4374113"/>
            <a:ext cx="3757531" cy="21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機電科提升學習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金豐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3775"/>
            <a:ext cx="3657600" cy="24384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03775"/>
            <a:ext cx="3657600" cy="24384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4027394"/>
            <a:ext cx="3657600" cy="24384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5672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機電科職場體驗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協鴻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" y="1448784"/>
            <a:ext cx="2902823" cy="19352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97" y="1448838"/>
            <a:ext cx="2861810" cy="190787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3" y="3789040"/>
            <a:ext cx="2902823" cy="193521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36" y="3787036"/>
            <a:ext cx="2861810" cy="19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2" y="323655"/>
            <a:ext cx="7695855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機電科提升學習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西門子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1391568"/>
            <a:ext cx="3731224" cy="248748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05" y="1462568"/>
            <a:ext cx="3657600" cy="24384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4044950"/>
            <a:ext cx="3657600" cy="24384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74" y="4066346"/>
            <a:ext cx="3553827" cy="23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6667" y="233646"/>
            <a:ext cx="6365050" cy="675075"/>
          </a:xfrm>
        </p:spPr>
        <p:txBody>
          <a:bodyPr/>
          <a:lstStyle/>
          <a:p>
            <a:r>
              <a:rPr lang="zh-TW" altLang="en-US" sz="4000" dirty="0" smtClean="0"/>
              <a:t>從工業革命看人才需求</a:t>
            </a:r>
            <a:endParaRPr lang="zh-TW" altLang="en-US" sz="40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967803"/>
              </p:ext>
            </p:extLst>
          </p:nvPr>
        </p:nvGraphicFramePr>
        <p:xfrm>
          <a:off x="107507" y="1133748"/>
          <a:ext cx="8919987" cy="49781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38422"/>
                <a:gridCol w="1915179"/>
                <a:gridCol w="1919260"/>
                <a:gridCol w="1873563"/>
                <a:gridCol w="1873563"/>
              </a:tblGrid>
              <a:tr h="118517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第一次工業革命</a:t>
                      </a:r>
                      <a:endParaRPr lang="zh-TW" altLang="en-US" b="1" dirty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b="1" dirty="0" smtClean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第二次工業革命</a:t>
                      </a:r>
                    </a:p>
                    <a:p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b="1" dirty="0" smtClean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第三次工業革命</a:t>
                      </a:r>
                    </a:p>
                    <a:p>
                      <a:endParaRPr lang="zh-TW" altLang="en-US" b="1" dirty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b="1" dirty="0" smtClean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第四次工業革命</a:t>
                      </a:r>
                    </a:p>
                    <a:p>
                      <a:endParaRPr lang="zh-TW" altLang="en-US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698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技術革命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蒸汽動力技術</a:t>
                      </a:r>
                      <a:endParaRPr lang="zh-TW" altLang="en-US" b="1" dirty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電氣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資訊技術</a:t>
                      </a:r>
                      <a:endParaRPr lang="zh-TW" altLang="en-US" b="1" dirty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智能技術及</a:t>
                      </a:r>
                      <a:endParaRPr lang="en-US" altLang="zh-TW" b="1" dirty="0" smtClean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物聯網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</a:tr>
              <a:tr h="648279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生  產  力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蒸汽動力帶動</a:t>
                      </a:r>
                      <a:endParaRPr lang="en-US" altLang="zh-TW" b="1" dirty="0" smtClean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機械化生產</a:t>
                      </a:r>
                      <a:endParaRPr lang="zh-TW" altLang="en-US" b="1" dirty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電氣動力帶動</a:t>
                      </a:r>
                      <a:endParaRPr lang="en-US" altLang="zh-TW" b="1" dirty="0" smtClean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技術化生產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電子及資訊技術帶動數位化生產</a:t>
                      </a:r>
                      <a:endParaRPr lang="zh-TW" altLang="en-US" b="1" dirty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智能化生產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56325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產業創新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工廠式生產模式興起</a:t>
                      </a:r>
                      <a:endParaRPr lang="en-US" altLang="zh-TW" b="1" dirty="0" smtClean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紡織機械替代手工紡織</a:t>
                      </a:r>
                      <a:endParaRPr lang="en-US" altLang="zh-TW" b="1" dirty="0" smtClean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煤煉鐵，帶動煤業、鐵業</a:t>
                      </a:r>
                      <a:endParaRPr lang="zh-TW" altLang="en-US" b="1" dirty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發電機、內燃機</a:t>
                      </a:r>
                      <a:endParaRPr lang="en-US" altLang="zh-TW" b="1" dirty="0" smtClean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電力工業、鋼鐵、鐵路等重工業興起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航太技術、電子電腦技術</a:t>
                      </a:r>
                      <a:endParaRPr lang="en-US" altLang="zh-TW" b="1" dirty="0" smtClean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生物工程技術的發明與應用</a:t>
                      </a:r>
                      <a:endParaRPr lang="en-US" altLang="zh-TW" b="1" dirty="0" smtClean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積體電路電子設備</a:t>
                      </a:r>
                      <a:endParaRPr lang="zh-TW" altLang="en-US" b="1" dirty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建構智能意識的產業世界</a:t>
                      </a:r>
                      <a:endParaRPr lang="en-US" altLang="zh-TW" b="1" dirty="0" smtClean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人因工程的智慧工廠</a:t>
                      </a:r>
                      <a:endParaRPr lang="en-US" altLang="zh-TW" b="1" dirty="0" smtClean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互聯網與巨量資料分析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5000"/>
                      </a:schemeClr>
                    </a:solidFill>
                  </a:tcPr>
                </a:tc>
              </a:tr>
              <a:tr h="648279"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人才需求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8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工藝人才</a:t>
                      </a:r>
                      <a:endParaRPr lang="zh-TW" altLang="en-US" b="1" dirty="0">
                        <a:solidFill>
                          <a:srgbClr val="008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科學技術人才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FF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分科專業人才</a:t>
                      </a:r>
                      <a:endParaRPr lang="zh-TW" altLang="en-US" b="1" dirty="0">
                        <a:solidFill>
                          <a:srgbClr val="FF00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跨領域人才</a:t>
                      </a:r>
                      <a:endParaRPr lang="en-US" altLang="zh-TW" b="1" dirty="0" smtClean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程式設計人才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＞形箭號 4"/>
          <p:cNvSpPr/>
          <p:nvPr/>
        </p:nvSpPr>
        <p:spPr>
          <a:xfrm>
            <a:off x="1149119" y="2552536"/>
            <a:ext cx="242316" cy="242316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＞形箭號 5"/>
          <p:cNvSpPr/>
          <p:nvPr/>
        </p:nvSpPr>
        <p:spPr>
          <a:xfrm>
            <a:off x="1160208" y="3192571"/>
            <a:ext cx="242316" cy="242316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＞形箭號 6"/>
          <p:cNvSpPr/>
          <p:nvPr/>
        </p:nvSpPr>
        <p:spPr>
          <a:xfrm>
            <a:off x="1149119" y="4407948"/>
            <a:ext cx="242316" cy="242316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＞形箭號 7"/>
          <p:cNvSpPr/>
          <p:nvPr/>
        </p:nvSpPr>
        <p:spPr>
          <a:xfrm>
            <a:off x="1161038" y="5673586"/>
            <a:ext cx="242316" cy="242316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4" y="323655"/>
            <a:ext cx="585064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32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3200" kern="0" dirty="0" smtClean="0">
                <a:ea typeface="微軟正黑體" panose="020B0604030504040204" pitchFamily="34" charset="-120"/>
              </a:rPr>
              <a:t>電子科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89" y="872337"/>
            <a:ext cx="3465385" cy="259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0" y="3383998"/>
            <a:ext cx="3986935" cy="299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79" y="3365308"/>
            <a:ext cx="4013105" cy="300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4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>
                <a:ea typeface="微軟正黑體" panose="020B0604030504040204" pitchFamily="34" charset="-120"/>
              </a:rPr>
              <a:t>明明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D:\鑄造科科主任\鑄造科\Data\106\106技職二期\1060606明明鋁業\IMG_1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60" y="4059070"/>
            <a:ext cx="354002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鑄造科科主任\鑄造科\Data\106\106技職二期\1060606明明鋁業\IMG_1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57" y="1403775"/>
            <a:ext cx="35453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鑄造科科主任\鑄造科\Data\106\106技職二期\1060606明明鋁業\62261299934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8" y="1403775"/>
            <a:ext cx="350050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6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2520000"/>
          </a:xfrm>
        </p:spPr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佳燁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user\Desktop\新增資料夾\IMAG1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" y="4148800"/>
            <a:ext cx="442702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新增資料夾\IMAG1218_BURST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" y="1448780"/>
            <a:ext cx="442702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新增資料夾\IMAG1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9" y="1468706"/>
            <a:ext cx="442702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新增資料夾\IMAG1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9" y="4148800"/>
            <a:ext cx="442702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天陽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D:\鑄造科科主任\鑄造科\Data\106\106技職二期\106職場體驗\106第二學期\0523\IMG_2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" y="1223755"/>
            <a:ext cx="384021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鑄造科科主任\鑄造科\Data\106\106技職二期\106職場體驗\106第二學期\0523\IMG_2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65" y="3978000"/>
            <a:ext cx="384021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鑄造科科主任\鑄造科\Data\106\106技職二期\106職場體驗\106第二學期\0523\IMG_2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1" y="1269080"/>
            <a:ext cx="384021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>
                <a:ea typeface="微軟正黑體" panose="020B0604030504040204" pitchFamily="34" charset="-120"/>
              </a:rPr>
              <a:t>六和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D:\鑄造科科主任\鑄造科\Data\106\106技職二期\106職場體驗\106第二學期\0518\thumbnail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19" y="400975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鑄造科科主任\鑄造科\Data\106\106技職二期\106職場體驗\106第二學期\0518\thumbnail 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19" y="1350371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鑄造科科主任\鑄造科\Data\106\106技職二期\106職場體驗\106第二學期\0518\IMG_3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932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鑄造科科主任\鑄造科\Data\106\106技職二期\106職場體驗\106第二學期\0518\thumbnail 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975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穎杰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7" name="Picture 3" descr="D:\鑄造科科主任\鑄造科\Data\106\106技職二期\106職場體驗\106第二學期\0517\IMG_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9" y="41488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鑄造科科主任\鑄造科\Data\106\106技職二期\106職場體驗\106第二學期\0517\IMG_3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12" y="139013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鑄造科科主任\鑄造科\Data\106\106技職二期\106職場體驗\106第二學期\0517\IMG_3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12" y="41488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鑄造科科主任\鑄造科\Data\106\106技職二期\106職場體驗\106第二學期\0517\IMG_3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40405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鑄造科協同教學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曲面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user\Desktop\新增資料夾\IMG_4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2" y="1314045"/>
            <a:ext cx="37836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新增資料夾\IMG_4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96" y="1314045"/>
            <a:ext cx="37836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新增資料夾\IMG_4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2" y="4043152"/>
            <a:ext cx="37836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新增資料夾\IMG_41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95" y="4036883"/>
            <a:ext cx="37836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6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鑄造科協同教學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皇廣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4" name="Picture 6" descr="D:\鑄造科科主任\鑄造科\Data\106\106充實基礎設備成果\IMG_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5" y="131316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鑄造科科主任\鑄造科\Data\106\106充實基礎設備成果\IMG_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16" y="401406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鑄造科科主任\鑄造科\Data\106\106充實基礎設備成果\IMG_2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5" y="401406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鑄造科科主任\鑄造科\Data\106\106充實基礎設備成果\IMG_2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5" y="131376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資訊科職場體驗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>
                <a:ea typeface="微軟正黑體" panose="020B0604030504040204" pitchFamily="34" charset="-120"/>
              </a:rPr>
              <a:t>友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嘉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" y="2798930"/>
            <a:ext cx="4545505" cy="30303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07" y="1493789"/>
            <a:ext cx="4230470" cy="28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順達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9" name="Picture 5" descr="C:\Users\user\Desktop\2018.05.17磚雕體驗_180905_0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359050"/>
            <a:ext cx="336151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06" y="1368355"/>
            <a:ext cx="3361516" cy="25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4014065"/>
            <a:ext cx="3361516" cy="252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90" y="4014065"/>
            <a:ext cx="336151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2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E3379-FF67-4AD9-BD31-9623D547DBB0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12482" r="21517" b="47092"/>
          <a:stretch/>
        </p:blipFill>
        <p:spPr>
          <a:xfrm>
            <a:off x="1286635" y="15764"/>
            <a:ext cx="5850650" cy="5997968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196629" y="5861552"/>
            <a:ext cx="7245805" cy="6750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b="0" dirty="0" smtClean="0">
                <a:solidFill>
                  <a:srgbClr val="0000FF"/>
                </a:solidFill>
              </a:rPr>
              <a:t>職業教育中程發展計畫</a:t>
            </a:r>
            <a:r>
              <a:rPr lang="en-US" altLang="zh-TW" sz="2400" b="0" dirty="0" smtClean="0">
                <a:solidFill>
                  <a:srgbClr val="0000FF"/>
                </a:solidFill>
              </a:rPr>
              <a:t>(</a:t>
            </a:r>
            <a:r>
              <a:rPr lang="zh-TW" altLang="en-US" sz="2400" b="0" dirty="0" smtClean="0">
                <a:solidFill>
                  <a:srgbClr val="0000FF"/>
                </a:solidFill>
              </a:rPr>
              <a:t>教育部</a:t>
            </a:r>
            <a:r>
              <a:rPr lang="en-US" altLang="zh-TW" sz="2400" b="0" dirty="0" smtClean="0">
                <a:solidFill>
                  <a:srgbClr val="0000FF"/>
                </a:solidFill>
              </a:rPr>
              <a:t>107.09)</a:t>
            </a:r>
            <a:endParaRPr lang="zh-TW" altLang="en-US" sz="2400" b="0" dirty="0">
              <a:solidFill>
                <a:srgbClr val="0000FF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56565" y="2033847"/>
            <a:ext cx="2700300" cy="2025225"/>
          </a:xfrm>
          <a:prstGeom prst="ellipse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2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2520000"/>
          </a:xfrm>
        </p:spPr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富宇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L:\彰工相片區\1061116-逢甲+富宇建設\DSCN3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97" y="14037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彰工相片區\1061116-逢甲+富宇建設\DSCN3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41349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彰工相片區\1061116-逢甲+富宇建設\DSCN3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405907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彰工相片區\1061116-逢甲+富宇建設\DSCN3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405907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5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課程</a:t>
            </a:r>
            <a:endParaRPr lang="en-US" altLang="zh-TW" sz="2800" kern="0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台灣玻璃館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L:\彰工相片區\1060603-建三鹿港台灣玻璃館\DSCN1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35877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彰工相片區\1060603-建三鹿港台灣玻璃館\DSCN1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66" y="135877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:\彰工相片區\1060603-建三鹿港台灣玻璃館\DSCN1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401406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L:\彰工相片區\1060603-建三鹿港台灣玻璃館\DSCN1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401406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課程</a:t>
            </a:r>
            <a:endParaRPr lang="en-US" altLang="zh-TW" sz="2800" kern="0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霧峰林家宮保地緣區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L:\彰工相片區\1060519-建三朝陽科大參訪\DSCN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2600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彰工相片區\1060519-建三朝陽科大參訪\DSCN09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5" y="128445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:\彰工相片區\1060519-建三朝陽科大參訪\DSCN1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5" y="392405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:\彰工相片區\1060519-建三朝陽科大參訪\DSCN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5" y="392408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課程</a:t>
            </a:r>
            <a:endParaRPr lang="en-US" altLang="zh-TW" sz="2800" kern="0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建築科職場體驗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亞洲大學美術館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L:\彰工相片區\1050614-建一建二教學參觀\P119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37" y="401406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彰工相片區\1050614-建一建二教學參觀\P1190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37" y="137593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:\彰工相片區\1050614-建一建二教學參觀\P1190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26" y="401406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L:\彰工相片區\1050614-建一建二教學參觀\P11905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26" y="1358770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產學共構技能模組課程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建築科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葉毓繡美術館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L:\彰工相片區\1050614-建一建二教學參觀\P1190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22375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L:\彰工相片區\1050614-建一建二教學參觀\P1190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7" y="122664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彰工相片區\1050614-建一建二教學參觀\P1190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7" y="392405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L:\彰工相片區\1050614-建一建二教學參觀\P11905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7" y="3924055"/>
            <a:ext cx="33561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E36D6-9BF4-4AE0-81E3-6A2681BD829B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331643" y="323655"/>
            <a:ext cx="7355159" cy="630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zh-TW" altLang="en-US" sz="2800" kern="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課程</a:t>
            </a:r>
            <a:endParaRPr lang="en-US" altLang="zh-TW" sz="2800" kern="0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kern="0" dirty="0" smtClean="0"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建築科協同教學</a:t>
            </a:r>
            <a:r>
              <a:rPr lang="en-US" altLang="zh-TW" sz="2800" kern="0" dirty="0" smtClean="0"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ea typeface="微軟正黑體" panose="020B0604030504040204" pitchFamily="34" charset="-120"/>
              </a:rPr>
              <a:t>勁園。台科大</a:t>
            </a:r>
            <a:r>
              <a:rPr lang="en-US" altLang="zh-TW" sz="3200" kern="0" dirty="0" smtClean="0">
                <a:ea typeface="微軟正黑體" panose="020B0604030504040204" pitchFamily="34" charset="-120"/>
              </a:rPr>
              <a:t>)</a:t>
            </a: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600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sz="4800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1" name="Picture 3" descr="L:\彰工相片區\1061210-跨領域研習\DSCN4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4037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:\彰工相片區\1061210-跨領域研習\DSCN4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5" y="14037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L:\彰工相片區\1061210-跨領域研習\DSCN4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41040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L:\彰工相片區\1061210-跨領域研習\DSCN4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5" y="41040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DEF83-B3FE-43B1-A470-A61BC759DCBE}" type="slidenum">
              <a:rPr lang="en-US" altLang="zh-TW" b="1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36</a:t>
            </a:fld>
            <a:endParaRPr lang="en-US" altLang="zh-TW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>
          <a:xfrm>
            <a:off x="701570" y="908718"/>
            <a:ext cx="7933091" cy="4410489"/>
          </a:xfrm>
          <a:prstGeom prst="rect">
            <a:avLst/>
          </a:prstGeom>
        </p:spPr>
      </p:pic>
      <p:sp>
        <p:nvSpPr>
          <p:cNvPr id="4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55" y="998730"/>
            <a:ext cx="1933829" cy="768730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zh-TW" altLang="en-US" sz="5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 txBox="1">
            <a:spLocks/>
          </p:cNvSpPr>
          <p:nvPr/>
        </p:nvSpPr>
        <p:spPr>
          <a:xfrm>
            <a:off x="6462210" y="1088740"/>
            <a:ext cx="1933829" cy="7687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5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DEF83-B3FE-43B1-A470-A61BC759DCBE}" type="slidenum">
              <a:rPr lang="en-US" altLang="zh-TW" b="1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37</a:t>
            </a:fld>
            <a:endParaRPr lang="en-US" altLang="zh-TW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0" y="638690"/>
            <a:ext cx="6975775" cy="900101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產學攜手合作</a:t>
            </a:r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en-US" altLang="zh-TW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5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 txBox="1">
            <a:spLocks/>
          </p:cNvSpPr>
          <p:nvPr/>
        </p:nvSpPr>
        <p:spPr>
          <a:xfrm>
            <a:off x="476545" y="1808820"/>
            <a:ext cx="8190910" cy="2340260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marL="685800" indent="-685800" algn="l">
              <a:buFont typeface="Wingdings" pitchFamily="2" charset="2"/>
              <a:buChar char="n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落實在地就學、在地就業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800" indent="-685800" algn="l">
              <a:buFont typeface="Wingdings" pitchFamily="2" charset="2"/>
              <a:buChar char="n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兼顧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學業、兼顧專業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800" indent="-685800" algn="l">
              <a:buFont typeface="Wingdings" pitchFamily="2" charset="2"/>
              <a:buChar char="n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對接產業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、減少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學用落差</a:t>
            </a:r>
          </a:p>
        </p:txBody>
      </p:sp>
    </p:spTree>
    <p:extLst>
      <p:ext uri="{BB962C8B-B14F-4D97-AF65-F5344CB8AC3E}">
        <p14:creationId xmlns:p14="http://schemas.microsoft.com/office/powerpoint/2010/main" val="7765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xmlns="" id="{6A0B40A8-DA82-4E97-8433-7C99B341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</p:spPr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16"/>
            <a:ext cx="7886700" cy="768730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54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產學攜手合作計畫</a:t>
            </a:r>
          </a:p>
        </p:txBody>
      </p:sp>
      <p:grpSp>
        <p:nvGrpSpPr>
          <p:cNvPr id="13" name="Group 31">
            <a:extLst>
              <a:ext uri="{FF2B5EF4-FFF2-40B4-BE49-F238E27FC236}">
                <a16:creationId xmlns:a16="http://schemas.microsoft.com/office/drawing/2014/main" xmlns="" id="{CDEB1F0C-15E0-4F9E-B784-271309FBDD78}"/>
              </a:ext>
            </a:extLst>
          </p:cNvPr>
          <p:cNvGrpSpPr/>
          <p:nvPr/>
        </p:nvGrpSpPr>
        <p:grpSpPr>
          <a:xfrm>
            <a:off x="702207" y="639756"/>
            <a:ext cx="3800698" cy="4615133"/>
            <a:chOff x="580727" y="-1101880"/>
            <a:chExt cx="5067597" cy="4615133"/>
          </a:xfrm>
        </p:grpSpPr>
        <p:sp>
          <p:nvSpPr>
            <p:cNvPr id="14" name="Graphic 27">
              <a:extLst>
                <a:ext uri="{FF2B5EF4-FFF2-40B4-BE49-F238E27FC236}">
                  <a16:creationId xmlns:a16="http://schemas.microsoft.com/office/drawing/2014/main" xmlns="" id="{233BBFF0-3ABA-4B9F-BAEA-4DD73CC48582}"/>
                </a:ext>
              </a:extLst>
            </p:cNvPr>
            <p:cNvSpPr/>
            <p:nvPr/>
          </p:nvSpPr>
          <p:spPr>
            <a:xfrm rot="60000">
              <a:off x="580727" y="-1101880"/>
              <a:ext cx="5067597" cy="4615133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" name="Graphic 27">
              <a:extLst>
                <a:ext uri="{FF2B5EF4-FFF2-40B4-BE49-F238E27FC236}">
                  <a16:creationId xmlns:a16="http://schemas.microsoft.com/office/drawing/2014/main" xmlns="" id="{25020663-C8EB-43A2-87E1-09001880A602}"/>
                </a:ext>
              </a:extLst>
            </p:cNvPr>
            <p:cNvSpPr/>
            <p:nvPr/>
          </p:nvSpPr>
          <p:spPr>
            <a:xfrm rot="60000">
              <a:off x="867482" y="-793954"/>
              <a:ext cx="4475037" cy="4075480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6" name="Rectangle: Rounded Corners 34">
            <a:extLst>
              <a:ext uri="{FF2B5EF4-FFF2-40B4-BE49-F238E27FC236}">
                <a16:creationId xmlns:a16="http://schemas.microsoft.com/office/drawing/2014/main" xmlns="" id="{FFC5D434-053C-4F59-9F48-28B19368A9C7}"/>
              </a:ext>
            </a:extLst>
          </p:cNvPr>
          <p:cNvSpPr/>
          <p:nvPr/>
        </p:nvSpPr>
        <p:spPr>
          <a:xfrm rot="14190664">
            <a:off x="1585535" y="2691938"/>
            <a:ext cx="405294" cy="15541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7" name="Rectangle: Rounded Corners 33">
            <a:extLst>
              <a:ext uri="{FF2B5EF4-FFF2-40B4-BE49-F238E27FC236}">
                <a16:creationId xmlns:a16="http://schemas.microsoft.com/office/drawing/2014/main" xmlns="" id="{94BFDE52-F781-4BA8-A5A8-54ECB8740C45}"/>
              </a:ext>
            </a:extLst>
          </p:cNvPr>
          <p:cNvSpPr/>
          <p:nvPr/>
        </p:nvSpPr>
        <p:spPr>
          <a:xfrm rot="18091456">
            <a:off x="2764676" y="3415836"/>
            <a:ext cx="405294" cy="15541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8" name="Rectangle: Rounded Corners 32">
            <a:extLst>
              <a:ext uri="{FF2B5EF4-FFF2-40B4-BE49-F238E27FC236}">
                <a16:creationId xmlns:a16="http://schemas.microsoft.com/office/drawing/2014/main" xmlns="" id="{2F9CEB60-D0DE-4667-8F53-2EBB2EA563E6}"/>
              </a:ext>
            </a:extLst>
          </p:cNvPr>
          <p:cNvSpPr/>
          <p:nvPr/>
        </p:nvSpPr>
        <p:spPr>
          <a:xfrm rot="19725368">
            <a:off x="2457720" y="1438941"/>
            <a:ext cx="303971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xmlns="" id="{C0FB11BD-6C33-40D3-9C34-B44D38CC58F5}"/>
              </a:ext>
            </a:extLst>
          </p:cNvPr>
          <p:cNvGrpSpPr/>
          <p:nvPr/>
        </p:nvGrpSpPr>
        <p:grpSpPr>
          <a:xfrm>
            <a:off x="2098246" y="2653905"/>
            <a:ext cx="1008621" cy="1344828"/>
            <a:chOff x="1089413" y="2131797"/>
            <a:chExt cx="2968238" cy="2968238"/>
          </a:xfrm>
        </p:grpSpPr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xmlns="" id="{2A121A54-21EC-4066-B9A9-D270B215762C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xmlns="" id="{366B8465-C0A9-4D41-BD16-3DA7DBA2BF6B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xmlns="" id="{C939D05D-CF1A-4938-B2CB-CA074CE39B67}"/>
              </a:ext>
            </a:extLst>
          </p:cNvPr>
          <p:cNvGrpSpPr/>
          <p:nvPr/>
        </p:nvGrpSpPr>
        <p:grpSpPr>
          <a:xfrm>
            <a:off x="2098246" y="908942"/>
            <a:ext cx="973628" cy="1298170"/>
            <a:chOff x="1089413" y="2131797"/>
            <a:chExt cx="2968238" cy="2968238"/>
          </a:xfrm>
        </p:grpSpPr>
        <p:sp>
          <p:nvSpPr>
            <p:cNvPr id="23" name="Freeform: Shape 18">
              <a:extLst>
                <a:ext uri="{FF2B5EF4-FFF2-40B4-BE49-F238E27FC236}">
                  <a16:creationId xmlns:a16="http://schemas.microsoft.com/office/drawing/2014/main" xmlns="" id="{2CAB834A-B481-43D7-8BCD-E28D87371F6D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xmlns="" id="{A054B2C8-DC76-488B-835E-C518D1941557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xmlns="" id="{80DCF93E-6116-428F-BEC7-8579EC6A6A9C}"/>
              </a:ext>
            </a:extLst>
          </p:cNvPr>
          <p:cNvGrpSpPr/>
          <p:nvPr/>
        </p:nvGrpSpPr>
        <p:grpSpPr>
          <a:xfrm>
            <a:off x="900414" y="3699648"/>
            <a:ext cx="973628" cy="1298170"/>
            <a:chOff x="1089413" y="2131797"/>
            <a:chExt cx="2968238" cy="2968238"/>
          </a:xfrm>
        </p:grpSpPr>
        <p:sp>
          <p:nvSpPr>
            <p:cNvPr id="26" name="Freeform: Shape 21">
              <a:extLst>
                <a:ext uri="{FF2B5EF4-FFF2-40B4-BE49-F238E27FC236}">
                  <a16:creationId xmlns:a16="http://schemas.microsoft.com/office/drawing/2014/main" xmlns="" id="{8CAA411B-DABE-4236-B866-A57CD1F2001A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2">
              <a:extLst>
                <a:ext uri="{FF2B5EF4-FFF2-40B4-BE49-F238E27FC236}">
                  <a16:creationId xmlns:a16="http://schemas.microsoft.com/office/drawing/2014/main" xmlns="" id="{88C70044-10F8-4AB6-9600-0ADD0F4EECE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8" name="Group 23">
            <a:extLst>
              <a:ext uri="{FF2B5EF4-FFF2-40B4-BE49-F238E27FC236}">
                <a16:creationId xmlns:a16="http://schemas.microsoft.com/office/drawing/2014/main" xmlns="" id="{F27F9386-5BA1-4891-B0B5-BCC3446E99FD}"/>
              </a:ext>
            </a:extLst>
          </p:cNvPr>
          <p:cNvGrpSpPr/>
          <p:nvPr/>
        </p:nvGrpSpPr>
        <p:grpSpPr>
          <a:xfrm>
            <a:off x="3288934" y="3699648"/>
            <a:ext cx="973628" cy="1298170"/>
            <a:chOff x="1089413" y="2131797"/>
            <a:chExt cx="2968238" cy="2968238"/>
          </a:xfrm>
        </p:grpSpPr>
        <p:sp>
          <p:nvSpPr>
            <p:cNvPr id="29" name="Freeform: Shape 24">
              <a:extLst>
                <a:ext uri="{FF2B5EF4-FFF2-40B4-BE49-F238E27FC236}">
                  <a16:creationId xmlns:a16="http://schemas.microsoft.com/office/drawing/2014/main" xmlns="" id="{42DD112F-03A2-475D-9E18-9FDACD19472E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5">
              <a:extLst>
                <a:ext uri="{FF2B5EF4-FFF2-40B4-BE49-F238E27FC236}">
                  <a16:creationId xmlns:a16="http://schemas.microsoft.com/office/drawing/2014/main" xmlns="" id="{ED1EE23D-B36C-4AA6-8BCB-D3E26D59A6F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43" name="TextBox 47">
            <a:extLst>
              <a:ext uri="{FF2B5EF4-FFF2-40B4-BE49-F238E27FC236}">
                <a16:creationId xmlns:a16="http://schemas.microsoft.com/office/drawing/2014/main" xmlns="" id="{9457D6D4-A003-455E-8755-04E4BC8E2650}"/>
              </a:ext>
            </a:extLst>
          </p:cNvPr>
          <p:cNvSpPr txBox="1"/>
          <p:nvPr/>
        </p:nvSpPr>
        <p:spPr>
          <a:xfrm>
            <a:off x="4007346" y="908942"/>
            <a:ext cx="381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srgbClr val="0099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計畫推動源起</a:t>
            </a:r>
            <a:endParaRPr kumimoji="0" lang="en-US" altLang="zh-TW" sz="2800" b="1" dirty="0">
              <a:solidFill>
                <a:srgbClr val="00999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5" name="TextBox 49">
            <a:extLst>
              <a:ext uri="{FF2B5EF4-FFF2-40B4-BE49-F238E27FC236}">
                <a16:creationId xmlns:a16="http://schemas.microsoft.com/office/drawing/2014/main" xmlns="" id="{6CBCD28B-2E2F-4773-8912-3DAB84B0B273}"/>
              </a:ext>
            </a:extLst>
          </p:cNvPr>
          <p:cNvSpPr txBox="1"/>
          <p:nvPr/>
        </p:nvSpPr>
        <p:spPr>
          <a:xfrm>
            <a:off x="4076945" y="1397192"/>
            <a:ext cx="4683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教育部為解決產業缺工與高職與技專校院學生以升學為導向之問題</a:t>
            </a:r>
            <a:r>
              <a:rPr kumimoji="0" lang="zh-TW" altLang="en-US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，結合</a:t>
            </a:r>
            <a:r>
              <a:rPr kumimoji="0"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高職與技專校院縱向之進修管道並與產業界攜手合作，培育符應產業需求之技術人才，型塑兼顧學生「就學」與「就業」為基礎之教育模式。</a:t>
            </a:r>
            <a:endParaRPr kumimoji="0" lang="en-US" altLang="ko-KR" sz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xmlns="" id="{FE2B0567-3F34-42F6-80E0-26FB0709B3F8}"/>
              </a:ext>
            </a:extLst>
          </p:cNvPr>
          <p:cNvSpPr/>
          <p:nvPr/>
        </p:nvSpPr>
        <p:spPr>
          <a:xfrm>
            <a:off x="1165156" y="4052636"/>
            <a:ext cx="444146" cy="592194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kumimoji="0" lang="zh-TW" altLang="en-US" sz="1600" b="1" dirty="0">
              <a:solidFill>
                <a:prstClr val="white"/>
              </a:solidFill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xmlns="" id="{E5C9B9E0-9137-4806-AEB3-F849540C4A6C}"/>
              </a:ext>
            </a:extLst>
          </p:cNvPr>
          <p:cNvSpPr/>
          <p:nvPr/>
        </p:nvSpPr>
        <p:spPr>
          <a:xfrm>
            <a:off x="2362987" y="1261930"/>
            <a:ext cx="444146" cy="592194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科大</a:t>
            </a:r>
            <a:endParaRPr kumimoji="0" lang="zh-TW" altLang="en-US" sz="1600" b="1" dirty="0">
              <a:solidFill>
                <a:prstClr val="white"/>
              </a:solidFill>
            </a:endParaRPr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xmlns="" id="{EBE2A994-BBC2-46B2-911D-D2695EF57599}"/>
              </a:ext>
            </a:extLst>
          </p:cNvPr>
          <p:cNvSpPr/>
          <p:nvPr/>
        </p:nvSpPr>
        <p:spPr>
          <a:xfrm>
            <a:off x="3543128" y="4051540"/>
            <a:ext cx="444146" cy="592194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endParaRPr kumimoji="0" lang="zh-TW" altLang="en-US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xmlns="" id="{643BD580-AA98-423B-82EB-A88DEF700B2A}"/>
              </a:ext>
            </a:extLst>
          </p:cNvPr>
          <p:cNvSpPr/>
          <p:nvPr/>
        </p:nvSpPr>
        <p:spPr>
          <a:xfrm>
            <a:off x="2388625" y="3032068"/>
            <a:ext cx="444146" cy="592194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共贏</a:t>
            </a:r>
            <a:endParaRPr kumimoji="0" lang="zh-TW" altLang="en-US" sz="1600" b="1" dirty="0">
              <a:solidFill>
                <a:prstClr val="white"/>
              </a:solidFill>
            </a:endParaRPr>
          </a:p>
        </p:txBody>
      </p:sp>
      <p:grpSp>
        <p:nvGrpSpPr>
          <p:cNvPr id="52" name="Group 35">
            <a:extLst>
              <a:ext uri="{FF2B5EF4-FFF2-40B4-BE49-F238E27FC236}">
                <a16:creationId xmlns:a16="http://schemas.microsoft.com/office/drawing/2014/main" xmlns="" id="{2FFA614E-50A1-4641-8AA4-50F2D3A71A58}"/>
              </a:ext>
            </a:extLst>
          </p:cNvPr>
          <p:cNvGrpSpPr/>
          <p:nvPr/>
        </p:nvGrpSpPr>
        <p:grpSpPr>
          <a:xfrm>
            <a:off x="4952277" y="3452029"/>
            <a:ext cx="2549363" cy="400110"/>
            <a:chOff x="611559" y="2708913"/>
            <a:chExt cx="1772278" cy="400110"/>
          </a:xfrm>
        </p:grpSpPr>
        <p:sp>
          <p:nvSpPr>
            <p:cNvPr id="53" name="Rounded Rectangle 58">
              <a:extLst>
                <a:ext uri="{FF2B5EF4-FFF2-40B4-BE49-F238E27FC236}">
                  <a16:creationId xmlns:a16="http://schemas.microsoft.com/office/drawing/2014/main" xmlns="" id="{146C4548-4D37-4202-8180-ABAED9449DC5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00938E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000">
                <a:ln w="0"/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4" name="TextBox 38">
              <a:extLst>
                <a:ext uri="{FF2B5EF4-FFF2-40B4-BE49-F238E27FC236}">
                  <a16:creationId xmlns:a16="http://schemas.microsoft.com/office/drawing/2014/main" xmlns="" id="{1BE81B97-E69A-4B62-AED4-73BB2100DD63}"/>
                </a:ext>
              </a:extLst>
            </p:cNvPr>
            <p:cNvSpPr txBox="1"/>
            <p:nvPr/>
          </p:nvSpPr>
          <p:spPr>
            <a:xfrm>
              <a:off x="665833" y="2708913"/>
              <a:ext cx="1652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000" dirty="0">
                  <a:ln w="0"/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共同研議學習內容</a:t>
              </a:r>
              <a:endParaRPr kumimoji="0" lang="ko-KR" altLang="en-US" sz="2000" dirty="0">
                <a:ln w="0"/>
                <a:solidFill>
                  <a:prstClr val="white"/>
                </a:solidFill>
                <a:latin typeface="微軟正黑體" panose="020B0604030504040204" pitchFamily="34" charset="-120"/>
                <a:ea typeface="맑은 고딕"/>
                <a:cs typeface="Arial" pitchFamily="34" charset="0"/>
              </a:endParaRPr>
            </a:p>
          </p:txBody>
        </p:sp>
      </p:grpSp>
      <p:sp>
        <p:nvSpPr>
          <p:cNvPr id="59" name="TextBox 47">
            <a:extLst>
              <a:ext uri="{FF2B5EF4-FFF2-40B4-BE49-F238E27FC236}">
                <a16:creationId xmlns:a16="http://schemas.microsoft.com/office/drawing/2014/main" xmlns="" id="{85AA4B87-4DB0-4781-A6B2-A1452F1D1EB9}"/>
              </a:ext>
            </a:extLst>
          </p:cNvPr>
          <p:cNvSpPr txBox="1"/>
          <p:nvPr/>
        </p:nvSpPr>
        <p:spPr>
          <a:xfrm>
            <a:off x="4908395" y="2877081"/>
            <a:ext cx="381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計畫特色</a:t>
            </a:r>
            <a:endParaRPr kumimoji="0" lang="en-US" altLang="zh-TW" sz="2800" b="1" dirty="0">
              <a:solidFill>
                <a:srgbClr val="FF99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grpSp>
        <p:nvGrpSpPr>
          <p:cNvPr id="60" name="Group 35">
            <a:extLst>
              <a:ext uri="{FF2B5EF4-FFF2-40B4-BE49-F238E27FC236}">
                <a16:creationId xmlns:a16="http://schemas.microsoft.com/office/drawing/2014/main" xmlns="" id="{FDB5DCF2-EC6C-4768-ACE3-8A2BCAFE996B}"/>
              </a:ext>
            </a:extLst>
          </p:cNvPr>
          <p:cNvGrpSpPr/>
          <p:nvPr/>
        </p:nvGrpSpPr>
        <p:grpSpPr>
          <a:xfrm>
            <a:off x="4952277" y="3973406"/>
            <a:ext cx="2549363" cy="400110"/>
            <a:chOff x="611559" y="2708913"/>
            <a:chExt cx="1772278" cy="400110"/>
          </a:xfrm>
        </p:grpSpPr>
        <p:sp>
          <p:nvSpPr>
            <p:cNvPr id="61" name="Rounded Rectangle 58">
              <a:extLst>
                <a:ext uri="{FF2B5EF4-FFF2-40B4-BE49-F238E27FC236}">
                  <a16:creationId xmlns:a16="http://schemas.microsoft.com/office/drawing/2014/main" xmlns="" id="{6EF0D746-70DB-4D33-8917-BCD113E9BA25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00938E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000">
                <a:ln w="0"/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62" name="TextBox 38">
              <a:extLst>
                <a:ext uri="{FF2B5EF4-FFF2-40B4-BE49-F238E27FC236}">
                  <a16:creationId xmlns:a16="http://schemas.microsoft.com/office/drawing/2014/main" xmlns="" id="{0320EE20-773D-46F6-B7AD-B33DBD95214B}"/>
                </a:ext>
              </a:extLst>
            </p:cNvPr>
            <p:cNvSpPr txBox="1"/>
            <p:nvPr/>
          </p:nvSpPr>
          <p:spPr>
            <a:xfrm>
              <a:off x="665833" y="2708913"/>
              <a:ext cx="1652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000" dirty="0">
                  <a:ln w="0"/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人材遴選培育訓練</a:t>
              </a:r>
              <a:endParaRPr kumimoji="0" lang="ko-KR" altLang="en-US" sz="2000" dirty="0">
                <a:ln w="0"/>
                <a:solidFill>
                  <a:prstClr val="white"/>
                </a:solidFill>
                <a:latin typeface="微軟正黑體" panose="020B0604030504040204" pitchFamily="34" charset="-12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64" name="Group 35">
            <a:extLst>
              <a:ext uri="{FF2B5EF4-FFF2-40B4-BE49-F238E27FC236}">
                <a16:creationId xmlns:a16="http://schemas.microsoft.com/office/drawing/2014/main" xmlns="" id="{742682F1-9865-41B0-B205-761E60DC16CB}"/>
              </a:ext>
            </a:extLst>
          </p:cNvPr>
          <p:cNvGrpSpPr/>
          <p:nvPr/>
        </p:nvGrpSpPr>
        <p:grpSpPr>
          <a:xfrm>
            <a:off x="4952277" y="4472546"/>
            <a:ext cx="2549363" cy="400110"/>
            <a:chOff x="611559" y="2708913"/>
            <a:chExt cx="1772278" cy="400110"/>
          </a:xfrm>
        </p:grpSpPr>
        <p:sp>
          <p:nvSpPr>
            <p:cNvPr id="65" name="Rounded Rectangle 58">
              <a:extLst>
                <a:ext uri="{FF2B5EF4-FFF2-40B4-BE49-F238E27FC236}">
                  <a16:creationId xmlns:a16="http://schemas.microsoft.com/office/drawing/2014/main" xmlns="" id="{493650FC-D444-4E40-98CF-4791A78CA4D7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00938E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000">
                <a:ln w="0"/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66" name="TextBox 38">
              <a:extLst>
                <a:ext uri="{FF2B5EF4-FFF2-40B4-BE49-F238E27FC236}">
                  <a16:creationId xmlns:a16="http://schemas.microsoft.com/office/drawing/2014/main" xmlns="" id="{825021E3-ED44-48A5-A01B-1184E11EA5CF}"/>
                </a:ext>
              </a:extLst>
            </p:cNvPr>
            <p:cNvSpPr txBox="1"/>
            <p:nvPr/>
          </p:nvSpPr>
          <p:spPr>
            <a:xfrm>
              <a:off x="665833" y="2708913"/>
              <a:ext cx="1652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000" dirty="0">
                  <a:ln w="0"/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無縫升學就業銜接</a:t>
              </a:r>
              <a:endParaRPr kumimoji="0" lang="ko-KR" altLang="en-US" sz="2000" dirty="0">
                <a:ln w="0"/>
                <a:solidFill>
                  <a:prstClr val="white"/>
                </a:solidFill>
                <a:latin typeface="微軟正黑體" panose="020B0604030504040204" pitchFamily="34" charset="-12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xmlns="" id="{E72EAA5C-37E8-4D5D-BB38-1C12D8343436}"/>
              </a:ext>
            </a:extLst>
          </p:cNvPr>
          <p:cNvGrpSpPr/>
          <p:nvPr/>
        </p:nvGrpSpPr>
        <p:grpSpPr>
          <a:xfrm>
            <a:off x="4952277" y="4982935"/>
            <a:ext cx="2549363" cy="400110"/>
            <a:chOff x="611559" y="2708913"/>
            <a:chExt cx="1772278" cy="400110"/>
          </a:xfrm>
        </p:grpSpPr>
        <p:sp>
          <p:nvSpPr>
            <p:cNvPr id="68" name="Rounded Rectangle 58">
              <a:extLst>
                <a:ext uri="{FF2B5EF4-FFF2-40B4-BE49-F238E27FC236}">
                  <a16:creationId xmlns:a16="http://schemas.microsoft.com/office/drawing/2014/main" xmlns="" id="{CD7134D2-975E-4F06-9076-8B955D2658E3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00938E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000">
                <a:ln w="0"/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69" name="TextBox 38">
              <a:extLst>
                <a:ext uri="{FF2B5EF4-FFF2-40B4-BE49-F238E27FC236}">
                  <a16:creationId xmlns:a16="http://schemas.microsoft.com/office/drawing/2014/main" xmlns="" id="{2F04397B-B56C-4743-8D9D-5EE90512D091}"/>
                </a:ext>
              </a:extLst>
            </p:cNvPr>
            <p:cNvSpPr txBox="1"/>
            <p:nvPr/>
          </p:nvSpPr>
          <p:spPr>
            <a:xfrm>
              <a:off x="665833" y="2708913"/>
              <a:ext cx="1652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000" dirty="0">
                  <a:ln w="0"/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三方資源合作共享</a:t>
              </a:r>
              <a:endParaRPr kumimoji="0" lang="ko-KR" altLang="en-US" sz="2000" dirty="0">
                <a:ln w="0"/>
                <a:solidFill>
                  <a:prstClr val="white"/>
                </a:solidFill>
                <a:latin typeface="微軟正黑體" panose="020B0604030504040204" pitchFamily="34" charset="-120"/>
                <a:ea typeface="맑은 고딕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2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xmlns="" id="{6A0B40A8-DA82-4E97-8433-7C99B341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D60AE58A-F1D2-421E-B006-0439D86B876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16"/>
            <a:ext cx="7886700" cy="768730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產學攜手合作計畫內容與精神</a:t>
            </a:r>
          </a:p>
        </p:txBody>
      </p:sp>
      <p:grpSp>
        <p:nvGrpSpPr>
          <p:cNvPr id="47" name="Group 7">
            <a:extLst>
              <a:ext uri="{FF2B5EF4-FFF2-40B4-BE49-F238E27FC236}">
                <a16:creationId xmlns:a16="http://schemas.microsoft.com/office/drawing/2014/main" xmlns="" id="{F01EAA7F-7D11-4162-9A71-F4349917A934}"/>
              </a:ext>
            </a:extLst>
          </p:cNvPr>
          <p:cNvGrpSpPr/>
          <p:nvPr/>
        </p:nvGrpSpPr>
        <p:grpSpPr>
          <a:xfrm>
            <a:off x="1920289" y="1578094"/>
            <a:ext cx="1670402" cy="1907400"/>
            <a:chOff x="993726" y="1566850"/>
            <a:chExt cx="2227202" cy="19074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8" name="Rectangle 3">
              <a:extLst>
                <a:ext uri="{FF2B5EF4-FFF2-40B4-BE49-F238E27FC236}">
                  <a16:creationId xmlns:a16="http://schemas.microsoft.com/office/drawing/2014/main" xmlns="" id="{4C335E23-1764-41EA-836A-21EEA47FCDDC}"/>
                </a:ext>
              </a:extLst>
            </p:cNvPr>
            <p:cNvSpPr/>
            <p:nvPr/>
          </p:nvSpPr>
          <p:spPr>
            <a:xfrm>
              <a:off x="993726" y="2012950"/>
              <a:ext cx="2227202" cy="1461300"/>
            </a:xfrm>
            <a:prstGeom prst="rect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Oval 4">
              <a:extLst>
                <a:ext uri="{FF2B5EF4-FFF2-40B4-BE49-F238E27FC236}">
                  <a16:creationId xmlns:a16="http://schemas.microsoft.com/office/drawing/2014/main" xmlns="" id="{71BBF813-9CA4-49BF-8613-E340240F7061}"/>
                </a:ext>
              </a:extLst>
            </p:cNvPr>
            <p:cNvSpPr/>
            <p:nvPr/>
          </p:nvSpPr>
          <p:spPr>
            <a:xfrm>
              <a:off x="1683824" y="1566850"/>
              <a:ext cx="847006" cy="8470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10">
            <a:extLst>
              <a:ext uri="{FF2B5EF4-FFF2-40B4-BE49-F238E27FC236}">
                <a16:creationId xmlns:a16="http://schemas.microsoft.com/office/drawing/2014/main" xmlns="" id="{228CE05B-4F44-4BCD-B092-E236B2569BCA}"/>
              </a:ext>
            </a:extLst>
          </p:cNvPr>
          <p:cNvGrpSpPr/>
          <p:nvPr/>
        </p:nvGrpSpPr>
        <p:grpSpPr>
          <a:xfrm>
            <a:off x="3771520" y="1578094"/>
            <a:ext cx="1670402" cy="1907400"/>
            <a:chOff x="3462033" y="1566850"/>
            <a:chExt cx="2227202" cy="19074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7" name="Rectangle 5">
              <a:extLst>
                <a:ext uri="{FF2B5EF4-FFF2-40B4-BE49-F238E27FC236}">
                  <a16:creationId xmlns:a16="http://schemas.microsoft.com/office/drawing/2014/main" xmlns="" id="{30D6DB11-C504-4A7F-ADAD-3B39E3DEE50F}"/>
                </a:ext>
              </a:extLst>
            </p:cNvPr>
            <p:cNvSpPr/>
            <p:nvPr/>
          </p:nvSpPr>
          <p:spPr>
            <a:xfrm>
              <a:off x="3462033" y="2001651"/>
              <a:ext cx="2227202" cy="1472599"/>
            </a:xfrm>
            <a:prstGeom prst="rect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Oval 8">
              <a:extLst>
                <a:ext uri="{FF2B5EF4-FFF2-40B4-BE49-F238E27FC236}">
                  <a16:creationId xmlns:a16="http://schemas.microsoft.com/office/drawing/2014/main" xmlns="" id="{A8A6B703-F1AD-4EA2-B32E-DCBA427D77C6}"/>
                </a:ext>
              </a:extLst>
            </p:cNvPr>
            <p:cNvSpPr/>
            <p:nvPr/>
          </p:nvSpPr>
          <p:spPr>
            <a:xfrm>
              <a:off x="4148497" y="1566850"/>
              <a:ext cx="847006" cy="84700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xmlns="" id="{A085B366-54DD-4804-82DE-5C049BA7E03A}"/>
              </a:ext>
            </a:extLst>
          </p:cNvPr>
          <p:cNvGrpSpPr/>
          <p:nvPr/>
        </p:nvGrpSpPr>
        <p:grpSpPr>
          <a:xfrm>
            <a:off x="5622748" y="1578094"/>
            <a:ext cx="1670402" cy="1907400"/>
            <a:chOff x="5930340" y="1566850"/>
            <a:chExt cx="2227202" cy="19074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0" name="Rectangle 6">
              <a:extLst>
                <a:ext uri="{FF2B5EF4-FFF2-40B4-BE49-F238E27FC236}">
                  <a16:creationId xmlns:a16="http://schemas.microsoft.com/office/drawing/2014/main" xmlns="" id="{BC9DC84E-1650-45B2-BE41-90AD1F6E2D62}"/>
                </a:ext>
              </a:extLst>
            </p:cNvPr>
            <p:cNvSpPr/>
            <p:nvPr/>
          </p:nvSpPr>
          <p:spPr>
            <a:xfrm>
              <a:off x="5930340" y="1990353"/>
              <a:ext cx="2227202" cy="1483897"/>
            </a:xfrm>
            <a:prstGeom prst="rect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9">
              <a:extLst>
                <a:ext uri="{FF2B5EF4-FFF2-40B4-BE49-F238E27FC236}">
                  <a16:creationId xmlns:a16="http://schemas.microsoft.com/office/drawing/2014/main" xmlns="" id="{AD8047E5-A8D5-4A56-BB57-BC9CB11B19C4}"/>
                </a:ext>
              </a:extLst>
            </p:cNvPr>
            <p:cNvSpPr/>
            <p:nvPr/>
          </p:nvSpPr>
          <p:spPr>
            <a:xfrm>
              <a:off x="6620438" y="1566850"/>
              <a:ext cx="847006" cy="84700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7" name="TextBox 18">
            <a:extLst>
              <a:ext uri="{FF2B5EF4-FFF2-40B4-BE49-F238E27FC236}">
                <a16:creationId xmlns:a16="http://schemas.microsoft.com/office/drawing/2014/main" xmlns="" id="{8B8213B1-996E-40F4-9C91-83E268CAD3E6}"/>
              </a:ext>
            </a:extLst>
          </p:cNvPr>
          <p:cNvSpPr txBox="1"/>
          <p:nvPr/>
        </p:nvSpPr>
        <p:spPr>
          <a:xfrm>
            <a:off x="1854773" y="2672661"/>
            <a:ext cx="170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高職高年級</a:t>
            </a:r>
            <a:endParaRPr kumimoji="0" lang="ko-KR" altLang="en-US" sz="2000" b="1" dirty="0">
              <a:solidFill>
                <a:prstClr val="whit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80" name="TextBox 21">
            <a:extLst>
              <a:ext uri="{FF2B5EF4-FFF2-40B4-BE49-F238E27FC236}">
                <a16:creationId xmlns:a16="http://schemas.microsoft.com/office/drawing/2014/main" xmlns="" id="{D36D0ED8-C624-4DBA-8CAF-DFE6E9748DCD}"/>
              </a:ext>
            </a:extLst>
          </p:cNvPr>
          <p:cNvSpPr txBox="1"/>
          <p:nvPr/>
        </p:nvSpPr>
        <p:spPr>
          <a:xfrm>
            <a:off x="3925330" y="2551087"/>
            <a:ext cx="1362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400" b="1" dirty="0">
              <a:solidFill>
                <a:prstClr val="white"/>
              </a:solidFill>
              <a:latin typeface="Calibri"/>
              <a:ea typeface="맑은 고딕"/>
              <a:cs typeface="Arial" pitchFamily="34" charset="0"/>
            </a:endParaRPr>
          </a:p>
        </p:txBody>
      </p:sp>
      <p:sp>
        <p:nvSpPr>
          <p:cNvPr id="83" name="TextBox 24">
            <a:extLst>
              <a:ext uri="{FF2B5EF4-FFF2-40B4-BE49-F238E27FC236}">
                <a16:creationId xmlns:a16="http://schemas.microsoft.com/office/drawing/2014/main" xmlns="" id="{C548C3D8-416F-419A-98BC-740A567AA5DC}"/>
              </a:ext>
            </a:extLst>
          </p:cNvPr>
          <p:cNvSpPr txBox="1"/>
          <p:nvPr/>
        </p:nvSpPr>
        <p:spPr>
          <a:xfrm>
            <a:off x="5780440" y="2628850"/>
            <a:ext cx="136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 smtClean="0">
                <a:solidFill>
                  <a:prstClr val="white"/>
                </a:solidFill>
              </a:rPr>
              <a:t>建教</a:t>
            </a:r>
            <a:r>
              <a:rPr kumimoji="0" lang="zh-TW" altLang="en-US" dirty="0">
                <a:solidFill>
                  <a:prstClr val="white"/>
                </a:solidFill>
              </a:rPr>
              <a:t>生</a:t>
            </a:r>
            <a:endParaRPr kumimoji="0" lang="ko-KR" altLang="en-US" dirty="0">
              <a:solidFill>
                <a:prstClr val="white"/>
              </a:solidFill>
            </a:endParaRPr>
          </a:p>
        </p:txBody>
      </p:sp>
      <p:sp>
        <p:nvSpPr>
          <p:cNvPr id="91" name="Oval 12">
            <a:extLst>
              <a:ext uri="{FF2B5EF4-FFF2-40B4-BE49-F238E27FC236}">
                <a16:creationId xmlns:a16="http://schemas.microsoft.com/office/drawing/2014/main" xmlns="" id="{0368F25A-064F-49BD-A409-098D14C49378}"/>
              </a:ext>
            </a:extLst>
          </p:cNvPr>
          <p:cNvSpPr/>
          <p:nvPr/>
        </p:nvSpPr>
        <p:spPr>
          <a:xfrm>
            <a:off x="3518021" y="2587385"/>
            <a:ext cx="300083" cy="4001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</a:endParaRPr>
          </a:p>
        </p:txBody>
      </p:sp>
      <p:sp>
        <p:nvSpPr>
          <p:cNvPr id="93" name="Parallelogram 15">
            <a:extLst>
              <a:ext uri="{FF2B5EF4-FFF2-40B4-BE49-F238E27FC236}">
                <a16:creationId xmlns:a16="http://schemas.microsoft.com/office/drawing/2014/main" xmlns="" id="{828BDF06-0FDF-4277-877A-0C6FDDA6F796}"/>
              </a:ext>
            </a:extLst>
          </p:cNvPr>
          <p:cNvSpPr/>
          <p:nvPr/>
        </p:nvSpPr>
        <p:spPr>
          <a:xfrm rot="16200000">
            <a:off x="2460093" y="1767013"/>
            <a:ext cx="556441" cy="451746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2700">
              <a:solidFill>
                <a:prstClr val="white"/>
              </a:solidFill>
            </a:endParaRPr>
          </a:p>
        </p:txBody>
      </p:sp>
      <p:sp>
        <p:nvSpPr>
          <p:cNvPr id="112" name="Round Same Side Corner Rectangle 8">
            <a:extLst>
              <a:ext uri="{FF2B5EF4-FFF2-40B4-BE49-F238E27FC236}">
                <a16:creationId xmlns:a16="http://schemas.microsoft.com/office/drawing/2014/main" xmlns="" id="{060E466A-8998-4726-8F52-39A672F813F8}"/>
              </a:ext>
            </a:extLst>
          </p:cNvPr>
          <p:cNvSpPr/>
          <p:nvPr/>
        </p:nvSpPr>
        <p:spPr>
          <a:xfrm>
            <a:off x="6275810" y="1746442"/>
            <a:ext cx="369101" cy="492888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white"/>
              </a:solidFill>
            </a:endParaRPr>
          </a:p>
        </p:txBody>
      </p:sp>
      <p:sp>
        <p:nvSpPr>
          <p:cNvPr id="121" name="Rectangle 16">
            <a:extLst>
              <a:ext uri="{FF2B5EF4-FFF2-40B4-BE49-F238E27FC236}">
                <a16:creationId xmlns:a16="http://schemas.microsoft.com/office/drawing/2014/main" xmlns="" id="{4E22B152-4EB6-4534-A614-B2EBBFF2F0A9}"/>
              </a:ext>
            </a:extLst>
          </p:cNvPr>
          <p:cNvSpPr/>
          <p:nvPr/>
        </p:nvSpPr>
        <p:spPr>
          <a:xfrm rot="2700000">
            <a:off x="4409299" y="1762409"/>
            <a:ext cx="389390" cy="52357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2700">
              <a:solidFill>
                <a:prstClr val="white"/>
              </a:solidFill>
            </a:endParaRPr>
          </a:p>
        </p:txBody>
      </p:sp>
      <p:sp>
        <p:nvSpPr>
          <p:cNvPr id="126" name="Rectangle 3">
            <a:extLst>
              <a:ext uri="{FF2B5EF4-FFF2-40B4-BE49-F238E27FC236}">
                <a16:creationId xmlns:a16="http://schemas.microsoft.com/office/drawing/2014/main" xmlns="" id="{63E4EA06-4B76-41BF-B068-5153ECB42E9D}"/>
              </a:ext>
            </a:extLst>
          </p:cNvPr>
          <p:cNvSpPr/>
          <p:nvPr/>
        </p:nvSpPr>
        <p:spPr>
          <a:xfrm>
            <a:off x="1920289" y="3910211"/>
            <a:ext cx="1670402" cy="1461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</a:endParaRPr>
          </a:p>
        </p:txBody>
      </p:sp>
      <p:sp>
        <p:nvSpPr>
          <p:cNvPr id="129" name="Rectangle 5">
            <a:extLst>
              <a:ext uri="{FF2B5EF4-FFF2-40B4-BE49-F238E27FC236}">
                <a16:creationId xmlns:a16="http://schemas.microsoft.com/office/drawing/2014/main" xmlns="" id="{85F65D68-3CB6-4C0B-BC79-784367EEB34C}"/>
              </a:ext>
            </a:extLst>
          </p:cNvPr>
          <p:cNvSpPr/>
          <p:nvPr/>
        </p:nvSpPr>
        <p:spPr>
          <a:xfrm>
            <a:off x="3771520" y="3898919"/>
            <a:ext cx="1670402" cy="14725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black"/>
              </a:solidFill>
            </a:endParaRPr>
          </a:p>
        </p:txBody>
      </p:sp>
      <p:sp>
        <p:nvSpPr>
          <p:cNvPr id="132" name="Rectangle 6">
            <a:extLst>
              <a:ext uri="{FF2B5EF4-FFF2-40B4-BE49-F238E27FC236}">
                <a16:creationId xmlns:a16="http://schemas.microsoft.com/office/drawing/2014/main" xmlns="" id="{41ABB465-D2A6-4F13-943B-F0FC80164DE0}"/>
              </a:ext>
            </a:extLst>
          </p:cNvPr>
          <p:cNvSpPr/>
          <p:nvPr/>
        </p:nvSpPr>
        <p:spPr>
          <a:xfrm>
            <a:off x="5622748" y="3887622"/>
            <a:ext cx="1670402" cy="14838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</a:endParaRPr>
          </a:p>
        </p:txBody>
      </p:sp>
      <p:sp>
        <p:nvSpPr>
          <p:cNvPr id="134" name="TextBox 18">
            <a:extLst>
              <a:ext uri="{FF2B5EF4-FFF2-40B4-BE49-F238E27FC236}">
                <a16:creationId xmlns:a16="http://schemas.microsoft.com/office/drawing/2014/main" xmlns="" id="{D370FFA6-F9A3-468D-A1C0-6DB7EC4A3436}"/>
              </a:ext>
            </a:extLst>
          </p:cNvPr>
          <p:cNvSpPr txBox="1"/>
          <p:nvPr/>
        </p:nvSpPr>
        <p:spPr>
          <a:xfrm>
            <a:off x="2074099" y="4425000"/>
            <a:ext cx="136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技專校院</a:t>
            </a:r>
            <a:endParaRPr kumimoji="0" lang="ko-KR" altLang="en-US" sz="2000" b="1" dirty="0">
              <a:solidFill>
                <a:prstClr val="whit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grpSp>
        <p:nvGrpSpPr>
          <p:cNvPr id="135" name="Group 19">
            <a:extLst>
              <a:ext uri="{FF2B5EF4-FFF2-40B4-BE49-F238E27FC236}">
                <a16:creationId xmlns:a16="http://schemas.microsoft.com/office/drawing/2014/main" xmlns="" id="{826CC1ED-FB61-4C84-881E-7E3EB0CC86AA}"/>
              </a:ext>
            </a:extLst>
          </p:cNvPr>
          <p:cNvGrpSpPr/>
          <p:nvPr/>
        </p:nvGrpSpPr>
        <p:grpSpPr>
          <a:xfrm>
            <a:off x="3925330" y="4732576"/>
            <a:ext cx="1362787" cy="422867"/>
            <a:chOff x="6228184" y="1730811"/>
            <a:chExt cx="2592288" cy="867745"/>
          </a:xfrm>
        </p:grpSpPr>
        <p:sp>
          <p:nvSpPr>
            <p:cNvPr id="136" name="TextBox 20">
              <a:extLst>
                <a:ext uri="{FF2B5EF4-FFF2-40B4-BE49-F238E27FC236}">
                  <a16:creationId xmlns:a16="http://schemas.microsoft.com/office/drawing/2014/main" xmlns="" id="{A7F80414-EF73-4FB4-A3DF-0615CE820DC9}"/>
                </a:ext>
              </a:extLst>
            </p:cNvPr>
            <p:cNvSpPr txBox="1"/>
            <p:nvPr/>
          </p:nvSpPr>
          <p:spPr>
            <a:xfrm>
              <a:off x="6228184" y="2030140"/>
              <a:ext cx="2592288" cy="56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altLang="ko-KR" sz="1200" dirty="0">
                <a:solidFill>
                  <a:prstClr val="white"/>
                </a:solidFill>
                <a:latin typeface="Calibri"/>
                <a:ea typeface="맑은 고딕"/>
                <a:cs typeface="Arial" pitchFamily="34" charset="0"/>
              </a:endParaRPr>
            </a:p>
          </p:txBody>
        </p:sp>
        <p:sp>
          <p:nvSpPr>
            <p:cNvPr id="137" name="TextBox 21">
              <a:extLst>
                <a:ext uri="{FF2B5EF4-FFF2-40B4-BE49-F238E27FC236}">
                  <a16:creationId xmlns:a16="http://schemas.microsoft.com/office/drawing/2014/main" xmlns="" id="{CDEB329E-2173-4F22-9EE7-C32FD8C2E007}"/>
                </a:ext>
              </a:extLst>
            </p:cNvPr>
            <p:cNvSpPr txBox="1"/>
            <p:nvPr/>
          </p:nvSpPr>
          <p:spPr>
            <a:xfrm>
              <a:off x="6228184" y="1730811"/>
              <a:ext cx="2592288" cy="631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400" b="1" dirty="0">
                <a:solidFill>
                  <a:prstClr val="white"/>
                </a:solidFill>
                <a:latin typeface="Calibri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122" name="Group 27">
            <a:extLst>
              <a:ext uri="{FF2B5EF4-FFF2-40B4-BE49-F238E27FC236}">
                <a16:creationId xmlns:a16="http://schemas.microsoft.com/office/drawing/2014/main" xmlns="" id="{2E1768CD-3F15-4D7A-9D6D-300EAA3724D4}"/>
              </a:ext>
            </a:extLst>
          </p:cNvPr>
          <p:cNvGrpSpPr/>
          <p:nvPr/>
        </p:nvGrpSpPr>
        <p:grpSpPr>
          <a:xfrm rot="5400000">
            <a:off x="4323496" y="3469046"/>
            <a:ext cx="576064" cy="432048"/>
            <a:chOff x="3038349" y="2678861"/>
            <a:chExt cx="576064" cy="576064"/>
          </a:xfrm>
        </p:grpSpPr>
        <p:sp>
          <p:nvSpPr>
            <p:cNvPr id="123" name="Oval 12">
              <a:extLst>
                <a:ext uri="{FF2B5EF4-FFF2-40B4-BE49-F238E27FC236}">
                  <a16:creationId xmlns:a16="http://schemas.microsoft.com/office/drawing/2014/main" xmlns="" id="{5C00A39B-E2A0-4A3B-A094-51687E8465D6}"/>
                </a:ext>
              </a:extLst>
            </p:cNvPr>
            <p:cNvSpPr/>
            <p:nvPr/>
          </p:nvSpPr>
          <p:spPr>
            <a:xfrm>
              <a:off x="3038349" y="2678861"/>
              <a:ext cx="576064" cy="5760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Chevron 25">
              <a:extLst>
                <a:ext uri="{FF2B5EF4-FFF2-40B4-BE49-F238E27FC236}">
                  <a16:creationId xmlns:a16="http://schemas.microsoft.com/office/drawing/2014/main" xmlns="" id="{50327720-0D58-4AE7-AED8-A08B1B846864}"/>
                </a:ext>
              </a:extLst>
            </p:cNvPr>
            <p:cNvSpPr/>
            <p:nvPr/>
          </p:nvSpPr>
          <p:spPr>
            <a:xfrm>
              <a:off x="3161802" y="2786873"/>
              <a:ext cx="360040" cy="360040"/>
            </a:xfrm>
            <a:prstGeom prst="chevron">
              <a:avLst/>
            </a:prstGeom>
            <a:solidFill>
              <a:srgbClr val="444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9" name="Oval 12">
            <a:extLst>
              <a:ext uri="{FF2B5EF4-FFF2-40B4-BE49-F238E27FC236}">
                <a16:creationId xmlns:a16="http://schemas.microsoft.com/office/drawing/2014/main" xmlns="" id="{C49C0C5A-4A2F-4D5A-BB86-58D156CCE828}"/>
              </a:ext>
            </a:extLst>
          </p:cNvPr>
          <p:cNvSpPr/>
          <p:nvPr/>
        </p:nvSpPr>
        <p:spPr>
          <a:xfrm>
            <a:off x="5382297" y="2554789"/>
            <a:ext cx="300083" cy="4001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black"/>
              </a:solidFill>
            </a:endParaRPr>
          </a:p>
        </p:txBody>
      </p:sp>
      <p:sp>
        <p:nvSpPr>
          <p:cNvPr id="150" name="Oval 12">
            <a:extLst>
              <a:ext uri="{FF2B5EF4-FFF2-40B4-BE49-F238E27FC236}">
                <a16:creationId xmlns:a16="http://schemas.microsoft.com/office/drawing/2014/main" xmlns="" id="{E027D127-7127-4DB3-81C1-B7743C627DD0}"/>
              </a:ext>
            </a:extLst>
          </p:cNvPr>
          <p:cNvSpPr/>
          <p:nvPr/>
        </p:nvSpPr>
        <p:spPr>
          <a:xfrm>
            <a:off x="3518021" y="4390928"/>
            <a:ext cx="300083" cy="4001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black"/>
              </a:solidFill>
            </a:endParaRPr>
          </a:p>
        </p:txBody>
      </p:sp>
      <p:sp>
        <p:nvSpPr>
          <p:cNvPr id="151" name="Oval 12">
            <a:extLst>
              <a:ext uri="{FF2B5EF4-FFF2-40B4-BE49-F238E27FC236}">
                <a16:creationId xmlns:a16="http://schemas.microsoft.com/office/drawing/2014/main" xmlns="" id="{C547B5C0-B2DA-4266-AC6E-7F497844668A}"/>
              </a:ext>
            </a:extLst>
          </p:cNvPr>
          <p:cNvSpPr/>
          <p:nvPr/>
        </p:nvSpPr>
        <p:spPr>
          <a:xfrm>
            <a:off x="5382297" y="4390928"/>
            <a:ext cx="300083" cy="4001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black"/>
              </a:solidFill>
            </a:endParaRPr>
          </a:p>
        </p:txBody>
      </p:sp>
      <p:sp>
        <p:nvSpPr>
          <p:cNvPr id="152" name="TextBox 18">
            <a:extLst>
              <a:ext uri="{FF2B5EF4-FFF2-40B4-BE49-F238E27FC236}">
                <a16:creationId xmlns:a16="http://schemas.microsoft.com/office/drawing/2014/main" xmlns="" id="{A82D3F2D-FAE9-48FC-8D12-B884618EC2E8}"/>
              </a:ext>
            </a:extLst>
          </p:cNvPr>
          <p:cNvSpPr txBox="1"/>
          <p:nvPr/>
        </p:nvSpPr>
        <p:spPr>
          <a:xfrm>
            <a:off x="2074100" y="1160928"/>
            <a:ext cx="136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9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階段</a:t>
            </a:r>
            <a:endParaRPr kumimoji="0" lang="ko-KR" altLang="en-US" sz="2000" b="1" dirty="0">
              <a:solidFill>
                <a:srgbClr val="00938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153" name="TextBox 18">
            <a:extLst>
              <a:ext uri="{FF2B5EF4-FFF2-40B4-BE49-F238E27FC236}">
                <a16:creationId xmlns:a16="http://schemas.microsoft.com/office/drawing/2014/main" xmlns="" id="{741A6540-67C4-4A18-A937-0F0221588414}"/>
              </a:ext>
            </a:extLst>
          </p:cNvPr>
          <p:cNvSpPr txBox="1"/>
          <p:nvPr/>
        </p:nvSpPr>
        <p:spPr>
          <a:xfrm>
            <a:off x="3890606" y="1160928"/>
            <a:ext cx="1791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9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教學訓練模式</a:t>
            </a:r>
            <a:endParaRPr kumimoji="0" lang="ko-KR" altLang="en-US" sz="2000" b="1" dirty="0">
              <a:solidFill>
                <a:srgbClr val="00938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154" name="TextBox 18">
            <a:extLst>
              <a:ext uri="{FF2B5EF4-FFF2-40B4-BE49-F238E27FC236}">
                <a16:creationId xmlns:a16="http://schemas.microsoft.com/office/drawing/2014/main" xmlns="" id="{7EDD94EF-503E-4723-BBA5-5E90E58D179F}"/>
              </a:ext>
            </a:extLst>
          </p:cNvPr>
          <p:cNvSpPr txBox="1"/>
          <p:nvPr/>
        </p:nvSpPr>
        <p:spPr>
          <a:xfrm>
            <a:off x="5776560" y="1160928"/>
            <a:ext cx="136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9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身份</a:t>
            </a:r>
            <a:endParaRPr kumimoji="0" lang="ko-KR" altLang="en-US" sz="2000" b="1" dirty="0">
              <a:solidFill>
                <a:srgbClr val="00938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156" name="TextBox 18">
            <a:extLst>
              <a:ext uri="{FF2B5EF4-FFF2-40B4-BE49-F238E27FC236}">
                <a16:creationId xmlns:a16="http://schemas.microsoft.com/office/drawing/2014/main" xmlns="" id="{7482A868-A48B-4328-BEB6-38B772CEE9B1}"/>
              </a:ext>
            </a:extLst>
          </p:cNvPr>
          <p:cNvSpPr txBox="1"/>
          <p:nvPr/>
        </p:nvSpPr>
        <p:spPr>
          <a:xfrm>
            <a:off x="3929096" y="2665454"/>
            <a:ext cx="136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建教</a:t>
            </a: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合作</a:t>
            </a:r>
            <a:endParaRPr kumimoji="0" lang="ko-KR" altLang="en-US" sz="2000" b="1" dirty="0">
              <a:solidFill>
                <a:prstClr val="whit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157" name="TextBox 18">
            <a:extLst>
              <a:ext uri="{FF2B5EF4-FFF2-40B4-BE49-F238E27FC236}">
                <a16:creationId xmlns:a16="http://schemas.microsoft.com/office/drawing/2014/main" xmlns="" id="{97FC696E-F990-492E-A7AB-5A9EB0DE63C9}"/>
              </a:ext>
            </a:extLst>
          </p:cNvPr>
          <p:cNvSpPr txBox="1"/>
          <p:nvPr/>
        </p:nvSpPr>
        <p:spPr>
          <a:xfrm>
            <a:off x="2714547" y="3496778"/>
            <a:ext cx="2166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9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務實</a:t>
            </a:r>
            <a:r>
              <a:rPr kumimoji="0" lang="zh-TW" altLang="en-US" sz="2000" b="1" dirty="0" smtClean="0">
                <a:solidFill>
                  <a:srgbClr val="009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選才</a:t>
            </a:r>
            <a:endParaRPr kumimoji="0" lang="ko-KR" altLang="en-US" sz="2000" b="1" dirty="0">
              <a:solidFill>
                <a:srgbClr val="00938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0AB5B87-F908-4FFC-9A15-E7F2B1FA86B6}"/>
              </a:ext>
            </a:extLst>
          </p:cNvPr>
          <p:cNvSpPr/>
          <p:nvPr/>
        </p:nvSpPr>
        <p:spPr>
          <a:xfrm>
            <a:off x="4819956" y="351845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b="1" dirty="0">
                <a:solidFill>
                  <a:srgbClr val="009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銜接機制</a:t>
            </a:r>
            <a:endParaRPr kumimoji="0"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58" name="TextBox 18">
            <a:extLst>
              <a:ext uri="{FF2B5EF4-FFF2-40B4-BE49-F238E27FC236}">
                <a16:creationId xmlns:a16="http://schemas.microsoft.com/office/drawing/2014/main" xmlns="" id="{D2AB9915-16C8-462C-9B6E-5309A2034714}"/>
              </a:ext>
            </a:extLst>
          </p:cNvPr>
          <p:cNvSpPr txBox="1"/>
          <p:nvPr/>
        </p:nvSpPr>
        <p:spPr>
          <a:xfrm>
            <a:off x="3929096" y="4070856"/>
            <a:ext cx="1359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週一至四工作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週五週六上課</a:t>
            </a:r>
            <a:endParaRPr kumimoji="0" lang="ko-KR" altLang="en-US" sz="2000" b="1" dirty="0">
              <a:solidFill>
                <a:prstClr val="whit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  <p:sp>
        <p:nvSpPr>
          <p:cNvPr id="160" name="TextBox 18">
            <a:extLst>
              <a:ext uri="{FF2B5EF4-FFF2-40B4-BE49-F238E27FC236}">
                <a16:creationId xmlns:a16="http://schemas.microsoft.com/office/drawing/2014/main" xmlns="" id="{7420D9AC-DF26-4F5A-AA22-276E77D38580}"/>
              </a:ext>
            </a:extLst>
          </p:cNvPr>
          <p:cNvSpPr txBox="1"/>
          <p:nvPr/>
        </p:nvSpPr>
        <p:spPr>
          <a:xfrm>
            <a:off x="5803299" y="4237044"/>
            <a:ext cx="155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正式員工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在職進修生</a:t>
            </a:r>
            <a:endParaRPr kumimoji="0" lang="ko-KR" altLang="en-US" sz="2000" b="1" dirty="0">
              <a:solidFill>
                <a:prstClr val="white"/>
              </a:solidFill>
              <a:latin typeface="微軟正黑體" panose="020B0604030504040204" pitchFamily="34" charset="-120"/>
              <a:ea typeface="맑은 고딕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0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E3379-FF67-4AD9-BD31-9623D547DBB0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8" r="61794" b="34599"/>
          <a:stretch/>
        </p:blipFill>
        <p:spPr bwMode="auto">
          <a:xfrm>
            <a:off x="1511660" y="863715"/>
            <a:ext cx="5614553" cy="477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DEF83-B3FE-43B1-A470-A61BC759DCBE}" type="slidenum">
              <a:rPr lang="en-US" altLang="zh-TW" b="1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40</a:t>
            </a:fld>
            <a:endParaRPr lang="en-US" altLang="zh-TW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" y="323655"/>
            <a:ext cx="8059737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31540" y="5189342"/>
            <a:ext cx="7509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潘文忠</a:t>
            </a:r>
            <a:r>
              <a:rPr lang="zh-TW" altLang="en-US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部長於</a:t>
            </a:r>
            <a:r>
              <a:rPr lang="en-US" altLang="zh-TW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zh-TW" altLang="en-US" sz="3600" b="1" dirty="0" smtClean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視察國立彰師附工</a:t>
            </a:r>
            <a:r>
              <a:rPr lang="zh-TW" altLang="en-US" sz="3600" b="1" dirty="0" smtClean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產</a:t>
            </a:r>
            <a:r>
              <a:rPr lang="zh-TW" altLang="en-US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學攜手專班</a:t>
            </a:r>
            <a:r>
              <a:rPr lang="zh-TW" altLang="en-US" sz="36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辦理</a:t>
            </a:r>
            <a:r>
              <a:rPr lang="zh-TW" altLang="en-US" sz="3600" b="1" dirty="0" smtClean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情形</a:t>
            </a:r>
            <a:endParaRPr lang="zh-TW" altLang="en-US" sz="3600" b="1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267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6561" r="55875" b="6037"/>
          <a:stretch/>
        </p:blipFill>
        <p:spPr bwMode="auto">
          <a:xfrm>
            <a:off x="251520" y="2663915"/>
            <a:ext cx="5040560" cy="3488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E3379-FF67-4AD9-BD31-9623D547DBB0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3" y="323655"/>
            <a:ext cx="5504627" cy="36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5389244" y="4284095"/>
            <a:ext cx="3457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接受勞動部專訪</a:t>
            </a:r>
            <a:endParaRPr lang="zh-TW" altLang="en-US" sz="3600" b="1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9718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DEF83-B3FE-43B1-A470-A61BC759DCBE}" type="slidenum">
              <a:rPr lang="en-US" altLang="zh-TW" b="1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42</a:t>
            </a:fld>
            <a:endParaRPr lang="en-US" altLang="zh-TW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標題 4">
            <a:extLst>
              <a:ext uri="{FF2B5EF4-FFF2-40B4-BE49-F238E27FC236}">
                <a16:creationId xmlns:a16="http://schemas.microsoft.com/office/drawing/2014/main" xmlns="" id="{13280CCA-8AD9-497D-A452-A90E3DC9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610" y="1673805"/>
            <a:ext cx="6795755" cy="3285365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r>
              <a:rPr lang="en-US" altLang="zh-TW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267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E3379-FF67-4AD9-BD31-9623D547DBB0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573908" y="1223759"/>
            <a:ext cx="8145905" cy="490554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開設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就業導向課程專班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計畫</a:t>
            </a:r>
            <a:b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補助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產業特殊需求類科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計畫</a:t>
            </a:r>
            <a:b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補助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辦理建教合作班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計畫</a:t>
            </a:r>
            <a:b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3600" dirty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補助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辦理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實用技能學程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計畫</a:t>
            </a:r>
            <a:endParaRPr lang="en-US" altLang="zh-TW" sz="3600" dirty="0" smtClean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lnSpc>
                <a:spcPts val="4000"/>
              </a:lnSpc>
            </a:pP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規劃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高職與業界合作機構資料庫</a:t>
            </a:r>
            <a: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業師</a:t>
            </a:r>
            <a:r>
              <a:rPr lang="zh-TW" altLang="en-US" sz="3600" kern="100" dirty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協同</a:t>
            </a:r>
            <a:r>
              <a:rPr lang="zh-TW" altLang="en-US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教學</a:t>
            </a:r>
            <a:endParaRPr lang="en-US" altLang="zh-TW" sz="3600" kern="100" dirty="0" smtClean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algn="l">
              <a:lnSpc>
                <a:spcPts val="4000"/>
              </a:lnSpc>
            </a:pPr>
            <a:r>
              <a:rPr lang="en-US" altLang="zh-TW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7.</a:t>
            </a:r>
            <a:r>
              <a:rPr lang="zh-TW" altLang="en-US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職</a:t>
            </a:r>
            <a:r>
              <a:rPr lang="zh-TW" altLang="en-US" sz="3600" kern="100" dirty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場</a:t>
            </a:r>
            <a:r>
              <a:rPr lang="zh-TW" altLang="en-US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體驗</a:t>
            </a:r>
            <a:endParaRPr lang="en-US" altLang="zh-TW" sz="3600" kern="100" dirty="0" smtClean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 algn="l">
              <a:lnSpc>
                <a:spcPts val="4000"/>
              </a:lnSpc>
            </a:pPr>
            <a:r>
              <a:rPr lang="en-US" altLang="zh-TW" sz="36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8.</a:t>
            </a:r>
            <a:r>
              <a:rPr lang="zh-TW" altLang="en-US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業界實習</a:t>
            </a:r>
            <a:endParaRPr lang="en-US" altLang="zh-TW" sz="3600" kern="100" dirty="0" smtClean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algn="l">
              <a:lnSpc>
                <a:spcPts val="4000"/>
              </a:lnSpc>
            </a:pPr>
            <a:r>
              <a:rPr lang="en-US" altLang="zh-TW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9.</a:t>
            </a:r>
            <a:r>
              <a:rPr lang="zh-TW" altLang="en-US" sz="3600" kern="100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提升學生實習實作能力</a:t>
            </a:r>
            <a:endParaRPr lang="zh-TW" altLang="zh-TW" sz="3600" kern="100" dirty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 algn="l">
              <a:lnSpc>
                <a:spcPts val="4000"/>
              </a:lnSpc>
            </a:pPr>
            <a:endParaRPr lang="zh-TW" altLang="zh-TW" sz="2800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algn="l">
              <a:lnSpc>
                <a:spcPts val="4000"/>
              </a:lnSpc>
            </a:pPr>
            <a:endParaRPr lang="zh-TW" altLang="zh-TW" sz="2800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algn="l">
              <a:lnSpc>
                <a:spcPts val="4000"/>
              </a:lnSpc>
            </a:pP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algn="l">
              <a:lnSpc>
                <a:spcPts val="4000"/>
              </a:lnSpc>
            </a:pPr>
            <a:endParaRPr lang="zh-TW" altLang="en-US" sz="2800" dirty="0">
              <a:solidFill>
                <a:srgbClr val="00800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66556" y="290777"/>
            <a:ext cx="8145905" cy="93297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algn="l">
              <a:lnSpc>
                <a:spcPts val="4000"/>
              </a:lnSpc>
            </a:pPr>
            <a:r>
              <a:rPr lang="zh-TW" altLang="en-US" sz="40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技術型高中產業人才培育相關計畫</a:t>
            </a:r>
            <a:endParaRPr lang="zh-TW" altLang="en-US" sz="40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2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E3379-FF67-4AD9-BD31-9623D547DBB0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066285" y="1088740"/>
            <a:ext cx="7650851" cy="441049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zh-TW" b="1">
                <a:solidFill>
                  <a:srgbClr val="FF00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9pPr>
          </a:lstStyle>
          <a:p>
            <a:pPr marL="571500" indent="-571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TW" altLang="en-US" sz="5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瞭解產業</a:t>
            </a:r>
            <a:endParaRPr lang="en-US" altLang="zh-TW" sz="54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71500" indent="-571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TW" altLang="en-US" sz="5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親近</a:t>
            </a:r>
            <a:r>
              <a:rPr lang="zh-TW" altLang="en-US" sz="5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產業</a:t>
            </a:r>
            <a:endParaRPr lang="en-US" altLang="zh-TW" sz="54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71500" indent="-571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TW" altLang="en-US" sz="5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喜歡</a:t>
            </a:r>
            <a:r>
              <a:rPr lang="zh-TW" altLang="en-US" sz="5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產業</a:t>
            </a:r>
            <a:endParaRPr lang="zh-TW" altLang="en-US" sz="5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230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ctrTitle"/>
          </p:nvPr>
        </p:nvSpPr>
        <p:spPr bwMode="auto">
          <a:xfrm>
            <a:off x="1286635" y="278650"/>
            <a:ext cx="6030669" cy="63007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400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4000" dirty="0" smtClean="0">
                <a:ea typeface="微軟正黑體" panose="020B0604030504040204" pitchFamily="34" charset="-120"/>
              </a:rPr>
              <a:t>課程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endParaRPr altLang="en-US" sz="4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DC1D5-E203-44EF-B5E6-BE60BAA944E6}" type="slidenum">
              <a:rPr lang="en-US" altLang="zh-TW" smtClean="0">
                <a:solidFill>
                  <a:srgbClr val="006600"/>
                </a:solidFill>
              </a:rPr>
              <a:pPr>
                <a:defRPr/>
              </a:pPr>
              <a:t>7</a:t>
            </a:fld>
            <a:endParaRPr lang="en-US" altLang="zh-TW" dirty="0">
              <a:solidFill>
                <a:srgbClr val="006600"/>
              </a:solidFill>
            </a:endParaRPr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863979"/>
              </p:ext>
            </p:extLst>
          </p:nvPr>
        </p:nvGraphicFramePr>
        <p:xfrm>
          <a:off x="467545" y="1412776"/>
          <a:ext cx="8280920" cy="463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29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52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46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科別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配合方案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業界公司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汽車合作教育</a:t>
                      </a: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課程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Toyota</a:t>
                      </a: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中部豐田汽車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Nissan</a:t>
                      </a: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匯聯汽車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</a:t>
                      </a:r>
                      <a:r>
                        <a:rPr lang="zh-TW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</a:t>
                      </a:r>
                      <a:endParaRPr lang="zh-TW" alt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汽車診斷儀器實習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Toyota</a:t>
                      </a: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中部豐田汽車</a:t>
                      </a:r>
                      <a:endParaRPr lang="en-US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Nissan</a:t>
                      </a: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匯聯汽車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控制科</a:t>
                      </a:r>
                      <a:endParaRPr lang="zh-TW" sz="20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機電整合實習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全研科技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電機科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電機控制實習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明潭發電廠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電機科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工業配線實習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業界實習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瑞懋電機有限公司</a:t>
                      </a: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FF9933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機械科</a:t>
                      </a:r>
                      <a:endParaRPr lang="zh-TW" sz="2000" b="1" kern="100" dirty="0">
                        <a:solidFill>
                          <a:srgbClr val="FF9933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綜合機械加工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中區職訓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機模科</a:t>
                      </a:r>
                      <a:endParaRPr lang="zh-TW" sz="20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機械木模實習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泓達模型公司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6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機模科</a:t>
                      </a:r>
                      <a:endParaRPr lang="zh-TW" sz="20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基礎木模實習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協鴻公司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6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電子科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微處機實習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電子電路實習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提升學生學習活動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幸康電子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3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ctrTitle"/>
          </p:nvPr>
        </p:nvSpPr>
        <p:spPr bwMode="auto">
          <a:xfrm>
            <a:off x="1331640" y="278650"/>
            <a:ext cx="5400600" cy="63007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400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4000" dirty="0" smtClean="0">
                <a:ea typeface="微軟正黑體" panose="020B0604030504040204" pitchFamily="34" charset="-120"/>
              </a:rPr>
              <a:t>課程</a:t>
            </a: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endParaRPr altLang="en-US" sz="4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DC1D5-E203-44EF-B5E6-BE60BAA944E6}" type="slidenum">
              <a:rPr lang="en-US" altLang="zh-TW" smtClean="0">
                <a:solidFill>
                  <a:srgbClr val="006600"/>
                </a:solidFill>
              </a:rPr>
              <a:pPr>
                <a:defRPr/>
              </a:pPr>
              <a:t>8</a:t>
            </a:fld>
            <a:endParaRPr lang="en-US" altLang="zh-TW" dirty="0">
              <a:solidFill>
                <a:srgbClr val="006600"/>
              </a:solidFill>
            </a:endParaRPr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828775"/>
              </p:ext>
            </p:extLst>
          </p:nvPr>
        </p:nvGraphicFramePr>
        <p:xfrm>
          <a:off x="467545" y="1412778"/>
          <a:ext cx="8280920" cy="2860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79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52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12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科別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配合方案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業界公司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機械基礎實習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盈錫精密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機電整合</a:t>
                      </a:r>
                      <a:r>
                        <a:rPr lang="en-US" altLang="zh-TW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-</a:t>
                      </a: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機械實習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協鴻公司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機電整合</a:t>
                      </a: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-</a:t>
                      </a: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電子實習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  <a:endParaRPr lang="zh-TW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台灣歐姆龍公司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機電整合機械實習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科昕有限公司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機電科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數值控制機械實習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提升學生學習活動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金豐公司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0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機電科</a:t>
                      </a:r>
                      <a:endParaRPr lang="zh-TW" altLang="zh-TW" sz="2000" b="1" kern="100" dirty="0" smtClean="0">
                        <a:solidFill>
                          <a:srgbClr val="008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微電腦控制實習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提升學生學習活動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西門子公司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9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ctrTitle"/>
          </p:nvPr>
        </p:nvSpPr>
        <p:spPr bwMode="auto">
          <a:xfrm>
            <a:off x="1331641" y="323655"/>
            <a:ext cx="5400600" cy="63007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4000" dirty="0">
                <a:ea typeface="微軟正黑體" panose="020B0604030504040204" pitchFamily="34" charset="-120"/>
              </a:rPr>
              <a:t>產學共構技能模組</a:t>
            </a:r>
            <a:r>
              <a:rPr lang="zh-TW" altLang="en-US" sz="4000" dirty="0" smtClean="0">
                <a:ea typeface="微軟正黑體" panose="020B0604030504040204" pitchFamily="34" charset="-120"/>
              </a:rPr>
              <a:t>課程</a:t>
            </a: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dirty="0">
                <a:latin typeface="微軟正黑體" pitchFamily="34" charset="-120"/>
                <a:ea typeface="微軟正黑體" pitchFamily="34" charset="-120"/>
              </a:rPr>
            </a:br>
            <a:endParaRPr altLang="en-US" sz="4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DC1D5-E203-44EF-B5E6-BE60BAA944E6}" type="slidenum">
              <a:rPr lang="en-US" altLang="zh-TW" smtClean="0">
                <a:solidFill>
                  <a:srgbClr val="006600"/>
                </a:solidFill>
              </a:rPr>
              <a:pPr>
                <a:defRPr/>
              </a:pPr>
              <a:t>9</a:t>
            </a:fld>
            <a:endParaRPr lang="en-US" altLang="zh-TW" dirty="0">
              <a:solidFill>
                <a:srgbClr val="006600"/>
              </a:solidFill>
            </a:endParaRPr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913623"/>
              </p:ext>
            </p:extLst>
          </p:nvPr>
        </p:nvGraphicFramePr>
        <p:xfrm>
          <a:off x="467545" y="1412776"/>
          <a:ext cx="8280920" cy="4157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529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813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科別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配合方案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FF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業界公司</a:t>
                      </a:r>
                      <a:endParaRPr lang="zh-TW" sz="2400" b="1" kern="100" dirty="0">
                        <a:solidFill>
                          <a:srgbClr val="FF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sz="2000" b="1" kern="100" dirty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明明鋁業公司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sz="2000" b="1" kern="100" dirty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佳燁精密鑄造公司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altLang="zh-TW" sz="2000" b="1" kern="100" dirty="0" smtClean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基礎鑄造實習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天陽航太科技公司</a:t>
                      </a:r>
                      <a:endParaRPr lang="zh-TW" altLang="en-US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altLang="zh-TW" sz="2000" b="1" kern="100" dirty="0" smtClean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鑄造實習</a:t>
                      </a:r>
                      <a:endParaRPr lang="zh-TW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六和機械公司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sz="2000" b="1" kern="100" dirty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精密鑄造實習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穎杰鑄造公司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sz="2000" b="1" kern="100" dirty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鑄造方案設計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曲面實業公司</a:t>
                      </a: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rgbClr val="CC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鑄造科</a:t>
                      </a:r>
                      <a:endParaRPr lang="zh-TW" altLang="zh-TW" sz="2000" b="1" kern="100" dirty="0" smtClean="0">
                        <a:solidFill>
                          <a:srgbClr val="CC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鑄造方案設計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業師協同教學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皇廣鑄造發展公司</a:t>
                      </a: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99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資訊科</a:t>
                      </a:r>
                      <a:endParaRPr lang="zh-TW" sz="2000" b="1" kern="100" dirty="0">
                        <a:solidFill>
                          <a:srgbClr val="0099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電子學實習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友嘉實業股份有限公司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rgbClr val="0099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資訊科</a:t>
                      </a:r>
                      <a:endParaRPr lang="zh-TW" altLang="zh-TW" sz="2000" b="1" kern="100" dirty="0">
                        <a:solidFill>
                          <a:srgbClr val="0099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數位邏輯進階實習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職場體驗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友嘉實業股份有限公司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2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2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2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6701</TotalTime>
  <Words>1259</Words>
  <Application>Microsoft Office PowerPoint</Application>
  <PresentationFormat>如螢幕大小 (4:3)</PresentationFormat>
  <Paragraphs>309</Paragraphs>
  <Slides>42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42</vt:i4>
      </vt:variant>
    </vt:vector>
  </HeadingPairs>
  <TitlesOfParts>
    <vt:vector size="56" baseType="lpstr">
      <vt:lpstr>맑은 고딕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1_預設簡報設計</vt:lpstr>
      <vt:lpstr>Office 佈景主題</vt:lpstr>
      <vt:lpstr>1_Office 佈景主題</vt:lpstr>
      <vt:lpstr>2_預設簡報設計</vt:lpstr>
      <vt:lpstr>3_預設簡報設計</vt:lpstr>
      <vt:lpstr>如何翻轉課程，加強產學合作，以面對產業變化      國立彰師附工   校長 石文傑    博士</vt:lpstr>
      <vt:lpstr>從工業革命看人才需求</vt:lpstr>
      <vt:lpstr>PowerPoint 簡報</vt:lpstr>
      <vt:lpstr>PowerPoint 簡報</vt:lpstr>
      <vt:lpstr>PowerPoint 簡報</vt:lpstr>
      <vt:lpstr>PowerPoint 簡報</vt:lpstr>
      <vt:lpstr>產學共構技能模組課程  </vt:lpstr>
      <vt:lpstr>產學共構技能模組課程  </vt:lpstr>
      <vt:lpstr>產學共構技能模組課程  </vt:lpstr>
      <vt:lpstr>產學共構技能模組課程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升學</vt:lpstr>
      <vt:lpstr>產學攜手合作計畫 </vt:lpstr>
      <vt:lpstr>產學攜手合作計畫</vt:lpstr>
      <vt:lpstr>產學攜手合作計畫內容與精神</vt:lpstr>
      <vt:lpstr>PowerPoint 簡報</vt:lpstr>
      <vt:lpstr>PowerPoint 簡報</vt:lpstr>
      <vt:lpstr>感謝聆聽 敬請指教</vt:lpstr>
    </vt:vector>
  </TitlesOfParts>
  <Company>CMT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SuperXP</dc:creator>
  <cp:lastModifiedBy>user</cp:lastModifiedBy>
  <cp:revision>705</cp:revision>
  <cp:lastPrinted>2018-02-07T01:41:23Z</cp:lastPrinted>
  <dcterms:created xsi:type="dcterms:W3CDTF">2010-05-18T01:42:26Z</dcterms:created>
  <dcterms:modified xsi:type="dcterms:W3CDTF">2020-08-04T07:14:54Z</dcterms:modified>
</cp:coreProperties>
</file>