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345" r:id="rId3"/>
    <p:sldId id="257" r:id="rId4"/>
    <p:sldId id="343" r:id="rId5"/>
    <p:sldId id="342" r:id="rId6"/>
    <p:sldId id="344" r:id="rId7"/>
    <p:sldId id="314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A21"/>
    <a:srgbClr val="FCFAEE"/>
    <a:srgbClr val="B8B7B1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99" d="100"/>
          <a:sy n="99" d="100"/>
        </p:scale>
        <p:origin x="-77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B3DDB-0F27-48C8-B9CF-0D185F38B12D}" type="datetimeFigureOut">
              <a:rPr lang="zh-CN" altLang="en-US" smtClean="0"/>
              <a:pPr/>
              <a:t>2021/4/28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471C6-AD5F-4A48-85CD-A0853D0DC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35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67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83C51-2765-4458-9487-F3CD01F26F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092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450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71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zh-CN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单击图标添加图片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4/28/2021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666422" y="2803696"/>
            <a:ext cx="5616624" cy="757864"/>
            <a:chOff x="3808921" y="3086898"/>
            <a:chExt cx="5562600" cy="352314"/>
          </a:xfrm>
        </p:grpSpPr>
        <p:sp>
          <p:nvSpPr>
            <p:cNvPr id="8" name="圆角矩形 7"/>
            <p:cNvSpPr/>
            <p:nvPr/>
          </p:nvSpPr>
          <p:spPr>
            <a:xfrm>
              <a:off x="5404349" y="3086898"/>
              <a:ext cx="2398485" cy="21696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808921" y="3126434"/>
              <a:ext cx="5562600" cy="312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aseline="-25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aseline="-25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aseline="-25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aseline="-25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US" altLang="zh-CN" sz="1400" baseline="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———</a:t>
              </a:r>
              <a:r>
                <a:rPr lang="en-US" altLang="zh-CN" sz="1400" baseline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baseline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TW" altLang="en-US" sz="1400" baseline="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普二乙</a:t>
              </a:r>
              <a:r>
                <a:rPr lang="en-US" altLang="zh-TW" sz="1400" baseline="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17</a:t>
              </a:r>
              <a:r>
                <a:rPr lang="zh-TW" altLang="en-US" sz="1400" baseline="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號王志祥</a:t>
              </a:r>
              <a:r>
                <a:rPr lang="zh-CN" altLang="en-US" sz="1400" baseline="0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1400" baseline="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———</a:t>
              </a:r>
              <a:endParaRPr lang="en-US" altLang="zh-CN" sz="1400" baseline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标题 1"/>
          <p:cNvSpPr txBox="1">
            <a:spLocks/>
          </p:cNvSpPr>
          <p:nvPr/>
        </p:nvSpPr>
        <p:spPr>
          <a:xfrm>
            <a:off x="1835696" y="2076990"/>
            <a:ext cx="527807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algn="ctr"/>
            <a:r>
              <a:rPr lang="zh-TW" altLang="en-US" sz="3200" b="1" dirty="0" smtClean="0">
                <a:solidFill>
                  <a:schemeClr val="accent1"/>
                </a:solidFill>
              </a:rPr>
              <a:t>飲食文學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08" y="399726"/>
            <a:ext cx="2395733" cy="1604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45" y="3094856"/>
            <a:ext cx="2340869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MH_Entry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201588" y="1146374"/>
            <a:ext cx="3074193" cy="42354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 cap="sq">
            <a:solidFill>
              <a:schemeClr val="accent4"/>
            </a:solidFill>
            <a:prstDash val="dash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甜酒釀做法</a:t>
            </a:r>
            <a:endParaRPr lang="zh-CN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MH_Others_1"/>
          <p:cNvSpPr/>
          <p:nvPr>
            <p:custDataLst>
              <p:tags r:id="rId3"/>
            </p:custDataLst>
          </p:nvPr>
        </p:nvSpPr>
        <p:spPr>
          <a:xfrm>
            <a:off x="1767668" y="710931"/>
            <a:ext cx="988002" cy="991271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35000" anchor="ctr">
            <a:noAutofit/>
          </a:bodyPr>
          <a:lstStyle/>
          <a:p>
            <a:pPr algn="ctr">
              <a:defRPr/>
            </a:pPr>
            <a:r>
              <a:rPr lang="zh-CN" altLang="en-US" sz="6600" b="1" kern="0" dirty="0">
                <a:ln>
                  <a:solidFill>
                    <a:srgbClr val="FFFFFF"/>
                  </a:solidFill>
                </a:ln>
              </a:rPr>
              <a:t>目</a:t>
            </a:r>
          </a:p>
        </p:txBody>
      </p:sp>
      <p:sp>
        <p:nvSpPr>
          <p:cNvPr id="26" name="MH_Others_2"/>
          <p:cNvSpPr/>
          <p:nvPr>
            <p:custDataLst>
              <p:tags r:id="rId4"/>
            </p:custDataLst>
          </p:nvPr>
        </p:nvSpPr>
        <p:spPr>
          <a:xfrm>
            <a:off x="2495956" y="1537289"/>
            <a:ext cx="579257" cy="573374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TW" altLang="en-US" sz="4050" b="1" kern="0" dirty="0">
                <a:ln>
                  <a:solidFill>
                    <a:srgbClr val="FFFFFF"/>
                  </a:solidFill>
                </a:ln>
                <a:latin typeface="Microsoft YaHei" panose="020B0503020204020204" pitchFamily="34" charset="-122"/>
                <a:ea typeface="Microsoft YaHei" panose="020B0503020204020204" pitchFamily="34" charset="-122"/>
              </a:rPr>
              <a:t>錄</a:t>
            </a:r>
            <a:endParaRPr lang="zh-CN" altLang="en-US" sz="4050" b="1" kern="0" dirty="0">
              <a:ln>
                <a:solidFill>
                  <a:srgbClr val="FFFFFF"/>
                </a:solidFill>
              </a:ln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MH_Others_3"/>
          <p:cNvSpPr txBox="1"/>
          <p:nvPr>
            <p:custDataLst>
              <p:tags r:id="rId5"/>
            </p:custDataLst>
          </p:nvPr>
        </p:nvSpPr>
        <p:spPr>
          <a:xfrm rot="5400000">
            <a:off x="893800" y="2658970"/>
            <a:ext cx="2636780" cy="530915"/>
          </a:xfrm>
          <a:prstGeom prst="rect">
            <a:avLst/>
          </a:prstGeom>
          <a:noFill/>
        </p:spPr>
        <p:txBody>
          <a:bodyPr vert="horz" wrap="none" anchor="ctr" anchorCtr="0">
            <a:normAutofit lnSpcReduction="10000"/>
          </a:bodyPr>
          <a:lstStyle/>
          <a:p>
            <a:pPr>
              <a:defRPr/>
            </a:pPr>
            <a:r>
              <a:rPr lang="en-US" altLang="zh-CN" sz="3000" kern="0" spc="375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CONTENTS</a:t>
            </a:r>
          </a:p>
        </p:txBody>
      </p:sp>
      <p:sp>
        <p:nvSpPr>
          <p:cNvPr id="4" name="六角星形 3"/>
          <p:cNvSpPr/>
          <p:nvPr/>
        </p:nvSpPr>
        <p:spPr>
          <a:xfrm>
            <a:off x="3551473" y="1179206"/>
            <a:ext cx="504056" cy="510773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lang="zh-TW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MH_Entry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201588" y="2187564"/>
            <a:ext cx="3074193" cy="42354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 cap="sq">
            <a:solidFill>
              <a:schemeClr val="accent4"/>
            </a:solidFill>
            <a:prstDash val="dash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甜酒釀的食材</a:t>
            </a:r>
            <a:endParaRPr lang="zh-CN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MH_Entry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283968" y="3029754"/>
            <a:ext cx="3074193" cy="55682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 cap="sq">
            <a:solidFill>
              <a:schemeClr val="accent4"/>
            </a:solidFill>
            <a:prstDash val="dash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圖文學創作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六角星形 12"/>
          <p:cNvSpPr/>
          <p:nvPr/>
        </p:nvSpPr>
        <p:spPr>
          <a:xfrm>
            <a:off x="3551473" y="2127506"/>
            <a:ext cx="504056" cy="510773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zh-TW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六角星形 13"/>
          <p:cNvSpPr/>
          <p:nvPr/>
        </p:nvSpPr>
        <p:spPr>
          <a:xfrm>
            <a:off x="3551473" y="3075806"/>
            <a:ext cx="504056" cy="510773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zh-TW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98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4968446" y="1759306"/>
            <a:ext cx="321984" cy="350854"/>
            <a:chOff x="4788024" y="2129702"/>
            <a:chExt cx="321984" cy="331984"/>
          </a:xfrm>
        </p:grpSpPr>
        <p:sp>
          <p:nvSpPr>
            <p:cNvPr id="84" name="椭圆 83"/>
            <p:cNvSpPr/>
            <p:nvPr/>
          </p:nvSpPr>
          <p:spPr>
            <a:xfrm>
              <a:off x="4788024" y="2139702"/>
              <a:ext cx="321984" cy="321984"/>
            </a:xfrm>
            <a:prstGeom prst="ellipse">
              <a:avLst/>
            </a:prstGeom>
            <a:solidFill>
              <a:schemeClr val="tx1"/>
            </a:solidFill>
            <a:ln w="6350">
              <a:noFill/>
              <a:prstDash val="solid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>
                <a:solidFill>
                  <a:prstClr val="white"/>
                </a:solidFill>
                <a:latin typeface="微软雅黑" pitchFamily="34" charset="-122"/>
                <a:cs typeface="Lao UI" pitchFamily="34" charset="0"/>
              </a:endParaRPr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4795381" y="2129702"/>
              <a:ext cx="288925" cy="320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5341458" y="1709974"/>
            <a:ext cx="1441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dirty="0" smtClean="0">
                <a:solidFill>
                  <a:srgbClr val="3A2A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把酒麴壓碎</a:t>
            </a:r>
            <a:endParaRPr lang="zh-CN" altLang="zh-CN" dirty="0">
              <a:solidFill>
                <a:srgbClr val="3A2A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5341458" y="2310603"/>
            <a:ext cx="2825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糯米蒸</a:t>
            </a:r>
            <a:r>
              <a:rPr lang="en-US" altLang="zh-TW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TW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分鐘，等待發酵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5341458" y="2912909"/>
            <a:ext cx="2825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把壓碎的酒釀和糯米混合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5341458" y="3472442"/>
            <a:ext cx="28257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放入玻璃瓶內，再用擀麵棍把空氣壓出來，並且在中間挖空洞</a:t>
            </a:r>
            <a:endParaRPr lang="en-US" altLang="zh-TW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4968446" y="2422571"/>
            <a:ext cx="321984" cy="340286"/>
          </a:xfrm>
          <a:prstGeom prst="ellipse">
            <a:avLst/>
          </a:prstGeom>
          <a:solidFill>
            <a:schemeClr val="bg1"/>
          </a:solidFill>
          <a:ln w="6350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微软雅黑" pitchFamily="34" charset="-122"/>
              <a:cs typeface="Lao UI" pitchFamily="34" charset="0"/>
            </a:endParaRP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4975803" y="2403996"/>
            <a:ext cx="2889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4968446" y="3031379"/>
            <a:ext cx="321984" cy="340286"/>
          </a:xfrm>
          <a:prstGeom prst="ellipse">
            <a:avLst/>
          </a:prstGeom>
          <a:solidFill>
            <a:schemeClr val="bg2"/>
          </a:solidFill>
          <a:ln w="6350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微软雅黑" pitchFamily="34" charset="-122"/>
              <a:cs typeface="Lao UI" pitchFamily="34" charset="0"/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4975803" y="3012803"/>
            <a:ext cx="2889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4968446" y="3695968"/>
            <a:ext cx="321984" cy="340286"/>
          </a:xfrm>
          <a:prstGeom prst="ellipse">
            <a:avLst/>
          </a:prstGeom>
          <a:solidFill>
            <a:schemeClr val="tx2"/>
          </a:solidFill>
          <a:ln w="6350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zh-CN" altLang="en-US" sz="1600" b="1">
              <a:solidFill>
                <a:prstClr val="white"/>
              </a:solidFill>
              <a:latin typeface="微软雅黑" pitchFamily="34" charset="-122"/>
              <a:cs typeface="Lao UI" pitchFamily="34" charset="0"/>
            </a:endParaRP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4965957" y="3696834"/>
            <a:ext cx="2889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96"/>
          <p:cNvSpPr txBox="1"/>
          <p:nvPr/>
        </p:nvSpPr>
        <p:spPr>
          <a:xfrm>
            <a:off x="2411760" y="267494"/>
            <a:ext cx="3870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甜酒釀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4968446" y="4381849"/>
            <a:ext cx="322165" cy="347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8F8F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endParaRPr lang="zh-TW" altLang="en-US" b="1" dirty="0">
              <a:solidFill>
                <a:srgbClr val="F8F8F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35090" y="4381849"/>
            <a:ext cx="262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等待</a:t>
            </a:r>
            <a:r>
              <a:rPr lang="en-US" altLang="zh-TW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48</a:t>
            </a:r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小時候就完成了</a:t>
            </a:r>
            <a:endPara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Rectangle 6"/>
          <p:cNvSpPr/>
          <p:nvPr/>
        </p:nvSpPr>
        <p:spPr bwMode="auto">
          <a:xfrm>
            <a:off x="5335090" y="976909"/>
            <a:ext cx="2016224" cy="492443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37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022343" y="105581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8F8F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作法步驟</a:t>
            </a:r>
            <a:endParaRPr lang="zh-TW" altLang="en-US" b="1" dirty="0">
              <a:solidFill>
                <a:srgbClr val="F8F8F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Picture 2" descr="將沖好水的米飯放在洗淨的盤子上，將壓碎的酒麴均勻拌入糯米飯中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32969"/>
            <a:ext cx="1790259" cy="134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將糯米洗淨，冷水浸泡10小時以上。(泡的時間太短，米會不易蒸熟）&#10;把糯米稍瀝乾，鋪在蒸籠布上，蓋好，用大火或中火蒸40分鐘。必須要蒸熟，這樣米粒的澱粉才會糊化，才容易發酵生酒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74" y="849225"/>
            <a:ext cx="1863333" cy="130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白麴，就是酒麴，酒餅。在中藥店可以買到，一顆NT15-20元。一顆約30克，約可做3KG糯米的酒釀。白麴放在冰箱保存，可以維持一年以上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4657"/>
            <a:ext cx="1754065" cy="13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把飯裝入一個用熱水沖過消毒的玻璃瓶裡，用擀麵棍略壓實，將空氣壓出，再直接用桿麵棍在糯米飯中間旋戳出一個洞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33" y="2912909"/>
            <a:ext cx="1821474" cy="136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2170882" y="1400372"/>
            <a:ext cx="596202" cy="451297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右箭號 29"/>
          <p:cNvSpPr/>
          <p:nvPr/>
        </p:nvSpPr>
        <p:spPr>
          <a:xfrm rot="10800000">
            <a:off x="2205406" y="3414814"/>
            <a:ext cx="596202" cy="451297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 rot="5400000">
            <a:off x="3414238" y="2309927"/>
            <a:ext cx="596202" cy="451297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0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2"/>
          </p:nvPr>
        </p:nvSpPr>
        <p:spPr>
          <a:xfrm>
            <a:off x="683568" y="987574"/>
            <a:ext cx="2586707" cy="3493810"/>
          </a:xfrm>
        </p:spPr>
        <p:txBody>
          <a:bodyPr>
            <a:normAutofit/>
          </a:bodyPr>
          <a:lstStyle/>
          <a:p>
            <a:endParaRPr lang="en-US" altLang="zh-TW" sz="1800" b="1" dirty="0" smtClean="0"/>
          </a:p>
          <a:p>
            <a:endParaRPr lang="en-US" altLang="zh-TW" sz="1800" b="1" dirty="0"/>
          </a:p>
          <a:p>
            <a:r>
              <a:rPr lang="zh-TW" altLang="en-US" sz="1800" b="1" dirty="0" smtClean="0"/>
              <a:t>糯米                   </a:t>
            </a:r>
            <a:r>
              <a:rPr lang="en-US" altLang="zh-TW" sz="1800" b="1" dirty="0"/>
              <a:t>300g</a:t>
            </a:r>
          </a:p>
          <a:p>
            <a:endParaRPr lang="en-US" altLang="zh-TW" sz="1800" b="1" dirty="0"/>
          </a:p>
          <a:p>
            <a:r>
              <a:rPr lang="zh-TW" altLang="en-US" sz="1800" b="1" dirty="0"/>
              <a:t>玻璃瓶                 </a:t>
            </a:r>
            <a:r>
              <a:rPr lang="en-US" altLang="zh-TW" sz="1800" b="1" dirty="0"/>
              <a:t>1</a:t>
            </a:r>
            <a:r>
              <a:rPr lang="zh-TW" altLang="en-US" sz="1800" b="1" dirty="0"/>
              <a:t>瓶</a:t>
            </a:r>
            <a:endParaRPr lang="en-US" altLang="zh-TW" sz="1800" b="1" dirty="0"/>
          </a:p>
          <a:p>
            <a:endParaRPr lang="en-US" altLang="zh-TW" sz="1800" b="1" dirty="0"/>
          </a:p>
          <a:p>
            <a:r>
              <a:rPr lang="zh-TW" altLang="en-US" sz="1800" b="1" dirty="0"/>
              <a:t>白麴</a:t>
            </a:r>
            <a:r>
              <a:rPr lang="en-US" altLang="zh-TW" sz="1800" b="1" dirty="0"/>
              <a:t>(</a:t>
            </a:r>
            <a:r>
              <a:rPr lang="zh-TW" altLang="en-US" sz="1800" b="1" dirty="0"/>
              <a:t>酒麴</a:t>
            </a:r>
            <a:r>
              <a:rPr lang="en-US" altLang="zh-TW" sz="1800" b="1" dirty="0"/>
              <a:t>)</a:t>
            </a:r>
            <a:r>
              <a:rPr lang="zh-TW" altLang="en-US" sz="1800" b="1" dirty="0"/>
              <a:t>            </a:t>
            </a:r>
            <a:r>
              <a:rPr lang="en-US" altLang="zh-TW" sz="1800" b="1" dirty="0"/>
              <a:t>5g</a:t>
            </a:r>
            <a:endParaRPr lang="zh-TW" altLang="en-US" sz="1800" b="1" dirty="0"/>
          </a:p>
          <a:p>
            <a:endParaRPr lang="zh-TW" altLang="en-US" sz="1800" dirty="0"/>
          </a:p>
        </p:txBody>
      </p:sp>
      <p:grpSp>
        <p:nvGrpSpPr>
          <p:cNvPr id="7" name="组合 64"/>
          <p:cNvGrpSpPr/>
          <p:nvPr/>
        </p:nvGrpSpPr>
        <p:grpSpPr>
          <a:xfrm>
            <a:off x="827584" y="339502"/>
            <a:ext cx="2016224" cy="492443"/>
            <a:chOff x="971600" y="1275606"/>
            <a:chExt cx="2016224" cy="492443"/>
          </a:xfrm>
        </p:grpSpPr>
        <p:sp>
          <p:nvSpPr>
            <p:cNvPr id="8" name="Rectangle 6"/>
            <p:cNvSpPr/>
            <p:nvPr/>
          </p:nvSpPr>
          <p:spPr bwMode="auto">
            <a:xfrm>
              <a:off x="971600" y="1275606"/>
              <a:ext cx="2016224" cy="492443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68583" tIns="34292" rIns="68583" bIns="3429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1259632" y="1306383"/>
              <a:ext cx="129614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2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食材</a:t>
              </a:r>
              <a:endParaRPr lang="zh-CN" altLang="zh-CN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32" name="Picture 8" descr="白麴，就是酒麴，酒餅。在中藥店可以買到，一顆NT15-20元。一顆約30克，約可做3KG糯米的酒釀。白麴放在冰箱保存，可以維持一年以上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267" y="2622681"/>
            <a:ext cx="2533899" cy="190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糯米要怎麼蒸怎麼煮才好吃?.....我的經驗談@ Ming &amp; Jennifer 的幸福饗宴:: 痞客邦: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266" y="483518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未提供說明。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236" y="844807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3558"/>
            <a:ext cx="5111751" cy="3358445"/>
          </a:xfrm>
        </p:spPr>
      </p:pic>
      <p:sp>
        <p:nvSpPr>
          <p:cNvPr id="10" name="圆角矩形标注 21"/>
          <p:cNvSpPr/>
          <p:nvPr/>
        </p:nvSpPr>
        <p:spPr>
          <a:xfrm rot="16200000">
            <a:off x="5427738" y="1113915"/>
            <a:ext cx="3997097" cy="2448270"/>
          </a:xfrm>
          <a:prstGeom prst="wedgeRoundRectCallout">
            <a:avLst>
              <a:gd name="adj1" fmla="val -20832"/>
              <a:gd name="adj2" fmla="val -72175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vert="eaVert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3A2A21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99093" y="422141"/>
            <a:ext cx="243693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TW" altLang="en-US" kern="0" dirty="0">
                <a:solidFill>
                  <a:srgbClr val="3A2A21"/>
                </a:solidFill>
                <a:latin typeface="Arial"/>
                <a:ea typeface="微软雅黑"/>
              </a:rPr>
              <a:t>白白似雪水裡</a:t>
            </a:r>
            <a:r>
              <a:rPr lang="zh-TW" altLang="en-US" kern="0" dirty="0" smtClean="0">
                <a:solidFill>
                  <a:srgbClr val="3A2A21"/>
                </a:solidFill>
                <a:latin typeface="Arial"/>
                <a:ea typeface="微软雅黑"/>
              </a:rPr>
              <a:t>游</a:t>
            </a:r>
            <a:endParaRPr lang="en-US" altLang="zh-TW" kern="0" dirty="0" smtClean="0">
              <a:solidFill>
                <a:srgbClr val="3A2A21"/>
              </a:solidFill>
              <a:latin typeface="Arial"/>
              <a:ea typeface="微软雅黑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TW" altLang="en-US" kern="0" dirty="0">
                <a:solidFill>
                  <a:srgbClr val="3A2A21"/>
                </a:solidFill>
                <a:latin typeface="Arial"/>
                <a:ea typeface="微软雅黑"/>
              </a:rPr>
              <a:t>甜甜似糖入口</a:t>
            </a:r>
            <a:r>
              <a:rPr lang="zh-TW" altLang="en-US" kern="0" dirty="0" smtClean="0">
                <a:solidFill>
                  <a:srgbClr val="3A2A21"/>
                </a:solidFill>
                <a:latin typeface="Arial"/>
                <a:ea typeface="微软雅黑"/>
              </a:rPr>
              <a:t>中</a:t>
            </a:r>
            <a:endParaRPr lang="en-US" altLang="zh-TW" kern="0" dirty="0" smtClean="0">
              <a:solidFill>
                <a:srgbClr val="3A2A21"/>
              </a:solidFill>
              <a:latin typeface="Arial"/>
              <a:ea typeface="微软雅黑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TW" altLang="en-US" kern="0" dirty="0">
                <a:solidFill>
                  <a:srgbClr val="3A2A21"/>
                </a:solidFill>
                <a:latin typeface="Arial"/>
                <a:ea typeface="微软雅黑"/>
              </a:rPr>
              <a:t>昏</a:t>
            </a:r>
            <a:r>
              <a:rPr lang="zh-TW" altLang="en-US" kern="0" dirty="0" smtClean="0">
                <a:solidFill>
                  <a:srgbClr val="3A2A21"/>
                </a:solidFill>
                <a:latin typeface="Arial"/>
                <a:ea typeface="微软雅黑"/>
              </a:rPr>
              <a:t>昏似酒上心頭</a:t>
            </a:r>
            <a:endParaRPr lang="en-US" altLang="zh-TW" kern="0" dirty="0" smtClean="0">
              <a:solidFill>
                <a:srgbClr val="3A2A21"/>
              </a:solidFill>
              <a:latin typeface="Arial"/>
              <a:ea typeface="微软雅黑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TW" altLang="en-US" kern="0" dirty="0">
                <a:solidFill>
                  <a:srgbClr val="3A2A21"/>
                </a:solidFill>
                <a:latin typeface="Arial"/>
                <a:ea typeface="微软雅黑"/>
              </a:rPr>
              <a:t>酒釀成熟發酵</a:t>
            </a:r>
            <a:r>
              <a:rPr lang="zh-TW" altLang="en-US" kern="0" dirty="0" smtClean="0">
                <a:solidFill>
                  <a:srgbClr val="3A2A21"/>
                </a:solidFill>
                <a:latin typeface="Arial"/>
                <a:ea typeface="微软雅黑"/>
              </a:rPr>
              <a:t>時</a:t>
            </a:r>
            <a:endParaRPr lang="en-US" altLang="zh-TW" kern="0" dirty="0" smtClean="0">
              <a:solidFill>
                <a:srgbClr val="3A2A21"/>
              </a:solidFill>
              <a:latin typeface="Arial"/>
              <a:ea typeface="微软雅黑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TW" altLang="en-US" kern="0" dirty="0">
                <a:solidFill>
                  <a:srgbClr val="3A2A21"/>
                </a:solidFill>
                <a:latin typeface="Arial"/>
                <a:ea typeface="微软雅黑"/>
              </a:rPr>
              <a:t>一股甜韻剛下</a:t>
            </a:r>
            <a:r>
              <a:rPr lang="zh-TW" altLang="en-US" kern="0" dirty="0" smtClean="0">
                <a:solidFill>
                  <a:srgbClr val="3A2A21"/>
                </a:solidFill>
                <a:latin typeface="Arial"/>
                <a:ea typeface="微软雅黑"/>
              </a:rPr>
              <a:t>肚</a:t>
            </a:r>
            <a:endParaRPr lang="en-US" altLang="zh-TW" kern="0" dirty="0" smtClean="0">
              <a:solidFill>
                <a:srgbClr val="3A2A21"/>
              </a:solidFill>
              <a:latin typeface="Arial"/>
              <a:ea typeface="微软雅黑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TW" altLang="en-US" kern="0" dirty="0">
                <a:solidFill>
                  <a:srgbClr val="3A2A21"/>
                </a:solidFill>
                <a:latin typeface="Arial"/>
                <a:ea typeface="微软雅黑"/>
              </a:rPr>
              <a:t>母</a:t>
            </a:r>
            <a:r>
              <a:rPr lang="zh-TW" altLang="en-US" kern="0" dirty="0" smtClean="0">
                <a:solidFill>
                  <a:srgbClr val="3A2A21"/>
                </a:solidFill>
                <a:latin typeface="Arial"/>
                <a:ea typeface="微软雅黑"/>
              </a:rPr>
              <a:t>愛隨之噴湧出</a:t>
            </a:r>
            <a:endParaRPr lang="en-US" altLang="zh-TW" kern="0" dirty="0" smtClean="0">
              <a:solidFill>
                <a:srgbClr val="3A2A21"/>
              </a:solidFill>
              <a:latin typeface="Arial"/>
              <a:ea typeface="微软雅黑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TW" altLang="en-US" kern="0" dirty="0">
                <a:solidFill>
                  <a:srgbClr val="3A2A21"/>
                </a:solidFill>
                <a:latin typeface="Arial"/>
                <a:ea typeface="微软雅黑"/>
              </a:rPr>
              <a:t>源源糯米退卻</a:t>
            </a:r>
            <a:r>
              <a:rPr lang="zh-TW" altLang="en-US" kern="0" dirty="0" smtClean="0">
                <a:solidFill>
                  <a:srgbClr val="3A2A21"/>
                </a:solidFill>
                <a:latin typeface="Arial"/>
                <a:ea typeface="微软雅黑"/>
              </a:rPr>
              <a:t>後</a:t>
            </a:r>
            <a:endParaRPr lang="en-US" altLang="zh-TW" kern="0" dirty="0" smtClean="0">
              <a:solidFill>
                <a:srgbClr val="3A2A21"/>
              </a:solidFill>
              <a:latin typeface="Arial"/>
              <a:ea typeface="微软雅黑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TW" altLang="en-US" kern="0" dirty="0">
                <a:solidFill>
                  <a:srgbClr val="3A2A21"/>
                </a:solidFill>
                <a:latin typeface="Arial"/>
                <a:ea typeface="微软雅黑"/>
              </a:rPr>
              <a:t>濃濃酒意變</a:t>
            </a:r>
            <a:r>
              <a:rPr lang="zh-TW" altLang="en-US" kern="0" dirty="0" smtClean="0">
                <a:solidFill>
                  <a:srgbClr val="3A2A21"/>
                </a:solidFill>
                <a:latin typeface="Arial"/>
                <a:ea typeface="微软雅黑"/>
              </a:rPr>
              <a:t>腮紅</a:t>
            </a:r>
            <a:endParaRPr lang="en-US" altLang="zh-TW" kern="0" dirty="0" smtClean="0">
              <a:solidFill>
                <a:srgbClr val="3A2A21"/>
              </a:solidFill>
              <a:latin typeface="Arial"/>
              <a:ea typeface="微软雅黑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TW" altLang="en-US" kern="0" dirty="0" smtClean="0">
                <a:solidFill>
                  <a:srgbClr val="3A2A21"/>
                </a:solidFill>
                <a:latin typeface="Arial"/>
                <a:ea typeface="微软雅黑"/>
              </a:rPr>
              <a:t>醉入床頭睡夢中</a:t>
            </a:r>
            <a:endParaRPr lang="zh-CN" altLang="en-US" kern="0" dirty="0">
              <a:solidFill>
                <a:srgbClr val="3A2A21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5603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lnSpc>
                <a:spcPct val="250000"/>
              </a:lnSpc>
              <a:buNone/>
            </a:pPr>
            <a:r>
              <a:rPr lang="zh-TW" altLang="en-US" sz="18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這份甜酒釀是我小時候在奶奶家吃到的，雖然沒有傳承下來但是那份甜酒釀就會奶奶獨一無二的味道，由於奶奶家在台北所以不常吃到，但是一到過年時就會回去台北拜訪親戚，並且再次嘗到甜酒釀的美味，這就是為什麼我會選擇甜酒釀當主題的原因。雖然不常吃掉，但是一吃到就可以完全地回想起小時候那天真的時光</a:t>
            </a:r>
            <a:endParaRPr lang="zh-TW" altLang="en-US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Rectangle 6"/>
          <p:cNvSpPr/>
          <p:nvPr/>
        </p:nvSpPr>
        <p:spPr bwMode="auto">
          <a:xfrm>
            <a:off x="2273111" y="483518"/>
            <a:ext cx="4597778" cy="492443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3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dirty="0" smtClean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感想</a:t>
            </a:r>
            <a:endParaRPr lang="en-US" sz="36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32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13" y="1193284"/>
            <a:ext cx="4782322" cy="3950216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251520" y="2931790"/>
            <a:ext cx="46479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謝謝觀看</a:t>
            </a:r>
            <a:endParaRPr lang="zh-CN" alt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07504" y="3219822"/>
            <a:ext cx="407192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zh-CN" altLang="en-US" sz="1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  </a:t>
            </a:r>
            <a:endParaRPr lang="zh-CN" altLang="en-US" sz="1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57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62059"/>
  <p:tag name="MH_LIBRARY" val="CONTENTS"/>
  <p:tag name="MH_AUTOCOLOR" val="TRUE"/>
  <p:tag name="MH_TYPE" val="CONTENTS"/>
  <p:tag name="ID" val="545813"/>
  <p:tag name="KSO_WM_TEMPLATE_CATEGORY" val="custom"/>
  <p:tag name="KSO_WM_TEMPLATE_INDEX" val="160143"/>
  <p:tag name="KSO_WM_TAG_VERSION" val="1.0"/>
  <p:tag name="KSO_WM_SLIDE_ID" val="custom160143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3"/>
  <p:tag name="MH" val="20151012162059"/>
  <p:tag name="MH_LIBRARY" val="CONTENTS"/>
  <p:tag name="MH_TYPE" val="ENTRY"/>
  <p:tag name="ID" val="545813"/>
  <p:tag name="MH_ORDER" val="1"/>
  <p:tag name="KSO_WM_UNIT_TYPE" val="l_h_f"/>
  <p:tag name="KSO_WM_UNIT_INDEX" val="1_1_1"/>
  <p:tag name="KSO_WM_UNIT_ID" val="custom160143_6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24"/>
  <p:tag name="KSO_WM_DIAGRAM_GROUP_CODE" val="l1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62059"/>
  <p:tag name="MH_LIBRARY" val="CONTENTS"/>
  <p:tag name="MH_TYPE" val="OTHERS"/>
  <p:tag name="ID" val="545813"/>
  <p:tag name="KSO_WM_TAG_VERSION" val="1.0"/>
  <p:tag name="KSO_WM_BEAUTIFY_FLAG" val="#wm#"/>
  <p:tag name="KSO_WM_UNIT_TYPE" val="i"/>
  <p:tag name="KSO_WM_UNIT_ID" val="custom160143_6*i*5"/>
  <p:tag name="KSO_WM_TEMPLATE_CATEGORY" val="custom"/>
  <p:tag name="KSO_WM_TEMPLATE_INDEX" val="1601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62059"/>
  <p:tag name="MH_LIBRARY" val="CONTENTS"/>
  <p:tag name="MH_TYPE" val="OTHERS"/>
  <p:tag name="ID" val="545813"/>
  <p:tag name="KSO_WM_TAG_VERSION" val="1.0"/>
  <p:tag name="KSO_WM_BEAUTIFY_FLAG" val="#wm#"/>
  <p:tag name="KSO_WM_UNIT_TYPE" val="i"/>
  <p:tag name="KSO_WM_UNIT_ID" val="custom160143_6*i*6"/>
  <p:tag name="KSO_WM_TEMPLATE_CATEGORY" val="custom"/>
  <p:tag name="KSO_WM_TEMPLATE_INDEX" val="1601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3"/>
  <p:tag name="MH" val="20151012162059"/>
  <p:tag name="MH_LIBRARY" val="CONTENTS"/>
  <p:tag name="MH_TYPE" val="OTHERS"/>
  <p:tag name="ID" val="545813"/>
  <p:tag name="KSO_WM_UNIT_TYPE" val="a"/>
  <p:tag name="KSO_WM_UNIT_INDEX" val="1"/>
  <p:tag name="KSO_WM_UNIT_ID" val="custom160143_6*a*1"/>
  <p:tag name="KSO_WM_UNIT_CLEAR" val="1"/>
  <p:tag name="KSO_WM_UNIT_LAYERLEVEL" val="1"/>
  <p:tag name="KSO_WM_UNIT_ISCONTENTSTITLE" val="1"/>
  <p:tag name="KSO_WM_UNIT_VALUE" val="7"/>
  <p:tag name="KSO_WM_UNIT_HIGHLIGHT" val="0"/>
  <p:tag name="KSO_WM_UNIT_COMPATIBLE" val="0"/>
  <p:tag name="KSO_WM_UNIT_PRESET_TEXT" val="CONTENT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3"/>
  <p:tag name="MH" val="20151012162059"/>
  <p:tag name="MH_LIBRARY" val="CONTENTS"/>
  <p:tag name="MH_TYPE" val="ENTRY"/>
  <p:tag name="ID" val="545813"/>
  <p:tag name="MH_ORDER" val="1"/>
  <p:tag name="KSO_WM_UNIT_TYPE" val="l_h_f"/>
  <p:tag name="KSO_WM_UNIT_INDEX" val="1_1_1"/>
  <p:tag name="KSO_WM_UNIT_ID" val="custom160143_6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24"/>
  <p:tag name="KSO_WM_DIAGRAM_GROUP_CODE" val="l1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3"/>
  <p:tag name="MH" val="20151012162059"/>
  <p:tag name="MH_LIBRARY" val="CONTENTS"/>
  <p:tag name="MH_TYPE" val="ENTRY"/>
  <p:tag name="ID" val="545813"/>
  <p:tag name="MH_ORDER" val="1"/>
  <p:tag name="KSO_WM_UNIT_TYPE" val="l_h_f"/>
  <p:tag name="KSO_WM_UNIT_INDEX" val="1_1_1"/>
  <p:tag name="KSO_WM_UNIT_ID" val="custom160143_6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24"/>
  <p:tag name="KSO_WM_DIAGRAM_GROUP_CODE" val="l1-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自定义 1779">
      <a:dk1>
        <a:srgbClr val="3A2A21"/>
      </a:dk1>
      <a:lt1>
        <a:srgbClr val="3A2A21"/>
      </a:lt1>
      <a:dk2>
        <a:srgbClr val="3A2A21"/>
      </a:dk2>
      <a:lt2>
        <a:srgbClr val="3A2A21"/>
      </a:lt2>
      <a:accent1>
        <a:srgbClr val="3A2A21"/>
      </a:accent1>
      <a:accent2>
        <a:srgbClr val="FDFAEF"/>
      </a:accent2>
      <a:accent3>
        <a:srgbClr val="C6AA9A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178</TotalTime>
  <Words>244</Words>
  <Application>Microsoft Office PowerPoint</Application>
  <PresentationFormat>如螢幕大小 (16:9)</PresentationFormat>
  <Paragraphs>48</Paragraphs>
  <Slides>7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Default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王志祥</dc:creator>
  <cp:keywords>http:/www.ypppt.com</cp:keywords>
  <dc:description>http://www.ypppt.com/</dc:description>
  <cp:lastModifiedBy>tea75</cp:lastModifiedBy>
  <cp:revision>44</cp:revision>
  <dcterms:created xsi:type="dcterms:W3CDTF">2015-04-12T13:19:40Z</dcterms:created>
  <dcterms:modified xsi:type="dcterms:W3CDTF">2021-04-28T02:19:36Z</dcterms:modified>
</cp:coreProperties>
</file>