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345" r:id="rId3"/>
    <p:sldId id="257" r:id="rId4"/>
    <p:sldId id="343" r:id="rId5"/>
    <p:sldId id="342" r:id="rId6"/>
    <p:sldId id="344" r:id="rId7"/>
    <p:sldId id="314" r:id="rId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2A21"/>
    <a:srgbClr val="FCFAEE"/>
    <a:srgbClr val="B8B7B1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9" autoAdjust="0"/>
    <p:restoredTop sz="94660"/>
  </p:normalViewPr>
  <p:slideViewPr>
    <p:cSldViewPr>
      <p:cViewPr>
        <p:scale>
          <a:sx n="99" d="100"/>
          <a:sy n="99" d="100"/>
        </p:scale>
        <p:origin x="-77" y="-5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CB3DDB-0F27-48C8-B9CF-0D185F38B12D}" type="datetimeFigureOut">
              <a:rPr lang="zh-CN" altLang="en-US" smtClean="0"/>
              <a:pPr/>
              <a:t>2021/4/28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7471C6-AD5F-4A48-85CD-A0853D0DC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5358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471C6-AD5F-4A48-85CD-A0853D0DC89C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76759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B83C51-2765-4458-9487-F3CD01F26F27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60921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471C6-AD5F-4A48-85CD-A0853D0DC89C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54503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471C6-AD5F-4A48-85CD-A0853D0DC89C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6719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422030" y="1028700"/>
            <a:ext cx="8229600" cy="13716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4/28/2021</a:t>
            </a:fld>
            <a:endParaRPr 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1371600" y="2498774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4/28/2021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4/28/2021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4/28/2021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00200" y="457200"/>
            <a:ext cx="7086600" cy="13716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00200" y="1880840"/>
            <a:ext cx="7086600" cy="1132284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4/28/2021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7924800" y="4812507"/>
            <a:ext cx="762000" cy="273844"/>
          </a:xfrm>
        </p:spPr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4/28/2021</a:t>
            </a:fld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8229600" cy="8572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563165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3"/>
          </p:nvPr>
        </p:nvSpPr>
        <p:spPr>
          <a:xfrm>
            <a:off x="4645026" y="1151335"/>
            <a:ext cx="4041775" cy="563165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2"/>
          </p:nvPr>
        </p:nvSpPr>
        <p:spPr>
          <a:xfrm>
            <a:off x="457200" y="1771651"/>
            <a:ext cx="4040188" cy="28229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771651"/>
            <a:ext cx="4041775" cy="28229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4/28/2021</a:t>
            </a:fld>
            <a:endParaRPr 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4/28/2021</a:t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4/28/2021</a:t>
            </a:fld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457201" y="1143001"/>
            <a:ext cx="3008313" cy="3451622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4/28/2021</a:t>
            </a:fld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28800" y="457200"/>
            <a:ext cx="5486400" cy="391716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828800" y="1373981"/>
            <a:ext cx="5486400" cy="29718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zh-CN" alt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单击图标添加图片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828800" y="875090"/>
            <a:ext cx="5486400" cy="397764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4/28/2021</a:t>
            </a:fld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53187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>
            <a:off x="457200" y="4812507"/>
            <a:ext cx="2133600" cy="273844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4/28/2021</a:t>
            </a:fld>
            <a:endParaRPr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>
            <a:off x="3124200" y="4812507"/>
            <a:ext cx="2895600" cy="273844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kumimoji="0"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7924800" y="4812507"/>
            <a:ext cx="762000" cy="273844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9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1666422" y="2803696"/>
            <a:ext cx="5616624" cy="757864"/>
            <a:chOff x="3808921" y="3086898"/>
            <a:chExt cx="5562600" cy="352314"/>
          </a:xfrm>
        </p:grpSpPr>
        <p:sp>
          <p:nvSpPr>
            <p:cNvPr id="8" name="圆角矩形 7"/>
            <p:cNvSpPr/>
            <p:nvPr/>
          </p:nvSpPr>
          <p:spPr>
            <a:xfrm>
              <a:off x="5404349" y="3086898"/>
              <a:ext cx="2398485" cy="216961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Text Box 2"/>
            <p:cNvSpPr txBox="1">
              <a:spLocks noChangeArrowheads="1"/>
            </p:cNvSpPr>
            <p:nvPr/>
          </p:nvSpPr>
          <p:spPr bwMode="auto">
            <a:xfrm>
              <a:off x="3808921" y="3126434"/>
              <a:ext cx="5562600" cy="3127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aseline="-250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baseline="-25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baseline="-25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baseline="-25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baseline="-25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baseline="-25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baseline="-25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baseline="-25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baseline="-25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10000"/>
                </a:lnSpc>
              </a:pPr>
              <a:r>
                <a:rPr lang="en-US" altLang="zh-CN" sz="1400" baseline="0" dirty="0" smtClean="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———</a:t>
              </a:r>
              <a:r>
                <a:rPr lang="en-US" altLang="zh-CN" sz="1400" baseline="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sz="1400" baseline="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zh-TW" altLang="en-US" sz="1400" baseline="0" dirty="0">
                  <a:solidFill>
                    <a:schemeClr val="accent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普二乙</a:t>
              </a:r>
              <a:r>
                <a:rPr lang="en-US" altLang="zh-TW" sz="1400" baseline="0" dirty="0">
                  <a:solidFill>
                    <a:schemeClr val="accent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17</a:t>
              </a:r>
              <a:r>
                <a:rPr lang="zh-TW" altLang="en-US" sz="1400" baseline="0" dirty="0">
                  <a:solidFill>
                    <a:schemeClr val="accent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號王志祥</a:t>
              </a:r>
              <a:r>
                <a:rPr lang="zh-CN" altLang="en-US" sz="1400" baseline="0" dirty="0" smtClean="0">
                  <a:solidFill>
                    <a:schemeClr val="accent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</a:t>
              </a:r>
              <a:r>
                <a:rPr lang="en-US" altLang="zh-CN" sz="1400" baseline="0" dirty="0" smtClean="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———</a:t>
              </a:r>
              <a:endParaRPr lang="en-US" altLang="zh-CN" sz="1400" baseline="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0" name="标题 1"/>
          <p:cNvSpPr txBox="1">
            <a:spLocks/>
          </p:cNvSpPr>
          <p:nvPr/>
        </p:nvSpPr>
        <p:spPr>
          <a:xfrm>
            <a:off x="1835696" y="2076990"/>
            <a:ext cx="5278076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j-cs"/>
              </a:defRPr>
            </a:lvl1pPr>
          </a:lstStyle>
          <a:p>
            <a:pPr algn="ctr"/>
            <a:r>
              <a:rPr lang="zh-TW" altLang="en-US" sz="3200" b="1" dirty="0" smtClean="0">
                <a:solidFill>
                  <a:schemeClr val="accent1"/>
                </a:solidFill>
              </a:rPr>
              <a:t>飲食文學</a:t>
            </a:r>
            <a:endParaRPr lang="zh-CN" altLang="en-US" sz="3200" b="1" dirty="0">
              <a:solidFill>
                <a:schemeClr val="accent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108" y="399726"/>
            <a:ext cx="2395733" cy="160477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345" y="3094856"/>
            <a:ext cx="2340869" cy="512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411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MH_Entry_1">
            <a:hlinkClick r:id="" action="ppaction://noaction"/>
          </p:cNvPr>
          <p:cNvSpPr/>
          <p:nvPr>
            <p:custDataLst>
              <p:tags r:id="rId2"/>
            </p:custDataLst>
          </p:nvPr>
        </p:nvSpPr>
        <p:spPr>
          <a:xfrm>
            <a:off x="4201588" y="1146374"/>
            <a:ext cx="3074193" cy="423548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-1" fmla="*/ 0 w 2520280"/>
              <a:gd name="connsiteY0-2" fmla="*/ 1584176 h 1872208"/>
              <a:gd name="connsiteX1-3" fmla="*/ 2520280 w 2520280"/>
              <a:gd name="connsiteY1-4" fmla="*/ 1584176 h 1872208"/>
              <a:gd name="connsiteX2-5" fmla="*/ 2520280 w 2520280"/>
              <a:gd name="connsiteY2-6" fmla="*/ 1872208 h 1872208"/>
              <a:gd name="connsiteX3-7" fmla="*/ 0 w 2520280"/>
              <a:gd name="connsiteY3-8" fmla="*/ 1872208 h 1872208"/>
              <a:gd name="connsiteX4-9" fmla="*/ 0 w 2520280"/>
              <a:gd name="connsiteY4-10" fmla="*/ 1584176 h 1872208"/>
              <a:gd name="connsiteX5-11" fmla="*/ 0 w 2520280"/>
              <a:gd name="connsiteY5-12" fmla="*/ 0 h 1872208"/>
              <a:gd name="connsiteX6-13" fmla="*/ 2520280 w 2520280"/>
              <a:gd name="connsiteY6-14" fmla="*/ 0 h 1872208"/>
              <a:gd name="connsiteX7-15" fmla="*/ 0 w 2520280"/>
              <a:gd name="connsiteY7-16" fmla="*/ 0 h 1872208"/>
              <a:gd name="connsiteX0-17" fmla="*/ 0 w 2520280"/>
              <a:gd name="connsiteY0-18" fmla="*/ 1872208 h 1872208"/>
              <a:gd name="connsiteX1-19" fmla="*/ 2520280 w 2520280"/>
              <a:gd name="connsiteY1-20" fmla="*/ 1584176 h 1872208"/>
              <a:gd name="connsiteX2-21" fmla="*/ 2520280 w 2520280"/>
              <a:gd name="connsiteY2-22" fmla="*/ 1872208 h 1872208"/>
              <a:gd name="connsiteX3-23" fmla="*/ 0 w 2520280"/>
              <a:gd name="connsiteY3-24" fmla="*/ 1872208 h 1872208"/>
              <a:gd name="connsiteX4-25" fmla="*/ 0 w 2520280"/>
              <a:gd name="connsiteY4-26" fmla="*/ 0 h 1872208"/>
              <a:gd name="connsiteX5-27" fmla="*/ 2520280 w 2520280"/>
              <a:gd name="connsiteY5-28" fmla="*/ 0 h 1872208"/>
              <a:gd name="connsiteX6-29" fmla="*/ 0 w 2520280"/>
              <a:gd name="connsiteY6-30" fmla="*/ 0 h 1872208"/>
              <a:gd name="connsiteX0-31" fmla="*/ 0 w 2520280"/>
              <a:gd name="connsiteY0-32" fmla="*/ 1872208 h 1872208"/>
              <a:gd name="connsiteX1-33" fmla="*/ 2520280 w 2520280"/>
              <a:gd name="connsiteY1-34" fmla="*/ 1872208 h 1872208"/>
              <a:gd name="connsiteX2-35" fmla="*/ 0 w 2520280"/>
              <a:gd name="connsiteY2-36" fmla="*/ 1872208 h 1872208"/>
              <a:gd name="connsiteX3-37" fmla="*/ 0 w 2520280"/>
              <a:gd name="connsiteY3-38" fmla="*/ 0 h 1872208"/>
              <a:gd name="connsiteX4-39" fmla="*/ 2520280 w 2520280"/>
              <a:gd name="connsiteY4-40" fmla="*/ 0 h 1872208"/>
              <a:gd name="connsiteX5-41" fmla="*/ 0 w 2520280"/>
              <a:gd name="connsiteY5-42" fmla="*/ 0 h 1872208"/>
              <a:gd name="connsiteX0-43" fmla="*/ 0 w 2520280"/>
              <a:gd name="connsiteY0-44" fmla="*/ 1872208 h 1872208"/>
              <a:gd name="connsiteX1-45" fmla="*/ 2520280 w 2520280"/>
              <a:gd name="connsiteY1-46" fmla="*/ 1872208 h 1872208"/>
              <a:gd name="connsiteX2-47" fmla="*/ 0 w 2520280"/>
              <a:gd name="connsiteY2-48" fmla="*/ 1872208 h 1872208"/>
              <a:gd name="connsiteX3-49" fmla="*/ 0 w 2520280"/>
              <a:gd name="connsiteY3-50" fmla="*/ 0 h 1872208"/>
              <a:gd name="connsiteX4-51" fmla="*/ 34255 w 2520280"/>
              <a:gd name="connsiteY4-52" fmla="*/ 0 h 1872208"/>
              <a:gd name="connsiteX5-53" fmla="*/ 0 w 2520280"/>
              <a:gd name="connsiteY5-54" fmla="*/ 0 h 1872208"/>
              <a:gd name="connsiteX0-55" fmla="*/ 0 w 2520280"/>
              <a:gd name="connsiteY0-56" fmla="*/ 1872208 h 1872208"/>
              <a:gd name="connsiteX1-57" fmla="*/ 2520280 w 2520280"/>
              <a:gd name="connsiteY1-58" fmla="*/ 1872208 h 1872208"/>
              <a:gd name="connsiteX2-59" fmla="*/ 0 w 2520280"/>
              <a:gd name="connsiteY2-60" fmla="*/ 1872208 h 1872208"/>
              <a:gd name="connsiteX3-61" fmla="*/ 0 w 2520280"/>
              <a:gd name="connsiteY3-62" fmla="*/ 0 h 1872208"/>
              <a:gd name="connsiteX4-63" fmla="*/ 917 w 2520280"/>
              <a:gd name="connsiteY4-64" fmla="*/ 6036 h 1872208"/>
              <a:gd name="connsiteX5-65" fmla="*/ 0 w 2520280"/>
              <a:gd name="connsiteY5-66" fmla="*/ 0 h 1872208"/>
              <a:gd name="connsiteX0-67" fmla="*/ 0 w 2520280"/>
              <a:gd name="connsiteY0-68" fmla="*/ 1890314 h 1890314"/>
              <a:gd name="connsiteX1-69" fmla="*/ 2520280 w 2520280"/>
              <a:gd name="connsiteY1-70" fmla="*/ 1890314 h 1890314"/>
              <a:gd name="connsiteX2-71" fmla="*/ 0 w 2520280"/>
              <a:gd name="connsiteY2-72" fmla="*/ 1890314 h 1890314"/>
              <a:gd name="connsiteX3-73" fmla="*/ 0 w 2520280"/>
              <a:gd name="connsiteY3-74" fmla="*/ 18106 h 1890314"/>
              <a:gd name="connsiteX4-75" fmla="*/ 53304 w 2520280"/>
              <a:gd name="connsiteY4-76" fmla="*/ 0 h 1890314"/>
              <a:gd name="connsiteX5-77" fmla="*/ 0 w 2520280"/>
              <a:gd name="connsiteY5-78" fmla="*/ 18106 h 1890314"/>
              <a:gd name="connsiteX0-79" fmla="*/ 0 w 2520280"/>
              <a:gd name="connsiteY0-80" fmla="*/ 1872208 h 1872208"/>
              <a:gd name="connsiteX1-81" fmla="*/ 2520280 w 2520280"/>
              <a:gd name="connsiteY1-82" fmla="*/ 1872208 h 1872208"/>
              <a:gd name="connsiteX2-83" fmla="*/ 0 w 2520280"/>
              <a:gd name="connsiteY2-84" fmla="*/ 1872208 h 1872208"/>
              <a:gd name="connsiteX3-85" fmla="*/ 0 w 2520280"/>
              <a:gd name="connsiteY3-86" fmla="*/ 0 h 1872208"/>
              <a:gd name="connsiteX4-87" fmla="*/ 916 w 2520280"/>
              <a:gd name="connsiteY4-88" fmla="*/ 0 h 1872208"/>
              <a:gd name="connsiteX5-89" fmla="*/ 0 w 2520280"/>
              <a:gd name="connsiteY5-90" fmla="*/ 0 h 1872208"/>
            </a:gdLst>
            <a:ahLst/>
            <a:cxnLst>
              <a:cxn ang="0">
                <a:pos x="connsiteX0-79" y="connsiteY0-80"/>
              </a:cxn>
              <a:cxn ang="0">
                <a:pos x="connsiteX1-81" y="connsiteY1-82"/>
              </a:cxn>
              <a:cxn ang="0">
                <a:pos x="connsiteX2-83" y="connsiteY2-84"/>
              </a:cxn>
              <a:cxn ang="0">
                <a:pos x="connsiteX3-85" y="connsiteY3-86"/>
              </a:cxn>
              <a:cxn ang="0">
                <a:pos x="connsiteX4-87" y="connsiteY4-88"/>
              </a:cxn>
              <a:cxn ang="0">
                <a:pos x="connsiteX5-89" y="connsiteY5-90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12700" cap="sq">
            <a:solidFill>
              <a:schemeClr val="accent4"/>
            </a:solidFill>
            <a:prstDash val="dash"/>
            <a:beve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rm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dirty="0" smtClean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甜酒釀做法</a:t>
            </a:r>
            <a:endParaRPr lang="zh-CN" altLang="en-US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5" name="MH_Others_1"/>
          <p:cNvSpPr/>
          <p:nvPr>
            <p:custDataLst>
              <p:tags r:id="rId3"/>
            </p:custDataLst>
          </p:nvPr>
        </p:nvSpPr>
        <p:spPr>
          <a:xfrm>
            <a:off x="1767668" y="710931"/>
            <a:ext cx="988002" cy="991271"/>
          </a:xfrm>
          <a:prstGeom prst="hexagon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bIns="135000" anchor="ctr">
            <a:noAutofit/>
          </a:bodyPr>
          <a:lstStyle/>
          <a:p>
            <a:pPr algn="ctr">
              <a:defRPr/>
            </a:pPr>
            <a:r>
              <a:rPr lang="zh-CN" altLang="en-US" sz="6600" b="1" kern="0" dirty="0">
                <a:ln>
                  <a:solidFill>
                    <a:srgbClr val="FFFFFF"/>
                  </a:solidFill>
                </a:ln>
              </a:rPr>
              <a:t>目</a:t>
            </a:r>
          </a:p>
        </p:txBody>
      </p:sp>
      <p:sp>
        <p:nvSpPr>
          <p:cNvPr id="26" name="MH_Others_2"/>
          <p:cNvSpPr/>
          <p:nvPr>
            <p:custDataLst>
              <p:tags r:id="rId4"/>
            </p:custDataLst>
          </p:nvPr>
        </p:nvSpPr>
        <p:spPr>
          <a:xfrm>
            <a:off x="2495956" y="1537289"/>
            <a:ext cx="579257" cy="573374"/>
          </a:xfrm>
          <a:prstGeom prst="ellipse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noAutofit/>
          </a:bodyPr>
          <a:lstStyle/>
          <a:p>
            <a:pPr algn="ctr">
              <a:defRPr/>
            </a:pPr>
            <a:r>
              <a:rPr lang="zh-TW" altLang="en-US" sz="4050" b="1" kern="0" dirty="0">
                <a:ln>
                  <a:solidFill>
                    <a:srgbClr val="FFFFFF"/>
                  </a:solidFill>
                </a:ln>
                <a:latin typeface="Microsoft YaHei" panose="020B0503020204020204" pitchFamily="34" charset="-122"/>
                <a:ea typeface="Microsoft YaHei" panose="020B0503020204020204" pitchFamily="34" charset="-122"/>
              </a:rPr>
              <a:t>錄</a:t>
            </a:r>
            <a:endParaRPr lang="zh-CN" altLang="en-US" sz="4050" b="1" kern="0" dirty="0">
              <a:ln>
                <a:solidFill>
                  <a:srgbClr val="FFFFFF"/>
                </a:solidFill>
              </a:ln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7" name="MH_Others_3"/>
          <p:cNvSpPr txBox="1"/>
          <p:nvPr>
            <p:custDataLst>
              <p:tags r:id="rId5"/>
            </p:custDataLst>
          </p:nvPr>
        </p:nvSpPr>
        <p:spPr>
          <a:xfrm rot="5400000">
            <a:off x="893800" y="2658970"/>
            <a:ext cx="2636780" cy="530915"/>
          </a:xfrm>
          <a:prstGeom prst="rect">
            <a:avLst/>
          </a:prstGeom>
          <a:noFill/>
        </p:spPr>
        <p:txBody>
          <a:bodyPr vert="horz" wrap="none" anchor="ctr" anchorCtr="0">
            <a:normAutofit lnSpcReduction="10000"/>
          </a:bodyPr>
          <a:lstStyle/>
          <a:p>
            <a:pPr>
              <a:defRPr/>
            </a:pPr>
            <a:r>
              <a:rPr lang="en-US" altLang="zh-CN" sz="3000" kern="0" spc="375" dirty="0">
                <a:solidFill>
                  <a:schemeClr val="accent6"/>
                </a:solidFill>
                <a:latin typeface="+mj-lt"/>
                <a:ea typeface="+mj-ea"/>
                <a:cs typeface="+mj-cs"/>
              </a:rPr>
              <a:t>CONTENTS</a:t>
            </a:r>
          </a:p>
        </p:txBody>
      </p:sp>
      <p:sp>
        <p:nvSpPr>
          <p:cNvPr id="4" name="六角星形 3"/>
          <p:cNvSpPr/>
          <p:nvPr/>
        </p:nvSpPr>
        <p:spPr>
          <a:xfrm>
            <a:off x="3551473" y="1179206"/>
            <a:ext cx="504056" cy="510773"/>
          </a:xfrm>
          <a:prstGeom prst="star6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</a:t>
            </a:r>
            <a:endParaRPr lang="zh-TW" altLang="en-US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" name="MH_Entry_1">
            <a:hlinkClick r:id="" action="ppaction://noaction"/>
          </p:cNvPr>
          <p:cNvSpPr/>
          <p:nvPr>
            <p:custDataLst>
              <p:tags r:id="rId6"/>
            </p:custDataLst>
          </p:nvPr>
        </p:nvSpPr>
        <p:spPr>
          <a:xfrm>
            <a:off x="4201588" y="2187564"/>
            <a:ext cx="3074193" cy="423548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-1" fmla="*/ 0 w 2520280"/>
              <a:gd name="connsiteY0-2" fmla="*/ 1584176 h 1872208"/>
              <a:gd name="connsiteX1-3" fmla="*/ 2520280 w 2520280"/>
              <a:gd name="connsiteY1-4" fmla="*/ 1584176 h 1872208"/>
              <a:gd name="connsiteX2-5" fmla="*/ 2520280 w 2520280"/>
              <a:gd name="connsiteY2-6" fmla="*/ 1872208 h 1872208"/>
              <a:gd name="connsiteX3-7" fmla="*/ 0 w 2520280"/>
              <a:gd name="connsiteY3-8" fmla="*/ 1872208 h 1872208"/>
              <a:gd name="connsiteX4-9" fmla="*/ 0 w 2520280"/>
              <a:gd name="connsiteY4-10" fmla="*/ 1584176 h 1872208"/>
              <a:gd name="connsiteX5-11" fmla="*/ 0 w 2520280"/>
              <a:gd name="connsiteY5-12" fmla="*/ 0 h 1872208"/>
              <a:gd name="connsiteX6-13" fmla="*/ 2520280 w 2520280"/>
              <a:gd name="connsiteY6-14" fmla="*/ 0 h 1872208"/>
              <a:gd name="connsiteX7-15" fmla="*/ 0 w 2520280"/>
              <a:gd name="connsiteY7-16" fmla="*/ 0 h 1872208"/>
              <a:gd name="connsiteX0-17" fmla="*/ 0 w 2520280"/>
              <a:gd name="connsiteY0-18" fmla="*/ 1872208 h 1872208"/>
              <a:gd name="connsiteX1-19" fmla="*/ 2520280 w 2520280"/>
              <a:gd name="connsiteY1-20" fmla="*/ 1584176 h 1872208"/>
              <a:gd name="connsiteX2-21" fmla="*/ 2520280 w 2520280"/>
              <a:gd name="connsiteY2-22" fmla="*/ 1872208 h 1872208"/>
              <a:gd name="connsiteX3-23" fmla="*/ 0 w 2520280"/>
              <a:gd name="connsiteY3-24" fmla="*/ 1872208 h 1872208"/>
              <a:gd name="connsiteX4-25" fmla="*/ 0 w 2520280"/>
              <a:gd name="connsiteY4-26" fmla="*/ 0 h 1872208"/>
              <a:gd name="connsiteX5-27" fmla="*/ 2520280 w 2520280"/>
              <a:gd name="connsiteY5-28" fmla="*/ 0 h 1872208"/>
              <a:gd name="connsiteX6-29" fmla="*/ 0 w 2520280"/>
              <a:gd name="connsiteY6-30" fmla="*/ 0 h 1872208"/>
              <a:gd name="connsiteX0-31" fmla="*/ 0 w 2520280"/>
              <a:gd name="connsiteY0-32" fmla="*/ 1872208 h 1872208"/>
              <a:gd name="connsiteX1-33" fmla="*/ 2520280 w 2520280"/>
              <a:gd name="connsiteY1-34" fmla="*/ 1872208 h 1872208"/>
              <a:gd name="connsiteX2-35" fmla="*/ 0 w 2520280"/>
              <a:gd name="connsiteY2-36" fmla="*/ 1872208 h 1872208"/>
              <a:gd name="connsiteX3-37" fmla="*/ 0 w 2520280"/>
              <a:gd name="connsiteY3-38" fmla="*/ 0 h 1872208"/>
              <a:gd name="connsiteX4-39" fmla="*/ 2520280 w 2520280"/>
              <a:gd name="connsiteY4-40" fmla="*/ 0 h 1872208"/>
              <a:gd name="connsiteX5-41" fmla="*/ 0 w 2520280"/>
              <a:gd name="connsiteY5-42" fmla="*/ 0 h 1872208"/>
              <a:gd name="connsiteX0-43" fmla="*/ 0 w 2520280"/>
              <a:gd name="connsiteY0-44" fmla="*/ 1872208 h 1872208"/>
              <a:gd name="connsiteX1-45" fmla="*/ 2520280 w 2520280"/>
              <a:gd name="connsiteY1-46" fmla="*/ 1872208 h 1872208"/>
              <a:gd name="connsiteX2-47" fmla="*/ 0 w 2520280"/>
              <a:gd name="connsiteY2-48" fmla="*/ 1872208 h 1872208"/>
              <a:gd name="connsiteX3-49" fmla="*/ 0 w 2520280"/>
              <a:gd name="connsiteY3-50" fmla="*/ 0 h 1872208"/>
              <a:gd name="connsiteX4-51" fmla="*/ 34255 w 2520280"/>
              <a:gd name="connsiteY4-52" fmla="*/ 0 h 1872208"/>
              <a:gd name="connsiteX5-53" fmla="*/ 0 w 2520280"/>
              <a:gd name="connsiteY5-54" fmla="*/ 0 h 1872208"/>
              <a:gd name="connsiteX0-55" fmla="*/ 0 w 2520280"/>
              <a:gd name="connsiteY0-56" fmla="*/ 1872208 h 1872208"/>
              <a:gd name="connsiteX1-57" fmla="*/ 2520280 w 2520280"/>
              <a:gd name="connsiteY1-58" fmla="*/ 1872208 h 1872208"/>
              <a:gd name="connsiteX2-59" fmla="*/ 0 w 2520280"/>
              <a:gd name="connsiteY2-60" fmla="*/ 1872208 h 1872208"/>
              <a:gd name="connsiteX3-61" fmla="*/ 0 w 2520280"/>
              <a:gd name="connsiteY3-62" fmla="*/ 0 h 1872208"/>
              <a:gd name="connsiteX4-63" fmla="*/ 917 w 2520280"/>
              <a:gd name="connsiteY4-64" fmla="*/ 6036 h 1872208"/>
              <a:gd name="connsiteX5-65" fmla="*/ 0 w 2520280"/>
              <a:gd name="connsiteY5-66" fmla="*/ 0 h 1872208"/>
              <a:gd name="connsiteX0-67" fmla="*/ 0 w 2520280"/>
              <a:gd name="connsiteY0-68" fmla="*/ 1890314 h 1890314"/>
              <a:gd name="connsiteX1-69" fmla="*/ 2520280 w 2520280"/>
              <a:gd name="connsiteY1-70" fmla="*/ 1890314 h 1890314"/>
              <a:gd name="connsiteX2-71" fmla="*/ 0 w 2520280"/>
              <a:gd name="connsiteY2-72" fmla="*/ 1890314 h 1890314"/>
              <a:gd name="connsiteX3-73" fmla="*/ 0 w 2520280"/>
              <a:gd name="connsiteY3-74" fmla="*/ 18106 h 1890314"/>
              <a:gd name="connsiteX4-75" fmla="*/ 53304 w 2520280"/>
              <a:gd name="connsiteY4-76" fmla="*/ 0 h 1890314"/>
              <a:gd name="connsiteX5-77" fmla="*/ 0 w 2520280"/>
              <a:gd name="connsiteY5-78" fmla="*/ 18106 h 1890314"/>
              <a:gd name="connsiteX0-79" fmla="*/ 0 w 2520280"/>
              <a:gd name="connsiteY0-80" fmla="*/ 1872208 h 1872208"/>
              <a:gd name="connsiteX1-81" fmla="*/ 2520280 w 2520280"/>
              <a:gd name="connsiteY1-82" fmla="*/ 1872208 h 1872208"/>
              <a:gd name="connsiteX2-83" fmla="*/ 0 w 2520280"/>
              <a:gd name="connsiteY2-84" fmla="*/ 1872208 h 1872208"/>
              <a:gd name="connsiteX3-85" fmla="*/ 0 w 2520280"/>
              <a:gd name="connsiteY3-86" fmla="*/ 0 h 1872208"/>
              <a:gd name="connsiteX4-87" fmla="*/ 916 w 2520280"/>
              <a:gd name="connsiteY4-88" fmla="*/ 0 h 1872208"/>
              <a:gd name="connsiteX5-89" fmla="*/ 0 w 2520280"/>
              <a:gd name="connsiteY5-90" fmla="*/ 0 h 1872208"/>
            </a:gdLst>
            <a:ahLst/>
            <a:cxnLst>
              <a:cxn ang="0">
                <a:pos x="connsiteX0-79" y="connsiteY0-80"/>
              </a:cxn>
              <a:cxn ang="0">
                <a:pos x="connsiteX1-81" y="connsiteY1-82"/>
              </a:cxn>
              <a:cxn ang="0">
                <a:pos x="connsiteX2-83" y="connsiteY2-84"/>
              </a:cxn>
              <a:cxn ang="0">
                <a:pos x="connsiteX3-85" y="connsiteY3-86"/>
              </a:cxn>
              <a:cxn ang="0">
                <a:pos x="connsiteX4-87" y="connsiteY4-88"/>
              </a:cxn>
              <a:cxn ang="0">
                <a:pos x="connsiteX5-89" y="connsiteY5-90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12700" cap="sq">
            <a:solidFill>
              <a:schemeClr val="accent4"/>
            </a:solidFill>
            <a:prstDash val="dash"/>
            <a:beve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rm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dirty="0" smtClean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甜酒釀的食材</a:t>
            </a:r>
            <a:endParaRPr lang="zh-CN" altLang="en-US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" name="MH_Entry_1">
            <a:hlinkClick r:id="" action="ppaction://noaction"/>
          </p:cNvPr>
          <p:cNvSpPr/>
          <p:nvPr>
            <p:custDataLst>
              <p:tags r:id="rId7"/>
            </p:custDataLst>
          </p:nvPr>
        </p:nvSpPr>
        <p:spPr>
          <a:xfrm>
            <a:off x="4283968" y="3029754"/>
            <a:ext cx="3074193" cy="556825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-1" fmla="*/ 0 w 2520280"/>
              <a:gd name="connsiteY0-2" fmla="*/ 1584176 h 1872208"/>
              <a:gd name="connsiteX1-3" fmla="*/ 2520280 w 2520280"/>
              <a:gd name="connsiteY1-4" fmla="*/ 1584176 h 1872208"/>
              <a:gd name="connsiteX2-5" fmla="*/ 2520280 w 2520280"/>
              <a:gd name="connsiteY2-6" fmla="*/ 1872208 h 1872208"/>
              <a:gd name="connsiteX3-7" fmla="*/ 0 w 2520280"/>
              <a:gd name="connsiteY3-8" fmla="*/ 1872208 h 1872208"/>
              <a:gd name="connsiteX4-9" fmla="*/ 0 w 2520280"/>
              <a:gd name="connsiteY4-10" fmla="*/ 1584176 h 1872208"/>
              <a:gd name="connsiteX5-11" fmla="*/ 0 w 2520280"/>
              <a:gd name="connsiteY5-12" fmla="*/ 0 h 1872208"/>
              <a:gd name="connsiteX6-13" fmla="*/ 2520280 w 2520280"/>
              <a:gd name="connsiteY6-14" fmla="*/ 0 h 1872208"/>
              <a:gd name="connsiteX7-15" fmla="*/ 0 w 2520280"/>
              <a:gd name="connsiteY7-16" fmla="*/ 0 h 1872208"/>
              <a:gd name="connsiteX0-17" fmla="*/ 0 w 2520280"/>
              <a:gd name="connsiteY0-18" fmla="*/ 1872208 h 1872208"/>
              <a:gd name="connsiteX1-19" fmla="*/ 2520280 w 2520280"/>
              <a:gd name="connsiteY1-20" fmla="*/ 1584176 h 1872208"/>
              <a:gd name="connsiteX2-21" fmla="*/ 2520280 w 2520280"/>
              <a:gd name="connsiteY2-22" fmla="*/ 1872208 h 1872208"/>
              <a:gd name="connsiteX3-23" fmla="*/ 0 w 2520280"/>
              <a:gd name="connsiteY3-24" fmla="*/ 1872208 h 1872208"/>
              <a:gd name="connsiteX4-25" fmla="*/ 0 w 2520280"/>
              <a:gd name="connsiteY4-26" fmla="*/ 0 h 1872208"/>
              <a:gd name="connsiteX5-27" fmla="*/ 2520280 w 2520280"/>
              <a:gd name="connsiteY5-28" fmla="*/ 0 h 1872208"/>
              <a:gd name="connsiteX6-29" fmla="*/ 0 w 2520280"/>
              <a:gd name="connsiteY6-30" fmla="*/ 0 h 1872208"/>
              <a:gd name="connsiteX0-31" fmla="*/ 0 w 2520280"/>
              <a:gd name="connsiteY0-32" fmla="*/ 1872208 h 1872208"/>
              <a:gd name="connsiteX1-33" fmla="*/ 2520280 w 2520280"/>
              <a:gd name="connsiteY1-34" fmla="*/ 1872208 h 1872208"/>
              <a:gd name="connsiteX2-35" fmla="*/ 0 w 2520280"/>
              <a:gd name="connsiteY2-36" fmla="*/ 1872208 h 1872208"/>
              <a:gd name="connsiteX3-37" fmla="*/ 0 w 2520280"/>
              <a:gd name="connsiteY3-38" fmla="*/ 0 h 1872208"/>
              <a:gd name="connsiteX4-39" fmla="*/ 2520280 w 2520280"/>
              <a:gd name="connsiteY4-40" fmla="*/ 0 h 1872208"/>
              <a:gd name="connsiteX5-41" fmla="*/ 0 w 2520280"/>
              <a:gd name="connsiteY5-42" fmla="*/ 0 h 1872208"/>
              <a:gd name="connsiteX0-43" fmla="*/ 0 w 2520280"/>
              <a:gd name="connsiteY0-44" fmla="*/ 1872208 h 1872208"/>
              <a:gd name="connsiteX1-45" fmla="*/ 2520280 w 2520280"/>
              <a:gd name="connsiteY1-46" fmla="*/ 1872208 h 1872208"/>
              <a:gd name="connsiteX2-47" fmla="*/ 0 w 2520280"/>
              <a:gd name="connsiteY2-48" fmla="*/ 1872208 h 1872208"/>
              <a:gd name="connsiteX3-49" fmla="*/ 0 w 2520280"/>
              <a:gd name="connsiteY3-50" fmla="*/ 0 h 1872208"/>
              <a:gd name="connsiteX4-51" fmla="*/ 34255 w 2520280"/>
              <a:gd name="connsiteY4-52" fmla="*/ 0 h 1872208"/>
              <a:gd name="connsiteX5-53" fmla="*/ 0 w 2520280"/>
              <a:gd name="connsiteY5-54" fmla="*/ 0 h 1872208"/>
              <a:gd name="connsiteX0-55" fmla="*/ 0 w 2520280"/>
              <a:gd name="connsiteY0-56" fmla="*/ 1872208 h 1872208"/>
              <a:gd name="connsiteX1-57" fmla="*/ 2520280 w 2520280"/>
              <a:gd name="connsiteY1-58" fmla="*/ 1872208 h 1872208"/>
              <a:gd name="connsiteX2-59" fmla="*/ 0 w 2520280"/>
              <a:gd name="connsiteY2-60" fmla="*/ 1872208 h 1872208"/>
              <a:gd name="connsiteX3-61" fmla="*/ 0 w 2520280"/>
              <a:gd name="connsiteY3-62" fmla="*/ 0 h 1872208"/>
              <a:gd name="connsiteX4-63" fmla="*/ 917 w 2520280"/>
              <a:gd name="connsiteY4-64" fmla="*/ 6036 h 1872208"/>
              <a:gd name="connsiteX5-65" fmla="*/ 0 w 2520280"/>
              <a:gd name="connsiteY5-66" fmla="*/ 0 h 1872208"/>
              <a:gd name="connsiteX0-67" fmla="*/ 0 w 2520280"/>
              <a:gd name="connsiteY0-68" fmla="*/ 1890314 h 1890314"/>
              <a:gd name="connsiteX1-69" fmla="*/ 2520280 w 2520280"/>
              <a:gd name="connsiteY1-70" fmla="*/ 1890314 h 1890314"/>
              <a:gd name="connsiteX2-71" fmla="*/ 0 w 2520280"/>
              <a:gd name="connsiteY2-72" fmla="*/ 1890314 h 1890314"/>
              <a:gd name="connsiteX3-73" fmla="*/ 0 w 2520280"/>
              <a:gd name="connsiteY3-74" fmla="*/ 18106 h 1890314"/>
              <a:gd name="connsiteX4-75" fmla="*/ 53304 w 2520280"/>
              <a:gd name="connsiteY4-76" fmla="*/ 0 h 1890314"/>
              <a:gd name="connsiteX5-77" fmla="*/ 0 w 2520280"/>
              <a:gd name="connsiteY5-78" fmla="*/ 18106 h 1890314"/>
              <a:gd name="connsiteX0-79" fmla="*/ 0 w 2520280"/>
              <a:gd name="connsiteY0-80" fmla="*/ 1872208 h 1872208"/>
              <a:gd name="connsiteX1-81" fmla="*/ 2520280 w 2520280"/>
              <a:gd name="connsiteY1-82" fmla="*/ 1872208 h 1872208"/>
              <a:gd name="connsiteX2-83" fmla="*/ 0 w 2520280"/>
              <a:gd name="connsiteY2-84" fmla="*/ 1872208 h 1872208"/>
              <a:gd name="connsiteX3-85" fmla="*/ 0 w 2520280"/>
              <a:gd name="connsiteY3-86" fmla="*/ 0 h 1872208"/>
              <a:gd name="connsiteX4-87" fmla="*/ 916 w 2520280"/>
              <a:gd name="connsiteY4-88" fmla="*/ 0 h 1872208"/>
              <a:gd name="connsiteX5-89" fmla="*/ 0 w 2520280"/>
              <a:gd name="connsiteY5-90" fmla="*/ 0 h 1872208"/>
            </a:gdLst>
            <a:ahLst/>
            <a:cxnLst>
              <a:cxn ang="0">
                <a:pos x="connsiteX0-79" y="connsiteY0-80"/>
              </a:cxn>
              <a:cxn ang="0">
                <a:pos x="connsiteX1-81" y="connsiteY1-82"/>
              </a:cxn>
              <a:cxn ang="0">
                <a:pos x="connsiteX2-83" y="connsiteY2-84"/>
              </a:cxn>
              <a:cxn ang="0">
                <a:pos x="connsiteX3-85" y="connsiteY3-86"/>
              </a:cxn>
              <a:cxn ang="0">
                <a:pos x="connsiteX4-87" y="connsiteY4-88"/>
              </a:cxn>
              <a:cxn ang="0">
                <a:pos x="connsiteX5-89" y="connsiteY5-90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12700" cap="sq">
            <a:solidFill>
              <a:schemeClr val="accent4"/>
            </a:solidFill>
            <a:prstDash val="dash"/>
            <a:beve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rm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圖文學創作</a:t>
            </a:r>
            <a:endParaRPr lang="zh-CN" alt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3" name="六角星形 12"/>
          <p:cNvSpPr/>
          <p:nvPr/>
        </p:nvSpPr>
        <p:spPr>
          <a:xfrm>
            <a:off x="3551473" y="2127506"/>
            <a:ext cx="504056" cy="510773"/>
          </a:xfrm>
          <a:prstGeom prst="star6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</a:t>
            </a:r>
            <a:endParaRPr lang="zh-TW" altLang="en-US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4" name="六角星形 13"/>
          <p:cNvSpPr/>
          <p:nvPr/>
        </p:nvSpPr>
        <p:spPr>
          <a:xfrm>
            <a:off x="3551473" y="3075806"/>
            <a:ext cx="504056" cy="510773"/>
          </a:xfrm>
          <a:prstGeom prst="star6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</a:t>
            </a:r>
            <a:endParaRPr lang="zh-TW" altLang="en-US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19872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组合 68"/>
          <p:cNvGrpSpPr/>
          <p:nvPr/>
        </p:nvGrpSpPr>
        <p:grpSpPr>
          <a:xfrm>
            <a:off x="4968446" y="1759306"/>
            <a:ext cx="321984" cy="350854"/>
            <a:chOff x="4788024" y="2129702"/>
            <a:chExt cx="321984" cy="331984"/>
          </a:xfrm>
        </p:grpSpPr>
        <p:sp>
          <p:nvSpPr>
            <p:cNvPr id="84" name="椭圆 83"/>
            <p:cNvSpPr/>
            <p:nvPr/>
          </p:nvSpPr>
          <p:spPr>
            <a:xfrm>
              <a:off x="4788024" y="2139702"/>
              <a:ext cx="321984" cy="321984"/>
            </a:xfrm>
            <a:prstGeom prst="ellipse">
              <a:avLst/>
            </a:prstGeom>
            <a:solidFill>
              <a:schemeClr val="tx1"/>
            </a:solidFill>
            <a:ln w="6350">
              <a:noFill/>
              <a:prstDash val="solid"/>
            </a:ln>
            <a:effectLst/>
          </p:spPr>
          <p:txBody>
            <a:bodyPr wrap="square" rtlCol="0" anchor="ctr">
              <a:spAutoFit/>
            </a:bodyPr>
            <a:lstStyle/>
            <a:p>
              <a:pPr algn="ctr"/>
              <a:endParaRPr lang="zh-CN" altLang="en-US" sz="1600" b="1">
                <a:solidFill>
                  <a:prstClr val="white"/>
                </a:solidFill>
                <a:latin typeface="微软雅黑" pitchFamily="34" charset="-122"/>
                <a:cs typeface="Lao UI" pitchFamily="34" charset="0"/>
              </a:endParaRPr>
            </a:p>
          </p:txBody>
        </p:sp>
        <p:sp>
          <p:nvSpPr>
            <p:cNvPr id="85" name="Text Box 7"/>
            <p:cNvSpPr txBox="1">
              <a:spLocks noChangeArrowheads="1"/>
            </p:cNvSpPr>
            <p:nvPr/>
          </p:nvSpPr>
          <p:spPr bwMode="auto">
            <a:xfrm>
              <a:off x="4795381" y="2129702"/>
              <a:ext cx="288925" cy="3203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1600" b="1" dirty="0">
                  <a:solidFill>
                    <a:schemeClr val="accent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</a:p>
          </p:txBody>
        </p:sp>
      </p:grpSp>
      <p:sp>
        <p:nvSpPr>
          <p:cNvPr id="70" name="Text Box 4"/>
          <p:cNvSpPr txBox="1">
            <a:spLocks noChangeArrowheads="1"/>
          </p:cNvSpPr>
          <p:nvPr/>
        </p:nvSpPr>
        <p:spPr bwMode="auto">
          <a:xfrm>
            <a:off x="5341458" y="1709974"/>
            <a:ext cx="14414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TW" altLang="en-US" dirty="0" smtClean="0">
                <a:solidFill>
                  <a:srgbClr val="3A2A2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把酒麴壓碎</a:t>
            </a:r>
            <a:endParaRPr lang="zh-CN" altLang="zh-CN" dirty="0">
              <a:solidFill>
                <a:srgbClr val="3A2A2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2" name="Text Box 8"/>
          <p:cNvSpPr txBox="1">
            <a:spLocks noChangeArrowheads="1"/>
          </p:cNvSpPr>
          <p:nvPr/>
        </p:nvSpPr>
        <p:spPr bwMode="auto">
          <a:xfrm>
            <a:off x="5341458" y="2310603"/>
            <a:ext cx="28257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TW" altLang="en-US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糯米蒸</a:t>
            </a:r>
            <a:r>
              <a:rPr lang="en-US" altLang="zh-TW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40</a:t>
            </a:r>
            <a:r>
              <a:rPr lang="zh-TW" altLang="en-US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分鐘，等待發酵</a:t>
            </a:r>
            <a:endParaRPr lang="zh-CN" altLang="en-US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4" name="Text Box 15"/>
          <p:cNvSpPr txBox="1">
            <a:spLocks noChangeArrowheads="1"/>
          </p:cNvSpPr>
          <p:nvPr/>
        </p:nvSpPr>
        <p:spPr bwMode="auto">
          <a:xfrm>
            <a:off x="5341458" y="2912909"/>
            <a:ext cx="28257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TW" altLang="en-US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把壓碎的酒釀和糯米混合</a:t>
            </a:r>
            <a:endParaRPr lang="zh-CN" altLang="en-US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6" name="Text Box 19"/>
          <p:cNvSpPr txBox="1">
            <a:spLocks noChangeArrowheads="1"/>
          </p:cNvSpPr>
          <p:nvPr/>
        </p:nvSpPr>
        <p:spPr bwMode="auto">
          <a:xfrm>
            <a:off x="5341458" y="3472442"/>
            <a:ext cx="282575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TW" altLang="en-US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放入玻璃瓶內，再用擀麵棍把空氣壓出來，並且在中間挖空洞</a:t>
            </a:r>
            <a:endParaRPr lang="en-US" altLang="zh-TW" dirty="0" smtClean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8" name="椭圆 77"/>
          <p:cNvSpPr/>
          <p:nvPr/>
        </p:nvSpPr>
        <p:spPr>
          <a:xfrm>
            <a:off x="4968446" y="2422571"/>
            <a:ext cx="321984" cy="340286"/>
          </a:xfrm>
          <a:prstGeom prst="ellipse">
            <a:avLst/>
          </a:prstGeom>
          <a:solidFill>
            <a:schemeClr val="bg1"/>
          </a:solidFill>
          <a:ln w="6350">
            <a:noFill/>
            <a:prstDash val="solid"/>
          </a:ln>
          <a:effectLst/>
        </p:spPr>
        <p:txBody>
          <a:bodyPr wrap="square" rtlCol="0" anchor="ctr">
            <a:spAutoFit/>
          </a:bodyPr>
          <a:lstStyle/>
          <a:p>
            <a:pPr algn="ctr"/>
            <a:endParaRPr lang="zh-CN" altLang="en-US" sz="1600" b="1">
              <a:solidFill>
                <a:prstClr val="white"/>
              </a:solidFill>
              <a:latin typeface="微软雅黑" pitchFamily="34" charset="-122"/>
              <a:cs typeface="Lao UI" pitchFamily="34" charset="0"/>
            </a:endParaRPr>
          </a:p>
        </p:txBody>
      </p:sp>
      <p:sp>
        <p:nvSpPr>
          <p:cNvPr id="79" name="Text Box 7"/>
          <p:cNvSpPr txBox="1">
            <a:spLocks noChangeArrowheads="1"/>
          </p:cNvSpPr>
          <p:nvPr/>
        </p:nvSpPr>
        <p:spPr bwMode="auto">
          <a:xfrm>
            <a:off x="4975803" y="2403996"/>
            <a:ext cx="28892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1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1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0" name="椭圆 79"/>
          <p:cNvSpPr/>
          <p:nvPr/>
        </p:nvSpPr>
        <p:spPr>
          <a:xfrm>
            <a:off x="4968446" y="3031379"/>
            <a:ext cx="321984" cy="340286"/>
          </a:xfrm>
          <a:prstGeom prst="ellipse">
            <a:avLst/>
          </a:prstGeom>
          <a:solidFill>
            <a:schemeClr val="bg2"/>
          </a:solidFill>
          <a:ln w="6350">
            <a:noFill/>
            <a:prstDash val="solid"/>
          </a:ln>
          <a:effectLst/>
        </p:spPr>
        <p:txBody>
          <a:bodyPr wrap="square" rtlCol="0" anchor="ctr">
            <a:spAutoFit/>
          </a:bodyPr>
          <a:lstStyle/>
          <a:p>
            <a:pPr algn="ctr"/>
            <a:endParaRPr lang="zh-CN" altLang="en-US" sz="1600" b="1">
              <a:solidFill>
                <a:prstClr val="white"/>
              </a:solidFill>
              <a:latin typeface="微软雅黑" pitchFamily="34" charset="-122"/>
              <a:cs typeface="Lao UI" pitchFamily="34" charset="0"/>
            </a:endParaRPr>
          </a:p>
        </p:txBody>
      </p:sp>
      <p:sp>
        <p:nvSpPr>
          <p:cNvPr id="81" name="Text Box 7"/>
          <p:cNvSpPr txBox="1">
            <a:spLocks noChangeArrowheads="1"/>
          </p:cNvSpPr>
          <p:nvPr/>
        </p:nvSpPr>
        <p:spPr bwMode="auto">
          <a:xfrm>
            <a:off x="4975803" y="3012803"/>
            <a:ext cx="28892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1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1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2" name="椭圆 81"/>
          <p:cNvSpPr/>
          <p:nvPr/>
        </p:nvSpPr>
        <p:spPr>
          <a:xfrm>
            <a:off x="4968446" y="3695968"/>
            <a:ext cx="321984" cy="340286"/>
          </a:xfrm>
          <a:prstGeom prst="ellipse">
            <a:avLst/>
          </a:prstGeom>
          <a:solidFill>
            <a:schemeClr val="tx2"/>
          </a:solidFill>
          <a:ln w="6350">
            <a:noFill/>
            <a:prstDash val="solid"/>
          </a:ln>
          <a:effectLst/>
        </p:spPr>
        <p:txBody>
          <a:bodyPr wrap="square" rtlCol="0" anchor="ctr">
            <a:spAutoFit/>
          </a:bodyPr>
          <a:lstStyle/>
          <a:p>
            <a:pPr algn="ctr"/>
            <a:endParaRPr lang="zh-CN" altLang="en-US" sz="1600" b="1">
              <a:solidFill>
                <a:prstClr val="white"/>
              </a:solidFill>
              <a:latin typeface="微软雅黑" pitchFamily="34" charset="-122"/>
              <a:cs typeface="Lao UI" pitchFamily="34" charset="0"/>
            </a:endParaRPr>
          </a:p>
        </p:txBody>
      </p:sp>
      <p:sp>
        <p:nvSpPr>
          <p:cNvPr id="83" name="Text Box 7"/>
          <p:cNvSpPr txBox="1">
            <a:spLocks noChangeArrowheads="1"/>
          </p:cNvSpPr>
          <p:nvPr/>
        </p:nvSpPr>
        <p:spPr bwMode="auto">
          <a:xfrm>
            <a:off x="4965957" y="3696834"/>
            <a:ext cx="28892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1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zh-CN" altLang="en-US" sz="1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6" name="文本框 96"/>
          <p:cNvSpPr txBox="1"/>
          <p:nvPr/>
        </p:nvSpPr>
        <p:spPr>
          <a:xfrm>
            <a:off x="2411760" y="267494"/>
            <a:ext cx="38707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甜酒釀</a:t>
            </a:r>
            <a:endParaRPr lang="zh-CN" altLang="en-US" sz="2800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橢圓 2"/>
          <p:cNvSpPr/>
          <p:nvPr/>
        </p:nvSpPr>
        <p:spPr>
          <a:xfrm>
            <a:off x="4968446" y="4381849"/>
            <a:ext cx="322165" cy="3471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 smtClean="0">
                <a:solidFill>
                  <a:srgbClr val="F8F8F8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5</a:t>
            </a:r>
            <a:endParaRPr lang="zh-TW" altLang="en-US" b="1" dirty="0">
              <a:solidFill>
                <a:srgbClr val="F8F8F8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5335090" y="4381849"/>
            <a:ext cx="26212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等待</a:t>
            </a:r>
            <a:r>
              <a:rPr lang="en-US" altLang="zh-TW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48</a:t>
            </a:r>
            <a:r>
              <a:rPr lang="zh-TW" altLang="en-US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小時候就完成了</a:t>
            </a:r>
            <a:endParaRPr lang="zh-TW" alt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2" name="Rectangle 6"/>
          <p:cNvSpPr/>
          <p:nvPr/>
        </p:nvSpPr>
        <p:spPr bwMode="auto">
          <a:xfrm>
            <a:off x="5335090" y="976909"/>
            <a:ext cx="2016224" cy="492443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68583" tIns="34292" rIns="68583" bIns="34292" numCol="1" rtlCol="0" anchor="ctr" anchorCtr="0" compatLnSpc="1">
            <a:prstTxWarp prst="textNoShape">
              <a:avLst/>
            </a:prstTxWarp>
          </a:bodyPr>
          <a:lstStyle/>
          <a:p>
            <a:pPr algn="ctr" defTabSz="685637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5022343" y="1055813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F8F8F8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作法步驟</a:t>
            </a:r>
            <a:endParaRPr lang="zh-TW" altLang="en-US" b="1" dirty="0">
              <a:solidFill>
                <a:srgbClr val="F8F8F8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2050" name="Picture 2" descr="將沖好水的米飯放在洗淨的盤子上，將壓碎的酒麴均勻拌入糯米飯中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32969"/>
            <a:ext cx="1790259" cy="1342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將糯米洗淨，冷水浸泡10小時以上。(泡的時間太短，米會不易蒸熟）&#10;把糯米稍瀝乾，鋪在蒸籠布上，蓋好，用大火或中火蒸40分鐘。必須要蒸熟，這樣米粒的澱粉才會糊化，才容易發酵生酒。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0674" y="849225"/>
            <a:ext cx="1863333" cy="1309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白麴，就是酒麴，酒餅。在中藥店可以買到，一顆NT15-20元。一顆約30克，約可做3KG糯米的酒釀。白麴放在冰箱保存，可以維持一年以上。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34657"/>
            <a:ext cx="1754065" cy="1315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把飯裝入一個用熱水沖過消毒的玻璃瓶裡，用擀麵棍略壓實，將空氣壓出，再直接用桿麵棍在糯米飯中間旋戳出一個洞。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533" y="2912909"/>
            <a:ext cx="1821474" cy="1362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向右箭號 3"/>
          <p:cNvSpPr/>
          <p:nvPr/>
        </p:nvSpPr>
        <p:spPr>
          <a:xfrm>
            <a:off x="2170882" y="1400372"/>
            <a:ext cx="596202" cy="451297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向右箭號 29"/>
          <p:cNvSpPr/>
          <p:nvPr/>
        </p:nvSpPr>
        <p:spPr>
          <a:xfrm rot="10800000">
            <a:off x="2205406" y="3414814"/>
            <a:ext cx="596202" cy="451297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向右箭號 30"/>
          <p:cNvSpPr/>
          <p:nvPr/>
        </p:nvSpPr>
        <p:spPr>
          <a:xfrm rot="5400000">
            <a:off x="3414238" y="2309927"/>
            <a:ext cx="596202" cy="451297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2043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5"/>
          <p:cNvSpPr>
            <a:spLocks noGrp="1"/>
          </p:cNvSpPr>
          <p:nvPr>
            <p:ph type="body" idx="2"/>
          </p:nvPr>
        </p:nvSpPr>
        <p:spPr>
          <a:xfrm>
            <a:off x="683568" y="987574"/>
            <a:ext cx="2586707" cy="3493810"/>
          </a:xfrm>
        </p:spPr>
        <p:txBody>
          <a:bodyPr>
            <a:normAutofit/>
          </a:bodyPr>
          <a:lstStyle/>
          <a:p>
            <a:endParaRPr lang="en-US" altLang="zh-TW" sz="1800" b="1" dirty="0" smtClean="0"/>
          </a:p>
          <a:p>
            <a:endParaRPr lang="en-US" altLang="zh-TW" sz="1800" b="1" dirty="0"/>
          </a:p>
          <a:p>
            <a:r>
              <a:rPr lang="zh-TW" altLang="en-US" sz="1800" b="1" dirty="0" smtClean="0"/>
              <a:t>糯米                   </a:t>
            </a:r>
            <a:r>
              <a:rPr lang="en-US" altLang="zh-TW" sz="1800" b="1" dirty="0"/>
              <a:t>300g</a:t>
            </a:r>
          </a:p>
          <a:p>
            <a:endParaRPr lang="en-US" altLang="zh-TW" sz="1800" b="1" dirty="0"/>
          </a:p>
          <a:p>
            <a:r>
              <a:rPr lang="zh-TW" altLang="en-US" sz="1800" b="1" dirty="0"/>
              <a:t>玻璃瓶                 </a:t>
            </a:r>
            <a:r>
              <a:rPr lang="en-US" altLang="zh-TW" sz="1800" b="1" dirty="0"/>
              <a:t>1</a:t>
            </a:r>
            <a:r>
              <a:rPr lang="zh-TW" altLang="en-US" sz="1800" b="1" dirty="0"/>
              <a:t>瓶</a:t>
            </a:r>
            <a:endParaRPr lang="en-US" altLang="zh-TW" sz="1800" b="1" dirty="0"/>
          </a:p>
          <a:p>
            <a:endParaRPr lang="en-US" altLang="zh-TW" sz="1800" b="1" dirty="0"/>
          </a:p>
          <a:p>
            <a:r>
              <a:rPr lang="zh-TW" altLang="en-US" sz="1800" b="1" dirty="0"/>
              <a:t>白麴</a:t>
            </a:r>
            <a:r>
              <a:rPr lang="en-US" altLang="zh-TW" sz="1800" b="1" dirty="0"/>
              <a:t>(</a:t>
            </a:r>
            <a:r>
              <a:rPr lang="zh-TW" altLang="en-US" sz="1800" b="1" dirty="0"/>
              <a:t>酒麴</a:t>
            </a:r>
            <a:r>
              <a:rPr lang="en-US" altLang="zh-TW" sz="1800" b="1" dirty="0"/>
              <a:t>)</a:t>
            </a:r>
            <a:r>
              <a:rPr lang="zh-TW" altLang="en-US" sz="1800" b="1" dirty="0"/>
              <a:t>            </a:t>
            </a:r>
            <a:r>
              <a:rPr lang="en-US" altLang="zh-TW" sz="1800" b="1" dirty="0"/>
              <a:t>5g</a:t>
            </a:r>
            <a:endParaRPr lang="zh-TW" altLang="en-US" sz="1800" b="1" dirty="0"/>
          </a:p>
          <a:p>
            <a:endParaRPr lang="zh-TW" altLang="en-US" sz="1800" dirty="0"/>
          </a:p>
        </p:txBody>
      </p:sp>
      <p:grpSp>
        <p:nvGrpSpPr>
          <p:cNvPr id="7" name="组合 64"/>
          <p:cNvGrpSpPr/>
          <p:nvPr/>
        </p:nvGrpSpPr>
        <p:grpSpPr>
          <a:xfrm>
            <a:off x="827584" y="339502"/>
            <a:ext cx="2016224" cy="492443"/>
            <a:chOff x="971600" y="1275606"/>
            <a:chExt cx="2016224" cy="492443"/>
          </a:xfrm>
        </p:grpSpPr>
        <p:sp>
          <p:nvSpPr>
            <p:cNvPr id="8" name="Rectangle 6"/>
            <p:cNvSpPr/>
            <p:nvPr/>
          </p:nvSpPr>
          <p:spPr bwMode="auto">
            <a:xfrm>
              <a:off x="971600" y="1275606"/>
              <a:ext cx="2016224" cy="492443"/>
            </a:xfrm>
            <a:prstGeom prst="rect">
              <a:avLst/>
            </a:prstGeom>
            <a:solidFill>
              <a:schemeClr val="tx1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68583" tIns="34292" rIns="68583" bIns="34292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637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9" name="Text Box 14"/>
            <p:cNvSpPr txBox="1">
              <a:spLocks noChangeArrowheads="1"/>
            </p:cNvSpPr>
            <p:nvPr/>
          </p:nvSpPr>
          <p:spPr bwMode="auto">
            <a:xfrm>
              <a:off x="1259632" y="1306383"/>
              <a:ext cx="1296144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200" b="1" dirty="0" smtClean="0">
                  <a:solidFill>
                    <a:schemeClr val="accent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食材</a:t>
              </a:r>
              <a:endParaRPr lang="zh-CN" altLang="zh-CN" sz="22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1032" name="Picture 8" descr="白麴，就是酒麴，酒餅。在中藥店可以買到，一顆NT15-20元。一顆約30克，約可做3KG糯米的酒釀。白麴放在冰箱保存，可以維持一年以上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267" y="2622681"/>
            <a:ext cx="2533899" cy="1900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糯米要怎麼蒸怎麼煮才好吃?.....我的經驗談@ Ming &amp; Jennifer 的幸福饗宴:: 痞客邦: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266" y="483518"/>
            <a:ext cx="2496277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未提供說明。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236" y="844807"/>
            <a:ext cx="2376264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169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內容版面配置區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843558"/>
            <a:ext cx="5111751" cy="3358445"/>
          </a:xfrm>
        </p:spPr>
      </p:pic>
      <p:sp>
        <p:nvSpPr>
          <p:cNvPr id="10" name="圆角矩形标注 21"/>
          <p:cNvSpPr/>
          <p:nvPr/>
        </p:nvSpPr>
        <p:spPr>
          <a:xfrm rot="16200000">
            <a:off x="5427738" y="1113915"/>
            <a:ext cx="3997097" cy="2448270"/>
          </a:xfrm>
          <a:prstGeom prst="wedgeRoundRectCallout">
            <a:avLst>
              <a:gd name="adj1" fmla="val -20832"/>
              <a:gd name="adj2" fmla="val -72175"/>
              <a:gd name="adj3" fmla="val 16667"/>
            </a:avLst>
          </a:prstGeom>
          <a:noFill/>
          <a:ln w="38100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vert="eaVert" rtlCol="0"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 dirty="0" smtClean="0">
              <a:ln>
                <a:noFill/>
              </a:ln>
              <a:solidFill>
                <a:srgbClr val="3A2A21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199093" y="422141"/>
            <a:ext cx="2436937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zh-TW" altLang="en-US" kern="0" dirty="0">
                <a:solidFill>
                  <a:srgbClr val="3A2A21"/>
                </a:solidFill>
                <a:latin typeface="Arial"/>
                <a:ea typeface="微软雅黑"/>
              </a:rPr>
              <a:t>白白似雪水裡</a:t>
            </a:r>
            <a:r>
              <a:rPr lang="zh-TW" altLang="en-US" kern="0" dirty="0" smtClean="0">
                <a:solidFill>
                  <a:srgbClr val="3A2A21"/>
                </a:solidFill>
                <a:latin typeface="Arial"/>
                <a:ea typeface="微软雅黑"/>
              </a:rPr>
              <a:t>游</a:t>
            </a:r>
            <a:endParaRPr lang="en-US" altLang="zh-TW" kern="0" dirty="0" smtClean="0">
              <a:solidFill>
                <a:srgbClr val="3A2A21"/>
              </a:solidFill>
              <a:latin typeface="Arial"/>
              <a:ea typeface="微软雅黑"/>
            </a:endParaRPr>
          </a:p>
          <a:p>
            <a:pPr lvl="0" algn="ctr">
              <a:lnSpc>
                <a:spcPct val="150000"/>
              </a:lnSpc>
              <a:defRPr/>
            </a:pPr>
            <a:r>
              <a:rPr lang="zh-TW" altLang="en-US" kern="0" dirty="0">
                <a:solidFill>
                  <a:srgbClr val="3A2A21"/>
                </a:solidFill>
                <a:latin typeface="Arial"/>
                <a:ea typeface="微软雅黑"/>
              </a:rPr>
              <a:t>甜甜似糖入口</a:t>
            </a:r>
            <a:r>
              <a:rPr lang="zh-TW" altLang="en-US" kern="0" dirty="0" smtClean="0">
                <a:solidFill>
                  <a:srgbClr val="3A2A21"/>
                </a:solidFill>
                <a:latin typeface="Arial"/>
                <a:ea typeface="微软雅黑"/>
              </a:rPr>
              <a:t>中</a:t>
            </a:r>
            <a:endParaRPr lang="en-US" altLang="zh-TW" kern="0" dirty="0" smtClean="0">
              <a:solidFill>
                <a:srgbClr val="3A2A21"/>
              </a:solidFill>
              <a:latin typeface="Arial"/>
              <a:ea typeface="微软雅黑"/>
            </a:endParaRPr>
          </a:p>
          <a:p>
            <a:pPr lvl="0" algn="ctr">
              <a:lnSpc>
                <a:spcPct val="150000"/>
              </a:lnSpc>
              <a:defRPr/>
            </a:pPr>
            <a:r>
              <a:rPr lang="zh-TW" altLang="en-US" kern="0" dirty="0">
                <a:solidFill>
                  <a:srgbClr val="3A2A21"/>
                </a:solidFill>
                <a:latin typeface="Arial"/>
                <a:ea typeface="微软雅黑"/>
              </a:rPr>
              <a:t>昏</a:t>
            </a:r>
            <a:r>
              <a:rPr lang="zh-TW" altLang="en-US" kern="0" dirty="0" smtClean="0">
                <a:solidFill>
                  <a:srgbClr val="3A2A21"/>
                </a:solidFill>
                <a:latin typeface="Arial"/>
                <a:ea typeface="微软雅黑"/>
              </a:rPr>
              <a:t>昏似酒上心頭</a:t>
            </a:r>
            <a:endParaRPr lang="en-US" altLang="zh-TW" kern="0" dirty="0" smtClean="0">
              <a:solidFill>
                <a:srgbClr val="3A2A21"/>
              </a:solidFill>
              <a:latin typeface="Arial"/>
              <a:ea typeface="微软雅黑"/>
            </a:endParaRPr>
          </a:p>
          <a:p>
            <a:pPr lvl="0" algn="ctr">
              <a:lnSpc>
                <a:spcPct val="150000"/>
              </a:lnSpc>
              <a:defRPr/>
            </a:pPr>
            <a:r>
              <a:rPr lang="zh-TW" altLang="en-US" kern="0" dirty="0">
                <a:solidFill>
                  <a:srgbClr val="3A2A21"/>
                </a:solidFill>
                <a:latin typeface="Arial"/>
                <a:ea typeface="微软雅黑"/>
              </a:rPr>
              <a:t>酒釀成熟發酵</a:t>
            </a:r>
            <a:r>
              <a:rPr lang="zh-TW" altLang="en-US" kern="0" dirty="0" smtClean="0">
                <a:solidFill>
                  <a:srgbClr val="3A2A21"/>
                </a:solidFill>
                <a:latin typeface="Arial"/>
                <a:ea typeface="微软雅黑"/>
              </a:rPr>
              <a:t>時</a:t>
            </a:r>
            <a:endParaRPr lang="en-US" altLang="zh-TW" kern="0" dirty="0" smtClean="0">
              <a:solidFill>
                <a:srgbClr val="3A2A21"/>
              </a:solidFill>
              <a:latin typeface="Arial"/>
              <a:ea typeface="微软雅黑"/>
            </a:endParaRPr>
          </a:p>
          <a:p>
            <a:pPr lvl="0" algn="ctr">
              <a:lnSpc>
                <a:spcPct val="150000"/>
              </a:lnSpc>
              <a:defRPr/>
            </a:pPr>
            <a:r>
              <a:rPr lang="zh-TW" altLang="en-US" kern="0" dirty="0">
                <a:solidFill>
                  <a:srgbClr val="3A2A21"/>
                </a:solidFill>
                <a:latin typeface="Arial"/>
                <a:ea typeface="微软雅黑"/>
              </a:rPr>
              <a:t>一股甜韻剛下</a:t>
            </a:r>
            <a:r>
              <a:rPr lang="zh-TW" altLang="en-US" kern="0" dirty="0" smtClean="0">
                <a:solidFill>
                  <a:srgbClr val="3A2A21"/>
                </a:solidFill>
                <a:latin typeface="Arial"/>
                <a:ea typeface="微软雅黑"/>
              </a:rPr>
              <a:t>肚</a:t>
            </a:r>
            <a:endParaRPr lang="en-US" altLang="zh-TW" kern="0" dirty="0" smtClean="0">
              <a:solidFill>
                <a:srgbClr val="3A2A21"/>
              </a:solidFill>
              <a:latin typeface="Arial"/>
              <a:ea typeface="微软雅黑"/>
            </a:endParaRPr>
          </a:p>
          <a:p>
            <a:pPr lvl="0" algn="ctr">
              <a:lnSpc>
                <a:spcPct val="150000"/>
              </a:lnSpc>
              <a:defRPr/>
            </a:pPr>
            <a:r>
              <a:rPr lang="zh-TW" altLang="en-US" kern="0" dirty="0">
                <a:solidFill>
                  <a:srgbClr val="3A2A21"/>
                </a:solidFill>
                <a:latin typeface="Arial"/>
                <a:ea typeface="微软雅黑"/>
              </a:rPr>
              <a:t>母</a:t>
            </a:r>
            <a:r>
              <a:rPr lang="zh-TW" altLang="en-US" kern="0" dirty="0" smtClean="0">
                <a:solidFill>
                  <a:srgbClr val="3A2A21"/>
                </a:solidFill>
                <a:latin typeface="Arial"/>
                <a:ea typeface="微软雅黑"/>
              </a:rPr>
              <a:t>愛隨之噴湧出</a:t>
            </a:r>
            <a:endParaRPr lang="en-US" altLang="zh-TW" kern="0" dirty="0" smtClean="0">
              <a:solidFill>
                <a:srgbClr val="3A2A21"/>
              </a:solidFill>
              <a:latin typeface="Arial"/>
              <a:ea typeface="微软雅黑"/>
            </a:endParaRPr>
          </a:p>
          <a:p>
            <a:pPr lvl="0" algn="ctr">
              <a:lnSpc>
                <a:spcPct val="150000"/>
              </a:lnSpc>
              <a:defRPr/>
            </a:pPr>
            <a:r>
              <a:rPr lang="zh-TW" altLang="en-US" kern="0" dirty="0">
                <a:solidFill>
                  <a:srgbClr val="3A2A21"/>
                </a:solidFill>
                <a:latin typeface="Arial"/>
                <a:ea typeface="微软雅黑"/>
              </a:rPr>
              <a:t>源源糯米退卻</a:t>
            </a:r>
            <a:r>
              <a:rPr lang="zh-TW" altLang="en-US" kern="0" dirty="0" smtClean="0">
                <a:solidFill>
                  <a:srgbClr val="3A2A21"/>
                </a:solidFill>
                <a:latin typeface="Arial"/>
                <a:ea typeface="微软雅黑"/>
              </a:rPr>
              <a:t>後</a:t>
            </a:r>
            <a:endParaRPr lang="en-US" altLang="zh-TW" kern="0" dirty="0" smtClean="0">
              <a:solidFill>
                <a:srgbClr val="3A2A21"/>
              </a:solidFill>
              <a:latin typeface="Arial"/>
              <a:ea typeface="微软雅黑"/>
            </a:endParaRPr>
          </a:p>
          <a:p>
            <a:pPr lvl="0" algn="ctr">
              <a:lnSpc>
                <a:spcPct val="150000"/>
              </a:lnSpc>
              <a:defRPr/>
            </a:pPr>
            <a:r>
              <a:rPr lang="zh-TW" altLang="en-US" kern="0" dirty="0">
                <a:solidFill>
                  <a:srgbClr val="3A2A21"/>
                </a:solidFill>
                <a:latin typeface="Arial"/>
                <a:ea typeface="微软雅黑"/>
              </a:rPr>
              <a:t>濃濃酒意變</a:t>
            </a:r>
            <a:r>
              <a:rPr lang="zh-TW" altLang="en-US" kern="0" dirty="0" smtClean="0">
                <a:solidFill>
                  <a:srgbClr val="3A2A21"/>
                </a:solidFill>
                <a:latin typeface="Arial"/>
                <a:ea typeface="微软雅黑"/>
              </a:rPr>
              <a:t>腮紅</a:t>
            </a:r>
            <a:endParaRPr lang="en-US" altLang="zh-TW" kern="0" dirty="0" smtClean="0">
              <a:solidFill>
                <a:srgbClr val="3A2A21"/>
              </a:solidFill>
              <a:latin typeface="Arial"/>
              <a:ea typeface="微软雅黑"/>
            </a:endParaRPr>
          </a:p>
          <a:p>
            <a:pPr lvl="0" algn="ctr">
              <a:lnSpc>
                <a:spcPct val="150000"/>
              </a:lnSpc>
              <a:defRPr/>
            </a:pPr>
            <a:r>
              <a:rPr lang="zh-TW" altLang="en-US" kern="0" dirty="0" smtClean="0">
                <a:solidFill>
                  <a:srgbClr val="3A2A21"/>
                </a:solidFill>
                <a:latin typeface="Arial"/>
                <a:ea typeface="微软雅黑"/>
              </a:rPr>
              <a:t>醉入床頭睡夢中</a:t>
            </a:r>
            <a:endParaRPr lang="zh-CN" altLang="en-US" kern="0" dirty="0">
              <a:solidFill>
                <a:srgbClr val="3A2A21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956032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內容版面配置區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7160" indent="0">
              <a:lnSpc>
                <a:spcPct val="250000"/>
              </a:lnSpc>
              <a:buNone/>
            </a:pPr>
            <a:r>
              <a:rPr lang="zh-TW" altLang="en-US" sz="1800" b="1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這份甜酒釀是我小時候在奶奶家吃到的，雖然沒有傳承下來但是那份甜酒釀就會奶奶獨一無二的味道，由於奶奶家在台北所以不常吃到，但是一到過年時就會回去台北拜訪親戚，並且再次嘗到甜酒釀的美味，這就是為什麼我會選擇甜酒釀當主題的原因。雖然不常吃掉，但是一吃到就可以完全地回想起小時候那天真的時光</a:t>
            </a:r>
            <a:endParaRPr lang="zh-TW" altLang="en-US" sz="18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8" name="Rectangle 6"/>
          <p:cNvSpPr/>
          <p:nvPr/>
        </p:nvSpPr>
        <p:spPr bwMode="auto">
          <a:xfrm>
            <a:off x="2273111" y="483518"/>
            <a:ext cx="4597778" cy="492443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68583" tIns="34292" rIns="68583" bIns="34292" numCol="1" rtlCol="0" anchor="ctr" anchorCtr="0" compatLnSpc="1">
            <a:prstTxWarp prst="textNoShape">
              <a:avLst/>
            </a:prstTxWarp>
          </a:bodyPr>
          <a:lstStyle/>
          <a:p>
            <a:pPr algn="ctr" defTabSz="685637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3600" b="1" dirty="0" smtClean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感想</a:t>
            </a:r>
            <a:endParaRPr lang="en-US" sz="3600" b="1" dirty="0">
              <a:solidFill>
                <a:srgbClr val="FFFFFF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83240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113" y="1193284"/>
            <a:ext cx="4782322" cy="3950216"/>
          </a:xfrm>
          <a:prstGeom prst="rect">
            <a:avLst/>
          </a:prstGeom>
        </p:spPr>
      </p:pic>
      <p:sp>
        <p:nvSpPr>
          <p:cNvPr id="3" name="标题 1"/>
          <p:cNvSpPr txBox="1">
            <a:spLocks/>
          </p:cNvSpPr>
          <p:nvPr/>
        </p:nvSpPr>
        <p:spPr>
          <a:xfrm>
            <a:off x="251520" y="2931790"/>
            <a:ext cx="464798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j-cs"/>
              </a:defRPr>
            </a:lvl1pPr>
          </a:lstStyle>
          <a:p>
            <a:pPr algn="ctr"/>
            <a:r>
              <a:rPr lang="zh-TW" altLang="en-US" sz="40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謝謝觀看</a:t>
            </a:r>
            <a:endParaRPr lang="zh-CN" altLang="en-US" sz="40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副标题 2"/>
          <p:cNvSpPr txBox="1">
            <a:spLocks/>
          </p:cNvSpPr>
          <p:nvPr/>
        </p:nvSpPr>
        <p:spPr>
          <a:xfrm>
            <a:off x="107504" y="3219822"/>
            <a:ext cx="4071924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90000"/>
              </a:lnSpc>
            </a:pPr>
            <a:r>
              <a:rPr lang="zh-CN" altLang="en-US" sz="14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itchFamily="2" charset="-122"/>
              </a:rPr>
              <a:t>  </a:t>
            </a:r>
            <a:endParaRPr lang="zh-CN" altLang="en-US" sz="14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黑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65749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12162059"/>
  <p:tag name="MH_LIBRARY" val="CONTENTS"/>
  <p:tag name="MH_AUTOCOLOR" val="TRUE"/>
  <p:tag name="MH_TYPE" val="CONTENTS"/>
  <p:tag name="ID" val="545813"/>
  <p:tag name="KSO_WM_TEMPLATE_CATEGORY" val="custom"/>
  <p:tag name="KSO_WM_TEMPLATE_INDEX" val="160143"/>
  <p:tag name="KSO_WM_TAG_VERSION" val="1.0"/>
  <p:tag name="KSO_WM_SLIDE_ID" val="custom160143_6"/>
  <p:tag name="KSO_WM_SLIDE_INDEX" val="6"/>
  <p:tag name="KSO_WM_SLIDE_ITEM_CNT" val="1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43"/>
  <p:tag name="MH" val="20151012162059"/>
  <p:tag name="MH_LIBRARY" val="CONTENTS"/>
  <p:tag name="MH_TYPE" val="ENTRY"/>
  <p:tag name="ID" val="545813"/>
  <p:tag name="MH_ORDER" val="1"/>
  <p:tag name="KSO_WM_UNIT_TYPE" val="l_h_f"/>
  <p:tag name="KSO_WM_UNIT_INDEX" val="1_1_1"/>
  <p:tag name="KSO_WM_UNIT_ID" val="custom160143_6*l_h_f*1_1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_INDEX" val="3"/>
  <p:tag name="KSO_WM_UNIT_PRESET_TEXT_LEN" val="24"/>
  <p:tag name="KSO_WM_DIAGRAM_GROUP_CODE" val="l1-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12162059"/>
  <p:tag name="MH_LIBRARY" val="CONTENTS"/>
  <p:tag name="MH_TYPE" val="OTHERS"/>
  <p:tag name="ID" val="545813"/>
  <p:tag name="KSO_WM_TAG_VERSION" val="1.0"/>
  <p:tag name="KSO_WM_BEAUTIFY_FLAG" val="#wm#"/>
  <p:tag name="KSO_WM_UNIT_TYPE" val="i"/>
  <p:tag name="KSO_WM_UNIT_ID" val="custom160143_6*i*5"/>
  <p:tag name="KSO_WM_TEMPLATE_CATEGORY" val="custom"/>
  <p:tag name="KSO_WM_TEMPLATE_INDEX" val="16014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12162059"/>
  <p:tag name="MH_LIBRARY" val="CONTENTS"/>
  <p:tag name="MH_TYPE" val="OTHERS"/>
  <p:tag name="ID" val="545813"/>
  <p:tag name="KSO_WM_TAG_VERSION" val="1.0"/>
  <p:tag name="KSO_WM_BEAUTIFY_FLAG" val="#wm#"/>
  <p:tag name="KSO_WM_UNIT_TYPE" val="i"/>
  <p:tag name="KSO_WM_UNIT_ID" val="custom160143_6*i*6"/>
  <p:tag name="KSO_WM_TEMPLATE_CATEGORY" val="custom"/>
  <p:tag name="KSO_WM_TEMPLATE_INDEX" val="16014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43"/>
  <p:tag name="MH" val="20151012162059"/>
  <p:tag name="MH_LIBRARY" val="CONTENTS"/>
  <p:tag name="MH_TYPE" val="OTHERS"/>
  <p:tag name="ID" val="545813"/>
  <p:tag name="KSO_WM_UNIT_TYPE" val="a"/>
  <p:tag name="KSO_WM_UNIT_INDEX" val="1"/>
  <p:tag name="KSO_WM_UNIT_ID" val="custom160143_6*a*1"/>
  <p:tag name="KSO_WM_UNIT_CLEAR" val="1"/>
  <p:tag name="KSO_WM_UNIT_LAYERLEVEL" val="1"/>
  <p:tag name="KSO_WM_UNIT_ISCONTENTSTITLE" val="1"/>
  <p:tag name="KSO_WM_UNIT_VALUE" val="7"/>
  <p:tag name="KSO_WM_UNIT_HIGHLIGHT" val="0"/>
  <p:tag name="KSO_WM_UNIT_COMPATIBLE" val="0"/>
  <p:tag name="KSO_WM_UNIT_PRESET_TEXT" val="CONTENTS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43"/>
  <p:tag name="MH" val="20151012162059"/>
  <p:tag name="MH_LIBRARY" val="CONTENTS"/>
  <p:tag name="MH_TYPE" val="ENTRY"/>
  <p:tag name="ID" val="545813"/>
  <p:tag name="MH_ORDER" val="1"/>
  <p:tag name="KSO_WM_UNIT_TYPE" val="l_h_f"/>
  <p:tag name="KSO_WM_UNIT_INDEX" val="1_1_1"/>
  <p:tag name="KSO_WM_UNIT_ID" val="custom160143_6*l_h_f*1_1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_INDEX" val="3"/>
  <p:tag name="KSO_WM_UNIT_PRESET_TEXT_LEN" val="24"/>
  <p:tag name="KSO_WM_DIAGRAM_GROUP_CODE" val="l1-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43"/>
  <p:tag name="MH" val="20151012162059"/>
  <p:tag name="MH_LIBRARY" val="CONTENTS"/>
  <p:tag name="MH_TYPE" val="ENTRY"/>
  <p:tag name="ID" val="545813"/>
  <p:tag name="MH_ORDER" val="1"/>
  <p:tag name="KSO_WM_UNIT_TYPE" val="l_h_f"/>
  <p:tag name="KSO_WM_UNIT_INDEX" val="1_1_1"/>
  <p:tag name="KSO_WM_UNIT_ID" val="custom160143_6*l_h_f*1_1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_INDEX" val="3"/>
  <p:tag name="KSO_WM_UNIT_PRESET_TEXT_LEN" val="24"/>
  <p:tag name="KSO_WM_DIAGRAM_GROUP_CODE" val="l1-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Theme">
  <a:themeElements>
    <a:clrScheme name="自定义 1779">
      <a:dk1>
        <a:srgbClr val="3A2A21"/>
      </a:dk1>
      <a:lt1>
        <a:srgbClr val="3A2A21"/>
      </a:lt1>
      <a:dk2>
        <a:srgbClr val="3A2A21"/>
      </a:dk2>
      <a:lt2>
        <a:srgbClr val="3A2A21"/>
      </a:lt2>
      <a:accent1>
        <a:srgbClr val="3A2A21"/>
      </a:accent1>
      <a:accent2>
        <a:srgbClr val="FDFAEF"/>
      </a:accent2>
      <a:accent3>
        <a:srgbClr val="C6AA9A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178</TotalTime>
  <Words>244</Words>
  <Application>Microsoft Office PowerPoint</Application>
  <PresentationFormat>如螢幕大小 (16:9)</PresentationFormat>
  <Paragraphs>48</Paragraphs>
  <Slides>7</Slides>
  <Notes>4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8" baseType="lpstr">
      <vt:lpstr>Default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http://www.ypppt.com/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王志祥</dc:creator>
  <cp:keywords>http:/www.ypppt.com</cp:keywords>
  <dc:description>http://www.ypppt.com/</dc:description>
  <cp:lastModifiedBy>tea75</cp:lastModifiedBy>
  <cp:revision>44</cp:revision>
  <dcterms:created xsi:type="dcterms:W3CDTF">2015-04-12T13:19:40Z</dcterms:created>
  <dcterms:modified xsi:type="dcterms:W3CDTF">2021-04-28T02:19:36Z</dcterms:modified>
</cp:coreProperties>
</file>