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496" r:id="rId5"/>
    <p:sldId id="260" r:id="rId6"/>
    <p:sldId id="270" r:id="rId7"/>
    <p:sldId id="497" r:id="rId8"/>
    <p:sldId id="265" r:id="rId9"/>
    <p:sldId id="266" r:id="rId10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99C39BA9-D184-4070-8FD7-E90E63A596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xmlns="" id="{A6627FD3-F554-400A-8145-BF7CAD5BEA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xmlns="" id="{5E756ED4-7C91-477D-8C4F-38C07C90E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D7FF8-2626-45F5-961F-F707972CC006}" type="datetimeFigureOut">
              <a:rPr lang="zh-TW" altLang="en-US" smtClean="0"/>
              <a:t>2020/8/2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xmlns="" id="{05C1CF52-E88D-4F41-9575-6C9097046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xmlns="" id="{27612175-68D6-4CFB-985D-8064B0863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38BA3-36DF-4EEC-BB4B-31F85E9C9F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0716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0198124D-D1D0-4552-8800-9CB0FC37C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xmlns="" id="{7992A78B-0FAC-4BA6-9A8E-AD945C09B3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xmlns="" id="{3C319304-96FF-461A-B2CF-C39FF9E0A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D7FF8-2626-45F5-961F-F707972CC006}" type="datetimeFigureOut">
              <a:rPr lang="zh-TW" altLang="en-US" smtClean="0"/>
              <a:t>2020/8/2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xmlns="" id="{E10A54DC-9E06-407D-8108-A432E52C9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xmlns="" id="{B56548EE-E0C8-471C-B099-DEA2C8B84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38BA3-36DF-4EEC-BB4B-31F85E9C9F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7033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xmlns="" id="{23A4334E-60C1-4E1E-85BA-FD8BFD28E0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xmlns="" id="{5A526E1D-F59A-49C8-8831-61C71345BC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xmlns="" id="{289BEC27-0977-47A2-BE57-B8C6D893A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D7FF8-2626-45F5-961F-F707972CC006}" type="datetimeFigureOut">
              <a:rPr lang="zh-TW" altLang="en-US" smtClean="0"/>
              <a:t>2020/8/2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xmlns="" id="{B169C0DB-3BA0-4551-BF27-95F334C59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xmlns="" id="{AA210AC7-0418-4C7F-B941-2DFD62E93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38BA3-36DF-4EEC-BB4B-31F85E9C9F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9658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3748FFF8-6401-438B-A040-1E43DCB43B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559171F4-E476-4842-83F3-958FBDB02E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xmlns="" id="{E5C5E213-EA32-4C30-A5CB-606C74FF1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D7FF8-2626-45F5-961F-F707972CC006}" type="datetimeFigureOut">
              <a:rPr lang="zh-TW" altLang="en-US" smtClean="0"/>
              <a:t>2020/8/2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xmlns="" id="{9C3590F4-EB6D-4B56-AC15-7052E84B6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xmlns="" id="{B42F7EDB-7098-4C1F-AB39-7D3C4EAE5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38BA3-36DF-4EEC-BB4B-31F85E9C9F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1288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32E1BAD5-92EF-49AE-8307-C8E84B1F5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xmlns="" id="{63E43917-C240-41A9-93AA-FBEBA81976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xmlns="" id="{B4FB1B7F-500A-4471-8975-2A17BFA6F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D7FF8-2626-45F5-961F-F707972CC006}" type="datetimeFigureOut">
              <a:rPr lang="zh-TW" altLang="en-US" smtClean="0"/>
              <a:t>2020/8/2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xmlns="" id="{759BC69E-F8EB-428E-B167-45A6C2C00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xmlns="" id="{BB873B4A-A813-488F-834D-9B87E9457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38BA3-36DF-4EEC-BB4B-31F85E9C9F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5462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F4E2DC9F-3933-4032-97D9-2E7CCAAF22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24A9A916-F9DB-4E86-95F1-7ED84EE792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xmlns="" id="{C365C7FD-85DF-4B6D-AD6A-6D60016F5A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xmlns="" id="{A1A7F9A4-0BC5-4A02-8E43-BA40BA8A3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D7FF8-2626-45F5-961F-F707972CC006}" type="datetimeFigureOut">
              <a:rPr lang="zh-TW" altLang="en-US" smtClean="0"/>
              <a:t>2020/8/2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xmlns="" id="{DD92A1C7-B1E7-43D4-86AF-E1BC36AF7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xmlns="" id="{B0BCCD86-7AD5-4C77-8636-185852FA8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38BA3-36DF-4EEC-BB4B-31F85E9C9F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8209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B5BE5A87-450C-4941-8129-F42ACCD15C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xmlns="" id="{3064A840-C54A-4511-8C2C-015F32FC51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xmlns="" id="{0B93CFC5-0A90-4DBE-B7DD-6AA46A1C5A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xmlns="" id="{BFD206DF-CB03-4061-BC28-53AA537820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xmlns="" id="{72B11FE9-5FE6-43D6-AC61-FC8C04892C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xmlns="" id="{E9B68C0C-0109-426A-97A5-7733D52B8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D7FF8-2626-45F5-961F-F707972CC006}" type="datetimeFigureOut">
              <a:rPr lang="zh-TW" altLang="en-US" smtClean="0"/>
              <a:t>2020/8/2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xmlns="" id="{2C3067E4-8258-4FB1-B62B-1DFA9D1C6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xmlns="" id="{AEF7E0B6-A0AA-4ADA-A2FC-34C5423F0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38BA3-36DF-4EEC-BB4B-31F85E9C9F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2717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C6BD0BD4-3D0F-44A4-A43E-048D275BD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xmlns="" id="{D2EEC341-8058-409F-AAD2-E1CD44F90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D7FF8-2626-45F5-961F-F707972CC006}" type="datetimeFigureOut">
              <a:rPr lang="zh-TW" altLang="en-US" smtClean="0"/>
              <a:t>2020/8/2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xmlns="" id="{432E9027-3804-453F-B520-3408E2E72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xmlns="" id="{BB707BD2-1BCE-4B66-81C9-8EF85C438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38BA3-36DF-4EEC-BB4B-31F85E9C9F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2282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xmlns="" id="{096B3208-E0B3-4604-A90B-3FAABA5285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D7FF8-2626-45F5-961F-F707972CC006}" type="datetimeFigureOut">
              <a:rPr lang="zh-TW" altLang="en-US" smtClean="0"/>
              <a:t>2020/8/2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xmlns="" id="{F604C37F-7266-4F6B-A5D0-B6DE13C8B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xmlns="" id="{8FAC0486-A49F-4535-95CA-B01ABC459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38BA3-36DF-4EEC-BB4B-31F85E9C9F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6489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C270AC2F-9EC3-45BB-8FFB-D03B1D527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9A6DD919-0AA4-40D6-AB70-0DAE7C173E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xmlns="" id="{B7ACD745-4774-416C-A801-E25FEA514B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xmlns="" id="{E20615B8-1A4A-4426-8BFD-003D4B381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D7FF8-2626-45F5-961F-F707972CC006}" type="datetimeFigureOut">
              <a:rPr lang="zh-TW" altLang="en-US" smtClean="0"/>
              <a:t>2020/8/2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xmlns="" id="{89A93C91-B5BF-44A0-A67E-73EAA78B1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xmlns="" id="{0E3C8D4C-1208-4561-A02D-CF1E8441D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38BA3-36DF-4EEC-BB4B-31F85E9C9F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8169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2F4B6C98-32A5-4248-9771-AEED992F6F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xmlns="" id="{6572DC53-0866-428F-ACEA-C599ECF386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xmlns="" id="{74C80334-2C44-4A3D-9DE5-14A726D761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xmlns="" id="{B45AAF84-6F67-4342-856A-41B60B756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D7FF8-2626-45F5-961F-F707972CC006}" type="datetimeFigureOut">
              <a:rPr lang="zh-TW" altLang="en-US" smtClean="0"/>
              <a:t>2020/8/2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xmlns="" id="{2A3FE869-C11F-45F0-8657-056490CD5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xmlns="" id="{F6C3F89D-DA3F-4F05-97CF-1F8F8B37C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38BA3-36DF-4EEC-BB4B-31F85E9C9F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3498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xmlns="" id="{FF06551D-FD4F-42F0-9F21-1B47A5B7A1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xmlns="" id="{38733360-6082-44FE-8CBA-49EB41F094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xmlns="" id="{228DA3EF-AE98-4FE8-8F82-B8AA6A1BBB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D7FF8-2626-45F5-961F-F707972CC006}" type="datetimeFigureOut">
              <a:rPr lang="zh-TW" altLang="en-US" smtClean="0"/>
              <a:t>2020/8/2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xmlns="" id="{3979B5A1-4DDB-4AEC-B01B-47DF9F65FF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xmlns="" id="{E2A1FBEE-57AE-4717-8E18-97D49059AD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E38BA3-36DF-4EEC-BB4B-31F85E9C9F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4953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oldfox.pixnet.net/blog/post/25500105-%E7%A8%AE%E7%93%9C%E5%BE%97%E7%93%9C--%E7%B5%B2%E7%93%9C%E7%9A%84%E6%88%90%E9%95%B7%E6%97%A5%E8%A8%98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shinwugi.pixnet.net/blog/post/32283547-%E6%9C%89%E7%97%98%E7%97%98%E3%80%81%E4%BE%BF%E7%A7%98%E3%80%81%E5%8F%A3%E8%87%AD%E7%9A%84%E4%BA%BA%EF%BC%8C%E5%8F%AF%E5%A4%9A%E5%96%9D%E7%B5%B2%E7%93%9C%E6%B9%AF%E5%96%94!--" TargetMode="Externa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Separation_anxiety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cooltoolsforschool.net/digital-student-portfolios/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4EA9F1F5-9CB2-4BA7-B117-FBE6F73C436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從「學習</a:t>
            </a: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歷程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」談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學習輔導與選課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xmlns="" id="{F390C99A-770F-416E-99FC-E55E4B7406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72560"/>
            <a:ext cx="9144000" cy="1285240"/>
          </a:xfrm>
        </p:spPr>
        <p:txBody>
          <a:bodyPr>
            <a:normAutofit/>
          </a:bodyPr>
          <a:lstStyle/>
          <a:p>
            <a:r>
              <a:rPr lang="zh-TW" altLang="en-US" sz="2800" dirty="0"/>
              <a:t>桃園市立大園國際高中</a:t>
            </a:r>
            <a:endParaRPr lang="en-US" altLang="zh-TW" sz="2800" dirty="0"/>
          </a:p>
          <a:p>
            <a:r>
              <a:rPr lang="zh-TW" altLang="en-US" sz="2800" dirty="0"/>
              <a:t>朱元隆 校長</a:t>
            </a:r>
          </a:p>
        </p:txBody>
      </p:sp>
    </p:spTree>
    <p:extLst>
      <p:ext uri="{BB962C8B-B14F-4D97-AF65-F5344CB8AC3E}">
        <p14:creationId xmlns:p14="http://schemas.microsoft.com/office/powerpoint/2010/main" val="1391361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7639FC13-76CF-48D4-9E6D-9C447F8C0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zh-TW" altLang="en-US" sz="5400" dirty="0">
                <a:ln/>
                <a:latin typeface="標楷體" panose="03000509000000000000" pitchFamily="65" charset="-120"/>
                <a:ea typeface="標楷體" panose="03000509000000000000" pitchFamily="65" charset="-120"/>
              </a:rPr>
              <a:t>素養的養成</a:t>
            </a:r>
          </a:p>
        </p:txBody>
      </p:sp>
      <p:pic>
        <p:nvPicPr>
          <p:cNvPr id="4" name="Picture 4" descr="ãæç§§ãçåçæå°çµæ">
            <a:extLst>
              <a:ext uri="{FF2B5EF4-FFF2-40B4-BE49-F238E27FC236}">
                <a16:creationId xmlns:a16="http://schemas.microsoft.com/office/drawing/2014/main" xmlns="" id="{4E1ACDD4-5104-45C3-94E0-14C6FED738D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6"/>
          <a:stretch/>
        </p:blipFill>
        <p:spPr bwMode="auto">
          <a:xfrm>
            <a:off x="342205" y="2445482"/>
            <a:ext cx="5800626" cy="3903779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ãæ­ç¨®ãçåçæå°çµæ">
            <a:extLst>
              <a:ext uri="{FF2B5EF4-FFF2-40B4-BE49-F238E27FC236}">
                <a16:creationId xmlns:a16="http://schemas.microsoft.com/office/drawing/2014/main" xmlns="" id="{32DDBF21-422F-4307-99CE-6359DFC96E6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03" r="-2" b="-2"/>
          <a:stretch/>
        </p:blipFill>
        <p:spPr bwMode="auto">
          <a:xfrm>
            <a:off x="6142831" y="2419359"/>
            <a:ext cx="5800625" cy="3810634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矩形 6">
            <a:extLst>
              <a:ext uri="{FF2B5EF4-FFF2-40B4-BE49-F238E27FC236}">
                <a16:creationId xmlns:a16="http://schemas.microsoft.com/office/drawing/2014/main" xmlns="" id="{44F3B1B4-71DB-4679-902D-6B19D2E8A646}"/>
              </a:ext>
            </a:extLst>
          </p:cNvPr>
          <p:cNvSpPr/>
          <p:nvPr/>
        </p:nvSpPr>
        <p:spPr>
          <a:xfrm>
            <a:off x="2457688" y="1522152"/>
            <a:ext cx="15696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5400" cap="none" spc="0" dirty="0">
                <a:ln w="12700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插秧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xmlns="" id="{F137F629-9118-46AC-A9C6-36957D643A56}"/>
              </a:ext>
            </a:extLst>
          </p:cNvPr>
          <p:cNvSpPr/>
          <p:nvPr/>
        </p:nvSpPr>
        <p:spPr>
          <a:xfrm>
            <a:off x="8258314" y="1522152"/>
            <a:ext cx="15696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5400" dirty="0">
                <a:ln w="12700" cmpd="sng">
                  <a:noFill/>
                  <a:prstDash val="solid"/>
                </a:ln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播種</a:t>
            </a:r>
            <a:endParaRPr lang="zh-TW" altLang="en-US" sz="5400" cap="none" spc="0" dirty="0">
              <a:ln w="12700" cmpd="sng">
                <a:noFill/>
                <a:prstDash val="solid"/>
              </a:ln>
              <a:solidFill>
                <a:srgbClr val="FF00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18713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FEB8B442-69E1-4FE6-BC48-0D5846A216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79502"/>
            <a:ext cx="10515600" cy="1213460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48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過程</a:t>
            </a:r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」和「</a:t>
            </a:r>
            <a:r>
              <a:rPr lang="zh-TW" altLang="en-US" sz="48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成果</a:t>
            </a:r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」哪一個重要？</a:t>
            </a:r>
            <a:endParaRPr lang="en-US" altLang="zh-TW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xmlns="" id="{29278E75-BCA9-42E3-BD1A-DF1B9386F7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592761" y="1870081"/>
            <a:ext cx="5546089" cy="415956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7" name="圖片 16">
            <a:extLst>
              <a:ext uri="{FF2B5EF4-FFF2-40B4-BE49-F238E27FC236}">
                <a16:creationId xmlns:a16="http://schemas.microsoft.com/office/drawing/2014/main" xmlns="" id="{F66ED7E2-CC15-45D1-B125-C3A226EB189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5"/>
              </a:ext>
            </a:extLst>
          </a:blip>
          <a:stretch>
            <a:fillRect/>
          </a:stretch>
        </p:blipFill>
        <p:spPr>
          <a:xfrm>
            <a:off x="6238240" y="1800508"/>
            <a:ext cx="5666450" cy="426711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896843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D203B000-1E1B-4AC3-B803-C5A73DD71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5400" dirty="0">
                <a:latin typeface="標楷體" panose="03000509000000000000" pitchFamily="65" charset="-120"/>
                <a:ea typeface="標楷體" panose="03000509000000000000" pitchFamily="65" charset="-120"/>
              </a:rPr>
              <a:t>新課綱的重要思維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87492762-4347-4831-9AB8-A71CEC04CB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3096" y="1697452"/>
            <a:ext cx="5512904" cy="4525479"/>
          </a:xfrm>
        </p:spPr>
        <p:txBody>
          <a:bodyPr>
            <a:normAutofit/>
          </a:bodyPr>
          <a:lstStyle/>
          <a:p>
            <a:pPr algn="just"/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核心素養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真實情境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下的能力呈現</a:t>
            </a: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algn="just">
              <a:buNone/>
            </a:pP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/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學習表現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證據導向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，真實的學習成效展現在學生的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外顯行為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上</a:t>
            </a: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xmlns="" id="{A7CAD6E9-3DCA-44C0-96BC-BEB674E551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6440557" y="1825625"/>
            <a:ext cx="5439348" cy="3966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523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內容版面配置區 4">
            <a:extLst>
              <a:ext uri="{FF2B5EF4-FFF2-40B4-BE49-F238E27FC236}">
                <a16:creationId xmlns:a16="http://schemas.microsoft.com/office/drawing/2014/main" xmlns="" id="{A9DD6665-3AF4-4637-8F57-E2913F51A87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5734878" y="1530629"/>
            <a:ext cx="6171635" cy="5139331"/>
          </a:xfrm>
        </p:spPr>
      </p:pic>
      <p:sp>
        <p:nvSpPr>
          <p:cNvPr id="9" name="矩形 8">
            <a:extLst>
              <a:ext uri="{FF2B5EF4-FFF2-40B4-BE49-F238E27FC236}">
                <a16:creationId xmlns:a16="http://schemas.microsoft.com/office/drawing/2014/main" xmlns="" id="{9FA1F60D-872C-43DC-B124-4E06968CCF4F}"/>
              </a:ext>
            </a:extLst>
          </p:cNvPr>
          <p:cNvSpPr/>
          <p:nvPr/>
        </p:nvSpPr>
        <p:spPr>
          <a:xfrm>
            <a:off x="2265239" y="366040"/>
            <a:ext cx="7514886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學習歷程檔案的</a:t>
            </a:r>
            <a:r>
              <a:rPr lang="zh-TW" altLang="en-US" sz="48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意義</a:t>
            </a: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xmlns="" id="{61B59443-6D96-4B98-A799-6978C696BA33}"/>
              </a:ext>
            </a:extLst>
          </p:cNvPr>
          <p:cNvSpPr txBox="1"/>
          <p:nvPr/>
        </p:nvSpPr>
        <p:spPr>
          <a:xfrm>
            <a:off x="785190" y="1530629"/>
            <a:ext cx="4880113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 algn="just">
              <a:buFont typeface="+mj-lt"/>
              <a:buAutoNum type="arabicPeriod"/>
            </a:pP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忠實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記錄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學生的學習情形</a:t>
            </a: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742950" indent="-742950" algn="just">
              <a:buFont typeface="+mj-lt"/>
              <a:buAutoNum type="arabicPeriod"/>
            </a:pP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展現學生的學習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成效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促成學生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反思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行為的發生</a:t>
            </a: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742950" indent="-742950" algn="just">
              <a:buFont typeface="+mj-lt"/>
              <a:buAutoNum type="arabicPeriod"/>
            </a:pP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作為學生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說故事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的題材</a:t>
            </a:r>
          </a:p>
        </p:txBody>
      </p:sp>
    </p:spTree>
    <p:extLst>
      <p:ext uri="{BB962C8B-B14F-4D97-AF65-F5344CB8AC3E}">
        <p14:creationId xmlns:p14="http://schemas.microsoft.com/office/powerpoint/2010/main" val="1829095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7D7FA3D4-6747-4741-9B08-31040EC5D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學習輔導的重點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0FA86D34-35AC-4703-97D0-54F7ED196E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 marL="742950" indent="-742950" algn="just">
              <a:buFont typeface="+mj-lt"/>
              <a:buAutoNum type="arabicPeriod"/>
            </a:pP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探究與反思能力的養成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：不要只是做筆記，要有自己的想法</a:t>
            </a: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742950" indent="-742950" algn="just">
              <a:buFont typeface="+mj-lt"/>
              <a:buAutoNum type="arabicPeriod"/>
            </a:pP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重質不重量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：關鍵能力的呈現比知道一堆知識來得重要</a:t>
            </a: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742950" indent="-742950" algn="just">
              <a:buFont typeface="+mj-lt"/>
              <a:buAutoNum type="arabicPeriod"/>
            </a:pP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表達能力的養成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：閱聽者觀點，不要只講自己想講的，要講別人想聽的</a:t>
            </a: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學習歷程是重要的關鍵</a:t>
            </a:r>
          </a:p>
        </p:txBody>
      </p:sp>
    </p:spTree>
    <p:extLst>
      <p:ext uri="{BB962C8B-B14F-4D97-AF65-F5344CB8AC3E}">
        <p14:creationId xmlns:p14="http://schemas.microsoft.com/office/powerpoint/2010/main" val="836706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4CF3BC87-25B1-467E-B8F3-B7E7F1188D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93836"/>
          </a:xfrm>
        </p:spPr>
        <p:txBody>
          <a:bodyPr>
            <a:normAutofit/>
          </a:bodyPr>
          <a:lstStyle/>
          <a:p>
            <a:pPr marL="742950" indent="-742950" algn="just">
              <a:buFont typeface="+mj-lt"/>
              <a:buAutoNum type="arabicPeriod"/>
            </a:pP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適性探索：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多元選修、自主學習、社團</a:t>
            </a:r>
            <a:endParaRPr lang="en-US" altLang="zh-TW" sz="40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742950" indent="-742950" algn="just">
              <a:buFont typeface="+mj-lt"/>
              <a:buAutoNum type="arabicPeriod"/>
            </a:pP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能力培養：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加深加廣選修、充實增廣、多元選修、自主學習、社團、學生自治團體、競賽參與</a:t>
            </a:r>
            <a:endParaRPr lang="en-US" altLang="zh-TW" sz="40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742950" indent="-742950" algn="just">
              <a:buFont typeface="+mj-lt"/>
              <a:buAutoNum type="arabicPeriod"/>
            </a:pP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大學預修：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多元選修、自主學習、充實增廣</a:t>
            </a: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選課時可以增加學習歷程檔案的多元性觀點</a:t>
            </a:r>
          </a:p>
        </p:txBody>
      </p:sp>
      <p:sp>
        <p:nvSpPr>
          <p:cNvPr id="4" name="標題 1">
            <a:extLst>
              <a:ext uri="{FF2B5EF4-FFF2-40B4-BE49-F238E27FC236}">
                <a16:creationId xmlns:a16="http://schemas.microsoft.com/office/drawing/2014/main" xmlns="" id="{89C0CB3D-CD4C-4E7C-8F69-8036088E5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新課綱的選課輔導</a:t>
            </a:r>
          </a:p>
        </p:txBody>
      </p:sp>
    </p:spTree>
    <p:extLst>
      <p:ext uri="{BB962C8B-B14F-4D97-AF65-F5344CB8AC3E}">
        <p14:creationId xmlns:p14="http://schemas.microsoft.com/office/powerpoint/2010/main" val="14820431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0FBC0FDB-C303-4CFC-A5A0-58C429C793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5400" dirty="0">
                <a:latin typeface="標楷體" panose="03000509000000000000" pitchFamily="65" charset="-120"/>
                <a:ea typeface="標楷體" panose="03000509000000000000" pitchFamily="65" charset="-120"/>
              </a:rPr>
              <a:t>結語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1964DC32-5BAB-49CC-8384-297FF0D6C9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0160" y="1825625"/>
            <a:ext cx="10073640" cy="4351338"/>
          </a:xfrm>
        </p:spPr>
        <p:txBody>
          <a:bodyPr>
            <a:normAutofit/>
          </a:bodyPr>
          <a:lstStyle/>
          <a:p>
            <a:pPr marL="514350" indent="-514350">
              <a:buClr>
                <a:srgbClr val="FF0000"/>
              </a:buClr>
              <a:buFont typeface="+mj-lt"/>
              <a:buAutoNum type="arabicPeriod"/>
            </a:pP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過程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重於成果，不要為了準備而準備</a:t>
            </a: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514350" indent="-514350">
              <a:buClr>
                <a:srgbClr val="FF0000"/>
              </a:buClr>
              <a:buFont typeface="+mj-lt"/>
              <a:buAutoNum type="arabicPeriod"/>
            </a:pP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培養孩子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說故事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的能力</a:t>
            </a: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514350" indent="-514350">
              <a:buClr>
                <a:srgbClr val="FF0000"/>
              </a:buClr>
              <a:buFont typeface="+mj-lt"/>
              <a:buAutoNum type="arabicPeriod"/>
            </a:pP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提醒孩子問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好的問題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，並且記錄下來</a:t>
            </a: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514350" indent="-514350">
              <a:buClr>
                <a:srgbClr val="FF0000"/>
              </a:buClr>
              <a:buFont typeface="+mj-lt"/>
              <a:buAutoNum type="arabicPeriod"/>
            </a:pP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給孩子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自主學習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的時間與空間，打開視野並且拉高高度</a:t>
            </a: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514350" indent="-514350">
              <a:buClr>
                <a:srgbClr val="FF0000"/>
              </a:buClr>
              <a:buFont typeface="+mj-lt"/>
              <a:buAutoNum type="arabicPeriod"/>
            </a:pP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適性探索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，及早思考人生的方向</a:t>
            </a: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218136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D721CE28-B68D-4662-9935-133B28FA2F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1680" y="2763519"/>
            <a:ext cx="5486400" cy="94488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400" dirty="0">
                <a:latin typeface="標楷體" panose="03000509000000000000" pitchFamily="65" charset="-120"/>
                <a:ea typeface="標楷體" panose="03000509000000000000" pitchFamily="65" charset="-120"/>
              </a:rPr>
              <a:t>謝謝聆聽</a:t>
            </a:r>
          </a:p>
        </p:txBody>
      </p:sp>
    </p:spTree>
    <p:extLst>
      <p:ext uri="{BB962C8B-B14F-4D97-AF65-F5344CB8AC3E}">
        <p14:creationId xmlns:p14="http://schemas.microsoft.com/office/powerpoint/2010/main" val="36454323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921</TotalTime>
  <Words>275</Words>
  <Application>Microsoft Office PowerPoint</Application>
  <PresentationFormat>寬螢幕</PresentationFormat>
  <Paragraphs>33</Paragraphs>
  <Slides>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6" baseType="lpstr">
      <vt:lpstr>新細明體</vt:lpstr>
      <vt:lpstr>標楷體</vt:lpstr>
      <vt:lpstr>Arial</vt:lpstr>
      <vt:lpstr>Calibri</vt:lpstr>
      <vt:lpstr>Calibri Light</vt:lpstr>
      <vt:lpstr>Wingdings</vt:lpstr>
      <vt:lpstr>Office 佈景主題</vt:lpstr>
      <vt:lpstr>從「學習歷程」談 學習輔導與選課</vt:lpstr>
      <vt:lpstr>素養的養成</vt:lpstr>
      <vt:lpstr>PowerPoint 簡報</vt:lpstr>
      <vt:lpstr>新課綱的重要思維</vt:lpstr>
      <vt:lpstr>PowerPoint 簡報</vt:lpstr>
      <vt:lpstr>學習輔導的重點</vt:lpstr>
      <vt:lpstr>新課綱的選課輔導</vt:lpstr>
      <vt:lpstr>結語</vt:lpstr>
      <vt:lpstr>PowerPoint 簡報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學生學習歷程檔案 對教學的影響</dc:title>
  <dc:creator>元隆 朱</dc:creator>
  <cp:lastModifiedBy>A313</cp:lastModifiedBy>
  <cp:revision>33</cp:revision>
  <dcterms:created xsi:type="dcterms:W3CDTF">2019-12-01T03:27:08Z</dcterms:created>
  <dcterms:modified xsi:type="dcterms:W3CDTF">2020-08-02T07:59:23Z</dcterms:modified>
</cp:coreProperties>
</file>