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5"/>
    <p:sldMasterId id="2147483740" r:id="rId6"/>
  </p:sldMasterIdLst>
  <p:notesMasterIdLst>
    <p:notesMasterId r:id="rId47"/>
  </p:notesMasterIdLst>
  <p:handoutMasterIdLst>
    <p:handoutMasterId r:id="rId48"/>
  </p:handoutMasterIdLst>
  <p:sldIdLst>
    <p:sldId id="414" r:id="rId7"/>
    <p:sldId id="1024" r:id="rId8"/>
    <p:sldId id="1033" r:id="rId9"/>
    <p:sldId id="1029" r:id="rId10"/>
    <p:sldId id="1030" r:id="rId11"/>
    <p:sldId id="1031" r:id="rId12"/>
    <p:sldId id="1032" r:id="rId13"/>
    <p:sldId id="1034" r:id="rId14"/>
    <p:sldId id="1035" r:id="rId15"/>
    <p:sldId id="1037" r:id="rId16"/>
    <p:sldId id="1026" r:id="rId17"/>
    <p:sldId id="1025" r:id="rId18"/>
    <p:sldId id="1038" r:id="rId19"/>
    <p:sldId id="1039" r:id="rId20"/>
    <p:sldId id="990" r:id="rId21"/>
    <p:sldId id="964" r:id="rId22"/>
    <p:sldId id="1040" r:id="rId23"/>
    <p:sldId id="986" r:id="rId24"/>
    <p:sldId id="1056" r:id="rId25"/>
    <p:sldId id="1065" r:id="rId26"/>
    <p:sldId id="973" r:id="rId27"/>
    <p:sldId id="934" r:id="rId28"/>
    <p:sldId id="972" r:id="rId29"/>
    <p:sldId id="927" r:id="rId30"/>
    <p:sldId id="1057" r:id="rId31"/>
    <p:sldId id="954" r:id="rId32"/>
    <p:sldId id="974" r:id="rId33"/>
    <p:sldId id="1058" r:id="rId34"/>
    <p:sldId id="1059" r:id="rId35"/>
    <p:sldId id="923" r:id="rId36"/>
    <p:sldId id="1062" r:id="rId37"/>
    <p:sldId id="1060" r:id="rId38"/>
    <p:sldId id="969" r:id="rId39"/>
    <p:sldId id="933" r:id="rId40"/>
    <p:sldId id="955" r:id="rId41"/>
    <p:sldId id="1061" r:id="rId42"/>
    <p:sldId id="1063" r:id="rId43"/>
    <p:sldId id="1066" r:id="rId44"/>
    <p:sldId id="994" r:id="rId45"/>
    <p:sldId id="1064" r:id="rId46"/>
  </p:sldIdLst>
  <p:sldSz cx="12192000" cy="6858000"/>
  <p:notesSz cx="6669088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sta Lo" initials="TL" lastIdx="4" clrIdx="0">
    <p:extLst>
      <p:ext uri="{19B8F6BF-5375-455C-9EA6-DF929625EA0E}">
        <p15:presenceInfo xmlns:p15="http://schemas.microsoft.com/office/powerpoint/2012/main" userId="54b2190bbed9b3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D02"/>
    <a:srgbClr val="F1FCF9"/>
    <a:srgbClr val="CA8484"/>
    <a:srgbClr val="31A751"/>
    <a:srgbClr val="44BCC5"/>
    <a:srgbClr val="EA4234"/>
    <a:srgbClr val="AF4545"/>
    <a:srgbClr val="275A8A"/>
    <a:srgbClr val="FFE7A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67404" autoAdjust="0"/>
  </p:normalViewPr>
  <p:slideViewPr>
    <p:cSldViewPr snapToGrid="0">
      <p:cViewPr varScale="1">
        <p:scale>
          <a:sx n="40" d="100"/>
          <a:sy n="40" d="100"/>
        </p:scale>
        <p:origin x="1314" y="48"/>
      </p:cViewPr>
      <p:guideLst/>
    </p:cSldViewPr>
  </p:slideViewPr>
  <p:outlineViewPr>
    <p:cViewPr>
      <p:scale>
        <a:sx n="33" d="100"/>
        <a:sy n="33" d="100"/>
      </p:scale>
      <p:origin x="0" y="-11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34671781294627"/>
          <c:y val="0"/>
          <c:w val="0.66017530795604518"/>
          <c:h val="0.9132797451405309"/>
        </c:manualLayout>
      </c:layout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381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B6C95-2600-4007-A336-A2BAE08BAC87}" type="doc">
      <dgm:prSet loTypeId="urn:microsoft.com/office/officeart/2005/8/layout/arrow3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E1DB482-4B05-4DB2-987B-F915A675A36A}">
      <dgm:prSet phldrT="[文字]" custT="1"/>
      <dgm:spPr/>
      <dgm:t>
        <a:bodyPr/>
        <a:lstStyle/>
        <a:p>
          <a:pPr>
            <a:lnSpc>
              <a:spcPts val="4500"/>
            </a:lnSpc>
            <a:spcAft>
              <a:spcPts val="0"/>
            </a:spcAft>
          </a:pPr>
          <a:r>
            <a:rPr lang="zh-TW" altLang="en-US" sz="4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風險管理不宜</a:t>
          </a:r>
          <a:endParaRPr lang="en-US" altLang="zh-TW" sz="4000" b="1" dirty="0" smtClean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500"/>
            </a:lnSpc>
            <a:spcAft>
              <a:spcPts val="0"/>
            </a:spcAft>
          </a:pPr>
          <a:r>
            <a:rPr lang="zh-TW" altLang="en-US" sz="4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則成為危機</a:t>
          </a:r>
          <a:endParaRPr lang="zh-TW" altLang="en-US" sz="40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B0BE222-066C-4316-86B7-47EE0D8F490F}" type="parTrans" cxnId="{9BE5435A-4FA6-4C2E-ABFB-D71456059B1B}">
      <dgm:prSet/>
      <dgm:spPr/>
      <dgm:t>
        <a:bodyPr/>
        <a:lstStyle/>
        <a:p>
          <a:endParaRPr lang="zh-TW" altLang="en-US"/>
        </a:p>
      </dgm:t>
    </dgm:pt>
    <dgm:pt modelId="{70C6DCBB-9246-4DA7-B563-D32D0DBFCE66}" type="sibTrans" cxnId="{9BE5435A-4FA6-4C2E-ABFB-D71456059B1B}">
      <dgm:prSet/>
      <dgm:spPr/>
      <dgm:t>
        <a:bodyPr/>
        <a:lstStyle/>
        <a:p>
          <a:endParaRPr lang="zh-TW" altLang="en-US"/>
        </a:p>
      </dgm:t>
    </dgm:pt>
    <dgm:pt modelId="{A22A0259-3E70-4E41-AC74-7DC964AB2590}">
      <dgm:prSet phldrT="[文字]" custT="1"/>
      <dgm:spPr/>
      <dgm:t>
        <a:bodyPr/>
        <a:lstStyle/>
        <a:p>
          <a:pPr>
            <a:lnSpc>
              <a:spcPts val="4500"/>
            </a:lnSpc>
            <a:spcAft>
              <a:spcPts val="0"/>
            </a:spcAft>
          </a:pPr>
          <a:r>
            <a:rPr lang="zh-TW" altLang="en-US" sz="4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危機管理得宜，</a:t>
          </a:r>
          <a:endParaRPr lang="en-US" altLang="zh-TW" sz="4000" b="1" dirty="0" smtClean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4500"/>
            </a:lnSpc>
            <a:spcAft>
              <a:spcPts val="0"/>
            </a:spcAft>
          </a:pPr>
          <a:r>
            <a:rPr lang="zh-TW" altLang="en-US" sz="4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降為風險</a:t>
          </a:r>
        </a:p>
      </dgm:t>
    </dgm:pt>
    <dgm:pt modelId="{2DBDBDF3-23C7-4E06-AD2E-82BA0C60D3C2}" type="sibTrans" cxnId="{D9F27EDD-C53E-4C21-A45E-B5D3CF557896}">
      <dgm:prSet/>
      <dgm:spPr/>
      <dgm:t>
        <a:bodyPr/>
        <a:lstStyle/>
        <a:p>
          <a:endParaRPr lang="zh-TW" altLang="en-US"/>
        </a:p>
      </dgm:t>
    </dgm:pt>
    <dgm:pt modelId="{588B980C-C245-44BE-BF4B-219DAFDFD980}" type="parTrans" cxnId="{D9F27EDD-C53E-4C21-A45E-B5D3CF557896}">
      <dgm:prSet/>
      <dgm:spPr/>
      <dgm:t>
        <a:bodyPr/>
        <a:lstStyle/>
        <a:p>
          <a:endParaRPr lang="zh-TW" altLang="en-US"/>
        </a:p>
      </dgm:t>
    </dgm:pt>
    <dgm:pt modelId="{6FFA65BC-A4AC-48A0-B1F8-13F5C36538D2}" type="pres">
      <dgm:prSet presAssocID="{6B6B6C95-2600-4007-A336-A2BAE08BAC8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87E7452-6166-47F2-8098-BC9EA9DD3CE1}" type="pres">
      <dgm:prSet presAssocID="{6B6B6C95-2600-4007-A336-A2BAE08BAC87}" presName="divider" presStyleLbl="fgShp" presStyleIdx="0" presStyleCnt="1"/>
      <dgm:spPr/>
      <dgm:t>
        <a:bodyPr/>
        <a:lstStyle/>
        <a:p>
          <a:endParaRPr lang="zh-TW" altLang="en-US"/>
        </a:p>
      </dgm:t>
    </dgm:pt>
    <dgm:pt modelId="{02B483B0-2B69-495C-93FE-0D005DE22AF6}" type="pres">
      <dgm:prSet presAssocID="{A22A0259-3E70-4E41-AC74-7DC964AB2590}" presName="downArrow" presStyleLbl="node1" presStyleIdx="0" presStyleCnt="2" custLinFactNeighborX="2552"/>
      <dgm:spPr/>
      <dgm:t>
        <a:bodyPr/>
        <a:lstStyle/>
        <a:p>
          <a:endParaRPr lang="zh-TW" altLang="en-US"/>
        </a:p>
      </dgm:t>
    </dgm:pt>
    <dgm:pt modelId="{4B968A7C-C2A7-4C1D-9C7D-9AFC720F7B54}" type="pres">
      <dgm:prSet presAssocID="{A22A0259-3E70-4E41-AC74-7DC964AB2590}" presName="downArrowText" presStyleLbl="revTx" presStyleIdx="0" presStyleCnt="2" custScaleX="174065" custScaleY="78252" custLinFactNeighborX="2551" custLinFactNeighborY="153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27555C-3A95-4483-B228-66AD17C267AB}" type="pres">
      <dgm:prSet presAssocID="{7E1DB482-4B05-4DB2-987B-F915A675A36A}" presName="upArrow" presStyleLbl="node1" presStyleIdx="1" presStyleCnt="2" custLinFactNeighborX="-3200" custLinFactNeighborY="-927"/>
      <dgm:spPr/>
      <dgm:t>
        <a:bodyPr/>
        <a:lstStyle/>
        <a:p>
          <a:endParaRPr lang="zh-TW" altLang="en-US"/>
        </a:p>
      </dgm:t>
    </dgm:pt>
    <dgm:pt modelId="{CE7884AA-5147-472D-AB15-EE6DC57AB70A}" type="pres">
      <dgm:prSet presAssocID="{7E1DB482-4B05-4DB2-987B-F915A675A36A}" presName="upArrowText" presStyleLbl="revTx" presStyleIdx="1" presStyleCnt="2" custScaleX="136072" custScaleY="69856" custLinFactNeighborX="13555" custLinFactNeighborY="-17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F27EDD-C53E-4C21-A45E-B5D3CF557896}" srcId="{6B6B6C95-2600-4007-A336-A2BAE08BAC87}" destId="{A22A0259-3E70-4E41-AC74-7DC964AB2590}" srcOrd="0" destOrd="0" parTransId="{588B980C-C245-44BE-BF4B-219DAFDFD980}" sibTransId="{2DBDBDF3-23C7-4E06-AD2E-82BA0C60D3C2}"/>
    <dgm:cxn modelId="{BD3F3B92-B46A-417E-940E-75D7476849D6}" type="presOf" srcId="{7E1DB482-4B05-4DB2-987B-F915A675A36A}" destId="{CE7884AA-5147-472D-AB15-EE6DC57AB70A}" srcOrd="0" destOrd="0" presId="urn:microsoft.com/office/officeart/2005/8/layout/arrow3"/>
    <dgm:cxn modelId="{297E1E52-BAE6-45DD-B63B-DA7BBA5F714E}" type="presOf" srcId="{6B6B6C95-2600-4007-A336-A2BAE08BAC87}" destId="{6FFA65BC-A4AC-48A0-B1F8-13F5C36538D2}" srcOrd="0" destOrd="0" presId="urn:microsoft.com/office/officeart/2005/8/layout/arrow3"/>
    <dgm:cxn modelId="{A62B4E83-94F1-427F-94E9-61494CCE977F}" type="presOf" srcId="{A22A0259-3E70-4E41-AC74-7DC964AB2590}" destId="{4B968A7C-C2A7-4C1D-9C7D-9AFC720F7B54}" srcOrd="0" destOrd="0" presId="urn:microsoft.com/office/officeart/2005/8/layout/arrow3"/>
    <dgm:cxn modelId="{9BE5435A-4FA6-4C2E-ABFB-D71456059B1B}" srcId="{6B6B6C95-2600-4007-A336-A2BAE08BAC87}" destId="{7E1DB482-4B05-4DB2-987B-F915A675A36A}" srcOrd="1" destOrd="0" parTransId="{FB0BE222-066C-4316-86B7-47EE0D8F490F}" sibTransId="{70C6DCBB-9246-4DA7-B563-D32D0DBFCE66}"/>
    <dgm:cxn modelId="{6F41EACE-87F8-4829-AC1D-FD460E438F29}" type="presParOf" srcId="{6FFA65BC-A4AC-48A0-B1F8-13F5C36538D2}" destId="{987E7452-6166-47F2-8098-BC9EA9DD3CE1}" srcOrd="0" destOrd="0" presId="urn:microsoft.com/office/officeart/2005/8/layout/arrow3"/>
    <dgm:cxn modelId="{D3B78011-BDC8-4401-A75A-1B4862D341BC}" type="presParOf" srcId="{6FFA65BC-A4AC-48A0-B1F8-13F5C36538D2}" destId="{02B483B0-2B69-495C-93FE-0D005DE22AF6}" srcOrd="1" destOrd="0" presId="urn:microsoft.com/office/officeart/2005/8/layout/arrow3"/>
    <dgm:cxn modelId="{C6C21AD2-8288-467D-87DB-145E70C24B67}" type="presParOf" srcId="{6FFA65BC-A4AC-48A0-B1F8-13F5C36538D2}" destId="{4B968A7C-C2A7-4C1D-9C7D-9AFC720F7B54}" srcOrd="2" destOrd="0" presId="urn:microsoft.com/office/officeart/2005/8/layout/arrow3"/>
    <dgm:cxn modelId="{15DB4B2C-830C-4C7C-AD45-9D3E87F08760}" type="presParOf" srcId="{6FFA65BC-A4AC-48A0-B1F8-13F5C36538D2}" destId="{1127555C-3A95-4483-B228-66AD17C267AB}" srcOrd="3" destOrd="0" presId="urn:microsoft.com/office/officeart/2005/8/layout/arrow3"/>
    <dgm:cxn modelId="{38C0EF68-06B7-47D7-96D0-89CF9EB59313}" type="presParOf" srcId="{6FFA65BC-A4AC-48A0-B1F8-13F5C36538D2}" destId="{CE7884AA-5147-472D-AB15-EE6DC57AB70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EFAF2-04AC-47D5-AF64-89B6A56CE7A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AAAB33D-03DD-40F8-A3E0-7318F596DCD0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分級儲備</a:t>
          </a:r>
          <a:endParaRPr lang="zh-TW" altLang="en-US" sz="28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01182-DEA9-44AA-B525-C057B35EB7CF}" type="parTrans" cxnId="{7C19A349-646D-4207-B491-96D387E0DC2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B5B1A3-BF7E-4114-9383-F8CF2DFF49D3}" type="sibTrans" cxnId="{7C19A349-646D-4207-B491-96D387E0DC2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61C540-719F-4EEF-B707-FF852CA2186A}">
      <dgm:prSet phldrT="[文字]" custT="1"/>
      <dgm:spPr/>
      <dgm:t>
        <a:bodyPr/>
        <a:lstStyle/>
        <a:p>
          <a:pPr marL="84138" indent="0"/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疾病管制署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851DE3-A2C8-4540-8985-778149F980FC}" type="parTrans" cxnId="{A9779C9C-3ED9-4535-A1D7-707A8528531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BD9BFF-598E-4F5B-A434-753A925C45E8}" type="sibTrans" cxnId="{A9779C9C-3ED9-4535-A1D7-707A8528531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CCACA7-4742-4383-8F12-4BD182E1747B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提升產能</a:t>
          </a:r>
          <a:endParaRPr lang="zh-TW" altLang="en-US" sz="28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290439-0DED-4C35-96C8-31CC922A6D4E}" type="parTrans" cxnId="{30EBA79A-AB63-433A-87D5-064F0E06081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C9DCAD-5B80-494E-BE76-9286BFA5EA53}" type="sibTrans" cxnId="{30EBA79A-AB63-433A-87D5-064F0E06081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772FB8-44F6-4AF6-810C-BEB5019CFC46}">
      <dgm:prSet phldrT="[文字]"/>
      <dgm:spPr/>
      <dgm:t>
        <a:bodyPr/>
        <a:lstStyle/>
        <a:p>
          <a:pPr marL="357188" indent="0"/>
          <a:r>
            <a:rPr lang="zh-TW" altLang="en-US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禁止醫療口罩出口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E0B84B-52D2-4AC9-AB68-790B121C51C0}" type="parTrans" cxnId="{F64BC35C-A806-4E80-BB41-E4C56BD69A3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773D4E-33E6-4354-84C8-8961D1A193C0}" type="sibTrans" cxnId="{F64BC35C-A806-4E80-BB41-E4C56BD69A3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DBC7A3-FBFE-4993-8B36-01BBCD31FE04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合理分配</a:t>
          </a:r>
          <a:endParaRPr lang="zh-TW" altLang="en-US" sz="28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B5B1AC-6074-4861-BDA0-7301B31B58A2}" type="parTrans" cxnId="{439027A6-6980-4149-9431-C649FF731E5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D6B6FE-E71E-4C3B-AFD0-1D74C49B6F78}" type="sibTrans" cxnId="{439027A6-6980-4149-9431-C649FF731E5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9BD2E7-9A35-42AD-A99F-BCE19FF04A86}">
      <dgm:prSet phldrT="[文字]"/>
      <dgm:spPr/>
      <dgm:t>
        <a:bodyPr/>
        <a:lstStyle/>
        <a:p>
          <a:pPr marL="273050" indent="0"/>
          <a:r>
            <a:rPr lang="zh-TW" altLang="en-US" b="0" i="0" u="none" strike="noStrike" cap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rebuchet MS"/>
              <a:sym typeface="Trebuchet MS"/>
            </a:rPr>
            <a:t>醫護優先、防疫優先、病患優先</a:t>
          </a:r>
          <a:endParaRPr lang="zh-TW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44E81E-ACDF-433D-9480-C1FCDAF36FCE}" type="parTrans" cxnId="{FFE28260-D524-43D9-B0D6-3C20572E2CC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08D910-471D-4EE0-B672-F3B3704B9441}" type="sibTrans" cxnId="{FFE28260-D524-43D9-B0D6-3C20572E2CC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881FDF-63DF-4AAB-B48A-3B47C3B171DB}">
      <dgm:prSet custT="1"/>
      <dgm:spPr/>
      <dgm:t>
        <a:bodyPr/>
        <a:lstStyle/>
        <a:p>
          <a:pPr marL="84138" indent="0"/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地方衛生單位</a:t>
          </a:r>
          <a:endParaRPr lang="en-US" altLang="zh-TW" sz="20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5B5441-2B04-4CBA-8FC0-4408B580C6ED}" type="parTrans" cxnId="{B7A3E9B7-39E9-4491-8635-25D031E09A3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CD9E2A-B977-4C73-A368-65E824D260DB}" type="sibTrans" cxnId="{B7A3E9B7-39E9-4491-8635-25D031E09A3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5DAE6A-9C3B-41D0-AA63-27B03A4916A8}">
      <dgm:prSet custT="1"/>
      <dgm:spPr/>
      <dgm:t>
        <a:bodyPr/>
        <a:lstStyle/>
        <a:p>
          <a:pPr marL="84138" indent="0"/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醫院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EA4C85-FB07-4454-A8E4-B8203CB7D513}" type="parTrans" cxnId="{0445D9AB-BDEE-46E7-B934-547BE4D8963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CBC4A5-937E-479C-B51F-2CC5C93C68B2}" type="sibTrans" cxnId="{0445D9AB-BDEE-46E7-B934-547BE4D8963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D6CF96-6D06-40A1-AB33-7EFB13C13966}">
      <dgm:prSet/>
      <dgm:spPr/>
      <dgm:t>
        <a:bodyPr/>
        <a:lstStyle/>
        <a:p>
          <a:pPr marL="357188" indent="0"/>
          <a:r>
            <a:rPr lang="zh-TW" altLang="en-US" b="0" i="0" u="none" strike="noStrike" cap="none" dirty="0" smtClean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rebuchet MS"/>
              <a:sym typeface="Trebuchet MS"/>
            </a:rPr>
            <a:t>徵用國內產製口罩、補助廠商提升產能</a:t>
          </a:r>
          <a:endParaRPr lang="en-US" altLang="zh-TW" dirty="0" smtClean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E126DF-6DBE-42F8-965C-D171FF8B1E54}" type="parTrans" cxnId="{EF1DA85B-2766-476F-8D0C-43C585F6926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E6B149-8146-4DCA-AEE2-F485440EAF12}" type="sibTrans" cxnId="{EF1DA85B-2766-476F-8D0C-43C585F6926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5DBB8-D8F9-46D8-A9D0-4051C059E970}">
      <dgm:prSet/>
      <dgm:spPr/>
      <dgm:t>
        <a:bodyPr/>
        <a:lstStyle/>
        <a:p>
          <a:pPr marL="273050" indent="0"/>
          <a:r>
            <a:rPr lang="zh-TW" altLang="en-US" b="0" i="0" u="none" strike="noStrike" cap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rebuchet MS"/>
              <a:sym typeface="Trebuchet MS"/>
            </a:rPr>
            <a:t>口罩實名制</a:t>
          </a:r>
          <a:r>
            <a:rPr lang="en-US" altLang="zh-TW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endParaRPr lang="en-US" altLang="zh-TW" b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831551-6B23-470E-8A47-E76E0E5191DA}" type="parTrans" cxnId="{3C9AC8CD-E995-488E-A515-4A16F8E3CB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152657-5C20-48B1-822F-8798027095E8}" type="sibTrans" cxnId="{3C9AC8CD-E995-488E-A515-4A16F8E3CBC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651132-D760-4108-BE1F-2D5DFDFF3E2E}">
      <dgm:prSet/>
      <dgm:spPr/>
      <dgm:t>
        <a:bodyPr/>
        <a:lstStyle/>
        <a:p>
          <a:pPr marL="536575" indent="-179388"/>
          <a:r>
            <a:rPr lang="zh-TW" altLang="en-US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每日產能</a:t>
          </a:r>
          <a:r>
            <a: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從</a:t>
          </a:r>
          <a:r>
            <a:rPr lang="en-US" altLang="zh-TW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190</a:t>
          </a:r>
          <a:r>
            <a:rPr lang="zh-TW" altLang="en-US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萬片</a:t>
          </a:r>
          <a:r>
            <a:rPr lang="en-US" altLang="zh-TW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提升至</a:t>
          </a:r>
          <a:r>
            <a:rPr lang="en-US" altLang="zh-TW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u="none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月的</a:t>
          </a:r>
          <a:r>
            <a:rPr lang="en-US" altLang="zh-TW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2000</a:t>
          </a:r>
          <a:r>
            <a:rPr lang="zh-TW" altLang="en-US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萬片</a:t>
          </a:r>
          <a:r>
            <a:rPr lang="en-US" altLang="zh-TW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u="sng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endParaRPr lang="en-US" altLang="zh-TW" dirty="0" smtClean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0C7019-0EA7-4405-971E-5083482778BA}" type="parTrans" cxnId="{BBF6540B-48D1-436A-B9AB-CDF848FEC41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955972-52C0-417E-9283-AFB88637C005}" type="sibTrans" cxnId="{BBF6540B-48D1-436A-B9AB-CDF848FEC41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FDBF91-F2C8-403A-8255-2A46705B0A16}" type="pres">
      <dgm:prSet presAssocID="{D5FEFAF2-04AC-47D5-AF64-89B6A56CE7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846298A-C1F3-4242-8EB6-F4483A7E2B9F}" type="pres">
      <dgm:prSet presAssocID="{1AAAB33D-03DD-40F8-A3E0-7318F596DCD0}" presName="linNode" presStyleCnt="0"/>
      <dgm:spPr/>
    </dgm:pt>
    <dgm:pt modelId="{7EA9CAD1-1C8C-463B-B8F9-DD7BC49D83FA}" type="pres">
      <dgm:prSet presAssocID="{1AAAB33D-03DD-40F8-A3E0-7318F596DCD0}" presName="parentText" presStyleLbl="node1" presStyleIdx="0" presStyleCnt="3" custScaleX="69801" custScaleY="7935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10D891-949C-46A2-AC55-1DD8D90F3DDD}" type="pres">
      <dgm:prSet presAssocID="{1AAAB33D-03DD-40F8-A3E0-7318F596DCD0}" presName="descendantText" presStyleLbl="alignAccFollowNode1" presStyleIdx="0" presStyleCnt="3" custScaleX="104935" custLinFactNeighborX="-4627" custLinFactNeighborY="3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723F26-66EB-4F68-9945-DBEF770A39E8}" type="pres">
      <dgm:prSet presAssocID="{57B5B1A3-BF7E-4114-9383-F8CF2DFF49D3}" presName="sp" presStyleCnt="0"/>
      <dgm:spPr/>
    </dgm:pt>
    <dgm:pt modelId="{8034EA82-4FBA-4D29-BB28-5B057F2B6DD8}" type="pres">
      <dgm:prSet presAssocID="{6FCCACA7-4742-4383-8F12-4BD182E1747B}" presName="linNode" presStyleCnt="0"/>
      <dgm:spPr/>
    </dgm:pt>
    <dgm:pt modelId="{A6BA85C8-A1A0-4BBF-B300-6D9F43CBAF2A}" type="pres">
      <dgm:prSet presAssocID="{6FCCACA7-4742-4383-8F12-4BD182E1747B}" presName="parentText" presStyleLbl="node1" presStyleIdx="1" presStyleCnt="3" custScaleX="67988" custScaleY="11811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75D05D-4766-4830-BB6B-2709479F69ED}" type="pres">
      <dgm:prSet presAssocID="{6FCCACA7-4742-4383-8F12-4BD182E1747B}" presName="descendantText" presStyleLbl="alignAccFollowNode1" presStyleIdx="1" presStyleCnt="3" custScaleX="108281" custScaleY="145142" custLinFactNeighborX="-8050" custLinFactNeighborY="21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EF70DB-EFA0-482A-A7D6-CA516CE27E90}" type="pres">
      <dgm:prSet presAssocID="{9EC9DCAD-5B80-494E-BE76-9286BFA5EA53}" presName="sp" presStyleCnt="0"/>
      <dgm:spPr/>
    </dgm:pt>
    <dgm:pt modelId="{149F0A67-6B00-4193-B665-2B2C9B6E1DC6}" type="pres">
      <dgm:prSet presAssocID="{D6DBC7A3-FBFE-4993-8B36-01BBCD31FE04}" presName="linNode" presStyleCnt="0"/>
      <dgm:spPr/>
    </dgm:pt>
    <dgm:pt modelId="{AB6D1992-ED65-4A97-8036-9065A9E3EDBA}" type="pres">
      <dgm:prSet presAssocID="{D6DBC7A3-FBFE-4993-8B36-01BBCD31FE04}" presName="parentText" presStyleLbl="node1" presStyleIdx="2" presStyleCnt="3" custScaleX="69371" custScaleY="10243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85A6B3-7B9D-4BA0-B808-0A5E4EC7F709}" type="pres">
      <dgm:prSet presAssocID="{D6DBC7A3-FBFE-4993-8B36-01BBCD31FE04}" presName="descendantText" presStyleLbl="alignAccFollowNode1" presStyleIdx="2" presStyleCnt="3" custScaleX="106573" custScaleY="113672" custLinFactNeighborX="-6004" custLinFactNeighborY="42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9779C9C-3ED9-4535-A1D7-707A85285310}" srcId="{1AAAB33D-03DD-40F8-A3E0-7318F596DCD0}" destId="{8961C540-719F-4EEF-B707-FF852CA2186A}" srcOrd="0" destOrd="0" parTransId="{E0851DE3-A2C8-4540-8985-778149F980FC}" sibTransId="{5DBD9BFF-598E-4F5B-A434-753A925C45E8}"/>
    <dgm:cxn modelId="{3277CE4F-B538-4921-8828-BEAB2B9504A5}" type="presOf" srcId="{4E95DBB8-D8F9-46D8-A9D0-4051C059E970}" destId="{B985A6B3-7B9D-4BA0-B808-0A5E4EC7F709}" srcOrd="0" destOrd="1" presId="urn:microsoft.com/office/officeart/2005/8/layout/vList5"/>
    <dgm:cxn modelId="{B89E19A1-AE9E-4323-B417-BD236A4740A1}" type="presOf" srcId="{D6DBC7A3-FBFE-4993-8B36-01BBCD31FE04}" destId="{AB6D1992-ED65-4A97-8036-9065A9E3EDBA}" srcOrd="0" destOrd="0" presId="urn:microsoft.com/office/officeart/2005/8/layout/vList5"/>
    <dgm:cxn modelId="{B9E31D75-821C-4497-A124-C0E53456872C}" type="presOf" srcId="{C29BD2E7-9A35-42AD-A99F-BCE19FF04A86}" destId="{B985A6B3-7B9D-4BA0-B808-0A5E4EC7F709}" srcOrd="0" destOrd="0" presId="urn:microsoft.com/office/officeart/2005/8/layout/vList5"/>
    <dgm:cxn modelId="{7B43A593-7478-4613-80C4-02FD20712CAC}" type="presOf" srcId="{56772FB8-44F6-4AF6-810C-BEB5019CFC46}" destId="{6A75D05D-4766-4830-BB6B-2709479F69ED}" srcOrd="0" destOrd="0" presId="urn:microsoft.com/office/officeart/2005/8/layout/vList5"/>
    <dgm:cxn modelId="{27313005-637A-4922-8308-E06AAB7F13D8}" type="presOf" srcId="{BB881FDF-63DF-4AAB-B48A-3B47C3B171DB}" destId="{4110D891-949C-46A2-AC55-1DD8D90F3DDD}" srcOrd="0" destOrd="1" presId="urn:microsoft.com/office/officeart/2005/8/layout/vList5"/>
    <dgm:cxn modelId="{F64BC35C-A806-4E80-BB41-E4C56BD69A37}" srcId="{6FCCACA7-4742-4383-8F12-4BD182E1747B}" destId="{56772FB8-44F6-4AF6-810C-BEB5019CFC46}" srcOrd="0" destOrd="0" parTransId="{FDE0B84B-52D2-4AC9-AB68-790B121C51C0}" sibTransId="{73773D4E-33E6-4354-84C8-8961D1A193C0}"/>
    <dgm:cxn modelId="{7C19A349-646D-4207-B491-96D387E0DC2C}" srcId="{D5FEFAF2-04AC-47D5-AF64-89B6A56CE7AD}" destId="{1AAAB33D-03DD-40F8-A3E0-7318F596DCD0}" srcOrd="0" destOrd="0" parTransId="{C7601182-DEA9-44AA-B525-C057B35EB7CF}" sibTransId="{57B5B1A3-BF7E-4114-9383-F8CF2DFF49D3}"/>
    <dgm:cxn modelId="{FC20ABE1-3B7A-45AD-984E-5EB1C5B1BED5}" type="presOf" srcId="{6FCCACA7-4742-4383-8F12-4BD182E1747B}" destId="{A6BA85C8-A1A0-4BBF-B300-6D9F43CBAF2A}" srcOrd="0" destOrd="0" presId="urn:microsoft.com/office/officeart/2005/8/layout/vList5"/>
    <dgm:cxn modelId="{79191FAE-73FF-4FAE-8A8F-50A6526A9230}" type="presOf" srcId="{D5FEFAF2-04AC-47D5-AF64-89B6A56CE7AD}" destId="{D4FDBF91-F2C8-403A-8255-2A46705B0A16}" srcOrd="0" destOrd="0" presId="urn:microsoft.com/office/officeart/2005/8/layout/vList5"/>
    <dgm:cxn modelId="{BBF6540B-48D1-436A-B9AB-CDF848FEC414}" srcId="{6FCCACA7-4742-4383-8F12-4BD182E1747B}" destId="{A4651132-D760-4108-BE1F-2D5DFDFF3E2E}" srcOrd="2" destOrd="0" parTransId="{F80C7019-0EA7-4405-971E-5083482778BA}" sibTransId="{DD955972-52C0-417E-9283-AFB88637C005}"/>
    <dgm:cxn modelId="{BC9CB48F-17D3-4EE7-A2AF-4F105A37E953}" type="presOf" srcId="{8961C540-719F-4EEF-B707-FF852CA2186A}" destId="{4110D891-949C-46A2-AC55-1DD8D90F3DDD}" srcOrd="0" destOrd="0" presId="urn:microsoft.com/office/officeart/2005/8/layout/vList5"/>
    <dgm:cxn modelId="{EF1DA85B-2766-476F-8D0C-43C585F6926E}" srcId="{6FCCACA7-4742-4383-8F12-4BD182E1747B}" destId="{11D6CF96-6D06-40A1-AB33-7EFB13C13966}" srcOrd="1" destOrd="0" parTransId="{01E126DF-6DBE-42F8-965C-D171FF8B1E54}" sibTransId="{59E6B149-8146-4DCA-AEE2-F485440EAF12}"/>
    <dgm:cxn modelId="{B7A3E9B7-39E9-4491-8635-25D031E09A3A}" srcId="{1AAAB33D-03DD-40F8-A3E0-7318F596DCD0}" destId="{BB881FDF-63DF-4AAB-B48A-3B47C3B171DB}" srcOrd="1" destOrd="0" parTransId="{8C5B5441-2B04-4CBA-8FC0-4408B580C6ED}" sibTransId="{49CD9E2A-B977-4C73-A368-65E824D260DB}"/>
    <dgm:cxn modelId="{D93285BF-830A-40F4-8F6C-0CF3FA261378}" type="presOf" srcId="{1AAAB33D-03DD-40F8-A3E0-7318F596DCD0}" destId="{7EA9CAD1-1C8C-463B-B8F9-DD7BC49D83FA}" srcOrd="0" destOrd="0" presId="urn:microsoft.com/office/officeart/2005/8/layout/vList5"/>
    <dgm:cxn modelId="{0445D9AB-BDEE-46E7-B934-547BE4D89630}" srcId="{1AAAB33D-03DD-40F8-A3E0-7318F596DCD0}" destId="{3A5DAE6A-9C3B-41D0-AA63-27B03A4916A8}" srcOrd="2" destOrd="0" parTransId="{FDEA4C85-FB07-4454-A8E4-B8203CB7D513}" sibTransId="{93CBC4A5-937E-479C-B51F-2CC5C93C68B2}"/>
    <dgm:cxn modelId="{3C9AC8CD-E995-488E-A515-4A16F8E3CBC1}" srcId="{D6DBC7A3-FBFE-4993-8B36-01BBCD31FE04}" destId="{4E95DBB8-D8F9-46D8-A9D0-4051C059E970}" srcOrd="1" destOrd="0" parTransId="{4E831551-6B23-470E-8A47-E76E0E5191DA}" sibTransId="{27152657-5C20-48B1-822F-8798027095E8}"/>
    <dgm:cxn modelId="{30EBA79A-AB63-433A-87D5-064F0E060815}" srcId="{D5FEFAF2-04AC-47D5-AF64-89B6A56CE7AD}" destId="{6FCCACA7-4742-4383-8F12-4BD182E1747B}" srcOrd="1" destOrd="0" parTransId="{20290439-0DED-4C35-96C8-31CC922A6D4E}" sibTransId="{9EC9DCAD-5B80-494E-BE76-9286BFA5EA53}"/>
    <dgm:cxn modelId="{FFE28260-D524-43D9-B0D6-3C20572E2CC6}" srcId="{D6DBC7A3-FBFE-4993-8B36-01BBCD31FE04}" destId="{C29BD2E7-9A35-42AD-A99F-BCE19FF04A86}" srcOrd="0" destOrd="0" parTransId="{8E44E81E-ACDF-433D-9480-C1FCDAF36FCE}" sibTransId="{B308D910-471D-4EE0-B672-F3B3704B9441}"/>
    <dgm:cxn modelId="{43A4E46F-2189-488E-B3A9-A8E436F5A4B5}" type="presOf" srcId="{A4651132-D760-4108-BE1F-2D5DFDFF3E2E}" destId="{6A75D05D-4766-4830-BB6B-2709479F69ED}" srcOrd="0" destOrd="2" presId="urn:microsoft.com/office/officeart/2005/8/layout/vList5"/>
    <dgm:cxn modelId="{8995678D-7315-4CF4-A1EB-565CD65A642E}" type="presOf" srcId="{3A5DAE6A-9C3B-41D0-AA63-27B03A4916A8}" destId="{4110D891-949C-46A2-AC55-1DD8D90F3DDD}" srcOrd="0" destOrd="2" presId="urn:microsoft.com/office/officeart/2005/8/layout/vList5"/>
    <dgm:cxn modelId="{377F0FD9-E4AE-4717-8217-DAC2F94FD8CE}" type="presOf" srcId="{11D6CF96-6D06-40A1-AB33-7EFB13C13966}" destId="{6A75D05D-4766-4830-BB6B-2709479F69ED}" srcOrd="0" destOrd="1" presId="urn:microsoft.com/office/officeart/2005/8/layout/vList5"/>
    <dgm:cxn modelId="{439027A6-6980-4149-9431-C649FF731E58}" srcId="{D5FEFAF2-04AC-47D5-AF64-89B6A56CE7AD}" destId="{D6DBC7A3-FBFE-4993-8B36-01BBCD31FE04}" srcOrd="2" destOrd="0" parTransId="{4FB5B1AC-6074-4861-BDA0-7301B31B58A2}" sibTransId="{88D6B6FE-E71E-4C3B-AFD0-1D74C49B6F78}"/>
    <dgm:cxn modelId="{D0FAC518-EFEF-4FDD-B9B7-AFDFA55CBA9F}" type="presParOf" srcId="{D4FDBF91-F2C8-403A-8255-2A46705B0A16}" destId="{8846298A-C1F3-4242-8EB6-F4483A7E2B9F}" srcOrd="0" destOrd="0" presId="urn:microsoft.com/office/officeart/2005/8/layout/vList5"/>
    <dgm:cxn modelId="{1DA20BCA-1E7A-49F0-B170-0E9DA022839D}" type="presParOf" srcId="{8846298A-C1F3-4242-8EB6-F4483A7E2B9F}" destId="{7EA9CAD1-1C8C-463B-B8F9-DD7BC49D83FA}" srcOrd="0" destOrd="0" presId="urn:microsoft.com/office/officeart/2005/8/layout/vList5"/>
    <dgm:cxn modelId="{353013FE-A27D-4879-B36D-5D8638D8BA5C}" type="presParOf" srcId="{8846298A-C1F3-4242-8EB6-F4483A7E2B9F}" destId="{4110D891-949C-46A2-AC55-1DD8D90F3DDD}" srcOrd="1" destOrd="0" presId="urn:microsoft.com/office/officeart/2005/8/layout/vList5"/>
    <dgm:cxn modelId="{3FD48326-A795-4350-9A67-24EE347FA22D}" type="presParOf" srcId="{D4FDBF91-F2C8-403A-8255-2A46705B0A16}" destId="{83723F26-66EB-4F68-9945-DBEF770A39E8}" srcOrd="1" destOrd="0" presId="urn:microsoft.com/office/officeart/2005/8/layout/vList5"/>
    <dgm:cxn modelId="{9F807D47-6CE9-4B40-A42C-14F451114CD6}" type="presParOf" srcId="{D4FDBF91-F2C8-403A-8255-2A46705B0A16}" destId="{8034EA82-4FBA-4D29-BB28-5B057F2B6DD8}" srcOrd="2" destOrd="0" presId="urn:microsoft.com/office/officeart/2005/8/layout/vList5"/>
    <dgm:cxn modelId="{943B669F-3237-4D70-8149-DDC28913F0EA}" type="presParOf" srcId="{8034EA82-4FBA-4D29-BB28-5B057F2B6DD8}" destId="{A6BA85C8-A1A0-4BBF-B300-6D9F43CBAF2A}" srcOrd="0" destOrd="0" presId="urn:microsoft.com/office/officeart/2005/8/layout/vList5"/>
    <dgm:cxn modelId="{18D3D076-DCF6-4612-8731-55CB61E18E74}" type="presParOf" srcId="{8034EA82-4FBA-4D29-BB28-5B057F2B6DD8}" destId="{6A75D05D-4766-4830-BB6B-2709479F69ED}" srcOrd="1" destOrd="0" presId="urn:microsoft.com/office/officeart/2005/8/layout/vList5"/>
    <dgm:cxn modelId="{1AC04938-54E1-42AC-A9A1-06E201FCFA6B}" type="presParOf" srcId="{D4FDBF91-F2C8-403A-8255-2A46705B0A16}" destId="{53EF70DB-EFA0-482A-A7D6-CA516CE27E90}" srcOrd="3" destOrd="0" presId="urn:microsoft.com/office/officeart/2005/8/layout/vList5"/>
    <dgm:cxn modelId="{3AD29400-B566-46A5-9A61-6A37D3B2E489}" type="presParOf" srcId="{D4FDBF91-F2C8-403A-8255-2A46705B0A16}" destId="{149F0A67-6B00-4193-B665-2B2C9B6E1DC6}" srcOrd="4" destOrd="0" presId="urn:microsoft.com/office/officeart/2005/8/layout/vList5"/>
    <dgm:cxn modelId="{09345EC8-607E-416B-88B4-E8594054F498}" type="presParOf" srcId="{149F0A67-6B00-4193-B665-2B2C9B6E1DC6}" destId="{AB6D1992-ED65-4A97-8036-9065A9E3EDBA}" srcOrd="0" destOrd="0" presId="urn:microsoft.com/office/officeart/2005/8/layout/vList5"/>
    <dgm:cxn modelId="{598CFE0F-18A8-4096-A306-1263375A102B}" type="presParOf" srcId="{149F0A67-6B00-4193-B665-2B2C9B6E1DC6}" destId="{B985A6B3-7B9D-4BA0-B808-0A5E4EC7F70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1" y="1"/>
            <a:ext cx="2889938" cy="498056"/>
          </a:xfrm>
          <a:prstGeom prst="rect">
            <a:avLst/>
          </a:prstGeom>
        </p:spPr>
        <p:txBody>
          <a:bodyPr vert="horz" lIns="89912" tIns="44960" rIns="89912" bIns="44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7617" y="1"/>
            <a:ext cx="2889938" cy="498056"/>
          </a:xfrm>
          <a:prstGeom prst="rect">
            <a:avLst/>
          </a:prstGeom>
        </p:spPr>
        <p:txBody>
          <a:bodyPr vert="horz" lIns="89912" tIns="44960" rIns="89912" bIns="44960" rtlCol="0"/>
          <a:lstStyle>
            <a:lvl1pPr algn="r">
              <a:defRPr sz="1200"/>
            </a:lvl1pPr>
          </a:lstStyle>
          <a:p>
            <a:fld id="{E17350BE-2858-4E0F-B096-AD99F18D240C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1" y="9428602"/>
            <a:ext cx="2889938" cy="498055"/>
          </a:xfrm>
          <a:prstGeom prst="rect">
            <a:avLst/>
          </a:prstGeom>
        </p:spPr>
        <p:txBody>
          <a:bodyPr vert="horz" lIns="89912" tIns="44960" rIns="89912" bIns="44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7617" y="9428602"/>
            <a:ext cx="2889938" cy="498055"/>
          </a:xfrm>
          <a:prstGeom prst="rect">
            <a:avLst/>
          </a:prstGeom>
        </p:spPr>
        <p:txBody>
          <a:bodyPr vert="horz" lIns="89912" tIns="44960" rIns="89912" bIns="44960" rtlCol="0" anchor="b"/>
          <a:lstStyle>
            <a:lvl1pPr algn="r">
              <a:defRPr sz="1200"/>
            </a:lvl1pPr>
          </a:lstStyle>
          <a:p>
            <a:fld id="{F8AE253F-CC3C-47CB-AFCA-F5AF656435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842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1" y="1"/>
            <a:ext cx="2889938" cy="498056"/>
          </a:xfrm>
          <a:prstGeom prst="rect">
            <a:avLst/>
          </a:prstGeom>
        </p:spPr>
        <p:txBody>
          <a:bodyPr vert="horz" lIns="89912" tIns="44960" rIns="89912" bIns="44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77617" y="1"/>
            <a:ext cx="2889938" cy="498056"/>
          </a:xfrm>
          <a:prstGeom prst="rect">
            <a:avLst/>
          </a:prstGeom>
        </p:spPr>
        <p:txBody>
          <a:bodyPr vert="horz" lIns="89912" tIns="44960" rIns="89912" bIns="44960" rtlCol="0"/>
          <a:lstStyle>
            <a:lvl1pPr algn="r">
              <a:defRPr sz="1200"/>
            </a:lvl1pPr>
          </a:lstStyle>
          <a:p>
            <a:fld id="{981AB9F5-0C53-42A5-8743-12C7D4B86E78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12" tIns="44960" rIns="89912" bIns="44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6909" y="4777218"/>
            <a:ext cx="5335270" cy="3908615"/>
          </a:xfrm>
          <a:prstGeom prst="rect">
            <a:avLst/>
          </a:prstGeom>
        </p:spPr>
        <p:txBody>
          <a:bodyPr vert="horz" lIns="89912" tIns="44960" rIns="89912" bIns="4496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1" y="9428602"/>
            <a:ext cx="2889938" cy="498055"/>
          </a:xfrm>
          <a:prstGeom prst="rect">
            <a:avLst/>
          </a:prstGeom>
        </p:spPr>
        <p:txBody>
          <a:bodyPr vert="horz" lIns="89912" tIns="44960" rIns="89912" bIns="44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77617" y="9428602"/>
            <a:ext cx="2889938" cy="498055"/>
          </a:xfrm>
          <a:prstGeom prst="rect">
            <a:avLst/>
          </a:prstGeom>
        </p:spPr>
        <p:txBody>
          <a:bodyPr vert="horz" lIns="89912" tIns="44960" rIns="89912" bIns="44960" rtlCol="0" anchor="b"/>
          <a:lstStyle>
            <a:lvl1pPr algn="r">
              <a:defRPr sz="1200"/>
            </a:lvl1pPr>
          </a:lstStyle>
          <a:p>
            <a:fld id="{45F3078F-EF45-4482-B9AE-95C7D32B1B7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94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A34-009A-4513-A52B-D0877F07D5BE}" type="slidenum">
              <a:rPr lang="zh-TW" altLang="en-US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22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47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備忘稿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25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22707-162F-4446-A64A-AFF0924A096C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23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539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231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1241425"/>
            <a:ext cx="5948363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3:notes"/>
          <p:cNvSpPr txBox="1">
            <a:spLocks noGrp="1"/>
          </p:cNvSpPr>
          <p:nvPr>
            <p:ph type="body" idx="1"/>
          </p:nvPr>
        </p:nvSpPr>
        <p:spPr>
          <a:xfrm>
            <a:off x="353934" y="4882754"/>
            <a:ext cx="5852585" cy="426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54" tIns="44764" rIns="89554" bIns="44764" anchor="t" anchorCtr="0">
            <a:noAutofit/>
          </a:bodyPr>
          <a:lstStyle/>
          <a:p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958084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429863" y="4777220"/>
            <a:ext cx="5925670" cy="4481519"/>
          </a:xfrm>
        </p:spPr>
        <p:txBody>
          <a:bodyPr/>
          <a:lstStyle/>
          <a:p>
            <a:pPr algn="just"/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5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837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1241425"/>
            <a:ext cx="5948363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備忘稿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094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74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049" indent="-285161" defTabSz="90274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795" indent="-228445" defTabSz="90274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682" indent="-228445" defTabSz="90274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9146" indent="-228445" defTabSz="902747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2883" indent="-228445" defTabSz="9027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6620" indent="-228445" defTabSz="9027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0356" indent="-228445" defTabSz="9027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4093" indent="-228445" defTabSz="9027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F59F68F-7287-45C3-A56E-67BA8105184A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2" name="備忘稿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98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714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2199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7813" y="1247775"/>
            <a:ext cx="5988050" cy="33686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09708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1638" y="1230313"/>
            <a:ext cx="5916612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460368" y="4742120"/>
            <a:ext cx="5799681" cy="4778010"/>
          </a:xfrm>
        </p:spPr>
        <p:txBody>
          <a:bodyPr/>
          <a:lstStyle/>
          <a:p>
            <a:pPr algn="just"/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610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163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555175" y="4777218"/>
            <a:ext cx="5501263" cy="3908615"/>
          </a:xfrm>
        </p:spPr>
        <p:txBody>
          <a:bodyPr/>
          <a:lstStyle/>
          <a:p>
            <a:pPr lvl="0" algn="just" fontAlgn="base">
              <a:defRPr/>
            </a:pP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740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7813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備忘稿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606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580411" y="4805454"/>
            <a:ext cx="5501263" cy="3323594"/>
          </a:xfrm>
        </p:spPr>
        <p:txBody>
          <a:bodyPr/>
          <a:lstStyle/>
          <a:p>
            <a:pPr algn="just"/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778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607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3525" y="1255713"/>
            <a:ext cx="6026150" cy="3390900"/>
          </a:xfrm>
        </p:spPr>
      </p:sp>
      <p:sp>
        <p:nvSpPr>
          <p:cNvPr id="4" name="備忘稿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062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925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1230313"/>
            <a:ext cx="5916612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p20:notes"/>
          <p:cNvSpPr txBox="1">
            <a:spLocks noGrp="1"/>
          </p:cNvSpPr>
          <p:nvPr>
            <p:ph type="body" idx="1"/>
          </p:nvPr>
        </p:nvSpPr>
        <p:spPr>
          <a:xfrm>
            <a:off x="593030" y="4742121"/>
            <a:ext cx="5476025" cy="476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54" tIns="44365" rIns="88754" bIns="44365" anchor="t" anchorCtr="0">
            <a:noAutofit/>
          </a:bodyPr>
          <a:lstStyle/>
          <a:p>
            <a:pPr lvl="0" algn="just"/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8" name="Google Shape;878;p20:notes"/>
          <p:cNvSpPr txBox="1">
            <a:spLocks noGrp="1"/>
          </p:cNvSpPr>
          <p:nvPr>
            <p:ph type="sldNum" idx="12"/>
          </p:nvPr>
        </p:nvSpPr>
        <p:spPr>
          <a:xfrm>
            <a:off x="3737973" y="9359332"/>
            <a:ext cx="2859482" cy="49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754" tIns="44365" rIns="88754" bIns="44365" anchor="b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770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7813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備忘稿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505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7813" y="1247775"/>
            <a:ext cx="5988050" cy="3368675"/>
          </a:xfrm>
        </p:spPr>
      </p:sp>
      <p:sp>
        <p:nvSpPr>
          <p:cNvPr id="4" name="備忘稿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9795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80721" y="4783330"/>
            <a:ext cx="5445760" cy="4850070"/>
          </a:xfrm>
        </p:spPr>
        <p:txBody>
          <a:bodyPr/>
          <a:lstStyle/>
          <a:p>
            <a:pPr algn="just"/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280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1230313"/>
            <a:ext cx="5916612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24:notes"/>
          <p:cNvSpPr txBox="1">
            <a:spLocks noGrp="1"/>
          </p:cNvSpPr>
          <p:nvPr>
            <p:ph type="body" idx="1"/>
          </p:nvPr>
        </p:nvSpPr>
        <p:spPr>
          <a:xfrm>
            <a:off x="504704" y="4729257"/>
            <a:ext cx="5694686" cy="445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129" tIns="44565" rIns="89129" bIns="44565" anchor="t" anchorCtr="0">
            <a:noAutofit/>
          </a:bodyPr>
          <a:lstStyle/>
          <a:p>
            <a:pPr algn="just"/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4" name="Google Shape;834;p24:notes"/>
          <p:cNvSpPr txBox="1">
            <a:spLocks noGrp="1"/>
          </p:cNvSpPr>
          <p:nvPr>
            <p:ph type="sldNum" idx="12"/>
          </p:nvPr>
        </p:nvSpPr>
        <p:spPr>
          <a:xfrm>
            <a:off x="3737975" y="9359333"/>
            <a:ext cx="2859482" cy="49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129" tIns="44565" rIns="89129" bIns="44565" anchor="b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686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302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621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0190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altLang="zh-TW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38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82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392701" y="4800247"/>
            <a:ext cx="5697943" cy="4464469"/>
          </a:xfrm>
        </p:spPr>
        <p:txBody>
          <a:bodyPr/>
          <a:lstStyle/>
          <a:p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04776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3675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9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31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35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723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3078F-EF45-4482-B9AE-95C7D32B1B79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74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rgbClr val="F7931F">
                      <a:lumMod val="50000"/>
                    </a:srgbClr>
                  </a:solidFill>
                </a:rPr>
                <a:t>To insert your own icons*:</a:t>
              </a:r>
            </a:p>
            <a:p>
              <a:endParaRPr lang="en-US" sz="1400">
                <a:solidFill>
                  <a:srgbClr val="F7931F">
                    <a:lumMod val="50000"/>
                  </a:srgbClr>
                </a:solidFill>
              </a:endParaRPr>
            </a:p>
            <a:p>
              <a:r>
                <a:rPr lang="en-US" sz="1400" b="1">
                  <a:solidFill>
                    <a:srgbClr val="F7931F">
                      <a:lumMod val="50000"/>
                    </a:srgbClr>
                  </a:solidFill>
                </a:rPr>
                <a:t>Insert</a:t>
              </a:r>
              <a:r>
                <a:rPr lang="en-US" sz="1400">
                  <a:solidFill>
                    <a:srgbClr val="F7931F">
                      <a:lumMod val="50000"/>
                    </a:srgbClr>
                  </a:solidFill>
                </a:rPr>
                <a:t> &gt;&gt; </a:t>
              </a:r>
              <a:r>
                <a:rPr lang="en-US" sz="1400" b="1">
                  <a:solidFill>
                    <a:srgbClr val="F7931F">
                      <a:lumMod val="50000"/>
                    </a:srgbClr>
                  </a:solidFill>
                </a:rPr>
                <a:t>Icons</a:t>
              </a:r>
            </a:p>
            <a:p>
              <a:endParaRPr lang="en-US" sz="1400">
                <a:solidFill>
                  <a:srgbClr val="F7931F">
                    <a:lumMod val="50000"/>
                  </a:srgbClr>
                </a:solidFill>
              </a:endParaRPr>
            </a:p>
            <a:p>
              <a:r>
                <a:rPr lang="en-US" sz="1200" i="1">
                  <a:solidFill>
                    <a:srgbClr val="F7931F">
                      <a:lumMod val="50000"/>
                    </a:srgb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95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339966"/>
                </a:solidFill>
              </a:rPr>
              <a:pPr/>
              <a:t>‹#›</a:t>
            </a:fld>
            <a:endParaRPr 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2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srgbClr val="339966"/>
                </a:solidFill>
              </a:rPr>
              <a:pPr/>
              <a:t>‹#›</a:t>
            </a:fld>
            <a:endParaRPr 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8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339966"/>
                </a:solidFill>
              </a:rPr>
              <a:pPr/>
              <a:t>‹#›</a:t>
            </a:fld>
            <a:endParaRPr 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4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8718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直角三角形 6"/>
          <p:cNvSpPr/>
          <p:nvPr userDrawn="1"/>
        </p:nvSpPr>
        <p:spPr>
          <a:xfrm rot="10800000">
            <a:off x="11264202" y="-8467"/>
            <a:ext cx="937846" cy="6858000"/>
          </a:xfrm>
          <a:prstGeom prst="rtTriangle">
            <a:avLst/>
          </a:prstGeom>
          <a:solidFill>
            <a:srgbClr val="5ABB7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直角三角形 7"/>
          <p:cNvSpPr/>
          <p:nvPr userDrawn="1"/>
        </p:nvSpPr>
        <p:spPr>
          <a:xfrm>
            <a:off x="-5629" y="3097674"/>
            <a:ext cx="541960" cy="3751859"/>
          </a:xfrm>
          <a:prstGeom prst="rtTriangle">
            <a:avLst/>
          </a:prstGeom>
          <a:solidFill>
            <a:srgbClr val="5ABB7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4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4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6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8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srgbClr val="339966"/>
                </a:solidFill>
              </a:rPr>
              <a:pPr/>
              <a:t>‹#›</a:t>
            </a:fld>
            <a:endParaRPr lang="en-US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3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>
              <a:defRPr/>
            </a:pPr>
            <a:r>
              <a:rPr lang="en-US" sz="3200" spc="150" dirty="0">
                <a:solidFill>
                  <a:prstClr val="white">
                    <a:lumMod val="75000"/>
                  </a:prstClr>
                </a:solidFill>
              </a:rPr>
              <a:t>www.</a:t>
            </a:r>
            <a:r>
              <a:rPr lang="en-US" sz="3200" spc="150" dirty="0">
                <a:solidFill>
                  <a:prstClr val="black">
                    <a:lumMod val="85000"/>
                    <a:lumOff val="15000"/>
                  </a:prstClr>
                </a:solidFill>
              </a:rPr>
              <a:t>presentationgo</a:t>
            </a:r>
            <a:r>
              <a:rPr lang="en-US" sz="3200" spc="150" dirty="0">
                <a:solidFill>
                  <a:prstClr val="white">
                    <a:lumMod val="75000"/>
                  </a:prstClr>
                </a:solidFill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555555"/>
                </a:solidFill>
                <a:latin typeface="Open Sans" panose="020B0606030504020204" pitchFamily="34" charset="0"/>
              </a:rPr>
              <a:t>© </a:t>
            </a:r>
            <a:r>
              <a:rPr lang="en-US" sz="1100" dirty="0">
                <a:solidFill>
                  <a:srgbClr val="A5CD28"/>
                </a:solidFill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82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直角三角形 6"/>
          <p:cNvSpPr/>
          <p:nvPr userDrawn="1"/>
        </p:nvSpPr>
        <p:spPr>
          <a:xfrm rot="10800000">
            <a:off x="11684252" y="-8467"/>
            <a:ext cx="517796" cy="6858000"/>
          </a:xfrm>
          <a:prstGeom prst="rtTriangle">
            <a:avLst/>
          </a:prstGeom>
          <a:solidFill>
            <a:srgbClr val="5ABB7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Gill Sans MT" panose="020B0502020104020203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190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46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74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eg"/><Relationship Id="rId11" Type="http://schemas.microsoft.com/office/2007/relationships/diagramDrawing" Target="../diagrams/drawing2.xml"/><Relationship Id="rId5" Type="http://schemas.openxmlformats.org/officeDocument/2006/relationships/image" Target="../media/image7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75.png"/><Relationship Id="rId9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>
          <a:xfrm>
            <a:off x="1261631" y="1961998"/>
            <a:ext cx="9500104" cy="863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6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面對疫情之危機處理</a:t>
            </a:r>
            <a:endParaRPr lang="en-US" altLang="zh-TW" sz="6000" b="1" dirty="0">
              <a:solidFill>
                <a:srgbClr val="F7931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91158" y="3017240"/>
            <a:ext cx="6641051" cy="10899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疾病管制署臺北區管制中心 謝瑞煒</a:t>
            </a:r>
            <a:r>
              <a:rPr lang="zh-TW" altLang="en-US" sz="2800" b="1" dirty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</a:t>
            </a:r>
            <a:endParaRPr lang="en-US" altLang="zh-TW" sz="2800" b="1" dirty="0" smtClean="0">
              <a:solidFill>
                <a:srgbClr val="00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</a:pPr>
            <a:r>
              <a:rPr lang="en-US" altLang="zh-TW" sz="28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2020/8/4</a:t>
            </a:r>
            <a:endParaRPr lang="zh-TW" altLang="en-US" sz="2800" b="1" dirty="0">
              <a:solidFill>
                <a:srgbClr val="00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43" y="490282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42" y="3130949"/>
            <a:ext cx="4702217" cy="313358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25144" y="2778023"/>
            <a:ext cx="5997112" cy="324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未知新興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傳染病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病毒起源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不明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臨床症狀無特異性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傳播速度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目前無疫苗可預防</a:t>
            </a:r>
          </a:p>
        </p:txBody>
      </p:sp>
      <p:sp>
        <p:nvSpPr>
          <p:cNvPr id="4" name="矩形 3"/>
          <p:cNvSpPr/>
          <p:nvPr/>
        </p:nvSpPr>
        <p:spPr>
          <a:xfrm>
            <a:off x="1391742" y="561509"/>
            <a:ext cx="10482357" cy="1903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ts val="300"/>
              </a:spcBef>
            </a:pPr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在發生大流行之前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fontAlgn="base">
              <a:lnSpc>
                <a:spcPct val="120000"/>
              </a:lnSpc>
              <a:spcBef>
                <a:spcPts val="300"/>
              </a:spcBef>
            </a:pPr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我們為何即將武漢肺炎視為風險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="" xmlns:a16="http://schemas.microsoft.com/office/drawing/2014/main" id="{820264AF-BAB3-4AED-83A1-6636A1B6F9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0072" y="6356351"/>
            <a:ext cx="2743200" cy="365125"/>
          </a:xfrm>
        </p:spPr>
        <p:txBody>
          <a:bodyPr/>
          <a:lstStyle/>
          <a:p>
            <a:pPr defTabSz="1828434"/>
            <a:fld id="{48F63A3B-78C7-47BE-AE5E-E10140E04643}" type="slidenum">
              <a:rPr lang="en-US" sz="2200">
                <a:solidFill>
                  <a:schemeClr val="tx1"/>
                </a:solidFill>
              </a:rPr>
              <a:pPr defTabSz="1828434"/>
              <a:t>10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" y="0"/>
            <a:ext cx="12172208" cy="6858000"/>
          </a:xfrm>
          <a:prstGeom prst="rect">
            <a:avLst/>
          </a:prstGeom>
        </p:spPr>
      </p:pic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055111438"/>
              </p:ext>
            </p:extLst>
          </p:nvPr>
        </p:nvGraphicFramePr>
        <p:xfrm>
          <a:off x="1523968" y="1142985"/>
          <a:ext cx="9072626" cy="4844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投影片編號版面配置區 1">
            <a:extLst>
              <a:ext uri="{FF2B5EF4-FFF2-40B4-BE49-F238E27FC236}">
                <a16:creationId xmlns="" xmlns:a16="http://schemas.microsoft.com/office/drawing/2014/main" id="{820264AF-BAB3-4AED-83A1-6636A1B6F9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0072" y="6356351"/>
            <a:ext cx="2743200" cy="365125"/>
          </a:xfrm>
        </p:spPr>
        <p:txBody>
          <a:bodyPr/>
          <a:lstStyle/>
          <a:p>
            <a:pPr defTabSz="1828434"/>
            <a:fld id="{48F63A3B-78C7-47BE-AE5E-E10140E04643}" type="slidenum">
              <a:rPr lang="en-US" sz="2200">
                <a:solidFill>
                  <a:schemeClr val="bg1"/>
                </a:solidFill>
              </a:rPr>
              <a:pPr defTabSz="1828434"/>
              <a:t>11</a:t>
            </a:fld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ular Callout 37"/>
          <p:cNvSpPr/>
          <p:nvPr/>
        </p:nvSpPr>
        <p:spPr>
          <a:xfrm flipH="1">
            <a:off x="545662" y="1499010"/>
            <a:ext cx="2858294" cy="1046499"/>
          </a:xfrm>
          <a:prstGeom prst="wedgeRectCallout">
            <a:avLst>
              <a:gd name="adj1" fmla="val -79726"/>
              <a:gd name="adj2" fmla="val -5587"/>
            </a:avLst>
          </a:prstGeom>
          <a:gradFill flip="none" rotWithShape="1">
            <a:gsLst>
              <a:gs pos="74000">
                <a:srgbClr val="FFDE00"/>
              </a:gs>
              <a:gs pos="100000">
                <a:srgbClr val="FFFF00"/>
              </a:gs>
              <a:gs pos="0">
                <a:srgbClr val="FF9900"/>
              </a:gs>
            </a:gsLst>
            <a:lin ang="8100000" scaled="1"/>
            <a:tileRect/>
          </a:gra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4" name="Ellipse 98"/>
          <p:cNvSpPr/>
          <p:nvPr/>
        </p:nvSpPr>
        <p:spPr bwMode="auto">
          <a:xfrm>
            <a:off x="4692886" y="5528153"/>
            <a:ext cx="3322638" cy="51435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2">
                  <a:lumMod val="75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-111" charset="0"/>
            </a:endParaRP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569430" y="1668880"/>
            <a:ext cx="2872052" cy="82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ts val="34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Event Detection</a:t>
            </a:r>
            <a:endParaRPr lang="zh-TW" altLang="en-US" sz="2400" b="1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47" name="Rectangular Callout 46"/>
          <p:cNvSpPr/>
          <p:nvPr/>
        </p:nvSpPr>
        <p:spPr>
          <a:xfrm flipH="1">
            <a:off x="8049102" y="1892882"/>
            <a:ext cx="2858294" cy="952499"/>
          </a:xfrm>
          <a:prstGeom prst="wedgeRectCallout">
            <a:avLst>
              <a:gd name="adj1" fmla="val 76622"/>
              <a:gd name="adj2" fmla="val 16088"/>
            </a:avLst>
          </a:prstGeom>
          <a:gradFill flip="none" rotWithShape="1">
            <a:gsLst>
              <a:gs pos="100000">
                <a:srgbClr val="92D050"/>
              </a:gs>
              <a:gs pos="0">
                <a:srgbClr val="00B050"/>
              </a:gs>
            </a:gsLst>
            <a:lin ang="8100000" scaled="1"/>
            <a:tileRect/>
          </a:gra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4" name="Rectangular Callout 53"/>
          <p:cNvSpPr/>
          <p:nvPr/>
        </p:nvSpPr>
        <p:spPr>
          <a:xfrm flipH="1">
            <a:off x="7726363" y="5067302"/>
            <a:ext cx="2858294" cy="952499"/>
          </a:xfrm>
          <a:prstGeom prst="wedgeRectCallout">
            <a:avLst>
              <a:gd name="adj1" fmla="val 43066"/>
              <a:gd name="adj2" fmla="val -80500"/>
            </a:avLst>
          </a:prstGeom>
          <a:gradFill flip="none" rotWithShape="1">
            <a:gsLst>
              <a:gs pos="100000">
                <a:srgbClr val="00B0F0"/>
              </a:gs>
              <a:gs pos="0">
                <a:srgbClr val="0070C0"/>
              </a:gs>
            </a:gsLst>
            <a:lin ang="8100000" scaled="1"/>
            <a:tileRect/>
          </a:gra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6" name="Rectangular Callout 55"/>
          <p:cNvSpPr/>
          <p:nvPr/>
        </p:nvSpPr>
        <p:spPr>
          <a:xfrm flipH="1">
            <a:off x="1113737" y="4548619"/>
            <a:ext cx="2858294" cy="979534"/>
          </a:xfrm>
          <a:prstGeom prst="wedgeRectCallout">
            <a:avLst>
              <a:gd name="adj1" fmla="val -51798"/>
              <a:gd name="adj2" fmla="val -108666"/>
            </a:avLst>
          </a:prstGeom>
          <a:gradFill flip="none" rotWithShape="1">
            <a:gsLst>
              <a:gs pos="100000">
                <a:srgbClr val="492266"/>
              </a:gs>
              <a:gs pos="0">
                <a:srgbClr val="9751CB"/>
              </a:gs>
            </a:gsLst>
            <a:lin ang="8100000" scaled="1"/>
            <a:tileRect/>
          </a:gra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pSp>
        <p:nvGrpSpPr>
          <p:cNvPr id="3" name="群組 13"/>
          <p:cNvGrpSpPr/>
          <p:nvPr/>
        </p:nvGrpSpPr>
        <p:grpSpPr>
          <a:xfrm rot="19330314">
            <a:off x="4063027" y="685485"/>
            <a:ext cx="4241322" cy="3879368"/>
            <a:chOff x="3182964" y="1176501"/>
            <a:chExt cx="3915066" cy="3879368"/>
          </a:xfrm>
        </p:grpSpPr>
        <p:grpSp>
          <p:nvGrpSpPr>
            <p:cNvPr id="4" name="Group 38"/>
            <p:cNvGrpSpPr/>
            <p:nvPr/>
          </p:nvGrpSpPr>
          <p:grpSpPr>
            <a:xfrm>
              <a:off x="3182964" y="1194434"/>
              <a:ext cx="3915066" cy="3861435"/>
              <a:chOff x="2089785" y="1076325"/>
              <a:chExt cx="2225040" cy="2194560"/>
            </a:xfrm>
            <a:gradFill>
              <a:gsLst>
                <a:gs pos="0">
                  <a:srgbClr val="717171"/>
                </a:gs>
                <a:gs pos="50000">
                  <a:srgbClr val="F6F6F6"/>
                </a:gs>
                <a:gs pos="100000">
                  <a:srgbClr val="717171"/>
                </a:gs>
              </a:gsLst>
              <a:lin ang="0" scaled="1"/>
            </a:gradFill>
            <a:scene3d>
              <a:camera prst="perspectiveContrastingRightFacing" fov="7200000">
                <a:rot lat="1025972" lon="18508133" rev="2452187"/>
              </a:camera>
              <a:lightRig rig="threePt" dir="t"/>
            </a:scene3d>
          </p:grpSpPr>
          <p:sp>
            <p:nvSpPr>
              <p:cNvPr id="40" name="Freeform 39"/>
              <p:cNvSpPr/>
              <p:nvPr/>
            </p:nvSpPr>
            <p:spPr>
              <a:xfrm>
                <a:off x="2143125" y="1076325"/>
                <a:ext cx="2171700" cy="2171700"/>
              </a:xfrm>
              <a:custGeom>
                <a:avLst/>
                <a:gdLst>
                  <a:gd name="connsiteX0" fmla="*/ 1085851 w 2171700"/>
                  <a:gd name="connsiteY0" fmla="*/ 0 h 2171700"/>
                  <a:gd name="connsiteX1" fmla="*/ 2171621 w 2171700"/>
                  <a:gd name="connsiteY1" fmla="*/ 1072769 h 2171700"/>
                  <a:gd name="connsiteX2" fmla="*/ 1876422 w 2171700"/>
                  <a:gd name="connsiteY2" fmla="*/ 1076325 h 2171700"/>
                  <a:gd name="connsiteX3" fmla="*/ 1085851 w 2171700"/>
                  <a:gd name="connsiteY3" fmla="*/ 295221 h 2171700"/>
                  <a:gd name="connsiteX4" fmla="*/ 1085851 w 2171700"/>
                  <a:gd name="connsiteY4" fmla="*/ 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1700" h="2171700">
                    <a:moveTo>
                      <a:pt x="1085851" y="0"/>
                    </a:moveTo>
                    <a:cubicBezTo>
                      <a:pt x="1680447" y="1"/>
                      <a:pt x="2164458" y="478216"/>
                      <a:pt x="2171621" y="1072769"/>
                    </a:cubicBezTo>
                    <a:lnTo>
                      <a:pt x="1876422" y="1076325"/>
                    </a:lnTo>
                    <a:cubicBezTo>
                      <a:pt x="1871206" y="643420"/>
                      <a:pt x="1518788" y="295221"/>
                      <a:pt x="1085851" y="295221"/>
                    </a:cubicBezTo>
                    <a:lnTo>
                      <a:pt x="108585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sp3d>
                <a:bevelB w="0" h="381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 flipH="1">
                <a:off x="2089785" y="1076325"/>
                <a:ext cx="2171700" cy="2171700"/>
              </a:xfrm>
              <a:custGeom>
                <a:avLst/>
                <a:gdLst>
                  <a:gd name="connsiteX0" fmla="*/ 1085851 w 2171700"/>
                  <a:gd name="connsiteY0" fmla="*/ 0 h 2171700"/>
                  <a:gd name="connsiteX1" fmla="*/ 2171621 w 2171700"/>
                  <a:gd name="connsiteY1" fmla="*/ 1072769 h 2171700"/>
                  <a:gd name="connsiteX2" fmla="*/ 1876422 w 2171700"/>
                  <a:gd name="connsiteY2" fmla="*/ 1076325 h 2171700"/>
                  <a:gd name="connsiteX3" fmla="*/ 1085851 w 2171700"/>
                  <a:gd name="connsiteY3" fmla="*/ 295221 h 2171700"/>
                  <a:gd name="connsiteX4" fmla="*/ 1085851 w 2171700"/>
                  <a:gd name="connsiteY4" fmla="*/ 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1700" h="2171700">
                    <a:moveTo>
                      <a:pt x="1085851" y="0"/>
                    </a:moveTo>
                    <a:cubicBezTo>
                      <a:pt x="1680447" y="1"/>
                      <a:pt x="2164458" y="478216"/>
                      <a:pt x="2171621" y="1072769"/>
                    </a:cubicBezTo>
                    <a:lnTo>
                      <a:pt x="1876422" y="1076325"/>
                    </a:lnTo>
                    <a:cubicBezTo>
                      <a:pt x="1871206" y="643420"/>
                      <a:pt x="1518788" y="295221"/>
                      <a:pt x="1085851" y="295221"/>
                    </a:cubicBezTo>
                    <a:lnTo>
                      <a:pt x="1085851" y="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sp3d>
                <a:bevelB w="0" h="381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flipV="1">
                <a:off x="2143125" y="1099185"/>
                <a:ext cx="2171700" cy="2171700"/>
              </a:xfrm>
              <a:custGeom>
                <a:avLst/>
                <a:gdLst>
                  <a:gd name="connsiteX0" fmla="*/ 1085851 w 2171700"/>
                  <a:gd name="connsiteY0" fmla="*/ 0 h 2171700"/>
                  <a:gd name="connsiteX1" fmla="*/ 2171621 w 2171700"/>
                  <a:gd name="connsiteY1" fmla="*/ 1072769 h 2171700"/>
                  <a:gd name="connsiteX2" fmla="*/ 1876422 w 2171700"/>
                  <a:gd name="connsiteY2" fmla="*/ 1076325 h 2171700"/>
                  <a:gd name="connsiteX3" fmla="*/ 1085851 w 2171700"/>
                  <a:gd name="connsiteY3" fmla="*/ 295221 h 2171700"/>
                  <a:gd name="connsiteX4" fmla="*/ 1085851 w 2171700"/>
                  <a:gd name="connsiteY4" fmla="*/ 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1700" h="2171700">
                    <a:moveTo>
                      <a:pt x="1085851" y="0"/>
                    </a:moveTo>
                    <a:cubicBezTo>
                      <a:pt x="1680447" y="1"/>
                      <a:pt x="2164458" y="478216"/>
                      <a:pt x="2171621" y="1072769"/>
                    </a:cubicBezTo>
                    <a:lnTo>
                      <a:pt x="1876422" y="1076325"/>
                    </a:lnTo>
                    <a:cubicBezTo>
                      <a:pt x="1871206" y="643420"/>
                      <a:pt x="1518788" y="295221"/>
                      <a:pt x="1085851" y="295221"/>
                    </a:cubicBezTo>
                    <a:lnTo>
                      <a:pt x="1085851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sp3d>
                <a:bevelB w="0" h="381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 flipH="1" flipV="1">
                <a:off x="2089785" y="1099185"/>
                <a:ext cx="2171700" cy="2171700"/>
              </a:xfrm>
              <a:custGeom>
                <a:avLst/>
                <a:gdLst>
                  <a:gd name="connsiteX0" fmla="*/ 1085851 w 2171700"/>
                  <a:gd name="connsiteY0" fmla="*/ 0 h 2171700"/>
                  <a:gd name="connsiteX1" fmla="*/ 2171621 w 2171700"/>
                  <a:gd name="connsiteY1" fmla="*/ 1072769 h 2171700"/>
                  <a:gd name="connsiteX2" fmla="*/ 1876422 w 2171700"/>
                  <a:gd name="connsiteY2" fmla="*/ 1076325 h 2171700"/>
                  <a:gd name="connsiteX3" fmla="*/ 1085851 w 2171700"/>
                  <a:gd name="connsiteY3" fmla="*/ 295221 h 2171700"/>
                  <a:gd name="connsiteX4" fmla="*/ 1085851 w 2171700"/>
                  <a:gd name="connsiteY4" fmla="*/ 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1700" h="2171700">
                    <a:moveTo>
                      <a:pt x="1085851" y="0"/>
                    </a:moveTo>
                    <a:cubicBezTo>
                      <a:pt x="1680447" y="1"/>
                      <a:pt x="2164458" y="478216"/>
                      <a:pt x="2171621" y="1072769"/>
                    </a:cubicBezTo>
                    <a:lnTo>
                      <a:pt x="1876422" y="1076325"/>
                    </a:lnTo>
                    <a:cubicBezTo>
                      <a:pt x="1871206" y="643420"/>
                      <a:pt x="1518788" y="295221"/>
                      <a:pt x="1085851" y="295221"/>
                    </a:cubicBezTo>
                    <a:lnTo>
                      <a:pt x="1085851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sp3d>
                <a:bevelB w="0" h="381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等腰三角形 8"/>
            <p:cNvSpPr/>
            <p:nvPr/>
          </p:nvSpPr>
          <p:spPr>
            <a:xfrm rot="17891895">
              <a:off x="3434843" y="4206725"/>
              <a:ext cx="856507" cy="789141"/>
            </a:xfrm>
            <a:prstGeom prst="triangle">
              <a:avLst>
                <a:gd name="adj" fmla="val 7067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2967070">
              <a:off x="3793356" y="1260911"/>
              <a:ext cx="678013" cy="509193"/>
            </a:xfrm>
            <a:prstGeom prst="triangle">
              <a:avLst>
                <a:gd name="adj" fmla="val 81244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3804644">
              <a:off x="5694933" y="4112980"/>
              <a:ext cx="383941" cy="389651"/>
            </a:xfrm>
            <a:prstGeom prst="triangl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7823786" flipV="1">
              <a:off x="5505207" y="2380955"/>
              <a:ext cx="224452" cy="166062"/>
            </a:xfrm>
            <a:prstGeom prst="triangle">
              <a:avLst/>
            </a:prstGeom>
            <a:solidFill>
              <a:srgbClr val="E8B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defTabSz="1828434"/>
            <a:fld id="{D424094A-62A9-42A1-BCA2-01961A85491C}" type="slidenum">
              <a:rPr lang="zh-TW" altLang="en-US" sz="2200">
                <a:solidFill>
                  <a:schemeClr val="tx1"/>
                </a:solidFill>
              </a:rPr>
              <a:pPr defTabSz="1828434"/>
              <a:t>12</a:t>
            </a:fld>
            <a:endParaRPr lang="zh-TW" altLang="en-US" sz="2200">
              <a:solidFill>
                <a:schemeClr val="tx1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7984218" y="2002526"/>
            <a:ext cx="2872052" cy="82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ts val="3400"/>
              </a:lnSpc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Risk Assessment</a:t>
            </a:r>
            <a:endParaRPr lang="zh-TW" altLang="en-US" sz="2400" b="1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7742110" y="5196065"/>
            <a:ext cx="2872052" cy="82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ts val="3400"/>
              </a:lnSpc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Control Measures</a:t>
            </a:r>
            <a:endParaRPr lang="zh-TW" altLang="en-US" sz="2400" b="1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135167" y="4709352"/>
            <a:ext cx="2872052" cy="82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ts val="34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評價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ea typeface="標楷體" panose="03000509000000000000" pitchFamily="65" charset="-120"/>
              </a:rPr>
              <a:t>Evaluation</a:t>
            </a:r>
            <a:endParaRPr lang="zh-TW" altLang="en-US" sz="2400" b="1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353422" y="123495"/>
            <a:ext cx="7630796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危機處理與風險管理循環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4655854" y="2675926"/>
            <a:ext cx="2872052" cy="101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ts val="3400"/>
              </a:lnSpc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風險溝通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altLang="zh-TW" sz="2400" b="1" dirty="0" smtClean="0">
                <a:ea typeface="標楷體" panose="03000509000000000000" pitchFamily="65" charset="-120"/>
              </a:rPr>
              <a:t>Risk Communication</a:t>
            </a:r>
            <a:endParaRPr lang="zh-TW" altLang="en-US" sz="24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10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/>
          </p:cNvSpPr>
          <p:nvPr/>
        </p:nvSpPr>
        <p:spPr bwMode="auto">
          <a:xfrm>
            <a:off x="3056673" y="552367"/>
            <a:ext cx="6290091" cy="904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Bebas Neue" charset="0"/>
              </a:rPr>
              <a:t>傳染病防治三大主軸</a:t>
            </a:r>
            <a:endParaRPr lang="en-US" altLang="zh-TW" sz="44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Bebas Neue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AA6F8506-CC0A-41AE-85A5-DC60F6A3FEB9}"/>
              </a:ext>
            </a:extLst>
          </p:cNvPr>
          <p:cNvGrpSpPr/>
          <p:nvPr/>
        </p:nvGrpSpPr>
        <p:grpSpPr>
          <a:xfrm>
            <a:off x="672895" y="1772272"/>
            <a:ext cx="3342640" cy="4651936"/>
            <a:chOff x="2424712" y="3545566"/>
            <a:chExt cx="6685280" cy="9303872"/>
          </a:xfrm>
        </p:grpSpPr>
        <p:sp>
          <p:nvSpPr>
            <p:cNvPr id="17" name="Oval 16"/>
            <p:cNvSpPr/>
            <p:nvPr/>
          </p:nvSpPr>
          <p:spPr>
            <a:xfrm>
              <a:off x="2424712" y="3545566"/>
              <a:ext cx="6685280" cy="6687021"/>
            </a:xfrm>
            <a:prstGeom prst="ellipse">
              <a:avLst/>
            </a:prstGeom>
            <a:solidFill>
              <a:srgbClr val="4472C4"/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30" tIns="60966" rIns="121930" bIns="60966" rtlCol="0" anchor="ctr"/>
            <a:lstStyle/>
            <a:p>
              <a:pPr algn="ctr"/>
              <a:endParaRPr lang="en-US" sz="1801" dirty="0">
                <a:latin typeface="Roboto Regular" charset="0"/>
                <a:cs typeface="Roboto Regular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32334" y="10541114"/>
              <a:ext cx="4952124" cy="2308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4800" b="1" cap="all" spc="27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預防傳染</a:t>
              </a:r>
              <a:endParaRPr lang="en-US" altLang="zh-TW" sz="4800" b="1" cap="all" spc="27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  <a:p>
              <a:pPr algn="ctr"/>
              <a:r>
                <a:rPr lang="en-US" sz="2700" b="1" cap="all" spc="27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prevent</a:t>
              </a:r>
            </a:p>
          </p:txBody>
        </p:sp>
        <p:pic>
          <p:nvPicPr>
            <p:cNvPr id="3" name="圖片 2">
              <a:extLst>
                <a:ext uri="{FF2B5EF4-FFF2-40B4-BE49-F238E27FC236}">
                  <a16:creationId xmlns="" xmlns:a16="http://schemas.microsoft.com/office/drawing/2014/main" id="{A15E3282-E469-4F34-89A5-EFBCDBED6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54" t="6437" r="11041" b="4190"/>
            <a:stretch/>
          </p:blipFill>
          <p:spPr>
            <a:xfrm>
              <a:off x="2979443" y="4175649"/>
              <a:ext cx="5457905" cy="5426853"/>
            </a:xfrm>
            <a:prstGeom prst="flowChartConnector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8DFFBE7C-59E1-4AF2-8AD8-5A9DA08D06E9}"/>
              </a:ext>
            </a:extLst>
          </p:cNvPr>
          <p:cNvGrpSpPr/>
          <p:nvPr/>
        </p:nvGrpSpPr>
        <p:grpSpPr>
          <a:xfrm>
            <a:off x="4424680" y="1772272"/>
            <a:ext cx="3342640" cy="4619950"/>
            <a:chOff x="9202504" y="3672491"/>
            <a:chExt cx="6685279" cy="9239899"/>
          </a:xfrm>
        </p:grpSpPr>
        <p:sp>
          <p:nvSpPr>
            <p:cNvPr id="15" name="Oval 14"/>
            <p:cNvSpPr/>
            <p:nvPr/>
          </p:nvSpPr>
          <p:spPr>
            <a:xfrm>
              <a:off x="9202504" y="3672491"/>
              <a:ext cx="6685279" cy="6687020"/>
            </a:xfrm>
            <a:prstGeom prst="ellipse">
              <a:avLst/>
            </a:prstGeom>
            <a:solidFill>
              <a:srgbClr val="70AD47"/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30" tIns="60966" rIns="121930" bIns="60966" rtlCol="0" anchor="ctr"/>
            <a:lstStyle/>
            <a:p>
              <a:pPr algn="ctr"/>
              <a:endParaRPr lang="en-US" sz="1801" dirty="0">
                <a:latin typeface="Roboto Regular" charset="0"/>
                <a:cs typeface="Roboto Regular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94370" y="10604066"/>
              <a:ext cx="4924425" cy="2308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4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即早偵測</a:t>
              </a:r>
              <a:endParaRPr lang="en-US" altLang="zh-TW" sz="4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  <a:p>
              <a:pPr algn="ctr"/>
              <a:r>
                <a:rPr lang="en-US" sz="27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DETECT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ED2AFAC7-FEA0-4AC0-A9B4-197EE4BDD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40" t="4512" r="12800" b="5927"/>
            <a:stretch/>
          </p:blipFill>
          <p:spPr>
            <a:xfrm>
              <a:off x="9871489" y="4302574"/>
              <a:ext cx="5347307" cy="5426853"/>
            </a:xfrm>
            <a:prstGeom prst="flowChartConnector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D20FC619-2F1D-4811-91CF-E58E67EA4607}"/>
              </a:ext>
            </a:extLst>
          </p:cNvPr>
          <p:cNvGrpSpPr/>
          <p:nvPr/>
        </p:nvGrpSpPr>
        <p:grpSpPr>
          <a:xfrm>
            <a:off x="8176466" y="1804259"/>
            <a:ext cx="3342640" cy="4619949"/>
            <a:chOff x="16556768" y="3672490"/>
            <a:chExt cx="6685279" cy="9239898"/>
          </a:xfrm>
        </p:grpSpPr>
        <p:sp>
          <p:nvSpPr>
            <p:cNvPr id="19" name="Oval 18"/>
            <p:cNvSpPr/>
            <p:nvPr/>
          </p:nvSpPr>
          <p:spPr>
            <a:xfrm>
              <a:off x="16556768" y="3672490"/>
              <a:ext cx="6685279" cy="6687020"/>
            </a:xfrm>
            <a:prstGeom prst="ellipse">
              <a:avLst/>
            </a:prstGeom>
            <a:solidFill>
              <a:srgbClr val="CC0099"/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30" tIns="60966" rIns="121930" bIns="60966" rtlCol="0" anchor="ctr"/>
            <a:lstStyle/>
            <a:p>
              <a:pPr algn="ctr"/>
              <a:endParaRPr lang="en-US" sz="1801" dirty="0">
                <a:latin typeface="Roboto Regular" charset="0"/>
                <a:cs typeface="Roboto Regular" charset="0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46C41106-3F38-477E-8C84-81E6E1772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03" t="3517" r="13213" b="7107"/>
            <a:stretch/>
          </p:blipFill>
          <p:spPr>
            <a:xfrm>
              <a:off x="17278769" y="4302574"/>
              <a:ext cx="5347307" cy="5426853"/>
            </a:xfrm>
            <a:prstGeom prst="flowChartConnector">
              <a:avLst/>
            </a:prstGeom>
          </p:spPr>
        </p:pic>
        <p:sp>
          <p:nvSpPr>
            <p:cNvPr id="29" name="TextBox 43">
              <a:extLst>
                <a:ext uri="{FF2B5EF4-FFF2-40B4-BE49-F238E27FC236}">
                  <a16:creationId xmlns="" xmlns:a16="http://schemas.microsoft.com/office/drawing/2014/main" id="{19917CE6-9BCA-4615-BD32-DC3FDEE1FC54}"/>
                </a:ext>
              </a:extLst>
            </p:cNvPr>
            <p:cNvSpPr txBox="1"/>
            <p:nvPr/>
          </p:nvSpPr>
          <p:spPr>
            <a:xfrm>
              <a:off x="17701652" y="10604064"/>
              <a:ext cx="4924425" cy="2308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4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快速應變</a:t>
              </a:r>
              <a:endParaRPr lang="en-US" altLang="zh-TW" sz="4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  <a:p>
              <a:pPr algn="ctr"/>
              <a:r>
                <a:rPr lang="en-US" sz="27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RESPOND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28123" y="6344558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48F63A3B-78C7-47BE-AE5E-E10140E04643}" type="slidenum">
              <a:rPr lang="en-US" sz="2200">
                <a:solidFill>
                  <a:schemeClr val="tx1"/>
                </a:solidFill>
              </a:rPr>
              <a:pPr defTabSz="1828434"/>
              <a:t>13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252351" y="175266"/>
            <a:ext cx="4298628" cy="194265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對於</a:t>
            </a:r>
            <a:r>
              <a:rPr lang="en-US" altLang="zh-TW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疫情的應變</a:t>
            </a:r>
            <a:endParaRPr lang="zh-TW" altLang="en-US" sz="44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696838" y="1104552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監測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情與檢驗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82" y="1104552"/>
            <a:ext cx="903857" cy="180045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696838" y="1735277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邊境管制措施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96838" y="2366002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居家隔離檢疫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81" y="3048043"/>
            <a:ext cx="903857" cy="180045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696838" y="3032260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醫療體系應變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96836" y="3686659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防疫物資整備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696836" y="4341058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防疫新生活運動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b="32743"/>
          <a:stretch/>
        </p:blipFill>
        <p:spPr>
          <a:xfrm>
            <a:off x="4792979" y="4979676"/>
            <a:ext cx="903857" cy="121091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696834" y="4996862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研究與國際合作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696835" y="5585671"/>
            <a:ext cx="282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展望未來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061869" y="6190592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48F63A3B-78C7-47BE-AE5E-E10140E04643}" type="slidenum">
              <a:rPr lang="en-US" sz="2200">
                <a:solidFill>
                  <a:schemeClr val="tx1"/>
                </a:solidFill>
              </a:rPr>
              <a:pPr defTabSz="1828434"/>
              <a:t>14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/>
          <p:nvPr/>
        </p:nvSpPr>
        <p:spPr>
          <a:xfrm>
            <a:off x="10225565" y="803459"/>
            <a:ext cx="1361524" cy="1860300"/>
          </a:xfrm>
          <a:prstGeom prst="roundRect">
            <a:avLst>
              <a:gd name="adj" fmla="val 16667"/>
            </a:avLst>
          </a:prstGeom>
          <a:solidFill>
            <a:srgbClr val="FFE7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9" name="Google Shape;319;p23"/>
          <p:cNvSpPr/>
          <p:nvPr/>
        </p:nvSpPr>
        <p:spPr>
          <a:xfrm>
            <a:off x="172591" y="821839"/>
            <a:ext cx="1595400" cy="1860300"/>
          </a:xfrm>
          <a:prstGeom prst="roundRect">
            <a:avLst>
              <a:gd name="adj" fmla="val 16667"/>
            </a:avLst>
          </a:prstGeom>
          <a:solidFill>
            <a:srgbClr val="FFE7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0" name="Google Shape;320;p23"/>
          <p:cNvSpPr/>
          <p:nvPr/>
        </p:nvSpPr>
        <p:spPr>
          <a:xfrm>
            <a:off x="1844406" y="824339"/>
            <a:ext cx="8336100" cy="1860300"/>
          </a:xfrm>
          <a:prstGeom prst="roundRect">
            <a:avLst>
              <a:gd name="adj" fmla="val 16667"/>
            </a:avLst>
          </a:prstGeom>
          <a:solidFill>
            <a:srgbClr val="FFE7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1" name="Google Shape;321;p23"/>
          <p:cNvSpPr/>
          <p:nvPr/>
        </p:nvSpPr>
        <p:spPr>
          <a:xfrm>
            <a:off x="315203" y="1520703"/>
            <a:ext cx="1336877" cy="999737"/>
          </a:xfrm>
          <a:custGeom>
            <a:avLst/>
            <a:gdLst/>
            <a:ahLst/>
            <a:cxnLst/>
            <a:rect l="l" t="t" r="r" b="b"/>
            <a:pathLst>
              <a:path w="929" h="365" extrusionOk="0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0" y="0"/>
                </a:lnTo>
                <a:close/>
              </a:path>
            </a:pathLst>
          </a:custGeom>
          <a:solidFill>
            <a:srgbClr val="063951"/>
          </a:solidFill>
          <a:ln>
            <a:noFill/>
          </a:ln>
        </p:spPr>
        <p:txBody>
          <a:bodyPr spcFirstLastPara="1" wrap="square" lIns="36000" tIns="45700" rIns="144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應變準備</a:t>
            </a:r>
            <a:r>
              <a:rPr lang="zh-TW" sz="2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基礎</a:t>
            </a:r>
            <a:endParaRPr sz="2000" b="1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p23"/>
          <p:cNvSpPr/>
          <p:nvPr/>
        </p:nvSpPr>
        <p:spPr>
          <a:xfrm>
            <a:off x="1910736" y="1532332"/>
            <a:ext cx="1361700" cy="988200"/>
          </a:xfrm>
          <a:prstGeom prst="roundRect">
            <a:avLst>
              <a:gd name="adj" fmla="val 16667"/>
            </a:avLst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疫情監測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調查評估</a:t>
            </a:r>
            <a:endParaRPr sz="20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3" name="Google Shape;323;p23"/>
          <p:cNvSpPr/>
          <p:nvPr/>
        </p:nvSpPr>
        <p:spPr>
          <a:xfrm>
            <a:off x="4539219" y="1508339"/>
            <a:ext cx="1293600" cy="999600"/>
          </a:xfrm>
          <a:prstGeom prst="roundRect">
            <a:avLst>
              <a:gd name="adj" fmla="val 16667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醫療體系保全</a:t>
            </a:r>
            <a:endParaRPr sz="20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4" name="Google Shape;324;p23"/>
          <p:cNvSpPr/>
          <p:nvPr/>
        </p:nvSpPr>
        <p:spPr>
          <a:xfrm>
            <a:off x="5984042" y="1520702"/>
            <a:ext cx="1386900" cy="999600"/>
          </a:xfrm>
          <a:prstGeom prst="roundRect">
            <a:avLst>
              <a:gd name="adj" fmla="val 16667"/>
            </a:avLst>
          </a:prstGeom>
          <a:solidFill>
            <a:srgbClr val="C1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社區感染</a:t>
            </a:r>
            <a:endParaRPr sz="2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預防控制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p23"/>
          <p:cNvSpPr/>
          <p:nvPr/>
        </p:nvSpPr>
        <p:spPr>
          <a:xfrm>
            <a:off x="7472275" y="1520702"/>
            <a:ext cx="1475700" cy="999600"/>
          </a:xfrm>
          <a:prstGeom prst="roundRect">
            <a:avLst>
              <a:gd name="adj" fmla="val 16667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基礎設施</a:t>
            </a:r>
            <a:endParaRPr sz="20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營運維持</a:t>
            </a:r>
            <a:endParaRPr sz="20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9032367" y="1520702"/>
            <a:ext cx="1064700" cy="999600"/>
          </a:xfrm>
          <a:prstGeom prst="roundRect">
            <a:avLst>
              <a:gd name="adj" fmla="val 16667"/>
            </a:avLst>
          </a:prstGeom>
          <a:solidFill>
            <a:srgbClr val="0E97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發展</a:t>
            </a:r>
            <a:endParaRPr sz="20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7" name="Google Shape;327;p23"/>
          <p:cNvSpPr/>
          <p:nvPr/>
        </p:nvSpPr>
        <p:spPr>
          <a:xfrm>
            <a:off x="10326372" y="1520702"/>
            <a:ext cx="1134137" cy="999600"/>
          </a:xfrm>
          <a:prstGeom prst="homePlate">
            <a:avLst>
              <a:gd name="adj" fmla="val 50000"/>
            </a:avLst>
          </a:prstGeom>
          <a:solidFill>
            <a:srgbClr val="A2B969"/>
          </a:solidFill>
          <a:ln w="9525" cap="flat" cmpd="sng">
            <a:solidFill>
              <a:srgbClr val="A2B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復原</a:t>
            </a:r>
            <a:endParaRPr lang="en-US" altLang="zh-TW" sz="2000" b="1" i="0" u="none" strike="noStrike" cap="none" dirty="0" smtClean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 dirty="0" smtClea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規劃</a:t>
            </a:r>
            <a:endParaRPr sz="20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8" name="Google Shape;328;p23"/>
          <p:cNvSpPr/>
          <p:nvPr/>
        </p:nvSpPr>
        <p:spPr>
          <a:xfrm>
            <a:off x="161577" y="4742535"/>
            <a:ext cx="2211191" cy="808260"/>
          </a:xfrm>
          <a:prstGeom prst="roundRect">
            <a:avLst>
              <a:gd name="adj" fmla="val 8527"/>
            </a:avLst>
          </a:prstGeom>
          <a:solidFill>
            <a:srgbClr val="0639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計畫、協調與資源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立法與政策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9" name="Google Shape;329;p23"/>
          <p:cNvSpPr/>
          <p:nvPr/>
        </p:nvSpPr>
        <p:spPr>
          <a:xfrm>
            <a:off x="1081803" y="2733395"/>
            <a:ext cx="2335450" cy="1825906"/>
          </a:xfrm>
          <a:prstGeom prst="roundRect">
            <a:avLst>
              <a:gd name="adj" fmla="val 8527"/>
            </a:avLst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實驗室檢驗量能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相關流行/病毒/症狀監測通報系統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疫情調查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大流行監測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風險與嚴重度評估</a:t>
            </a:r>
            <a:endParaRPr sz="1800" b="1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0" name="Google Shape;330;p23"/>
          <p:cNvSpPr/>
          <p:nvPr/>
        </p:nvSpPr>
        <p:spPr>
          <a:xfrm>
            <a:off x="5427272" y="2731372"/>
            <a:ext cx="2496546" cy="1500709"/>
          </a:xfrm>
          <a:prstGeom prst="roundRect">
            <a:avLst>
              <a:gd name="adj" fmla="val 8527"/>
            </a:avLst>
          </a:prstGeom>
          <a:solidFill>
            <a:srgbClr val="C1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2075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醫藥介入措施與民生防疫物資</a:t>
            </a:r>
            <a:endParaRPr sz="18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2075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個人與社區非醫藥介入措施</a:t>
            </a:r>
            <a:endParaRPr sz="18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2075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風險溝通與社區參與</a:t>
            </a:r>
            <a:endParaRPr sz="18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1" name="Google Shape;331;p23"/>
          <p:cNvSpPr/>
          <p:nvPr/>
        </p:nvSpPr>
        <p:spPr>
          <a:xfrm>
            <a:off x="6945637" y="4692656"/>
            <a:ext cx="2482800" cy="1216200"/>
          </a:xfrm>
          <a:prstGeom prst="roundRect">
            <a:avLst>
              <a:gd name="adj" fmla="val 8527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維運關鍵基礎設施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輔導企業持續營運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辦理各項紓困作業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確保必要人力資源</a:t>
            </a: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2" name="Google Shape;332;p23"/>
          <p:cNvSpPr/>
          <p:nvPr/>
        </p:nvSpPr>
        <p:spPr>
          <a:xfrm>
            <a:off x="3830091" y="4300223"/>
            <a:ext cx="2460300" cy="2480064"/>
          </a:xfrm>
          <a:prstGeom prst="roundRect">
            <a:avLst>
              <a:gd name="adj" fmla="val 8527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醫療體系維運：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維持營運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收治量能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醫事人力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醫藥與防疫物資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減少死亡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臨床端管理：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病人治療與管理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醫療機構感控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65125" marR="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icrosoft JhengHei"/>
              <a:buChar char="-"/>
            </a:pPr>
            <a:r>
              <a:rPr lang="zh-TW" sz="17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倫理議題</a:t>
            </a:r>
            <a:endParaRPr sz="17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3" name="Google Shape;333;p23"/>
          <p:cNvSpPr/>
          <p:nvPr/>
        </p:nvSpPr>
        <p:spPr>
          <a:xfrm>
            <a:off x="8765009" y="2866654"/>
            <a:ext cx="1752600" cy="1216200"/>
          </a:xfrm>
          <a:prstGeom prst="roundRect">
            <a:avLst>
              <a:gd name="adj" fmla="val 8527"/>
            </a:avLst>
          </a:prstGeom>
          <a:solidFill>
            <a:srgbClr val="0E97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3662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加速藥物合成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參與臨床試驗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投入疫苗研發</a:t>
            </a: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發展檢驗快篩</a:t>
            </a:r>
            <a:endParaRPr sz="18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4" name="Google Shape;334;p23"/>
          <p:cNvSpPr/>
          <p:nvPr/>
        </p:nvSpPr>
        <p:spPr>
          <a:xfrm>
            <a:off x="9699761" y="4692656"/>
            <a:ext cx="2196600" cy="1216200"/>
          </a:xfrm>
          <a:prstGeom prst="roundRect">
            <a:avLst>
              <a:gd name="adj" fmla="val 8527"/>
            </a:avLst>
          </a:prstGeom>
          <a:solidFill>
            <a:srgbClr val="A2B969"/>
          </a:solidFill>
          <a:ln w="19050" cap="rnd" cmpd="sng">
            <a:solidFill>
              <a:srgbClr val="A2B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社會整體復原作業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緊急應變措施縮減</a:t>
            </a: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推行振興扶助計畫</a:t>
            </a: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35" name="Google Shape;335;p23"/>
          <p:cNvCxnSpPr/>
          <p:nvPr/>
        </p:nvCxnSpPr>
        <p:spPr>
          <a:xfrm flipH="1">
            <a:off x="977900" y="2520440"/>
            <a:ext cx="976" cy="2225495"/>
          </a:xfrm>
          <a:prstGeom prst="straightConnector1">
            <a:avLst/>
          </a:prstGeom>
          <a:noFill/>
          <a:ln w="57150" cap="flat" cmpd="sng">
            <a:solidFill>
              <a:srgbClr val="0639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6" name="Google Shape;336;p23"/>
          <p:cNvCxnSpPr>
            <a:stCxn id="322" idx="2"/>
          </p:cNvCxnSpPr>
          <p:nvPr/>
        </p:nvCxnSpPr>
        <p:spPr>
          <a:xfrm flipH="1">
            <a:off x="2586486" y="2520532"/>
            <a:ext cx="5100" cy="266700"/>
          </a:xfrm>
          <a:prstGeom prst="straightConnector1">
            <a:avLst/>
          </a:prstGeom>
          <a:noFill/>
          <a:ln w="5715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7" name="Google Shape;337;p23"/>
          <p:cNvCxnSpPr/>
          <p:nvPr/>
        </p:nvCxnSpPr>
        <p:spPr>
          <a:xfrm>
            <a:off x="5327613" y="2456336"/>
            <a:ext cx="0" cy="1867836"/>
          </a:xfrm>
          <a:prstGeom prst="straightConnector1">
            <a:avLst/>
          </a:prstGeom>
          <a:noFill/>
          <a:ln w="57150" cap="flat" cmpd="sng">
            <a:solidFill>
              <a:srgbClr val="F7931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Google Shape;338;p23"/>
          <p:cNvCxnSpPr>
            <a:stCxn id="324" idx="2"/>
            <a:endCxn id="330" idx="0"/>
          </p:cNvCxnSpPr>
          <p:nvPr/>
        </p:nvCxnSpPr>
        <p:spPr>
          <a:xfrm flipH="1">
            <a:off x="6675545" y="2520302"/>
            <a:ext cx="1947" cy="211070"/>
          </a:xfrm>
          <a:prstGeom prst="straightConnector1">
            <a:avLst/>
          </a:prstGeom>
          <a:noFill/>
          <a:ln w="57150" cap="flat" cmpd="sng">
            <a:solidFill>
              <a:srgbClr val="C1202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9" name="Google Shape;339;p23"/>
          <p:cNvCxnSpPr>
            <a:endCxn id="333" idx="0"/>
          </p:cNvCxnSpPr>
          <p:nvPr/>
        </p:nvCxnSpPr>
        <p:spPr>
          <a:xfrm>
            <a:off x="9641309" y="2388754"/>
            <a:ext cx="0" cy="477900"/>
          </a:xfrm>
          <a:prstGeom prst="straightConnector1">
            <a:avLst/>
          </a:prstGeom>
          <a:noFill/>
          <a:ln w="57150" cap="flat" cmpd="sng">
            <a:solidFill>
              <a:srgbClr val="0E970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0" name="Google Shape;34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8002" y="928187"/>
            <a:ext cx="472369" cy="47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518" y="906418"/>
            <a:ext cx="567402" cy="56740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3"/>
          <p:cNvSpPr/>
          <p:nvPr/>
        </p:nvSpPr>
        <p:spPr>
          <a:xfrm>
            <a:off x="4913730" y="863250"/>
            <a:ext cx="558900" cy="558900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3"/>
          <p:cNvSpPr/>
          <p:nvPr/>
        </p:nvSpPr>
        <p:spPr>
          <a:xfrm>
            <a:off x="7926240" y="821838"/>
            <a:ext cx="457033" cy="553065"/>
          </a:xfrm>
          <a:custGeom>
            <a:avLst/>
            <a:gdLst/>
            <a:ahLst/>
            <a:cxnLst/>
            <a:rect l="l" t="t" r="r" b="b"/>
            <a:pathLst>
              <a:path w="457033" h="553065" extrusionOk="0">
                <a:moveTo>
                  <a:pt x="149307" y="351887"/>
                </a:moveTo>
                <a:cubicBezTo>
                  <a:pt x="120567" y="351887"/>
                  <a:pt x="96734" y="375019"/>
                  <a:pt x="96734" y="404460"/>
                </a:cubicBezTo>
                <a:cubicBezTo>
                  <a:pt x="96734" y="433199"/>
                  <a:pt x="119866" y="457032"/>
                  <a:pt x="149307" y="457032"/>
                </a:cubicBezTo>
                <a:cubicBezTo>
                  <a:pt x="178747" y="457032"/>
                  <a:pt x="201879" y="433199"/>
                  <a:pt x="201879" y="404460"/>
                </a:cubicBezTo>
                <a:cubicBezTo>
                  <a:pt x="201879" y="375720"/>
                  <a:pt x="178747" y="351887"/>
                  <a:pt x="149307" y="351887"/>
                </a:cubicBezTo>
                <a:close/>
                <a:moveTo>
                  <a:pt x="131782" y="255153"/>
                </a:moveTo>
                <a:lnTo>
                  <a:pt x="166831" y="255153"/>
                </a:lnTo>
                <a:lnTo>
                  <a:pt x="182252" y="285996"/>
                </a:lnTo>
                <a:cubicBezTo>
                  <a:pt x="191365" y="288800"/>
                  <a:pt x="201178" y="292304"/>
                  <a:pt x="209590" y="297211"/>
                </a:cubicBezTo>
                <a:lnTo>
                  <a:pt x="242536" y="285996"/>
                </a:lnTo>
                <a:lnTo>
                  <a:pt x="267770" y="311231"/>
                </a:lnTo>
                <a:lnTo>
                  <a:pt x="256555" y="344176"/>
                </a:lnTo>
                <a:cubicBezTo>
                  <a:pt x="261462" y="352588"/>
                  <a:pt x="264967" y="361700"/>
                  <a:pt x="267770" y="371514"/>
                </a:cubicBezTo>
                <a:lnTo>
                  <a:pt x="298613" y="386935"/>
                </a:lnTo>
                <a:lnTo>
                  <a:pt x="298613" y="421984"/>
                </a:lnTo>
                <a:lnTo>
                  <a:pt x="267770" y="437405"/>
                </a:lnTo>
                <a:cubicBezTo>
                  <a:pt x="264967" y="447219"/>
                  <a:pt x="261462" y="456331"/>
                  <a:pt x="256555" y="464743"/>
                </a:cubicBezTo>
                <a:lnTo>
                  <a:pt x="267070" y="496988"/>
                </a:lnTo>
                <a:lnTo>
                  <a:pt x="242536" y="522222"/>
                </a:lnTo>
                <a:lnTo>
                  <a:pt x="209590" y="511007"/>
                </a:lnTo>
                <a:cubicBezTo>
                  <a:pt x="201178" y="515914"/>
                  <a:pt x="192066" y="519419"/>
                  <a:pt x="182252" y="522222"/>
                </a:cubicBezTo>
                <a:lnTo>
                  <a:pt x="166831" y="553065"/>
                </a:lnTo>
                <a:lnTo>
                  <a:pt x="131782" y="553065"/>
                </a:lnTo>
                <a:lnTo>
                  <a:pt x="116361" y="522222"/>
                </a:lnTo>
                <a:cubicBezTo>
                  <a:pt x="106547" y="519419"/>
                  <a:pt x="97435" y="515914"/>
                  <a:pt x="89023" y="511007"/>
                </a:cubicBezTo>
                <a:lnTo>
                  <a:pt x="56078" y="521522"/>
                </a:lnTo>
                <a:lnTo>
                  <a:pt x="31544" y="496988"/>
                </a:lnTo>
                <a:lnTo>
                  <a:pt x="42058" y="464042"/>
                </a:lnTo>
                <a:cubicBezTo>
                  <a:pt x="37151" y="455630"/>
                  <a:pt x="33647" y="446518"/>
                  <a:pt x="30843" y="436704"/>
                </a:cubicBezTo>
                <a:lnTo>
                  <a:pt x="0" y="421283"/>
                </a:lnTo>
                <a:lnTo>
                  <a:pt x="0" y="386234"/>
                </a:lnTo>
                <a:lnTo>
                  <a:pt x="30843" y="370813"/>
                </a:lnTo>
                <a:cubicBezTo>
                  <a:pt x="33647" y="361700"/>
                  <a:pt x="37151" y="351887"/>
                  <a:pt x="42058" y="343475"/>
                </a:cubicBezTo>
                <a:lnTo>
                  <a:pt x="31544" y="310530"/>
                </a:lnTo>
                <a:lnTo>
                  <a:pt x="56078" y="285996"/>
                </a:lnTo>
                <a:lnTo>
                  <a:pt x="89023" y="297211"/>
                </a:lnTo>
                <a:cubicBezTo>
                  <a:pt x="97435" y="292304"/>
                  <a:pt x="106547" y="288800"/>
                  <a:pt x="116361" y="285996"/>
                </a:cubicBezTo>
                <a:close/>
                <a:moveTo>
                  <a:pt x="307727" y="96734"/>
                </a:moveTo>
                <a:cubicBezTo>
                  <a:pt x="278987" y="96734"/>
                  <a:pt x="255154" y="120567"/>
                  <a:pt x="255154" y="149307"/>
                </a:cubicBezTo>
                <a:cubicBezTo>
                  <a:pt x="255154" y="178046"/>
                  <a:pt x="278286" y="201879"/>
                  <a:pt x="307727" y="201879"/>
                </a:cubicBezTo>
                <a:cubicBezTo>
                  <a:pt x="336466" y="201879"/>
                  <a:pt x="360299" y="178046"/>
                  <a:pt x="360299" y="149307"/>
                </a:cubicBezTo>
                <a:cubicBezTo>
                  <a:pt x="360299" y="120567"/>
                  <a:pt x="337167" y="96734"/>
                  <a:pt x="307727" y="96734"/>
                </a:cubicBezTo>
                <a:close/>
                <a:moveTo>
                  <a:pt x="290202" y="0"/>
                </a:moveTo>
                <a:lnTo>
                  <a:pt x="325251" y="0"/>
                </a:lnTo>
                <a:lnTo>
                  <a:pt x="340672" y="30843"/>
                </a:lnTo>
                <a:cubicBezTo>
                  <a:pt x="350486" y="33647"/>
                  <a:pt x="359598" y="37151"/>
                  <a:pt x="368010" y="42058"/>
                </a:cubicBezTo>
                <a:lnTo>
                  <a:pt x="400956" y="30843"/>
                </a:lnTo>
                <a:lnTo>
                  <a:pt x="426190" y="56078"/>
                </a:lnTo>
                <a:lnTo>
                  <a:pt x="414975" y="89023"/>
                </a:lnTo>
                <a:cubicBezTo>
                  <a:pt x="419882" y="97435"/>
                  <a:pt x="423387" y="106547"/>
                  <a:pt x="426190" y="116361"/>
                </a:cubicBezTo>
                <a:lnTo>
                  <a:pt x="457033" y="131782"/>
                </a:lnTo>
                <a:lnTo>
                  <a:pt x="457033" y="166831"/>
                </a:lnTo>
                <a:lnTo>
                  <a:pt x="426190" y="182252"/>
                </a:lnTo>
                <a:cubicBezTo>
                  <a:pt x="423387" y="191365"/>
                  <a:pt x="419181" y="201178"/>
                  <a:pt x="414274" y="209590"/>
                </a:cubicBezTo>
                <a:lnTo>
                  <a:pt x="425489" y="242536"/>
                </a:lnTo>
                <a:lnTo>
                  <a:pt x="400255" y="267069"/>
                </a:lnTo>
                <a:lnTo>
                  <a:pt x="367309" y="255854"/>
                </a:lnTo>
                <a:cubicBezTo>
                  <a:pt x="358897" y="260761"/>
                  <a:pt x="349785" y="264266"/>
                  <a:pt x="339971" y="267069"/>
                </a:cubicBezTo>
                <a:lnTo>
                  <a:pt x="324550" y="297912"/>
                </a:lnTo>
                <a:lnTo>
                  <a:pt x="289501" y="297912"/>
                </a:lnTo>
                <a:lnTo>
                  <a:pt x="274080" y="267069"/>
                </a:lnTo>
                <a:cubicBezTo>
                  <a:pt x="264266" y="264266"/>
                  <a:pt x="255154" y="260761"/>
                  <a:pt x="246742" y="255854"/>
                </a:cubicBezTo>
                <a:lnTo>
                  <a:pt x="213797" y="267069"/>
                </a:lnTo>
                <a:lnTo>
                  <a:pt x="189263" y="242536"/>
                </a:lnTo>
                <a:lnTo>
                  <a:pt x="200478" y="209590"/>
                </a:lnTo>
                <a:cubicBezTo>
                  <a:pt x="195571" y="201178"/>
                  <a:pt x="192067" y="192066"/>
                  <a:pt x="189263" y="182252"/>
                </a:cubicBezTo>
                <a:lnTo>
                  <a:pt x="158420" y="166831"/>
                </a:lnTo>
                <a:lnTo>
                  <a:pt x="158420" y="131782"/>
                </a:lnTo>
                <a:lnTo>
                  <a:pt x="189263" y="116361"/>
                </a:lnTo>
                <a:cubicBezTo>
                  <a:pt x="192067" y="106547"/>
                  <a:pt x="195571" y="97435"/>
                  <a:pt x="200478" y="89023"/>
                </a:cubicBezTo>
                <a:lnTo>
                  <a:pt x="189263" y="56078"/>
                </a:lnTo>
                <a:lnTo>
                  <a:pt x="214498" y="30843"/>
                </a:lnTo>
                <a:lnTo>
                  <a:pt x="247443" y="42058"/>
                </a:lnTo>
                <a:cubicBezTo>
                  <a:pt x="255855" y="37151"/>
                  <a:pt x="264967" y="33647"/>
                  <a:pt x="274781" y="30843"/>
                </a:cubicBezTo>
                <a:close/>
              </a:path>
            </a:pathLst>
          </a:cu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45" name="Google Shape;345;p23"/>
          <p:cNvCxnSpPr/>
          <p:nvPr/>
        </p:nvCxnSpPr>
        <p:spPr>
          <a:xfrm>
            <a:off x="10743365" y="2520356"/>
            <a:ext cx="0" cy="2172300"/>
          </a:xfrm>
          <a:prstGeom prst="straightConnector1">
            <a:avLst/>
          </a:prstGeom>
          <a:noFill/>
          <a:ln w="57150" cap="flat" cmpd="sng">
            <a:solidFill>
              <a:srgbClr val="A2B96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" name="Google Shape;346;p23"/>
          <p:cNvCxnSpPr/>
          <p:nvPr/>
        </p:nvCxnSpPr>
        <p:spPr>
          <a:xfrm>
            <a:off x="8217245" y="2503150"/>
            <a:ext cx="0" cy="2172300"/>
          </a:xfrm>
          <a:prstGeom prst="straightConnector1">
            <a:avLst/>
          </a:prstGeom>
          <a:noFill/>
          <a:ln w="57150" cap="flat" cmpd="sng">
            <a:solidFill>
              <a:srgbClr val="FFCC4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7" name="Google Shape;347;p23"/>
          <p:cNvSpPr/>
          <p:nvPr/>
        </p:nvSpPr>
        <p:spPr>
          <a:xfrm>
            <a:off x="3503054" y="2752781"/>
            <a:ext cx="1741108" cy="1370742"/>
          </a:xfrm>
          <a:prstGeom prst="roundRect">
            <a:avLst>
              <a:gd name="adj" fmla="val 8527"/>
            </a:avLst>
          </a:prstGeom>
          <a:solidFill>
            <a:srgbClr val="CC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旅行限制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入境管制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港埠檢疫</a:t>
            </a:r>
            <a:endParaRPr sz="18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2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走私偷渡查緝</a:t>
            </a:r>
            <a:endParaRPr sz="1800" b="1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8" name="Google Shape;348;p23"/>
          <p:cNvSpPr/>
          <p:nvPr/>
        </p:nvSpPr>
        <p:spPr>
          <a:xfrm>
            <a:off x="3384124" y="1501310"/>
            <a:ext cx="1064700" cy="999600"/>
          </a:xfrm>
          <a:prstGeom prst="roundRect">
            <a:avLst>
              <a:gd name="adj" fmla="val 16667"/>
            </a:avLst>
          </a:prstGeom>
          <a:solidFill>
            <a:srgbClr val="CC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邊境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icrosoft JhengHei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管制</a:t>
            </a:r>
            <a:endParaRPr sz="20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49" name="Google Shape;349;p23"/>
          <p:cNvCxnSpPr/>
          <p:nvPr/>
        </p:nvCxnSpPr>
        <p:spPr>
          <a:xfrm flipH="1">
            <a:off x="4110702" y="2512790"/>
            <a:ext cx="5100" cy="266700"/>
          </a:xfrm>
          <a:prstGeom prst="straightConnector1">
            <a:avLst/>
          </a:prstGeom>
          <a:noFill/>
          <a:ln w="57150" cap="flat" cmpd="sng">
            <a:solidFill>
              <a:srgbClr val="CC00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0" name="Google Shape;350;p23"/>
          <p:cNvSpPr txBox="1">
            <a:spLocks noGrp="1"/>
          </p:cNvSpPr>
          <p:nvPr>
            <p:ph type="sldNum" sz="quarter" idx="12"/>
          </p:nvPr>
        </p:nvSpPr>
        <p:spPr>
          <a:xfrm>
            <a:off x="9267940" y="63694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1828434"/>
            <a:fld id="{00000000-1234-1234-1234-123412341234}" type="slidenum">
              <a:rPr lang="en-US" altLang="zh-TW" sz="2200">
                <a:solidFill>
                  <a:schemeClr val="tx1"/>
                </a:solidFill>
                <a:sym typeface="Trebuchet MS"/>
              </a:rPr>
              <a:pPr defTabSz="1828434"/>
              <a:t>15</a:t>
            </a:fld>
            <a:endParaRPr sz="2200">
              <a:solidFill>
                <a:schemeClr val="tx1"/>
              </a:solidFill>
              <a:sym typeface="Trebuchet MS"/>
            </a:endParaRPr>
          </a:p>
        </p:txBody>
      </p:sp>
      <p:pic>
        <p:nvPicPr>
          <p:cNvPr id="351" name="Google Shape;35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3423" y="924463"/>
            <a:ext cx="531311" cy="53131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3"/>
          <p:cNvSpPr/>
          <p:nvPr/>
        </p:nvSpPr>
        <p:spPr>
          <a:xfrm>
            <a:off x="2372769" y="925744"/>
            <a:ext cx="514433" cy="555346"/>
          </a:xfrm>
          <a:custGeom>
            <a:avLst/>
            <a:gdLst/>
            <a:ahLst/>
            <a:cxnLst/>
            <a:rect l="l" t="t" r="r" b="b"/>
            <a:pathLst>
              <a:path w="554645" h="555346" extrusionOk="0">
                <a:moveTo>
                  <a:pt x="155618" y="104447"/>
                </a:moveTo>
                <a:cubicBezTo>
                  <a:pt x="161927" y="103045"/>
                  <a:pt x="168235" y="107250"/>
                  <a:pt x="169637" y="114260"/>
                </a:cubicBezTo>
                <a:lnTo>
                  <a:pt x="198377" y="268475"/>
                </a:lnTo>
                <a:lnTo>
                  <a:pt x="240435" y="157019"/>
                </a:lnTo>
                <a:cubicBezTo>
                  <a:pt x="241837" y="152814"/>
                  <a:pt x="245342" y="150711"/>
                  <a:pt x="248847" y="149309"/>
                </a:cubicBezTo>
                <a:cubicBezTo>
                  <a:pt x="255156" y="147206"/>
                  <a:pt x="262165" y="151412"/>
                  <a:pt x="264268" y="157720"/>
                </a:cubicBezTo>
                <a:lnTo>
                  <a:pt x="286699" y="235529"/>
                </a:lnTo>
                <a:lnTo>
                  <a:pt x="313336" y="206789"/>
                </a:lnTo>
                <a:cubicBezTo>
                  <a:pt x="315439" y="203985"/>
                  <a:pt x="318944" y="201882"/>
                  <a:pt x="322449" y="201181"/>
                </a:cubicBezTo>
                <a:lnTo>
                  <a:pt x="362404" y="201181"/>
                </a:lnTo>
                <a:lnTo>
                  <a:pt x="363105" y="201181"/>
                </a:lnTo>
                <a:lnTo>
                  <a:pt x="363105" y="229220"/>
                </a:lnTo>
                <a:lnTo>
                  <a:pt x="328757" y="229220"/>
                </a:lnTo>
                <a:lnTo>
                  <a:pt x="290905" y="268475"/>
                </a:lnTo>
                <a:cubicBezTo>
                  <a:pt x="289503" y="269876"/>
                  <a:pt x="287400" y="271278"/>
                  <a:pt x="285297" y="271979"/>
                </a:cubicBezTo>
                <a:cubicBezTo>
                  <a:pt x="278288" y="274082"/>
                  <a:pt x="271979" y="269876"/>
                  <a:pt x="269876" y="263568"/>
                </a:cubicBezTo>
                <a:lnTo>
                  <a:pt x="251651" y="200480"/>
                </a:lnTo>
                <a:lnTo>
                  <a:pt x="206789" y="318243"/>
                </a:lnTo>
                <a:cubicBezTo>
                  <a:pt x="204686" y="323150"/>
                  <a:pt x="199779" y="325954"/>
                  <a:pt x="194872" y="325954"/>
                </a:cubicBezTo>
                <a:lnTo>
                  <a:pt x="193470" y="325954"/>
                </a:lnTo>
                <a:cubicBezTo>
                  <a:pt x="187863" y="325954"/>
                  <a:pt x="182956" y="321748"/>
                  <a:pt x="182255" y="316141"/>
                </a:cubicBezTo>
                <a:lnTo>
                  <a:pt x="154216" y="165431"/>
                </a:lnTo>
                <a:lnTo>
                  <a:pt x="136692" y="218706"/>
                </a:lnTo>
                <a:cubicBezTo>
                  <a:pt x="135290" y="224313"/>
                  <a:pt x="130383" y="228519"/>
                  <a:pt x="124775" y="229220"/>
                </a:cubicBezTo>
                <a:lnTo>
                  <a:pt x="60987" y="229220"/>
                </a:lnTo>
                <a:lnTo>
                  <a:pt x="60987" y="201181"/>
                </a:lnTo>
                <a:lnTo>
                  <a:pt x="115663" y="201181"/>
                </a:lnTo>
                <a:lnTo>
                  <a:pt x="145804" y="112858"/>
                </a:lnTo>
                <a:cubicBezTo>
                  <a:pt x="147907" y="108652"/>
                  <a:pt x="151412" y="105148"/>
                  <a:pt x="155618" y="104447"/>
                </a:cubicBezTo>
                <a:close/>
                <a:moveTo>
                  <a:pt x="211696" y="43463"/>
                </a:moveTo>
                <a:cubicBezTo>
                  <a:pt x="118467" y="43463"/>
                  <a:pt x="43463" y="118467"/>
                  <a:pt x="43463" y="211696"/>
                </a:cubicBezTo>
                <a:cubicBezTo>
                  <a:pt x="43463" y="304925"/>
                  <a:pt x="118467" y="379929"/>
                  <a:pt x="211696" y="379929"/>
                </a:cubicBezTo>
                <a:cubicBezTo>
                  <a:pt x="304224" y="379929"/>
                  <a:pt x="379929" y="304224"/>
                  <a:pt x="379929" y="211696"/>
                </a:cubicBezTo>
                <a:cubicBezTo>
                  <a:pt x="379929" y="118467"/>
                  <a:pt x="304925" y="43463"/>
                  <a:pt x="211696" y="43463"/>
                </a:cubicBezTo>
                <a:close/>
                <a:moveTo>
                  <a:pt x="211696" y="3"/>
                </a:moveTo>
                <a:cubicBezTo>
                  <a:pt x="328057" y="704"/>
                  <a:pt x="422688" y="95335"/>
                  <a:pt x="421987" y="212397"/>
                </a:cubicBezTo>
                <a:cubicBezTo>
                  <a:pt x="421987" y="258661"/>
                  <a:pt x="406565" y="303523"/>
                  <a:pt x="378527" y="339973"/>
                </a:cubicBezTo>
                <a:lnTo>
                  <a:pt x="410070" y="370816"/>
                </a:lnTo>
                <a:cubicBezTo>
                  <a:pt x="425492" y="367311"/>
                  <a:pt x="442315" y="372919"/>
                  <a:pt x="453530" y="384134"/>
                </a:cubicBezTo>
                <a:lnTo>
                  <a:pt x="540451" y="471756"/>
                </a:lnTo>
                <a:cubicBezTo>
                  <a:pt x="559377" y="490682"/>
                  <a:pt x="559377" y="522225"/>
                  <a:pt x="540451" y="541152"/>
                </a:cubicBezTo>
                <a:cubicBezTo>
                  <a:pt x="521524" y="560078"/>
                  <a:pt x="489981" y="560078"/>
                  <a:pt x="471055" y="541152"/>
                </a:cubicBezTo>
                <a:lnTo>
                  <a:pt x="383433" y="453530"/>
                </a:lnTo>
                <a:cubicBezTo>
                  <a:pt x="372218" y="441614"/>
                  <a:pt x="367311" y="425492"/>
                  <a:pt x="370115" y="409369"/>
                </a:cubicBezTo>
                <a:lnTo>
                  <a:pt x="339272" y="378527"/>
                </a:lnTo>
                <a:cubicBezTo>
                  <a:pt x="302121" y="406565"/>
                  <a:pt x="256558" y="421987"/>
                  <a:pt x="210294" y="421987"/>
                </a:cubicBezTo>
                <a:cubicBezTo>
                  <a:pt x="93933" y="421286"/>
                  <a:pt x="-698" y="326655"/>
                  <a:pt x="3" y="210294"/>
                </a:cubicBezTo>
                <a:cubicBezTo>
                  <a:pt x="704" y="93933"/>
                  <a:pt x="95335" y="-698"/>
                  <a:pt x="211696" y="3"/>
                </a:cubicBezTo>
                <a:close/>
              </a:path>
            </a:pathLst>
          </a:custGeom>
          <a:solidFill>
            <a:srgbClr val="FF33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Google Shape;35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2778" y="812896"/>
            <a:ext cx="609524" cy="60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28052" y="830363"/>
            <a:ext cx="574589" cy="57458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圓角矩形 38"/>
          <p:cNvSpPr/>
          <p:nvPr/>
        </p:nvSpPr>
        <p:spPr>
          <a:xfrm>
            <a:off x="172591" y="-8175"/>
            <a:ext cx="4946061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整備與應變策略</a:t>
            </a:r>
          </a:p>
        </p:txBody>
      </p:sp>
    </p:spTree>
    <p:extLst>
      <p:ext uri="{BB962C8B-B14F-4D97-AF65-F5344CB8AC3E}">
        <p14:creationId xmlns:p14="http://schemas.microsoft.com/office/powerpoint/2010/main" val="7037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76312" y="6348060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16</a:t>
            </a:fld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11777" y="23149"/>
            <a:ext cx="3336493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早期因應</a:t>
            </a:r>
          </a:p>
        </p:txBody>
      </p:sp>
      <p:cxnSp>
        <p:nvCxnSpPr>
          <p:cNvPr id="5" name="直線接點 4"/>
          <p:cNvCxnSpPr/>
          <p:nvPr/>
        </p:nvCxnSpPr>
        <p:spPr>
          <a:xfrm flipV="1">
            <a:off x="486137" y="3508523"/>
            <a:ext cx="11364193" cy="115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流程圖: 接點 5"/>
          <p:cNvSpPr/>
          <p:nvPr/>
        </p:nvSpPr>
        <p:spPr>
          <a:xfrm>
            <a:off x="970113" y="3433285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流程圖: 接點 6"/>
          <p:cNvSpPr/>
          <p:nvPr/>
        </p:nvSpPr>
        <p:spPr>
          <a:xfrm>
            <a:off x="2430138" y="3402839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流程圖: 接點 7"/>
          <p:cNvSpPr/>
          <p:nvPr/>
        </p:nvSpPr>
        <p:spPr>
          <a:xfrm>
            <a:off x="3736022" y="3427280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流程圖: 接點 9"/>
          <p:cNvSpPr/>
          <p:nvPr/>
        </p:nvSpPr>
        <p:spPr>
          <a:xfrm>
            <a:off x="6371184" y="3385564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流程圖: 接點 10"/>
          <p:cNvSpPr/>
          <p:nvPr/>
        </p:nvSpPr>
        <p:spPr>
          <a:xfrm>
            <a:off x="5023238" y="3369624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流程圖: 接點 12"/>
          <p:cNvSpPr/>
          <p:nvPr/>
        </p:nvSpPr>
        <p:spPr>
          <a:xfrm>
            <a:off x="7799402" y="3392768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流程圖: 接點 14"/>
          <p:cNvSpPr/>
          <p:nvPr/>
        </p:nvSpPr>
        <p:spPr>
          <a:xfrm>
            <a:off x="10366340" y="3412845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流程圖: 接點 15"/>
          <p:cNvSpPr/>
          <p:nvPr/>
        </p:nvSpPr>
        <p:spPr>
          <a:xfrm>
            <a:off x="10977792" y="3434127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36603" y="3113075"/>
            <a:ext cx="1010763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12/31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062447" y="3039414"/>
            <a:ext cx="954904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01/02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6137" y="1194574"/>
            <a:ext cx="1221892" cy="16927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得知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中國武漢非典型肺炎病例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11777" y="4129467"/>
            <a:ext cx="1739576" cy="1785328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>
              <a:buFont typeface="+mj-lt"/>
              <a:buAutoNum type="arabicPeriod"/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立即向中國窗口詢問進一步消息並通報世界衛生組織</a:t>
            </a:r>
            <a:endParaRPr lang="en-US" altLang="zh-TW" sz="1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3038" indent="-173038">
              <a:buFont typeface="+mj-lt"/>
              <a:buAutoNum type="arabicPeriod"/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針對武漢直航班機進行登機檢疫</a:t>
            </a:r>
            <a:endParaRPr lang="en-US" altLang="zh-TW" sz="1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直線接點 20"/>
          <p:cNvCxnSpPr>
            <a:endCxn id="6" idx="0"/>
          </p:cNvCxnSpPr>
          <p:nvPr/>
        </p:nvCxnSpPr>
        <p:spPr>
          <a:xfrm flipH="1">
            <a:off x="1085860" y="2842756"/>
            <a:ext cx="2163" cy="590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6" idx="4"/>
            <a:endCxn id="19" idx="0"/>
          </p:cNvCxnSpPr>
          <p:nvPr/>
        </p:nvCxnSpPr>
        <p:spPr>
          <a:xfrm flipH="1">
            <a:off x="1081565" y="3664779"/>
            <a:ext cx="4295" cy="464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008356" y="4124854"/>
            <a:ext cx="1068643" cy="1789941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成立應變工作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小組並召開第一次會議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/>
          <p:cNvCxnSpPr>
            <a:stCxn id="7" idx="4"/>
            <a:endCxn id="26" idx="0"/>
          </p:cNvCxnSpPr>
          <p:nvPr/>
        </p:nvCxnSpPr>
        <p:spPr>
          <a:xfrm flipH="1">
            <a:off x="2542678" y="3634333"/>
            <a:ext cx="3207" cy="490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3285378" y="3035231"/>
            <a:ext cx="992023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01/05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295249" y="4124854"/>
            <a:ext cx="1110183" cy="1789941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召開專家諮詢會議，確立病例定義、通報及送驗流程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9" name="直線接點 38"/>
          <p:cNvCxnSpPr>
            <a:stCxn id="8" idx="4"/>
            <a:endCxn id="38" idx="0"/>
          </p:cNvCxnSpPr>
          <p:nvPr/>
        </p:nvCxnSpPr>
        <p:spPr>
          <a:xfrm flipH="1">
            <a:off x="3850341" y="3658774"/>
            <a:ext cx="1428" cy="466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4544525" y="4122628"/>
            <a:ext cx="1178026" cy="1798232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發布武漢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市旅遊疫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情警訊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2" name="直線接點 41"/>
          <p:cNvCxnSpPr/>
          <p:nvPr/>
        </p:nvCxnSpPr>
        <p:spPr>
          <a:xfrm>
            <a:off x="5133538" y="2857189"/>
            <a:ext cx="0" cy="58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4677541" y="3044868"/>
            <a:ext cx="1116490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01/07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576441" y="1194574"/>
            <a:ext cx="1181818" cy="16927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中國公布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病原體鑑定結果為新型冠狀病毒</a:t>
            </a:r>
          </a:p>
        </p:txBody>
      </p:sp>
      <p:cxnSp>
        <p:nvCxnSpPr>
          <p:cNvPr id="44" name="直線接點 43"/>
          <p:cNvCxnSpPr>
            <a:stCxn id="11" idx="4"/>
            <a:endCxn id="40" idx="0"/>
          </p:cNvCxnSpPr>
          <p:nvPr/>
        </p:nvCxnSpPr>
        <p:spPr>
          <a:xfrm flipH="1">
            <a:off x="5133538" y="3601118"/>
            <a:ext cx="5447" cy="521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6023438" y="3321903"/>
            <a:ext cx="965243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01/11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978903" y="1194578"/>
            <a:ext cx="1013296" cy="169278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中國公布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SARS-coV-2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基因序列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7" name="直線接點 46"/>
          <p:cNvCxnSpPr>
            <a:stCxn id="46" idx="2"/>
            <a:endCxn id="10" idx="0"/>
          </p:cNvCxnSpPr>
          <p:nvPr/>
        </p:nvCxnSpPr>
        <p:spPr>
          <a:xfrm>
            <a:off x="6485551" y="2887367"/>
            <a:ext cx="1380" cy="498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5905925" y="4107371"/>
            <a:ext cx="1171557" cy="1807423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依序列建立實驗室檢驗流程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9" name="直線接點 48"/>
          <p:cNvCxnSpPr>
            <a:stCxn id="10" idx="4"/>
            <a:endCxn id="48" idx="0"/>
          </p:cNvCxnSpPr>
          <p:nvPr/>
        </p:nvCxnSpPr>
        <p:spPr>
          <a:xfrm>
            <a:off x="6486931" y="3617058"/>
            <a:ext cx="4773" cy="490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7263189" y="1183008"/>
            <a:ext cx="1213111" cy="17043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WHO 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指出本傳染病為有限度的人傳人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7349387" y="3329115"/>
            <a:ext cx="1024282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01/15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2" name="直線接點 51"/>
          <p:cNvCxnSpPr/>
          <p:nvPr/>
        </p:nvCxnSpPr>
        <p:spPr>
          <a:xfrm>
            <a:off x="7861913" y="2831397"/>
            <a:ext cx="0" cy="58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7276427" y="4089001"/>
            <a:ext cx="1164103" cy="1825794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公告新增「嚴重特殊傳染性肺炎」為第五類法定傳染病</a:t>
            </a:r>
          </a:p>
        </p:txBody>
      </p:sp>
      <p:cxnSp>
        <p:nvCxnSpPr>
          <p:cNvPr id="54" name="直線接點 53"/>
          <p:cNvCxnSpPr>
            <a:stCxn id="51" idx="2"/>
            <a:endCxn id="53" idx="0"/>
          </p:cNvCxnSpPr>
          <p:nvPr/>
        </p:nvCxnSpPr>
        <p:spPr>
          <a:xfrm flipH="1">
            <a:off x="7858479" y="3687931"/>
            <a:ext cx="3049" cy="401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/>
          <p:cNvSpPr txBox="1"/>
          <p:nvPr/>
        </p:nvSpPr>
        <p:spPr>
          <a:xfrm>
            <a:off x="8541088" y="3025147"/>
            <a:ext cx="927930" cy="4354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01/20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627283" y="4090697"/>
            <a:ext cx="1113764" cy="1795169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開設中央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流行疫情指揮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endParaRPr lang="en-US" altLang="zh-TW" sz="1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7" name="直線接點 56"/>
          <p:cNvCxnSpPr>
            <a:stCxn id="68" idx="4"/>
            <a:endCxn id="56" idx="0"/>
          </p:cNvCxnSpPr>
          <p:nvPr/>
        </p:nvCxnSpPr>
        <p:spPr>
          <a:xfrm>
            <a:off x="9183194" y="3628503"/>
            <a:ext cx="971" cy="4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9978062" y="3097621"/>
            <a:ext cx="999729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01/22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9926829" y="4073649"/>
            <a:ext cx="1146583" cy="1812218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蔡總統緊急召開國家安全會議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0" name="直線接點 59"/>
          <p:cNvCxnSpPr>
            <a:stCxn id="15" idx="4"/>
          </p:cNvCxnSpPr>
          <p:nvPr/>
        </p:nvCxnSpPr>
        <p:spPr>
          <a:xfrm flipH="1">
            <a:off x="10482086" y="3644339"/>
            <a:ext cx="1" cy="519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/>
          <p:cNvSpPr txBox="1"/>
          <p:nvPr/>
        </p:nvSpPr>
        <p:spPr>
          <a:xfrm>
            <a:off x="10647912" y="3650593"/>
            <a:ext cx="1019831" cy="3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01/30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0482086" y="1183008"/>
            <a:ext cx="1372361" cy="17043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WHO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宣布將新型冠狀病毒疫情提升為「國際公共衛生緊急事件」</a:t>
            </a:r>
          </a:p>
        </p:txBody>
      </p:sp>
      <p:cxnSp>
        <p:nvCxnSpPr>
          <p:cNvPr id="67" name="直線接點 66"/>
          <p:cNvCxnSpPr/>
          <p:nvPr/>
        </p:nvCxnSpPr>
        <p:spPr>
          <a:xfrm>
            <a:off x="11073412" y="2867604"/>
            <a:ext cx="0" cy="58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9130092" y="1183008"/>
            <a:ext cx="1174267" cy="17161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台灣出現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 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首例病例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4" name="直線接點 63"/>
          <p:cNvCxnSpPr/>
          <p:nvPr/>
        </p:nvCxnSpPr>
        <p:spPr>
          <a:xfrm>
            <a:off x="9760498" y="2887367"/>
            <a:ext cx="0" cy="58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9268728" y="3553193"/>
            <a:ext cx="981865" cy="4354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01/21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流程圖: 接點 65"/>
          <p:cNvSpPr/>
          <p:nvPr/>
        </p:nvSpPr>
        <p:spPr>
          <a:xfrm>
            <a:off x="9643389" y="3378171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流程圖: 接點 67"/>
          <p:cNvSpPr/>
          <p:nvPr/>
        </p:nvSpPr>
        <p:spPr>
          <a:xfrm>
            <a:off x="9067447" y="3397009"/>
            <a:ext cx="231493" cy="2314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0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 rot="8100000">
            <a:off x="3003256" y="2569972"/>
            <a:ext cx="1762408" cy="548783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5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73127" y="2141323"/>
            <a:ext cx="3675736" cy="548783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426832" bIns="0" rtlCol="0" anchor="ctr"/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2/27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 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級開設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 useBgFill="1">
        <p:nvSpPr>
          <p:cNvPr id="39" name="Oval 38"/>
          <p:cNvSpPr/>
          <p:nvPr/>
        </p:nvSpPr>
        <p:spPr>
          <a:xfrm>
            <a:off x="4057730" y="2163965"/>
            <a:ext cx="499376" cy="503504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0</a:t>
            </a:r>
            <a:r>
              <a:rPr lang="en-US" altLang="zh-TW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1</a:t>
            </a:r>
            <a:endParaRPr lang="en-US" sz="185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43" name="Rounded Rectangle 42"/>
          <p:cNvSpPr/>
          <p:nvPr/>
        </p:nvSpPr>
        <p:spPr>
          <a:xfrm rot="8100000">
            <a:off x="5329334" y="3424683"/>
            <a:ext cx="1762408" cy="548783"/>
          </a:xfrm>
          <a:prstGeom prst="roundRect">
            <a:avLst>
              <a:gd name="adj" fmla="val 50000"/>
            </a:avLst>
          </a:prstGeom>
          <a:solidFill>
            <a:schemeClr val="accent2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426832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5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91318" y="2996034"/>
            <a:ext cx="3675736" cy="548783"/>
          </a:xfrm>
          <a:prstGeom prst="roundRect">
            <a:avLst>
              <a:gd name="adj" fmla="val 50000"/>
            </a:avLst>
          </a:prstGeom>
          <a:solidFill>
            <a:schemeClr val="accent2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856" tIns="0" rIns="426832" bIns="0" rtlCol="0" anchor="ctr"/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1/23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 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級開設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 useBgFill="1">
        <p:nvSpPr>
          <p:cNvPr id="45" name="Oval 44"/>
          <p:cNvSpPr/>
          <p:nvPr/>
        </p:nvSpPr>
        <p:spPr>
          <a:xfrm>
            <a:off x="6383809" y="3018675"/>
            <a:ext cx="499376" cy="503504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0</a:t>
            </a:r>
            <a:r>
              <a:rPr lang="en-US" altLang="zh-TW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2</a:t>
            </a:r>
            <a:endParaRPr lang="en-US" sz="185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48" name="Rounded Rectangle 47"/>
          <p:cNvSpPr/>
          <p:nvPr/>
        </p:nvSpPr>
        <p:spPr>
          <a:xfrm rot="8100000">
            <a:off x="7675201" y="4289153"/>
            <a:ext cx="1762408" cy="548783"/>
          </a:xfrm>
          <a:prstGeom prst="roundRect">
            <a:avLst>
              <a:gd name="adj" fmla="val 50000"/>
            </a:avLst>
          </a:prstGeom>
          <a:solidFill>
            <a:schemeClr val="accent3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426832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5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512841" y="3860504"/>
            <a:ext cx="3675735" cy="548783"/>
          </a:xfrm>
          <a:prstGeom prst="roundRect">
            <a:avLst>
              <a:gd name="adj" fmla="val 50000"/>
            </a:avLst>
          </a:prstGeom>
          <a:solidFill>
            <a:schemeClr val="accent3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856" tIns="0" rIns="426832" bIns="0" rtlCol="0" anchor="ctr"/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1/20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 三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級開設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 useBgFill="1">
        <p:nvSpPr>
          <p:cNvPr id="50" name="Oval 49"/>
          <p:cNvSpPr/>
          <p:nvPr/>
        </p:nvSpPr>
        <p:spPr>
          <a:xfrm>
            <a:off x="8729675" y="3883146"/>
            <a:ext cx="499376" cy="503504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0</a:t>
            </a:r>
            <a:r>
              <a:rPr lang="en-US" altLang="zh-TW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3</a:t>
            </a:r>
            <a:endParaRPr lang="en-US" sz="185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863264" y="4715214"/>
            <a:ext cx="3235870" cy="548783"/>
          </a:xfrm>
          <a:prstGeom prst="roundRect">
            <a:avLst>
              <a:gd name="adj" fmla="val 50000"/>
            </a:avLst>
          </a:prstGeom>
          <a:solidFill>
            <a:schemeClr val="accent4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856" tIns="0" rIns="426832" bIns="0" rtlCol="0" anchor="ctr"/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1/2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 應變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小組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 useBgFill="1">
        <p:nvSpPr>
          <p:cNvPr id="55" name="Oval 54"/>
          <p:cNvSpPr/>
          <p:nvPr/>
        </p:nvSpPr>
        <p:spPr>
          <a:xfrm>
            <a:off x="10569821" y="4737857"/>
            <a:ext cx="499376" cy="503504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TW" sz="185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-</a:t>
            </a:r>
            <a:endParaRPr lang="en-US" sz="185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74361" y="2764182"/>
            <a:ext cx="2605024" cy="584782"/>
          </a:xfrm>
          <a:prstGeom prst="rect">
            <a:avLst/>
          </a:prstGeom>
          <a:noFill/>
        </p:spPr>
        <p:txBody>
          <a:bodyPr wrap="square" lIns="91446" tIns="45723" rIns="91446" bIns="45723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指揮官：行政院指派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副指揮官：指揮官指派</a:t>
            </a:r>
            <a:endParaRPr lang="id-ID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621457" y="3672402"/>
            <a:ext cx="3151330" cy="584782"/>
          </a:xfrm>
          <a:prstGeom prst="rect">
            <a:avLst/>
          </a:prstGeom>
          <a:noFill/>
        </p:spPr>
        <p:txBody>
          <a:bodyPr wrap="square" lIns="91446" tIns="45723" rIns="91446" bIns="45723" rtlCol="0">
            <a:spAutoFit/>
          </a:bodyPr>
          <a:lstStyle/>
          <a:p>
            <a:pPr marL="946944" indent="-946944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指揮官：衛福部及相關部會首長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副指揮官：指揮官指派</a:t>
            </a:r>
            <a:endParaRPr lang="id-ID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267632" y="4645463"/>
            <a:ext cx="2441706" cy="584782"/>
          </a:xfrm>
          <a:prstGeom prst="rect">
            <a:avLst/>
          </a:prstGeom>
          <a:noFill/>
        </p:spPr>
        <p:txBody>
          <a:bodyPr wrap="none" lIns="91446" tIns="45723" rIns="91446" bIns="45723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指揮官：疾管署署長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副指揮官：疾管署副署長</a:t>
            </a:r>
            <a:endParaRPr lang="id-ID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362951" y="5370678"/>
            <a:ext cx="2441706" cy="338560"/>
          </a:xfrm>
          <a:prstGeom prst="rect">
            <a:avLst/>
          </a:prstGeom>
          <a:noFill/>
        </p:spPr>
        <p:txBody>
          <a:bodyPr wrap="none" lIns="91446" tIns="45723" rIns="91446" bIns="45723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指揮官：疾管署署長指派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51" name="Rectangle 50"/>
          <p:cNvSpPr>
            <a:spLocks/>
          </p:cNvSpPr>
          <p:nvPr/>
        </p:nvSpPr>
        <p:spPr bwMode="auto">
          <a:xfrm>
            <a:off x="2473847" y="432247"/>
            <a:ext cx="724557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分級開設 機動調整指揮層級</a:t>
            </a:r>
            <a:endParaRPr lang="en-US" sz="4400" b="1" spc="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  <a:sym typeface="Bebas Neue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149373" y="1785614"/>
            <a:ext cx="4145437" cy="1944569"/>
            <a:chOff x="3680939" y="9362942"/>
            <a:chExt cx="8290874" cy="3889137"/>
          </a:xfrm>
        </p:grpSpPr>
        <p:pic>
          <p:nvPicPr>
            <p:cNvPr id="34" name="圖片 33">
              <a:extLst>
                <a:ext uri="{FF2B5EF4-FFF2-40B4-BE49-F238E27FC236}">
                  <a16:creationId xmlns="" xmlns:a16="http://schemas.microsoft.com/office/drawing/2014/main" id="{F740F510-3081-417A-8AD5-8A0F3325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2730">
              <a:off x="3680939" y="9362942"/>
              <a:ext cx="2964964" cy="2964963"/>
            </a:xfrm>
            <a:prstGeom prst="rect">
              <a:avLst/>
            </a:prstGeom>
          </p:spPr>
        </p:pic>
        <p:sp>
          <p:nvSpPr>
            <p:cNvPr id="35" name="Rectangle 107">
              <a:extLst>
                <a:ext uri="{FF2B5EF4-FFF2-40B4-BE49-F238E27FC236}">
                  <a16:creationId xmlns="" xmlns:a16="http://schemas.microsoft.com/office/drawing/2014/main" id="{5FCC5669-5BDB-45A1-8DC0-23671E7E658D}"/>
                </a:ext>
              </a:extLst>
            </p:cNvPr>
            <p:cNvSpPr/>
            <p:nvPr/>
          </p:nvSpPr>
          <p:spPr>
            <a:xfrm>
              <a:off x="5862419" y="11405407"/>
              <a:ext cx="6109394" cy="1846672"/>
            </a:xfrm>
            <a:prstGeom prst="rect">
              <a:avLst/>
            </a:prstGeom>
          </p:spPr>
          <p:txBody>
            <a:bodyPr wrap="square" lIns="91446" tIns="45723" rIns="91446" bIns="45723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600" dirty="0">
                  <a:solidFill>
                    <a:srgbClr val="D8002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Light"/>
                </a:rPr>
                <a:t>疫情擴大</a:t>
              </a:r>
              <a:endParaRPr lang="en-US" sz="3600" dirty="0">
                <a:solidFill>
                  <a:srgbClr val="D8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 charset="0"/>
              </a:endParaRPr>
            </a:p>
          </p:txBody>
        </p:sp>
      </p:grpSp>
      <p:sp>
        <p:nvSpPr>
          <p:cNvPr id="23" name="投影片編號版面配置區 1">
            <a:extLst>
              <a:ext uri="{FF2B5EF4-FFF2-40B4-BE49-F238E27FC236}">
                <a16:creationId xmlns="" xmlns:a16="http://schemas.microsoft.com/office/drawing/2014/main" id="{79D1E139-DAE5-4296-8DEE-606C2B2CB4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0356" y="6356351"/>
            <a:ext cx="2743200" cy="365125"/>
          </a:xfrm>
        </p:spPr>
        <p:txBody>
          <a:bodyPr vert="horz" lIns="91440" tIns="45720" rIns="91440" bIns="45720" rtlCol="0" anchor="ctr"/>
          <a:lstStyle/>
          <a:p>
            <a:pPr algn="r" defTabSz="1828434"/>
            <a:fld id="{1C3D316E-1D05-4814-A6FE-499152F1F587}" type="slidenum">
              <a:rPr lang="en-US" altLang="zh-TW" sz="2200"/>
              <a:pPr algn="r" defTabSz="1828434"/>
              <a:t>17</a:t>
            </a:fld>
            <a:endParaRPr lang="en-US" altLang="zh-TW" sz="2200" dirty="0"/>
          </a:p>
        </p:txBody>
      </p:sp>
      <p:sp>
        <p:nvSpPr>
          <p:cNvPr id="22" name="Rectangle 50"/>
          <p:cNvSpPr>
            <a:spLocks/>
          </p:cNvSpPr>
          <p:nvPr/>
        </p:nvSpPr>
        <p:spPr bwMode="auto">
          <a:xfrm>
            <a:off x="437111" y="1264778"/>
            <a:ext cx="104644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3200" b="1" spc="200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以「嚴重特殊傳染性肺炎中央流行疫情</a:t>
            </a:r>
            <a:r>
              <a:rPr lang="zh-TW" altLang="en-US" sz="3200" b="1" spc="200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指揮</a:t>
            </a:r>
            <a:r>
              <a:rPr lang="zh-TW" altLang="en-US" sz="3200" b="1" spc="200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中心」為例</a:t>
            </a:r>
            <a:endParaRPr lang="en-US" sz="3200" b="1" spc="200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"/>
          <p:cNvSpPr txBox="1">
            <a:spLocks noGrp="1"/>
          </p:cNvSpPr>
          <p:nvPr>
            <p:ph type="sldNum" sz="quarter" idx="4294967295"/>
          </p:nvPr>
        </p:nvSpPr>
        <p:spPr>
          <a:xfrm>
            <a:off x="11201741" y="6313238"/>
            <a:ext cx="68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2200">
                <a:solidFill>
                  <a:schemeClr val="tx1"/>
                </a:solidFill>
              </a:rPr>
              <a:t>18</a:t>
            </a:fld>
            <a:endParaRPr sz="2200" dirty="0">
              <a:solidFill>
                <a:schemeClr val="tx1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83943" y="1812463"/>
            <a:ext cx="10242050" cy="3746285"/>
            <a:chOff x="181078" y="2664390"/>
            <a:chExt cx="11719001" cy="4106281"/>
          </a:xfrm>
        </p:grpSpPr>
        <p:sp>
          <p:nvSpPr>
            <p:cNvPr id="362" name="Google Shape;362;p24"/>
            <p:cNvSpPr/>
            <p:nvPr/>
          </p:nvSpPr>
          <p:spPr>
            <a:xfrm rot="16200000">
              <a:off x="5122550" y="-626065"/>
              <a:ext cx="1486242" cy="8067152"/>
            </a:xfrm>
            <a:prstGeom prst="roundRect">
              <a:avLst>
                <a:gd name="adj" fmla="val 16667"/>
              </a:avLst>
            </a:prstGeom>
            <a:solidFill>
              <a:srgbClr val="FFE7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5359358" y="4607474"/>
              <a:ext cx="6540721" cy="2163195"/>
            </a:xfrm>
            <a:prstGeom prst="roundRect">
              <a:avLst>
                <a:gd name="adj" fmla="val 16667"/>
              </a:avLst>
            </a:prstGeom>
            <a:solidFill>
              <a:srgbClr val="FFE7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192024" y="4607475"/>
              <a:ext cx="1250965" cy="2163195"/>
            </a:xfrm>
            <a:prstGeom prst="roundRect">
              <a:avLst>
                <a:gd name="adj" fmla="val 16667"/>
              </a:avLst>
            </a:prstGeom>
            <a:solidFill>
              <a:srgbClr val="FFE7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1643679" y="4607475"/>
              <a:ext cx="3505110" cy="2163196"/>
            </a:xfrm>
            <a:prstGeom prst="roundRect">
              <a:avLst>
                <a:gd name="adj" fmla="val 16667"/>
              </a:avLst>
            </a:prstGeom>
            <a:solidFill>
              <a:srgbClr val="FFE7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7629300" y="5835089"/>
              <a:ext cx="920726" cy="920726"/>
            </a:xfrm>
            <a:prstGeom prst="roundRect">
              <a:avLst>
                <a:gd name="adj" fmla="val 16667"/>
              </a:avLst>
            </a:prstGeom>
            <a:solidFill>
              <a:srgbClr val="00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資訊</a:t>
              </a:r>
              <a:endParaRPr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341198" y="5829239"/>
              <a:ext cx="920726" cy="920726"/>
            </a:xfrm>
            <a:prstGeom prst="roundRect">
              <a:avLst>
                <a:gd name="adj" fmla="val 16667"/>
              </a:avLst>
            </a:prstGeom>
            <a:solidFill>
              <a:srgbClr val="FF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疫情</a:t>
              </a:r>
              <a:endParaRPr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監測</a:t>
              </a:r>
              <a:endParaRPr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4079983" y="5829239"/>
              <a:ext cx="920726" cy="920726"/>
            </a:xfrm>
            <a:prstGeom prst="roundRect">
              <a:avLst>
                <a:gd name="adj" fmla="val 16667"/>
              </a:avLst>
            </a:prstGeom>
            <a:solidFill>
              <a:srgbClr val="F79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醫療</a:t>
              </a:r>
              <a:endParaRPr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應變</a:t>
              </a:r>
              <a:endParaRPr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2948688" y="5829239"/>
              <a:ext cx="920726" cy="920726"/>
            </a:xfrm>
            <a:prstGeom prst="roundRect">
              <a:avLst>
                <a:gd name="adj" fmla="val 16667"/>
              </a:avLst>
            </a:prstGeom>
            <a:solidFill>
              <a:srgbClr val="C1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社區</a:t>
              </a:r>
              <a:endParaRPr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防疫</a:t>
              </a:r>
              <a:endParaRPr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6536707" y="5829238"/>
              <a:ext cx="919949" cy="920727"/>
            </a:xfrm>
            <a:prstGeom prst="roundRect">
              <a:avLst>
                <a:gd name="adj" fmla="val 16667"/>
              </a:avLst>
            </a:prstGeom>
            <a:solidFill>
              <a:srgbClr val="00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研發</a:t>
              </a:r>
              <a:endParaRPr sz="14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591182" y="5145602"/>
              <a:ext cx="444493" cy="479843"/>
            </a:xfrm>
            <a:custGeom>
              <a:avLst/>
              <a:gdLst/>
              <a:ahLst/>
              <a:cxnLst/>
              <a:rect l="l" t="t" r="r" b="b"/>
              <a:pathLst>
                <a:path w="554645" h="555346" extrusionOk="0">
                  <a:moveTo>
                    <a:pt x="155618" y="104447"/>
                  </a:moveTo>
                  <a:cubicBezTo>
                    <a:pt x="161927" y="103045"/>
                    <a:pt x="168235" y="107250"/>
                    <a:pt x="169637" y="114260"/>
                  </a:cubicBezTo>
                  <a:lnTo>
                    <a:pt x="198377" y="268475"/>
                  </a:lnTo>
                  <a:lnTo>
                    <a:pt x="240435" y="157019"/>
                  </a:lnTo>
                  <a:cubicBezTo>
                    <a:pt x="241837" y="152814"/>
                    <a:pt x="245342" y="150711"/>
                    <a:pt x="248847" y="149309"/>
                  </a:cubicBezTo>
                  <a:cubicBezTo>
                    <a:pt x="255156" y="147206"/>
                    <a:pt x="262165" y="151412"/>
                    <a:pt x="264268" y="157720"/>
                  </a:cubicBezTo>
                  <a:lnTo>
                    <a:pt x="286699" y="235529"/>
                  </a:lnTo>
                  <a:lnTo>
                    <a:pt x="313336" y="206789"/>
                  </a:lnTo>
                  <a:cubicBezTo>
                    <a:pt x="315439" y="203985"/>
                    <a:pt x="318944" y="201882"/>
                    <a:pt x="322449" y="201181"/>
                  </a:cubicBezTo>
                  <a:lnTo>
                    <a:pt x="362404" y="201181"/>
                  </a:lnTo>
                  <a:lnTo>
                    <a:pt x="363105" y="201181"/>
                  </a:lnTo>
                  <a:lnTo>
                    <a:pt x="363105" y="229220"/>
                  </a:lnTo>
                  <a:lnTo>
                    <a:pt x="328757" y="229220"/>
                  </a:lnTo>
                  <a:lnTo>
                    <a:pt x="290905" y="268475"/>
                  </a:lnTo>
                  <a:cubicBezTo>
                    <a:pt x="289503" y="269876"/>
                    <a:pt x="287400" y="271278"/>
                    <a:pt x="285297" y="271979"/>
                  </a:cubicBezTo>
                  <a:cubicBezTo>
                    <a:pt x="278288" y="274082"/>
                    <a:pt x="271979" y="269876"/>
                    <a:pt x="269876" y="263568"/>
                  </a:cubicBezTo>
                  <a:lnTo>
                    <a:pt x="251651" y="200480"/>
                  </a:lnTo>
                  <a:lnTo>
                    <a:pt x="206789" y="318243"/>
                  </a:lnTo>
                  <a:cubicBezTo>
                    <a:pt x="204686" y="323150"/>
                    <a:pt x="199779" y="325954"/>
                    <a:pt x="194872" y="325954"/>
                  </a:cubicBezTo>
                  <a:lnTo>
                    <a:pt x="193470" y="325954"/>
                  </a:lnTo>
                  <a:cubicBezTo>
                    <a:pt x="187863" y="325954"/>
                    <a:pt x="182956" y="321748"/>
                    <a:pt x="182255" y="316141"/>
                  </a:cubicBezTo>
                  <a:lnTo>
                    <a:pt x="154216" y="165431"/>
                  </a:lnTo>
                  <a:lnTo>
                    <a:pt x="136692" y="218706"/>
                  </a:lnTo>
                  <a:cubicBezTo>
                    <a:pt x="135290" y="224313"/>
                    <a:pt x="130383" y="228519"/>
                    <a:pt x="124775" y="229220"/>
                  </a:cubicBezTo>
                  <a:lnTo>
                    <a:pt x="60987" y="229220"/>
                  </a:lnTo>
                  <a:lnTo>
                    <a:pt x="60987" y="201181"/>
                  </a:lnTo>
                  <a:lnTo>
                    <a:pt x="115663" y="201181"/>
                  </a:lnTo>
                  <a:lnTo>
                    <a:pt x="145804" y="112858"/>
                  </a:lnTo>
                  <a:cubicBezTo>
                    <a:pt x="147907" y="108652"/>
                    <a:pt x="151412" y="105148"/>
                    <a:pt x="155618" y="104447"/>
                  </a:cubicBezTo>
                  <a:close/>
                  <a:moveTo>
                    <a:pt x="211696" y="43463"/>
                  </a:moveTo>
                  <a:cubicBezTo>
                    <a:pt x="118467" y="43463"/>
                    <a:pt x="43463" y="118467"/>
                    <a:pt x="43463" y="211696"/>
                  </a:cubicBezTo>
                  <a:cubicBezTo>
                    <a:pt x="43463" y="304925"/>
                    <a:pt x="118467" y="379929"/>
                    <a:pt x="211696" y="379929"/>
                  </a:cubicBezTo>
                  <a:cubicBezTo>
                    <a:pt x="304224" y="379929"/>
                    <a:pt x="379929" y="304224"/>
                    <a:pt x="379929" y="211696"/>
                  </a:cubicBezTo>
                  <a:cubicBezTo>
                    <a:pt x="379929" y="118467"/>
                    <a:pt x="304925" y="43463"/>
                    <a:pt x="211696" y="43463"/>
                  </a:cubicBezTo>
                  <a:close/>
                  <a:moveTo>
                    <a:pt x="211696" y="3"/>
                  </a:moveTo>
                  <a:cubicBezTo>
                    <a:pt x="328057" y="704"/>
                    <a:pt x="422688" y="95335"/>
                    <a:pt x="421987" y="212397"/>
                  </a:cubicBezTo>
                  <a:cubicBezTo>
                    <a:pt x="421987" y="258661"/>
                    <a:pt x="406565" y="303523"/>
                    <a:pt x="378527" y="339973"/>
                  </a:cubicBezTo>
                  <a:lnTo>
                    <a:pt x="410070" y="370816"/>
                  </a:lnTo>
                  <a:cubicBezTo>
                    <a:pt x="425492" y="367311"/>
                    <a:pt x="442315" y="372919"/>
                    <a:pt x="453530" y="384134"/>
                  </a:cubicBezTo>
                  <a:lnTo>
                    <a:pt x="540451" y="471756"/>
                  </a:lnTo>
                  <a:cubicBezTo>
                    <a:pt x="559377" y="490682"/>
                    <a:pt x="559377" y="522225"/>
                    <a:pt x="540451" y="541152"/>
                  </a:cubicBezTo>
                  <a:cubicBezTo>
                    <a:pt x="521524" y="560078"/>
                    <a:pt x="489981" y="560078"/>
                    <a:pt x="471055" y="541152"/>
                  </a:cubicBezTo>
                  <a:lnTo>
                    <a:pt x="383433" y="453530"/>
                  </a:lnTo>
                  <a:cubicBezTo>
                    <a:pt x="372218" y="441614"/>
                    <a:pt x="367311" y="425492"/>
                    <a:pt x="370115" y="409369"/>
                  </a:cubicBezTo>
                  <a:lnTo>
                    <a:pt x="339272" y="378527"/>
                  </a:lnTo>
                  <a:cubicBezTo>
                    <a:pt x="302121" y="406565"/>
                    <a:pt x="256558" y="421987"/>
                    <a:pt x="210294" y="421987"/>
                  </a:cubicBezTo>
                  <a:cubicBezTo>
                    <a:pt x="93933" y="421286"/>
                    <a:pt x="-698" y="326655"/>
                    <a:pt x="3" y="210294"/>
                  </a:cubicBezTo>
                  <a:cubicBezTo>
                    <a:pt x="704" y="93933"/>
                    <a:pt x="95335" y="-698"/>
                    <a:pt x="211696" y="3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pic>
          <p:nvPicPr>
            <p:cNvPr id="372" name="Google Shape;37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78398" y="5191702"/>
              <a:ext cx="490261" cy="490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24"/>
            <p:cNvSpPr/>
            <p:nvPr/>
          </p:nvSpPr>
          <p:spPr>
            <a:xfrm>
              <a:off x="4307738" y="5137084"/>
              <a:ext cx="482915" cy="482915"/>
            </a:xfrm>
            <a:custGeom>
              <a:avLst/>
              <a:gdLst/>
              <a:ahLst/>
              <a:cxnLst/>
              <a:rect l="l" t="t" r="r" b="b"/>
              <a:pathLst>
                <a:path w="3240000" h="3240000" extrusionOk="0">
                  <a:moveTo>
                    <a:pt x="1303187" y="480874"/>
                  </a:moveTo>
                  <a:lnTo>
                    <a:pt x="1303187" y="1303187"/>
                  </a:lnTo>
                  <a:lnTo>
                    <a:pt x="480874" y="1303187"/>
                  </a:lnTo>
                  <a:lnTo>
                    <a:pt x="480874" y="1936813"/>
                  </a:lnTo>
                  <a:lnTo>
                    <a:pt x="1303187" y="1936813"/>
                  </a:lnTo>
                  <a:lnTo>
                    <a:pt x="1303187" y="2759126"/>
                  </a:lnTo>
                  <a:lnTo>
                    <a:pt x="1936813" y="2759126"/>
                  </a:lnTo>
                  <a:lnTo>
                    <a:pt x="1936813" y="1936813"/>
                  </a:lnTo>
                  <a:lnTo>
                    <a:pt x="2759126" y="1936813"/>
                  </a:lnTo>
                  <a:lnTo>
                    <a:pt x="2759126" y="1303187"/>
                  </a:lnTo>
                  <a:lnTo>
                    <a:pt x="1936813" y="1303187"/>
                  </a:lnTo>
                  <a:lnTo>
                    <a:pt x="1936813" y="480874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79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1832095" y="5822209"/>
              <a:ext cx="919949" cy="920727"/>
            </a:xfrm>
            <a:prstGeom prst="roundRect">
              <a:avLst>
                <a:gd name="adj" fmla="val 16667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邊境</a:t>
              </a:r>
              <a:endParaRPr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管制</a:t>
              </a:r>
              <a:endParaRPr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pic>
          <p:nvPicPr>
            <p:cNvPr id="375" name="Google Shape;375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62608" y="5227794"/>
              <a:ext cx="459076" cy="459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24"/>
            <p:cNvSpPr/>
            <p:nvPr/>
          </p:nvSpPr>
          <p:spPr>
            <a:xfrm>
              <a:off x="5459355" y="5822209"/>
              <a:ext cx="919949" cy="920727"/>
            </a:xfrm>
            <a:prstGeom prst="roundRect">
              <a:avLst>
                <a:gd name="adj" fmla="val 16667"/>
              </a:avLst>
            </a:prstGeom>
            <a:solidFill>
              <a:srgbClr val="B694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物資</a:t>
              </a:r>
              <a:endParaRPr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77" name="Google Shape;377;p24"/>
            <p:cNvSpPr txBox="1"/>
            <p:nvPr/>
          </p:nvSpPr>
          <p:spPr>
            <a:xfrm>
              <a:off x="181078" y="4634527"/>
              <a:ext cx="1226858" cy="512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Trebuchet MS"/>
                <a:buNone/>
              </a:pPr>
              <a:r>
                <a:rPr lang="zh-TW" sz="2200" b="1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情報</a:t>
              </a:r>
              <a:endParaRPr sz="2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78" name="Google Shape;378;p24"/>
            <p:cNvSpPr txBox="1"/>
            <p:nvPr/>
          </p:nvSpPr>
          <p:spPr>
            <a:xfrm>
              <a:off x="2792683" y="4634527"/>
              <a:ext cx="1226858" cy="512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Trebuchet MS"/>
                <a:buNone/>
              </a:pPr>
              <a:r>
                <a:rPr lang="zh-TW" sz="2200" b="1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作戰</a:t>
              </a:r>
              <a:endParaRPr sz="2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8735449" y="5829238"/>
              <a:ext cx="919949" cy="920727"/>
            </a:xfrm>
            <a:prstGeom prst="roundRect">
              <a:avLst>
                <a:gd name="adj" fmla="val 16667"/>
              </a:avLst>
            </a:prstGeom>
            <a:solidFill>
              <a:srgbClr val="3190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sz="1400" b="1" i="0" u="none" strike="noStrike" cap="none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行政</a:t>
              </a:r>
              <a:endParaRPr sz="14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9899244" y="5822089"/>
              <a:ext cx="920727" cy="920726"/>
            </a:xfrm>
            <a:prstGeom prst="roundRect">
              <a:avLst>
                <a:gd name="adj" fmla="val 16667"/>
              </a:avLst>
            </a:prstGeom>
            <a:solidFill>
              <a:srgbClr val="9008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altLang="en-US" sz="1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新聞宣導</a:t>
              </a:r>
              <a:endParaRPr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381" name="Google Shape;381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81626" y="5162422"/>
              <a:ext cx="526656" cy="526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82087" y="5145603"/>
              <a:ext cx="536696" cy="536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24"/>
            <p:cNvSpPr txBox="1"/>
            <p:nvPr/>
          </p:nvSpPr>
          <p:spPr>
            <a:xfrm>
              <a:off x="8072901" y="4688907"/>
              <a:ext cx="1226858" cy="512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Trebuchet MS"/>
                <a:buNone/>
              </a:pPr>
              <a:r>
                <a:rPr lang="zh-TW" sz="2200" b="1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後勤</a:t>
              </a:r>
              <a:endParaRPr sz="2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  <p:pic>
          <p:nvPicPr>
            <p:cNvPr id="384" name="Google Shape;384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71124" y="5145603"/>
              <a:ext cx="526656" cy="526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96261" y="5227793"/>
              <a:ext cx="469249" cy="4692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7" name="Google Shape;387;p24"/>
            <p:cNvCxnSpPr/>
            <p:nvPr/>
          </p:nvCxnSpPr>
          <p:spPr>
            <a:xfrm>
              <a:off x="817507" y="4293167"/>
              <a:ext cx="8686142" cy="0"/>
            </a:xfrm>
            <a:prstGeom prst="straightConnector1">
              <a:avLst/>
            </a:prstGeom>
            <a:noFill/>
            <a:ln w="381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8" name="Google Shape;388;p24"/>
            <p:cNvCxnSpPr>
              <a:stCxn id="364" idx="0"/>
            </p:cNvCxnSpPr>
            <p:nvPr/>
          </p:nvCxnSpPr>
          <p:spPr>
            <a:xfrm flipV="1">
              <a:off x="817507" y="4293167"/>
              <a:ext cx="0" cy="314308"/>
            </a:xfrm>
            <a:prstGeom prst="straightConnector1">
              <a:avLst/>
            </a:prstGeom>
            <a:noFill/>
            <a:ln w="381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9" name="Google Shape;389;p24"/>
            <p:cNvCxnSpPr>
              <a:stCxn id="365" idx="0"/>
            </p:cNvCxnSpPr>
            <p:nvPr/>
          </p:nvCxnSpPr>
          <p:spPr>
            <a:xfrm flipV="1">
              <a:off x="3396234" y="4293167"/>
              <a:ext cx="4692" cy="314308"/>
            </a:xfrm>
            <a:prstGeom prst="straightConnector1">
              <a:avLst/>
            </a:prstGeom>
            <a:noFill/>
            <a:ln w="381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0" name="Google Shape;390;p24"/>
            <p:cNvCxnSpPr/>
            <p:nvPr/>
          </p:nvCxnSpPr>
          <p:spPr>
            <a:xfrm flipH="1" flipV="1">
              <a:off x="9503649" y="4294661"/>
              <a:ext cx="1" cy="314307"/>
            </a:xfrm>
            <a:prstGeom prst="straightConnector1">
              <a:avLst/>
            </a:prstGeom>
            <a:noFill/>
            <a:ln w="381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" name="群組 10"/>
            <p:cNvGrpSpPr/>
            <p:nvPr/>
          </p:nvGrpSpPr>
          <p:grpSpPr>
            <a:xfrm>
              <a:off x="7219976" y="2879029"/>
              <a:ext cx="2660100" cy="1159232"/>
              <a:chOff x="1529764" y="2950915"/>
              <a:chExt cx="2660100" cy="1159232"/>
            </a:xfrm>
          </p:grpSpPr>
          <p:pic>
            <p:nvPicPr>
              <p:cNvPr id="386" name="Google Shape;386;p2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931832" y="2950915"/>
                <a:ext cx="653210" cy="6532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1" name="Google Shape;391;p24"/>
              <p:cNvSpPr txBox="1"/>
              <p:nvPr/>
            </p:nvSpPr>
            <p:spPr>
              <a:xfrm>
                <a:off x="1529764" y="3517346"/>
                <a:ext cx="2660100" cy="592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Trebuchet MS"/>
                  <a:buNone/>
                </a:pPr>
                <a:r>
                  <a:rPr lang="zh-TW" sz="2800" b="1" dirty="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rebuchet MS"/>
                    <a:sym typeface="Trebuchet MS"/>
                  </a:rPr>
                  <a:t>  </a:t>
                </a:r>
                <a:r>
                  <a:rPr lang="zh-TW" sz="2200" b="1" dirty="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rebuchet MS"/>
                    <a:sym typeface="Trebuchet MS"/>
                  </a:rPr>
                  <a:t>正/副指揮官</a:t>
                </a:r>
                <a:endParaRPr sz="2200" b="1" dirty="0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endParaRPr>
              </a:p>
            </p:txBody>
          </p:sp>
          <p:pic>
            <p:nvPicPr>
              <p:cNvPr id="392" name="Google Shape;392;p2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363906" y="3052044"/>
                <a:ext cx="629226" cy="629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3" name="Google Shape;393;p2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00165" y="5166918"/>
              <a:ext cx="496471" cy="496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380;p24"/>
            <p:cNvSpPr/>
            <p:nvPr/>
          </p:nvSpPr>
          <p:spPr>
            <a:xfrm>
              <a:off x="10929634" y="5815875"/>
              <a:ext cx="920725" cy="920726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icrosoft JhengHei"/>
                <a:buNone/>
              </a:pPr>
              <a:r>
                <a:rPr lang="zh-TW" altLang="en-US" sz="1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  <a:sym typeface="Microsoft JhengHei"/>
                </a:rPr>
                <a:t>法制</a:t>
              </a:r>
              <a:endParaRPr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2149" y="5129483"/>
              <a:ext cx="655697" cy="655697"/>
            </a:xfrm>
            <a:prstGeom prst="rect">
              <a:avLst/>
            </a:prstGeom>
          </p:spPr>
        </p:pic>
        <p:sp>
          <p:nvSpPr>
            <p:cNvPr id="60" name="Google Shape;391;p24"/>
            <p:cNvSpPr txBox="1"/>
            <p:nvPr/>
          </p:nvSpPr>
          <p:spPr>
            <a:xfrm>
              <a:off x="2423248" y="2813257"/>
              <a:ext cx="4873387" cy="1322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3200"/>
              </a:pPr>
              <a:r>
                <a:rPr lang="en-US" altLang="zh-TW" sz="28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COVID-19</a:t>
              </a:r>
              <a:r>
                <a:rPr lang="zh-TW" altLang="en-US" sz="28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中央流行疫情指揮中心</a:t>
              </a:r>
              <a:r>
                <a:rPr lang="en-US" altLang="zh-TW" sz="28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(</a:t>
              </a:r>
              <a:r>
                <a:rPr lang="zh-TW" altLang="en-US" sz="28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一級開設</a:t>
              </a:r>
              <a:r>
                <a:rPr lang="en-US" altLang="zh-TW" sz="28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rebuchet MS"/>
                  <a:sym typeface="Trebuchet MS"/>
                </a:rPr>
                <a:t>)</a:t>
              </a:r>
              <a:endParaRPr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endParaRPr>
            </a:p>
          </p:txBody>
        </p:sp>
      </p:grpSp>
      <p:sp>
        <p:nvSpPr>
          <p:cNvPr id="61" name="圓角矩形 60"/>
          <p:cNvSpPr/>
          <p:nvPr/>
        </p:nvSpPr>
        <p:spPr>
          <a:xfrm>
            <a:off x="322935" y="330894"/>
            <a:ext cx="3607892" cy="749141"/>
          </a:xfrm>
          <a:prstGeom prst="round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指揮中心架構</a:t>
            </a:r>
          </a:p>
        </p:txBody>
      </p:sp>
      <p:sp>
        <p:nvSpPr>
          <p:cNvPr id="63" name="Google Shape;391;p24"/>
          <p:cNvSpPr txBox="1"/>
          <p:nvPr/>
        </p:nvSpPr>
        <p:spPr>
          <a:xfrm>
            <a:off x="9313488" y="2135731"/>
            <a:ext cx="2229566" cy="696319"/>
          </a:xfrm>
          <a:prstGeom prst="roundRect">
            <a:avLst>
              <a:gd name="adj" fmla="val 21011"/>
            </a:avLst>
          </a:prstGeom>
          <a:solidFill>
            <a:srgbClr val="FFE7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rebuchet MS"/>
                <a:sym typeface="Trebuchet MS"/>
              </a:rPr>
              <a:t>專家諮詢小組</a:t>
            </a:r>
            <a:endParaRPr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rebuchet MS"/>
              <a:sym typeface="Trebuchet MS"/>
            </a:endParaRPr>
          </a:p>
        </p:txBody>
      </p:sp>
      <p:cxnSp>
        <p:nvCxnSpPr>
          <p:cNvPr id="65" name="Google Shape;390;p24"/>
          <p:cNvCxnSpPr>
            <a:stCxn id="63" idx="1"/>
            <a:endCxn id="362" idx="2"/>
          </p:cNvCxnSpPr>
          <p:nvPr/>
        </p:nvCxnSpPr>
        <p:spPr>
          <a:xfrm flipH="1">
            <a:off x="9177327" y="2483891"/>
            <a:ext cx="136161" cy="6543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89491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="" xmlns:a16="http://schemas.microsoft.com/office/drawing/2014/main" id="{26C932ED-3F38-4B49-AB6B-2F16945A7BA1}"/>
              </a:ext>
            </a:extLst>
          </p:cNvPr>
          <p:cNvGrpSpPr/>
          <p:nvPr/>
        </p:nvGrpSpPr>
        <p:grpSpPr>
          <a:xfrm>
            <a:off x="5270422" y="2222098"/>
            <a:ext cx="4136775" cy="2493774"/>
            <a:chOff x="10540843" y="4444195"/>
            <a:chExt cx="8273549" cy="4987548"/>
          </a:xfrm>
        </p:grpSpPr>
        <p:sp>
          <p:nvSpPr>
            <p:cNvPr id="4" name="Isosceles Triangle 11"/>
            <p:cNvSpPr/>
            <p:nvPr/>
          </p:nvSpPr>
          <p:spPr>
            <a:xfrm>
              <a:off x="12546823" y="4444195"/>
              <a:ext cx="4475184" cy="2907266"/>
            </a:xfrm>
            <a:custGeom>
              <a:avLst/>
              <a:gdLst>
                <a:gd name="connsiteX0" fmla="*/ 1853446 w 3706892"/>
                <a:gd name="connsiteY0" fmla="*/ 2726026 h 2929890"/>
                <a:gd name="connsiteX1" fmla="*/ 1940393 w 3706892"/>
                <a:gd name="connsiteY1" fmla="*/ 2788847 h 2929890"/>
                <a:gd name="connsiteX2" fmla="*/ 1854737 w 3706892"/>
                <a:gd name="connsiteY2" fmla="*/ 2736285 h 2929890"/>
                <a:gd name="connsiteX3" fmla="*/ 1579759 w 3706892"/>
                <a:gd name="connsiteY3" fmla="*/ 2923770 h 2929890"/>
                <a:gd name="connsiteX4" fmla="*/ 1853446 w 3706892"/>
                <a:gd name="connsiteY4" fmla="*/ 2726026 h 2929890"/>
                <a:gd name="connsiteX5" fmla="*/ 381987 w 3706892"/>
                <a:gd name="connsiteY5" fmla="*/ 2355724 h 2929890"/>
                <a:gd name="connsiteX6" fmla="*/ 247815 w 3706892"/>
                <a:gd name="connsiteY6" fmla="*/ 2425226 h 2929890"/>
                <a:gd name="connsiteX7" fmla="*/ 248783 w 3706892"/>
                <a:gd name="connsiteY7" fmla="*/ 2417842 h 2929890"/>
                <a:gd name="connsiteX8" fmla="*/ 381987 w 3706892"/>
                <a:gd name="connsiteY8" fmla="*/ 2355724 h 2929890"/>
                <a:gd name="connsiteX9" fmla="*/ 454392 w 3706892"/>
                <a:gd name="connsiteY9" fmla="*/ 2318189 h 2929890"/>
                <a:gd name="connsiteX10" fmla="*/ 452772 w 3706892"/>
                <a:gd name="connsiteY10" fmla="*/ 2319057 h 2929890"/>
                <a:gd name="connsiteX11" fmla="*/ 454392 w 3706892"/>
                <a:gd name="connsiteY11" fmla="*/ 2318189 h 2929890"/>
                <a:gd name="connsiteX12" fmla="*/ 2135602 w 3706892"/>
                <a:gd name="connsiteY12" fmla="*/ 2908635 h 2929890"/>
                <a:gd name="connsiteX13" fmla="*/ 2138691 w 3706892"/>
                <a:gd name="connsiteY13" fmla="*/ 1903782 h 2929890"/>
                <a:gd name="connsiteX14" fmla="*/ 2138691 w 3706892"/>
                <a:gd name="connsiteY14" fmla="*/ 2910530 h 2929890"/>
                <a:gd name="connsiteX15" fmla="*/ 2135602 w 3706892"/>
                <a:gd name="connsiteY15" fmla="*/ 2908635 h 2929890"/>
                <a:gd name="connsiteX16" fmla="*/ 1570783 w 3706892"/>
                <a:gd name="connsiteY16" fmla="*/ 1903782 h 2929890"/>
                <a:gd name="connsiteX17" fmla="*/ 1571290 w 3706892"/>
                <a:gd name="connsiteY17" fmla="*/ 1903782 h 2929890"/>
                <a:gd name="connsiteX18" fmla="*/ 1571290 w 3706892"/>
                <a:gd name="connsiteY18" fmla="*/ 2929545 h 2929890"/>
                <a:gd name="connsiteX19" fmla="*/ 1570783 w 3706892"/>
                <a:gd name="connsiteY19" fmla="*/ 2929890 h 2929890"/>
                <a:gd name="connsiteX20" fmla="*/ 1570783 w 3706892"/>
                <a:gd name="connsiteY20" fmla="*/ 1903782 h 2929890"/>
                <a:gd name="connsiteX21" fmla="*/ 2472208 w 3706892"/>
                <a:gd name="connsiteY21" fmla="*/ 1748890 h 2929890"/>
                <a:gd name="connsiteX22" fmla="*/ 2750047 w 3706892"/>
                <a:gd name="connsiteY22" fmla="*/ 1991075 h 2929890"/>
                <a:gd name="connsiteX23" fmla="*/ 2465482 w 3706892"/>
                <a:gd name="connsiteY23" fmla="*/ 1756102 h 2929890"/>
                <a:gd name="connsiteX24" fmla="*/ 2472208 w 3706892"/>
                <a:gd name="connsiteY24" fmla="*/ 1748890 h 2929890"/>
                <a:gd name="connsiteX25" fmla="*/ 1230873 w 3706892"/>
                <a:gd name="connsiteY25" fmla="*/ 1748890 h 2929890"/>
                <a:gd name="connsiteX26" fmla="*/ 1239735 w 3706892"/>
                <a:gd name="connsiteY26" fmla="*/ 1758393 h 2929890"/>
                <a:gd name="connsiteX27" fmla="*/ 876898 w 3706892"/>
                <a:gd name="connsiteY27" fmla="*/ 2049759 h 2929890"/>
                <a:gd name="connsiteX28" fmla="*/ 1230873 w 3706892"/>
                <a:gd name="connsiteY28" fmla="*/ 1748890 h 2929890"/>
                <a:gd name="connsiteX29" fmla="*/ 2840256 w 3706892"/>
                <a:gd name="connsiteY29" fmla="*/ 1354207 h 2929890"/>
                <a:gd name="connsiteX30" fmla="*/ 3706892 w 3706892"/>
                <a:gd name="connsiteY30" fmla="*/ 1945086 h 2929890"/>
                <a:gd name="connsiteX31" fmla="*/ 3417775 w 3706892"/>
                <a:gd name="connsiteY31" fmla="*/ 2110295 h 2929890"/>
                <a:gd name="connsiteX32" fmla="*/ 3459078 w 3706892"/>
                <a:gd name="connsiteY32" fmla="*/ 2425226 h 2929890"/>
                <a:gd name="connsiteX33" fmla="*/ 3339559 w 3706892"/>
                <a:gd name="connsiteY33" fmla="*/ 2364335 h 2929890"/>
                <a:gd name="connsiteX34" fmla="*/ 3454704 w 3706892"/>
                <a:gd name="connsiteY34" fmla="*/ 2418032 h 2929890"/>
                <a:gd name="connsiteX35" fmla="*/ 3414543 w 3706892"/>
                <a:gd name="connsiteY35" fmla="*/ 2111796 h 2929890"/>
                <a:gd name="connsiteX36" fmla="*/ 3695677 w 3706892"/>
                <a:gd name="connsiteY36" fmla="*/ 1951148 h 2929890"/>
                <a:gd name="connsiteX37" fmla="*/ 2837279 w 3706892"/>
                <a:gd name="connsiteY37" fmla="*/ 1357399 h 2929890"/>
                <a:gd name="connsiteX38" fmla="*/ 2840256 w 3706892"/>
                <a:gd name="connsiteY38" fmla="*/ 1354207 h 2929890"/>
                <a:gd name="connsiteX39" fmla="*/ 861369 w 3706892"/>
                <a:gd name="connsiteY39" fmla="*/ 1352646 h 2929890"/>
                <a:gd name="connsiteX40" fmla="*/ 865801 w 3706892"/>
                <a:gd name="connsiteY40" fmla="*/ 1357399 h 2929890"/>
                <a:gd name="connsiteX41" fmla="*/ 9024 w 3706892"/>
                <a:gd name="connsiteY41" fmla="*/ 1950243 h 2929890"/>
                <a:gd name="connsiteX42" fmla="*/ 0 w 3706892"/>
                <a:gd name="connsiteY42" fmla="*/ 1945086 h 2929890"/>
                <a:gd name="connsiteX43" fmla="*/ 861369 w 3706892"/>
                <a:gd name="connsiteY43" fmla="*/ 1352646 h 2929890"/>
                <a:gd name="connsiteX44" fmla="*/ 1853446 w 3706892"/>
                <a:gd name="connsiteY44" fmla="*/ 0 h 2929890"/>
                <a:gd name="connsiteX45" fmla="*/ 2648518 w 3706892"/>
                <a:gd name="connsiteY45" fmla="*/ 587269 h 2929890"/>
                <a:gd name="connsiteX46" fmla="*/ 2304792 w 3706892"/>
                <a:gd name="connsiteY46" fmla="*/ 587269 h 2929890"/>
                <a:gd name="connsiteX47" fmla="*/ 2762193 w 3706892"/>
                <a:gd name="connsiteY47" fmla="*/ 1283732 h 2929890"/>
                <a:gd name="connsiteX48" fmla="*/ 2437219 w 3706892"/>
                <a:gd name="connsiteY48" fmla="*/ 1344744 h 2929890"/>
                <a:gd name="connsiteX49" fmla="*/ 2396648 w 3706892"/>
                <a:gd name="connsiteY49" fmla="*/ 1693627 h 2929890"/>
                <a:gd name="connsiteX50" fmla="*/ 2138691 w 3706892"/>
                <a:gd name="connsiteY50" fmla="*/ 1445558 h 2929890"/>
                <a:gd name="connsiteX51" fmla="*/ 2138691 w 3706892"/>
                <a:gd name="connsiteY51" fmla="*/ 1812263 h 2929890"/>
                <a:gd name="connsiteX52" fmla="*/ 1853446 w 3706892"/>
                <a:gd name="connsiteY52" fmla="*/ 1606167 h 2929890"/>
                <a:gd name="connsiteX53" fmla="*/ 1570783 w 3706892"/>
                <a:gd name="connsiteY53" fmla="*/ 1810397 h 2929890"/>
                <a:gd name="connsiteX54" fmla="*/ 1570783 w 3706892"/>
                <a:gd name="connsiteY54" fmla="*/ 1441738 h 2929890"/>
                <a:gd name="connsiteX55" fmla="*/ 1569492 w 3706892"/>
                <a:gd name="connsiteY55" fmla="*/ 1444294 h 2929890"/>
                <a:gd name="connsiteX56" fmla="*/ 1306923 w 3706892"/>
                <a:gd name="connsiteY56" fmla="*/ 1697840 h 2929890"/>
                <a:gd name="connsiteX57" fmla="*/ 1265861 w 3706892"/>
                <a:gd name="connsiteY57" fmla="*/ 1344744 h 2929890"/>
                <a:gd name="connsiteX58" fmla="*/ 939633 w 3706892"/>
                <a:gd name="connsiteY58" fmla="*/ 1283497 h 2929890"/>
                <a:gd name="connsiteX59" fmla="*/ 1402101 w 3706892"/>
                <a:gd name="connsiteY59" fmla="*/ 587269 h 2929890"/>
                <a:gd name="connsiteX60" fmla="*/ 1058375 w 3706892"/>
                <a:gd name="connsiteY60" fmla="*/ 587269 h 2929890"/>
                <a:gd name="connsiteX61" fmla="*/ 1853446 w 3706892"/>
                <a:gd name="connsiteY61" fmla="*/ 0 h 2929890"/>
                <a:gd name="connsiteX0" fmla="*/ 1853446 w 3706892"/>
                <a:gd name="connsiteY0" fmla="*/ 2726026 h 2929890"/>
                <a:gd name="connsiteX1" fmla="*/ 1940393 w 3706892"/>
                <a:gd name="connsiteY1" fmla="*/ 2788847 h 2929890"/>
                <a:gd name="connsiteX2" fmla="*/ 1854737 w 3706892"/>
                <a:gd name="connsiteY2" fmla="*/ 2736285 h 2929890"/>
                <a:gd name="connsiteX3" fmla="*/ 1579759 w 3706892"/>
                <a:gd name="connsiteY3" fmla="*/ 2923770 h 2929890"/>
                <a:gd name="connsiteX4" fmla="*/ 1853446 w 3706892"/>
                <a:gd name="connsiteY4" fmla="*/ 2726026 h 2929890"/>
                <a:gd name="connsiteX5" fmla="*/ 381987 w 3706892"/>
                <a:gd name="connsiteY5" fmla="*/ 2355724 h 2929890"/>
                <a:gd name="connsiteX6" fmla="*/ 247815 w 3706892"/>
                <a:gd name="connsiteY6" fmla="*/ 2425226 h 2929890"/>
                <a:gd name="connsiteX7" fmla="*/ 248783 w 3706892"/>
                <a:gd name="connsiteY7" fmla="*/ 2417842 h 2929890"/>
                <a:gd name="connsiteX8" fmla="*/ 381987 w 3706892"/>
                <a:gd name="connsiteY8" fmla="*/ 2355724 h 2929890"/>
                <a:gd name="connsiteX9" fmla="*/ 454392 w 3706892"/>
                <a:gd name="connsiteY9" fmla="*/ 2318189 h 2929890"/>
                <a:gd name="connsiteX10" fmla="*/ 452772 w 3706892"/>
                <a:gd name="connsiteY10" fmla="*/ 2319057 h 2929890"/>
                <a:gd name="connsiteX11" fmla="*/ 454392 w 3706892"/>
                <a:gd name="connsiteY11" fmla="*/ 2318189 h 2929890"/>
                <a:gd name="connsiteX12" fmla="*/ 2135602 w 3706892"/>
                <a:gd name="connsiteY12" fmla="*/ 2908635 h 2929890"/>
                <a:gd name="connsiteX13" fmla="*/ 2138691 w 3706892"/>
                <a:gd name="connsiteY13" fmla="*/ 2910530 h 2929890"/>
                <a:gd name="connsiteX14" fmla="*/ 2135602 w 3706892"/>
                <a:gd name="connsiteY14" fmla="*/ 2908635 h 2929890"/>
                <a:gd name="connsiteX15" fmla="*/ 1570783 w 3706892"/>
                <a:gd name="connsiteY15" fmla="*/ 1903782 h 2929890"/>
                <a:gd name="connsiteX16" fmla="*/ 1571290 w 3706892"/>
                <a:gd name="connsiteY16" fmla="*/ 1903782 h 2929890"/>
                <a:gd name="connsiteX17" fmla="*/ 1571290 w 3706892"/>
                <a:gd name="connsiteY17" fmla="*/ 2929545 h 2929890"/>
                <a:gd name="connsiteX18" fmla="*/ 1570783 w 3706892"/>
                <a:gd name="connsiteY18" fmla="*/ 2929890 h 2929890"/>
                <a:gd name="connsiteX19" fmla="*/ 1570783 w 3706892"/>
                <a:gd name="connsiteY19" fmla="*/ 1903782 h 2929890"/>
                <a:gd name="connsiteX20" fmla="*/ 2472208 w 3706892"/>
                <a:gd name="connsiteY20" fmla="*/ 1748890 h 2929890"/>
                <a:gd name="connsiteX21" fmla="*/ 2750047 w 3706892"/>
                <a:gd name="connsiteY21" fmla="*/ 1991075 h 2929890"/>
                <a:gd name="connsiteX22" fmla="*/ 2465482 w 3706892"/>
                <a:gd name="connsiteY22" fmla="*/ 1756102 h 2929890"/>
                <a:gd name="connsiteX23" fmla="*/ 2472208 w 3706892"/>
                <a:gd name="connsiteY23" fmla="*/ 1748890 h 2929890"/>
                <a:gd name="connsiteX24" fmla="*/ 1230873 w 3706892"/>
                <a:gd name="connsiteY24" fmla="*/ 1748890 h 2929890"/>
                <a:gd name="connsiteX25" fmla="*/ 1239735 w 3706892"/>
                <a:gd name="connsiteY25" fmla="*/ 1758393 h 2929890"/>
                <a:gd name="connsiteX26" fmla="*/ 876898 w 3706892"/>
                <a:gd name="connsiteY26" fmla="*/ 2049759 h 2929890"/>
                <a:gd name="connsiteX27" fmla="*/ 1230873 w 3706892"/>
                <a:gd name="connsiteY27" fmla="*/ 1748890 h 2929890"/>
                <a:gd name="connsiteX28" fmla="*/ 2840256 w 3706892"/>
                <a:gd name="connsiteY28" fmla="*/ 1354207 h 2929890"/>
                <a:gd name="connsiteX29" fmla="*/ 3706892 w 3706892"/>
                <a:gd name="connsiteY29" fmla="*/ 1945086 h 2929890"/>
                <a:gd name="connsiteX30" fmla="*/ 3417775 w 3706892"/>
                <a:gd name="connsiteY30" fmla="*/ 2110295 h 2929890"/>
                <a:gd name="connsiteX31" fmla="*/ 3459078 w 3706892"/>
                <a:gd name="connsiteY31" fmla="*/ 2425226 h 2929890"/>
                <a:gd name="connsiteX32" fmla="*/ 3339559 w 3706892"/>
                <a:gd name="connsiteY32" fmla="*/ 2364335 h 2929890"/>
                <a:gd name="connsiteX33" fmla="*/ 3454704 w 3706892"/>
                <a:gd name="connsiteY33" fmla="*/ 2418032 h 2929890"/>
                <a:gd name="connsiteX34" fmla="*/ 3414543 w 3706892"/>
                <a:gd name="connsiteY34" fmla="*/ 2111796 h 2929890"/>
                <a:gd name="connsiteX35" fmla="*/ 3695677 w 3706892"/>
                <a:gd name="connsiteY35" fmla="*/ 1951148 h 2929890"/>
                <a:gd name="connsiteX36" fmla="*/ 2837279 w 3706892"/>
                <a:gd name="connsiteY36" fmla="*/ 1357399 h 2929890"/>
                <a:gd name="connsiteX37" fmla="*/ 2840256 w 3706892"/>
                <a:gd name="connsiteY37" fmla="*/ 1354207 h 2929890"/>
                <a:gd name="connsiteX38" fmla="*/ 861369 w 3706892"/>
                <a:gd name="connsiteY38" fmla="*/ 1352646 h 2929890"/>
                <a:gd name="connsiteX39" fmla="*/ 865801 w 3706892"/>
                <a:gd name="connsiteY39" fmla="*/ 1357399 h 2929890"/>
                <a:gd name="connsiteX40" fmla="*/ 9024 w 3706892"/>
                <a:gd name="connsiteY40" fmla="*/ 1950243 h 2929890"/>
                <a:gd name="connsiteX41" fmla="*/ 0 w 3706892"/>
                <a:gd name="connsiteY41" fmla="*/ 1945086 h 2929890"/>
                <a:gd name="connsiteX42" fmla="*/ 861369 w 3706892"/>
                <a:gd name="connsiteY42" fmla="*/ 1352646 h 2929890"/>
                <a:gd name="connsiteX43" fmla="*/ 1853446 w 3706892"/>
                <a:gd name="connsiteY43" fmla="*/ 0 h 2929890"/>
                <a:gd name="connsiteX44" fmla="*/ 2648518 w 3706892"/>
                <a:gd name="connsiteY44" fmla="*/ 587269 h 2929890"/>
                <a:gd name="connsiteX45" fmla="*/ 2304792 w 3706892"/>
                <a:gd name="connsiteY45" fmla="*/ 587269 h 2929890"/>
                <a:gd name="connsiteX46" fmla="*/ 2762193 w 3706892"/>
                <a:gd name="connsiteY46" fmla="*/ 1283732 h 2929890"/>
                <a:gd name="connsiteX47" fmla="*/ 2437219 w 3706892"/>
                <a:gd name="connsiteY47" fmla="*/ 1344744 h 2929890"/>
                <a:gd name="connsiteX48" fmla="*/ 2396648 w 3706892"/>
                <a:gd name="connsiteY48" fmla="*/ 1693627 h 2929890"/>
                <a:gd name="connsiteX49" fmla="*/ 2138691 w 3706892"/>
                <a:gd name="connsiteY49" fmla="*/ 1445558 h 2929890"/>
                <a:gd name="connsiteX50" fmla="*/ 2138691 w 3706892"/>
                <a:gd name="connsiteY50" fmla="*/ 1812263 h 2929890"/>
                <a:gd name="connsiteX51" fmla="*/ 1853446 w 3706892"/>
                <a:gd name="connsiteY51" fmla="*/ 1606167 h 2929890"/>
                <a:gd name="connsiteX52" fmla="*/ 1570783 w 3706892"/>
                <a:gd name="connsiteY52" fmla="*/ 1810397 h 2929890"/>
                <a:gd name="connsiteX53" fmla="*/ 1570783 w 3706892"/>
                <a:gd name="connsiteY53" fmla="*/ 1441738 h 2929890"/>
                <a:gd name="connsiteX54" fmla="*/ 1569492 w 3706892"/>
                <a:gd name="connsiteY54" fmla="*/ 1444294 h 2929890"/>
                <a:gd name="connsiteX55" fmla="*/ 1306923 w 3706892"/>
                <a:gd name="connsiteY55" fmla="*/ 1697840 h 2929890"/>
                <a:gd name="connsiteX56" fmla="*/ 1265861 w 3706892"/>
                <a:gd name="connsiteY56" fmla="*/ 1344744 h 2929890"/>
                <a:gd name="connsiteX57" fmla="*/ 939633 w 3706892"/>
                <a:gd name="connsiteY57" fmla="*/ 1283497 h 2929890"/>
                <a:gd name="connsiteX58" fmla="*/ 1402101 w 3706892"/>
                <a:gd name="connsiteY58" fmla="*/ 587269 h 2929890"/>
                <a:gd name="connsiteX59" fmla="*/ 1058375 w 3706892"/>
                <a:gd name="connsiteY59" fmla="*/ 587269 h 2929890"/>
                <a:gd name="connsiteX60" fmla="*/ 1853446 w 3706892"/>
                <a:gd name="connsiteY60" fmla="*/ 0 h 2929890"/>
                <a:gd name="connsiteX0" fmla="*/ 1853446 w 3706892"/>
                <a:gd name="connsiteY0" fmla="*/ 2726026 h 2929890"/>
                <a:gd name="connsiteX1" fmla="*/ 1940393 w 3706892"/>
                <a:gd name="connsiteY1" fmla="*/ 2788847 h 2929890"/>
                <a:gd name="connsiteX2" fmla="*/ 1854737 w 3706892"/>
                <a:gd name="connsiteY2" fmla="*/ 2736285 h 2929890"/>
                <a:gd name="connsiteX3" fmla="*/ 1579759 w 3706892"/>
                <a:gd name="connsiteY3" fmla="*/ 2923770 h 2929890"/>
                <a:gd name="connsiteX4" fmla="*/ 1853446 w 3706892"/>
                <a:gd name="connsiteY4" fmla="*/ 2726026 h 2929890"/>
                <a:gd name="connsiteX5" fmla="*/ 381987 w 3706892"/>
                <a:gd name="connsiteY5" fmla="*/ 2355724 h 2929890"/>
                <a:gd name="connsiteX6" fmla="*/ 247815 w 3706892"/>
                <a:gd name="connsiteY6" fmla="*/ 2425226 h 2929890"/>
                <a:gd name="connsiteX7" fmla="*/ 248783 w 3706892"/>
                <a:gd name="connsiteY7" fmla="*/ 2417842 h 2929890"/>
                <a:gd name="connsiteX8" fmla="*/ 381987 w 3706892"/>
                <a:gd name="connsiteY8" fmla="*/ 2355724 h 2929890"/>
                <a:gd name="connsiteX9" fmla="*/ 454392 w 3706892"/>
                <a:gd name="connsiteY9" fmla="*/ 2318189 h 2929890"/>
                <a:gd name="connsiteX10" fmla="*/ 452772 w 3706892"/>
                <a:gd name="connsiteY10" fmla="*/ 2319057 h 2929890"/>
                <a:gd name="connsiteX11" fmla="*/ 454392 w 3706892"/>
                <a:gd name="connsiteY11" fmla="*/ 2318189 h 2929890"/>
                <a:gd name="connsiteX12" fmla="*/ 1570783 w 3706892"/>
                <a:gd name="connsiteY12" fmla="*/ 1903782 h 2929890"/>
                <a:gd name="connsiteX13" fmla="*/ 1571290 w 3706892"/>
                <a:gd name="connsiteY13" fmla="*/ 1903782 h 2929890"/>
                <a:gd name="connsiteX14" fmla="*/ 1571290 w 3706892"/>
                <a:gd name="connsiteY14" fmla="*/ 2929545 h 2929890"/>
                <a:gd name="connsiteX15" fmla="*/ 1570783 w 3706892"/>
                <a:gd name="connsiteY15" fmla="*/ 2929890 h 2929890"/>
                <a:gd name="connsiteX16" fmla="*/ 1570783 w 3706892"/>
                <a:gd name="connsiteY16" fmla="*/ 1903782 h 2929890"/>
                <a:gd name="connsiteX17" fmla="*/ 2472208 w 3706892"/>
                <a:gd name="connsiteY17" fmla="*/ 1748890 h 2929890"/>
                <a:gd name="connsiteX18" fmla="*/ 2750047 w 3706892"/>
                <a:gd name="connsiteY18" fmla="*/ 1991075 h 2929890"/>
                <a:gd name="connsiteX19" fmla="*/ 2465482 w 3706892"/>
                <a:gd name="connsiteY19" fmla="*/ 1756102 h 2929890"/>
                <a:gd name="connsiteX20" fmla="*/ 2472208 w 3706892"/>
                <a:gd name="connsiteY20" fmla="*/ 1748890 h 2929890"/>
                <a:gd name="connsiteX21" fmla="*/ 1230873 w 3706892"/>
                <a:gd name="connsiteY21" fmla="*/ 1748890 h 2929890"/>
                <a:gd name="connsiteX22" fmla="*/ 1239735 w 3706892"/>
                <a:gd name="connsiteY22" fmla="*/ 1758393 h 2929890"/>
                <a:gd name="connsiteX23" fmla="*/ 876898 w 3706892"/>
                <a:gd name="connsiteY23" fmla="*/ 2049759 h 2929890"/>
                <a:gd name="connsiteX24" fmla="*/ 1230873 w 3706892"/>
                <a:gd name="connsiteY24" fmla="*/ 1748890 h 2929890"/>
                <a:gd name="connsiteX25" fmla="*/ 2840256 w 3706892"/>
                <a:gd name="connsiteY25" fmla="*/ 1354207 h 2929890"/>
                <a:gd name="connsiteX26" fmla="*/ 3706892 w 3706892"/>
                <a:gd name="connsiteY26" fmla="*/ 1945086 h 2929890"/>
                <a:gd name="connsiteX27" fmla="*/ 3417775 w 3706892"/>
                <a:gd name="connsiteY27" fmla="*/ 2110295 h 2929890"/>
                <a:gd name="connsiteX28" fmla="*/ 3459078 w 3706892"/>
                <a:gd name="connsiteY28" fmla="*/ 2425226 h 2929890"/>
                <a:gd name="connsiteX29" fmla="*/ 3339559 w 3706892"/>
                <a:gd name="connsiteY29" fmla="*/ 2364335 h 2929890"/>
                <a:gd name="connsiteX30" fmla="*/ 3454704 w 3706892"/>
                <a:gd name="connsiteY30" fmla="*/ 2418032 h 2929890"/>
                <a:gd name="connsiteX31" fmla="*/ 3414543 w 3706892"/>
                <a:gd name="connsiteY31" fmla="*/ 2111796 h 2929890"/>
                <a:gd name="connsiteX32" fmla="*/ 3695677 w 3706892"/>
                <a:gd name="connsiteY32" fmla="*/ 1951148 h 2929890"/>
                <a:gd name="connsiteX33" fmla="*/ 2837279 w 3706892"/>
                <a:gd name="connsiteY33" fmla="*/ 1357399 h 2929890"/>
                <a:gd name="connsiteX34" fmla="*/ 2840256 w 3706892"/>
                <a:gd name="connsiteY34" fmla="*/ 1354207 h 2929890"/>
                <a:gd name="connsiteX35" fmla="*/ 861369 w 3706892"/>
                <a:gd name="connsiteY35" fmla="*/ 1352646 h 2929890"/>
                <a:gd name="connsiteX36" fmla="*/ 865801 w 3706892"/>
                <a:gd name="connsiteY36" fmla="*/ 1357399 h 2929890"/>
                <a:gd name="connsiteX37" fmla="*/ 9024 w 3706892"/>
                <a:gd name="connsiteY37" fmla="*/ 1950243 h 2929890"/>
                <a:gd name="connsiteX38" fmla="*/ 0 w 3706892"/>
                <a:gd name="connsiteY38" fmla="*/ 1945086 h 2929890"/>
                <a:gd name="connsiteX39" fmla="*/ 861369 w 3706892"/>
                <a:gd name="connsiteY39" fmla="*/ 1352646 h 2929890"/>
                <a:gd name="connsiteX40" fmla="*/ 1853446 w 3706892"/>
                <a:gd name="connsiteY40" fmla="*/ 0 h 2929890"/>
                <a:gd name="connsiteX41" fmla="*/ 2648518 w 3706892"/>
                <a:gd name="connsiteY41" fmla="*/ 587269 h 2929890"/>
                <a:gd name="connsiteX42" fmla="*/ 2304792 w 3706892"/>
                <a:gd name="connsiteY42" fmla="*/ 587269 h 2929890"/>
                <a:gd name="connsiteX43" fmla="*/ 2762193 w 3706892"/>
                <a:gd name="connsiteY43" fmla="*/ 1283732 h 2929890"/>
                <a:gd name="connsiteX44" fmla="*/ 2437219 w 3706892"/>
                <a:gd name="connsiteY44" fmla="*/ 1344744 h 2929890"/>
                <a:gd name="connsiteX45" fmla="*/ 2396648 w 3706892"/>
                <a:gd name="connsiteY45" fmla="*/ 1693627 h 2929890"/>
                <a:gd name="connsiteX46" fmla="*/ 2138691 w 3706892"/>
                <a:gd name="connsiteY46" fmla="*/ 1445558 h 2929890"/>
                <a:gd name="connsiteX47" fmla="*/ 2138691 w 3706892"/>
                <a:gd name="connsiteY47" fmla="*/ 1812263 h 2929890"/>
                <a:gd name="connsiteX48" fmla="*/ 1853446 w 3706892"/>
                <a:gd name="connsiteY48" fmla="*/ 1606167 h 2929890"/>
                <a:gd name="connsiteX49" fmla="*/ 1570783 w 3706892"/>
                <a:gd name="connsiteY49" fmla="*/ 1810397 h 2929890"/>
                <a:gd name="connsiteX50" fmla="*/ 1570783 w 3706892"/>
                <a:gd name="connsiteY50" fmla="*/ 1441738 h 2929890"/>
                <a:gd name="connsiteX51" fmla="*/ 1569492 w 3706892"/>
                <a:gd name="connsiteY51" fmla="*/ 1444294 h 2929890"/>
                <a:gd name="connsiteX52" fmla="*/ 1306923 w 3706892"/>
                <a:gd name="connsiteY52" fmla="*/ 1697840 h 2929890"/>
                <a:gd name="connsiteX53" fmla="*/ 1265861 w 3706892"/>
                <a:gd name="connsiteY53" fmla="*/ 1344744 h 2929890"/>
                <a:gd name="connsiteX54" fmla="*/ 939633 w 3706892"/>
                <a:gd name="connsiteY54" fmla="*/ 1283497 h 2929890"/>
                <a:gd name="connsiteX55" fmla="*/ 1402101 w 3706892"/>
                <a:gd name="connsiteY55" fmla="*/ 587269 h 2929890"/>
                <a:gd name="connsiteX56" fmla="*/ 1058375 w 3706892"/>
                <a:gd name="connsiteY56" fmla="*/ 587269 h 2929890"/>
                <a:gd name="connsiteX57" fmla="*/ 1853446 w 3706892"/>
                <a:gd name="connsiteY57" fmla="*/ 0 h 2929890"/>
                <a:gd name="connsiteX0" fmla="*/ 1853446 w 3706892"/>
                <a:gd name="connsiteY0" fmla="*/ 2726026 h 2929890"/>
                <a:gd name="connsiteX1" fmla="*/ 1854737 w 3706892"/>
                <a:gd name="connsiteY1" fmla="*/ 2736285 h 2929890"/>
                <a:gd name="connsiteX2" fmla="*/ 1579759 w 3706892"/>
                <a:gd name="connsiteY2" fmla="*/ 2923770 h 2929890"/>
                <a:gd name="connsiteX3" fmla="*/ 1853446 w 3706892"/>
                <a:gd name="connsiteY3" fmla="*/ 2726026 h 2929890"/>
                <a:gd name="connsiteX4" fmla="*/ 381987 w 3706892"/>
                <a:gd name="connsiteY4" fmla="*/ 2355724 h 2929890"/>
                <a:gd name="connsiteX5" fmla="*/ 247815 w 3706892"/>
                <a:gd name="connsiteY5" fmla="*/ 2425226 h 2929890"/>
                <a:gd name="connsiteX6" fmla="*/ 248783 w 3706892"/>
                <a:gd name="connsiteY6" fmla="*/ 2417842 h 2929890"/>
                <a:gd name="connsiteX7" fmla="*/ 381987 w 3706892"/>
                <a:gd name="connsiteY7" fmla="*/ 2355724 h 2929890"/>
                <a:gd name="connsiteX8" fmla="*/ 454392 w 3706892"/>
                <a:gd name="connsiteY8" fmla="*/ 2318189 h 2929890"/>
                <a:gd name="connsiteX9" fmla="*/ 452772 w 3706892"/>
                <a:gd name="connsiteY9" fmla="*/ 2319057 h 2929890"/>
                <a:gd name="connsiteX10" fmla="*/ 454392 w 3706892"/>
                <a:gd name="connsiteY10" fmla="*/ 2318189 h 2929890"/>
                <a:gd name="connsiteX11" fmla="*/ 1570783 w 3706892"/>
                <a:gd name="connsiteY11" fmla="*/ 1903782 h 2929890"/>
                <a:gd name="connsiteX12" fmla="*/ 1571290 w 3706892"/>
                <a:gd name="connsiteY12" fmla="*/ 1903782 h 2929890"/>
                <a:gd name="connsiteX13" fmla="*/ 1571290 w 3706892"/>
                <a:gd name="connsiteY13" fmla="*/ 2929545 h 2929890"/>
                <a:gd name="connsiteX14" fmla="*/ 1570783 w 3706892"/>
                <a:gd name="connsiteY14" fmla="*/ 2929890 h 2929890"/>
                <a:gd name="connsiteX15" fmla="*/ 1570783 w 3706892"/>
                <a:gd name="connsiteY15" fmla="*/ 1903782 h 2929890"/>
                <a:gd name="connsiteX16" fmla="*/ 2472208 w 3706892"/>
                <a:gd name="connsiteY16" fmla="*/ 1748890 h 2929890"/>
                <a:gd name="connsiteX17" fmla="*/ 2750047 w 3706892"/>
                <a:gd name="connsiteY17" fmla="*/ 1991075 h 2929890"/>
                <a:gd name="connsiteX18" fmla="*/ 2465482 w 3706892"/>
                <a:gd name="connsiteY18" fmla="*/ 1756102 h 2929890"/>
                <a:gd name="connsiteX19" fmla="*/ 2472208 w 3706892"/>
                <a:gd name="connsiteY19" fmla="*/ 1748890 h 2929890"/>
                <a:gd name="connsiteX20" fmla="*/ 1230873 w 3706892"/>
                <a:gd name="connsiteY20" fmla="*/ 1748890 h 2929890"/>
                <a:gd name="connsiteX21" fmla="*/ 1239735 w 3706892"/>
                <a:gd name="connsiteY21" fmla="*/ 1758393 h 2929890"/>
                <a:gd name="connsiteX22" fmla="*/ 876898 w 3706892"/>
                <a:gd name="connsiteY22" fmla="*/ 2049759 h 2929890"/>
                <a:gd name="connsiteX23" fmla="*/ 1230873 w 3706892"/>
                <a:gd name="connsiteY23" fmla="*/ 1748890 h 2929890"/>
                <a:gd name="connsiteX24" fmla="*/ 2840256 w 3706892"/>
                <a:gd name="connsiteY24" fmla="*/ 1354207 h 2929890"/>
                <a:gd name="connsiteX25" fmla="*/ 3706892 w 3706892"/>
                <a:gd name="connsiteY25" fmla="*/ 1945086 h 2929890"/>
                <a:gd name="connsiteX26" fmla="*/ 3417775 w 3706892"/>
                <a:gd name="connsiteY26" fmla="*/ 2110295 h 2929890"/>
                <a:gd name="connsiteX27" fmla="*/ 3459078 w 3706892"/>
                <a:gd name="connsiteY27" fmla="*/ 2425226 h 2929890"/>
                <a:gd name="connsiteX28" fmla="*/ 3339559 w 3706892"/>
                <a:gd name="connsiteY28" fmla="*/ 2364335 h 2929890"/>
                <a:gd name="connsiteX29" fmla="*/ 3454704 w 3706892"/>
                <a:gd name="connsiteY29" fmla="*/ 2418032 h 2929890"/>
                <a:gd name="connsiteX30" fmla="*/ 3414543 w 3706892"/>
                <a:gd name="connsiteY30" fmla="*/ 2111796 h 2929890"/>
                <a:gd name="connsiteX31" fmla="*/ 3695677 w 3706892"/>
                <a:gd name="connsiteY31" fmla="*/ 1951148 h 2929890"/>
                <a:gd name="connsiteX32" fmla="*/ 2837279 w 3706892"/>
                <a:gd name="connsiteY32" fmla="*/ 1357399 h 2929890"/>
                <a:gd name="connsiteX33" fmla="*/ 2840256 w 3706892"/>
                <a:gd name="connsiteY33" fmla="*/ 1354207 h 2929890"/>
                <a:gd name="connsiteX34" fmla="*/ 861369 w 3706892"/>
                <a:gd name="connsiteY34" fmla="*/ 1352646 h 2929890"/>
                <a:gd name="connsiteX35" fmla="*/ 865801 w 3706892"/>
                <a:gd name="connsiteY35" fmla="*/ 1357399 h 2929890"/>
                <a:gd name="connsiteX36" fmla="*/ 9024 w 3706892"/>
                <a:gd name="connsiteY36" fmla="*/ 1950243 h 2929890"/>
                <a:gd name="connsiteX37" fmla="*/ 0 w 3706892"/>
                <a:gd name="connsiteY37" fmla="*/ 1945086 h 2929890"/>
                <a:gd name="connsiteX38" fmla="*/ 861369 w 3706892"/>
                <a:gd name="connsiteY38" fmla="*/ 1352646 h 2929890"/>
                <a:gd name="connsiteX39" fmla="*/ 1853446 w 3706892"/>
                <a:gd name="connsiteY39" fmla="*/ 0 h 2929890"/>
                <a:gd name="connsiteX40" fmla="*/ 2648518 w 3706892"/>
                <a:gd name="connsiteY40" fmla="*/ 587269 h 2929890"/>
                <a:gd name="connsiteX41" fmla="*/ 2304792 w 3706892"/>
                <a:gd name="connsiteY41" fmla="*/ 587269 h 2929890"/>
                <a:gd name="connsiteX42" fmla="*/ 2762193 w 3706892"/>
                <a:gd name="connsiteY42" fmla="*/ 1283732 h 2929890"/>
                <a:gd name="connsiteX43" fmla="*/ 2437219 w 3706892"/>
                <a:gd name="connsiteY43" fmla="*/ 1344744 h 2929890"/>
                <a:gd name="connsiteX44" fmla="*/ 2396648 w 3706892"/>
                <a:gd name="connsiteY44" fmla="*/ 1693627 h 2929890"/>
                <a:gd name="connsiteX45" fmla="*/ 2138691 w 3706892"/>
                <a:gd name="connsiteY45" fmla="*/ 1445558 h 2929890"/>
                <a:gd name="connsiteX46" fmla="*/ 2138691 w 3706892"/>
                <a:gd name="connsiteY46" fmla="*/ 1812263 h 2929890"/>
                <a:gd name="connsiteX47" fmla="*/ 1853446 w 3706892"/>
                <a:gd name="connsiteY47" fmla="*/ 1606167 h 2929890"/>
                <a:gd name="connsiteX48" fmla="*/ 1570783 w 3706892"/>
                <a:gd name="connsiteY48" fmla="*/ 1810397 h 2929890"/>
                <a:gd name="connsiteX49" fmla="*/ 1570783 w 3706892"/>
                <a:gd name="connsiteY49" fmla="*/ 1441738 h 2929890"/>
                <a:gd name="connsiteX50" fmla="*/ 1569492 w 3706892"/>
                <a:gd name="connsiteY50" fmla="*/ 1444294 h 2929890"/>
                <a:gd name="connsiteX51" fmla="*/ 1306923 w 3706892"/>
                <a:gd name="connsiteY51" fmla="*/ 1697840 h 2929890"/>
                <a:gd name="connsiteX52" fmla="*/ 1265861 w 3706892"/>
                <a:gd name="connsiteY52" fmla="*/ 1344744 h 2929890"/>
                <a:gd name="connsiteX53" fmla="*/ 939633 w 3706892"/>
                <a:gd name="connsiteY53" fmla="*/ 1283497 h 2929890"/>
                <a:gd name="connsiteX54" fmla="*/ 1402101 w 3706892"/>
                <a:gd name="connsiteY54" fmla="*/ 587269 h 2929890"/>
                <a:gd name="connsiteX55" fmla="*/ 1058375 w 3706892"/>
                <a:gd name="connsiteY55" fmla="*/ 587269 h 2929890"/>
                <a:gd name="connsiteX56" fmla="*/ 1853446 w 3706892"/>
                <a:gd name="connsiteY56" fmla="*/ 0 h 2929890"/>
                <a:gd name="connsiteX0" fmla="*/ 1579759 w 3706892"/>
                <a:gd name="connsiteY0" fmla="*/ 2923770 h 2929890"/>
                <a:gd name="connsiteX1" fmla="*/ 1854737 w 3706892"/>
                <a:gd name="connsiteY1" fmla="*/ 2736285 h 2929890"/>
                <a:gd name="connsiteX2" fmla="*/ 1579759 w 3706892"/>
                <a:gd name="connsiteY2" fmla="*/ 2923770 h 2929890"/>
                <a:gd name="connsiteX3" fmla="*/ 381987 w 3706892"/>
                <a:gd name="connsiteY3" fmla="*/ 2355724 h 2929890"/>
                <a:gd name="connsiteX4" fmla="*/ 247815 w 3706892"/>
                <a:gd name="connsiteY4" fmla="*/ 2425226 h 2929890"/>
                <a:gd name="connsiteX5" fmla="*/ 248783 w 3706892"/>
                <a:gd name="connsiteY5" fmla="*/ 2417842 h 2929890"/>
                <a:gd name="connsiteX6" fmla="*/ 381987 w 3706892"/>
                <a:gd name="connsiteY6" fmla="*/ 2355724 h 2929890"/>
                <a:gd name="connsiteX7" fmla="*/ 454392 w 3706892"/>
                <a:gd name="connsiteY7" fmla="*/ 2318189 h 2929890"/>
                <a:gd name="connsiteX8" fmla="*/ 452772 w 3706892"/>
                <a:gd name="connsiteY8" fmla="*/ 2319057 h 2929890"/>
                <a:gd name="connsiteX9" fmla="*/ 454392 w 3706892"/>
                <a:gd name="connsiteY9" fmla="*/ 2318189 h 2929890"/>
                <a:gd name="connsiteX10" fmla="*/ 1570783 w 3706892"/>
                <a:gd name="connsiteY10" fmla="*/ 1903782 h 2929890"/>
                <a:gd name="connsiteX11" fmla="*/ 1571290 w 3706892"/>
                <a:gd name="connsiteY11" fmla="*/ 1903782 h 2929890"/>
                <a:gd name="connsiteX12" fmla="*/ 1571290 w 3706892"/>
                <a:gd name="connsiteY12" fmla="*/ 2929545 h 2929890"/>
                <a:gd name="connsiteX13" fmla="*/ 1570783 w 3706892"/>
                <a:gd name="connsiteY13" fmla="*/ 2929890 h 2929890"/>
                <a:gd name="connsiteX14" fmla="*/ 1570783 w 3706892"/>
                <a:gd name="connsiteY14" fmla="*/ 1903782 h 2929890"/>
                <a:gd name="connsiteX15" fmla="*/ 2472208 w 3706892"/>
                <a:gd name="connsiteY15" fmla="*/ 1748890 h 2929890"/>
                <a:gd name="connsiteX16" fmla="*/ 2750047 w 3706892"/>
                <a:gd name="connsiteY16" fmla="*/ 1991075 h 2929890"/>
                <a:gd name="connsiteX17" fmla="*/ 2465482 w 3706892"/>
                <a:gd name="connsiteY17" fmla="*/ 1756102 h 2929890"/>
                <a:gd name="connsiteX18" fmla="*/ 2472208 w 3706892"/>
                <a:gd name="connsiteY18" fmla="*/ 1748890 h 2929890"/>
                <a:gd name="connsiteX19" fmla="*/ 1230873 w 3706892"/>
                <a:gd name="connsiteY19" fmla="*/ 1748890 h 2929890"/>
                <a:gd name="connsiteX20" fmla="*/ 1239735 w 3706892"/>
                <a:gd name="connsiteY20" fmla="*/ 1758393 h 2929890"/>
                <a:gd name="connsiteX21" fmla="*/ 876898 w 3706892"/>
                <a:gd name="connsiteY21" fmla="*/ 2049759 h 2929890"/>
                <a:gd name="connsiteX22" fmla="*/ 1230873 w 3706892"/>
                <a:gd name="connsiteY22" fmla="*/ 1748890 h 2929890"/>
                <a:gd name="connsiteX23" fmla="*/ 2840256 w 3706892"/>
                <a:gd name="connsiteY23" fmla="*/ 1354207 h 2929890"/>
                <a:gd name="connsiteX24" fmla="*/ 3706892 w 3706892"/>
                <a:gd name="connsiteY24" fmla="*/ 1945086 h 2929890"/>
                <a:gd name="connsiteX25" fmla="*/ 3417775 w 3706892"/>
                <a:gd name="connsiteY25" fmla="*/ 2110295 h 2929890"/>
                <a:gd name="connsiteX26" fmla="*/ 3459078 w 3706892"/>
                <a:gd name="connsiteY26" fmla="*/ 2425226 h 2929890"/>
                <a:gd name="connsiteX27" fmla="*/ 3339559 w 3706892"/>
                <a:gd name="connsiteY27" fmla="*/ 2364335 h 2929890"/>
                <a:gd name="connsiteX28" fmla="*/ 3454704 w 3706892"/>
                <a:gd name="connsiteY28" fmla="*/ 2418032 h 2929890"/>
                <a:gd name="connsiteX29" fmla="*/ 3414543 w 3706892"/>
                <a:gd name="connsiteY29" fmla="*/ 2111796 h 2929890"/>
                <a:gd name="connsiteX30" fmla="*/ 3695677 w 3706892"/>
                <a:gd name="connsiteY30" fmla="*/ 1951148 h 2929890"/>
                <a:gd name="connsiteX31" fmla="*/ 2837279 w 3706892"/>
                <a:gd name="connsiteY31" fmla="*/ 1357399 h 2929890"/>
                <a:gd name="connsiteX32" fmla="*/ 2840256 w 3706892"/>
                <a:gd name="connsiteY32" fmla="*/ 1354207 h 2929890"/>
                <a:gd name="connsiteX33" fmla="*/ 861369 w 3706892"/>
                <a:gd name="connsiteY33" fmla="*/ 1352646 h 2929890"/>
                <a:gd name="connsiteX34" fmla="*/ 865801 w 3706892"/>
                <a:gd name="connsiteY34" fmla="*/ 1357399 h 2929890"/>
                <a:gd name="connsiteX35" fmla="*/ 9024 w 3706892"/>
                <a:gd name="connsiteY35" fmla="*/ 1950243 h 2929890"/>
                <a:gd name="connsiteX36" fmla="*/ 0 w 3706892"/>
                <a:gd name="connsiteY36" fmla="*/ 1945086 h 2929890"/>
                <a:gd name="connsiteX37" fmla="*/ 861369 w 3706892"/>
                <a:gd name="connsiteY37" fmla="*/ 1352646 h 2929890"/>
                <a:gd name="connsiteX38" fmla="*/ 1853446 w 3706892"/>
                <a:gd name="connsiteY38" fmla="*/ 0 h 2929890"/>
                <a:gd name="connsiteX39" fmla="*/ 2648518 w 3706892"/>
                <a:gd name="connsiteY39" fmla="*/ 587269 h 2929890"/>
                <a:gd name="connsiteX40" fmla="*/ 2304792 w 3706892"/>
                <a:gd name="connsiteY40" fmla="*/ 587269 h 2929890"/>
                <a:gd name="connsiteX41" fmla="*/ 2762193 w 3706892"/>
                <a:gd name="connsiteY41" fmla="*/ 1283732 h 2929890"/>
                <a:gd name="connsiteX42" fmla="*/ 2437219 w 3706892"/>
                <a:gd name="connsiteY42" fmla="*/ 1344744 h 2929890"/>
                <a:gd name="connsiteX43" fmla="*/ 2396648 w 3706892"/>
                <a:gd name="connsiteY43" fmla="*/ 1693627 h 2929890"/>
                <a:gd name="connsiteX44" fmla="*/ 2138691 w 3706892"/>
                <a:gd name="connsiteY44" fmla="*/ 1445558 h 2929890"/>
                <a:gd name="connsiteX45" fmla="*/ 2138691 w 3706892"/>
                <a:gd name="connsiteY45" fmla="*/ 1812263 h 2929890"/>
                <a:gd name="connsiteX46" fmla="*/ 1853446 w 3706892"/>
                <a:gd name="connsiteY46" fmla="*/ 1606167 h 2929890"/>
                <a:gd name="connsiteX47" fmla="*/ 1570783 w 3706892"/>
                <a:gd name="connsiteY47" fmla="*/ 1810397 h 2929890"/>
                <a:gd name="connsiteX48" fmla="*/ 1570783 w 3706892"/>
                <a:gd name="connsiteY48" fmla="*/ 1441738 h 2929890"/>
                <a:gd name="connsiteX49" fmla="*/ 1569492 w 3706892"/>
                <a:gd name="connsiteY49" fmla="*/ 1444294 h 2929890"/>
                <a:gd name="connsiteX50" fmla="*/ 1306923 w 3706892"/>
                <a:gd name="connsiteY50" fmla="*/ 1697840 h 2929890"/>
                <a:gd name="connsiteX51" fmla="*/ 1265861 w 3706892"/>
                <a:gd name="connsiteY51" fmla="*/ 1344744 h 2929890"/>
                <a:gd name="connsiteX52" fmla="*/ 939633 w 3706892"/>
                <a:gd name="connsiteY52" fmla="*/ 1283497 h 2929890"/>
                <a:gd name="connsiteX53" fmla="*/ 1402101 w 3706892"/>
                <a:gd name="connsiteY53" fmla="*/ 587269 h 2929890"/>
                <a:gd name="connsiteX54" fmla="*/ 1058375 w 3706892"/>
                <a:gd name="connsiteY54" fmla="*/ 587269 h 2929890"/>
                <a:gd name="connsiteX55" fmla="*/ 1853446 w 3706892"/>
                <a:gd name="connsiteY55" fmla="*/ 0 h 2929890"/>
                <a:gd name="connsiteX0" fmla="*/ 381987 w 3706892"/>
                <a:gd name="connsiteY0" fmla="*/ 2355724 h 2929890"/>
                <a:gd name="connsiteX1" fmla="*/ 247815 w 3706892"/>
                <a:gd name="connsiteY1" fmla="*/ 2425226 h 2929890"/>
                <a:gd name="connsiteX2" fmla="*/ 248783 w 3706892"/>
                <a:gd name="connsiteY2" fmla="*/ 2417842 h 2929890"/>
                <a:gd name="connsiteX3" fmla="*/ 381987 w 3706892"/>
                <a:gd name="connsiteY3" fmla="*/ 2355724 h 2929890"/>
                <a:gd name="connsiteX4" fmla="*/ 454392 w 3706892"/>
                <a:gd name="connsiteY4" fmla="*/ 2318189 h 2929890"/>
                <a:gd name="connsiteX5" fmla="*/ 452772 w 3706892"/>
                <a:gd name="connsiteY5" fmla="*/ 2319057 h 2929890"/>
                <a:gd name="connsiteX6" fmla="*/ 454392 w 3706892"/>
                <a:gd name="connsiteY6" fmla="*/ 2318189 h 2929890"/>
                <a:gd name="connsiteX7" fmla="*/ 1570783 w 3706892"/>
                <a:gd name="connsiteY7" fmla="*/ 1903782 h 2929890"/>
                <a:gd name="connsiteX8" fmla="*/ 1571290 w 3706892"/>
                <a:gd name="connsiteY8" fmla="*/ 1903782 h 2929890"/>
                <a:gd name="connsiteX9" fmla="*/ 1571290 w 3706892"/>
                <a:gd name="connsiteY9" fmla="*/ 2929545 h 2929890"/>
                <a:gd name="connsiteX10" fmla="*/ 1570783 w 3706892"/>
                <a:gd name="connsiteY10" fmla="*/ 2929890 h 2929890"/>
                <a:gd name="connsiteX11" fmla="*/ 1570783 w 3706892"/>
                <a:gd name="connsiteY11" fmla="*/ 1903782 h 2929890"/>
                <a:gd name="connsiteX12" fmla="*/ 2472208 w 3706892"/>
                <a:gd name="connsiteY12" fmla="*/ 1748890 h 2929890"/>
                <a:gd name="connsiteX13" fmla="*/ 2750047 w 3706892"/>
                <a:gd name="connsiteY13" fmla="*/ 1991075 h 2929890"/>
                <a:gd name="connsiteX14" fmla="*/ 2465482 w 3706892"/>
                <a:gd name="connsiteY14" fmla="*/ 1756102 h 2929890"/>
                <a:gd name="connsiteX15" fmla="*/ 2472208 w 3706892"/>
                <a:gd name="connsiteY15" fmla="*/ 1748890 h 2929890"/>
                <a:gd name="connsiteX16" fmla="*/ 1230873 w 3706892"/>
                <a:gd name="connsiteY16" fmla="*/ 1748890 h 2929890"/>
                <a:gd name="connsiteX17" fmla="*/ 1239735 w 3706892"/>
                <a:gd name="connsiteY17" fmla="*/ 1758393 h 2929890"/>
                <a:gd name="connsiteX18" fmla="*/ 876898 w 3706892"/>
                <a:gd name="connsiteY18" fmla="*/ 2049759 h 2929890"/>
                <a:gd name="connsiteX19" fmla="*/ 1230873 w 3706892"/>
                <a:gd name="connsiteY19" fmla="*/ 1748890 h 2929890"/>
                <a:gd name="connsiteX20" fmla="*/ 2840256 w 3706892"/>
                <a:gd name="connsiteY20" fmla="*/ 1354207 h 2929890"/>
                <a:gd name="connsiteX21" fmla="*/ 3706892 w 3706892"/>
                <a:gd name="connsiteY21" fmla="*/ 1945086 h 2929890"/>
                <a:gd name="connsiteX22" fmla="*/ 3417775 w 3706892"/>
                <a:gd name="connsiteY22" fmla="*/ 2110295 h 2929890"/>
                <a:gd name="connsiteX23" fmla="*/ 3459078 w 3706892"/>
                <a:gd name="connsiteY23" fmla="*/ 2425226 h 2929890"/>
                <a:gd name="connsiteX24" fmla="*/ 3339559 w 3706892"/>
                <a:gd name="connsiteY24" fmla="*/ 2364335 h 2929890"/>
                <a:gd name="connsiteX25" fmla="*/ 3454704 w 3706892"/>
                <a:gd name="connsiteY25" fmla="*/ 2418032 h 2929890"/>
                <a:gd name="connsiteX26" fmla="*/ 3414543 w 3706892"/>
                <a:gd name="connsiteY26" fmla="*/ 2111796 h 2929890"/>
                <a:gd name="connsiteX27" fmla="*/ 3695677 w 3706892"/>
                <a:gd name="connsiteY27" fmla="*/ 1951148 h 2929890"/>
                <a:gd name="connsiteX28" fmla="*/ 2837279 w 3706892"/>
                <a:gd name="connsiteY28" fmla="*/ 1357399 h 2929890"/>
                <a:gd name="connsiteX29" fmla="*/ 2840256 w 3706892"/>
                <a:gd name="connsiteY29" fmla="*/ 1354207 h 2929890"/>
                <a:gd name="connsiteX30" fmla="*/ 861369 w 3706892"/>
                <a:gd name="connsiteY30" fmla="*/ 1352646 h 2929890"/>
                <a:gd name="connsiteX31" fmla="*/ 865801 w 3706892"/>
                <a:gd name="connsiteY31" fmla="*/ 1357399 h 2929890"/>
                <a:gd name="connsiteX32" fmla="*/ 9024 w 3706892"/>
                <a:gd name="connsiteY32" fmla="*/ 1950243 h 2929890"/>
                <a:gd name="connsiteX33" fmla="*/ 0 w 3706892"/>
                <a:gd name="connsiteY33" fmla="*/ 1945086 h 2929890"/>
                <a:gd name="connsiteX34" fmla="*/ 861369 w 3706892"/>
                <a:gd name="connsiteY34" fmla="*/ 1352646 h 2929890"/>
                <a:gd name="connsiteX35" fmla="*/ 1853446 w 3706892"/>
                <a:gd name="connsiteY35" fmla="*/ 0 h 2929890"/>
                <a:gd name="connsiteX36" fmla="*/ 2648518 w 3706892"/>
                <a:gd name="connsiteY36" fmla="*/ 587269 h 2929890"/>
                <a:gd name="connsiteX37" fmla="*/ 2304792 w 3706892"/>
                <a:gd name="connsiteY37" fmla="*/ 587269 h 2929890"/>
                <a:gd name="connsiteX38" fmla="*/ 2762193 w 3706892"/>
                <a:gd name="connsiteY38" fmla="*/ 1283732 h 2929890"/>
                <a:gd name="connsiteX39" fmla="*/ 2437219 w 3706892"/>
                <a:gd name="connsiteY39" fmla="*/ 1344744 h 2929890"/>
                <a:gd name="connsiteX40" fmla="*/ 2396648 w 3706892"/>
                <a:gd name="connsiteY40" fmla="*/ 1693627 h 2929890"/>
                <a:gd name="connsiteX41" fmla="*/ 2138691 w 3706892"/>
                <a:gd name="connsiteY41" fmla="*/ 1445558 h 2929890"/>
                <a:gd name="connsiteX42" fmla="*/ 2138691 w 3706892"/>
                <a:gd name="connsiteY42" fmla="*/ 1812263 h 2929890"/>
                <a:gd name="connsiteX43" fmla="*/ 1853446 w 3706892"/>
                <a:gd name="connsiteY43" fmla="*/ 1606167 h 2929890"/>
                <a:gd name="connsiteX44" fmla="*/ 1570783 w 3706892"/>
                <a:gd name="connsiteY44" fmla="*/ 1810397 h 2929890"/>
                <a:gd name="connsiteX45" fmla="*/ 1570783 w 3706892"/>
                <a:gd name="connsiteY45" fmla="*/ 1441738 h 2929890"/>
                <a:gd name="connsiteX46" fmla="*/ 1569492 w 3706892"/>
                <a:gd name="connsiteY46" fmla="*/ 1444294 h 2929890"/>
                <a:gd name="connsiteX47" fmla="*/ 1306923 w 3706892"/>
                <a:gd name="connsiteY47" fmla="*/ 1697840 h 2929890"/>
                <a:gd name="connsiteX48" fmla="*/ 1265861 w 3706892"/>
                <a:gd name="connsiteY48" fmla="*/ 1344744 h 2929890"/>
                <a:gd name="connsiteX49" fmla="*/ 939633 w 3706892"/>
                <a:gd name="connsiteY49" fmla="*/ 1283497 h 2929890"/>
                <a:gd name="connsiteX50" fmla="*/ 1402101 w 3706892"/>
                <a:gd name="connsiteY50" fmla="*/ 587269 h 2929890"/>
                <a:gd name="connsiteX51" fmla="*/ 1058375 w 3706892"/>
                <a:gd name="connsiteY51" fmla="*/ 587269 h 2929890"/>
                <a:gd name="connsiteX52" fmla="*/ 1853446 w 3706892"/>
                <a:gd name="connsiteY52" fmla="*/ 0 h 2929890"/>
                <a:gd name="connsiteX0" fmla="*/ 381987 w 3706892"/>
                <a:gd name="connsiteY0" fmla="*/ 2355724 h 2929890"/>
                <a:gd name="connsiteX1" fmla="*/ 247815 w 3706892"/>
                <a:gd name="connsiteY1" fmla="*/ 2425226 h 2929890"/>
                <a:gd name="connsiteX2" fmla="*/ 248783 w 3706892"/>
                <a:gd name="connsiteY2" fmla="*/ 2417842 h 2929890"/>
                <a:gd name="connsiteX3" fmla="*/ 381987 w 3706892"/>
                <a:gd name="connsiteY3" fmla="*/ 2355724 h 2929890"/>
                <a:gd name="connsiteX4" fmla="*/ 454392 w 3706892"/>
                <a:gd name="connsiteY4" fmla="*/ 2318189 h 2929890"/>
                <a:gd name="connsiteX5" fmla="*/ 452772 w 3706892"/>
                <a:gd name="connsiteY5" fmla="*/ 2319057 h 2929890"/>
                <a:gd name="connsiteX6" fmla="*/ 454392 w 3706892"/>
                <a:gd name="connsiteY6" fmla="*/ 2318189 h 2929890"/>
                <a:gd name="connsiteX7" fmla="*/ 1570783 w 3706892"/>
                <a:gd name="connsiteY7" fmla="*/ 2929890 h 2929890"/>
                <a:gd name="connsiteX8" fmla="*/ 1571290 w 3706892"/>
                <a:gd name="connsiteY8" fmla="*/ 1903782 h 2929890"/>
                <a:gd name="connsiteX9" fmla="*/ 1571290 w 3706892"/>
                <a:gd name="connsiteY9" fmla="*/ 2929545 h 2929890"/>
                <a:gd name="connsiteX10" fmla="*/ 1570783 w 3706892"/>
                <a:gd name="connsiteY10" fmla="*/ 2929890 h 2929890"/>
                <a:gd name="connsiteX11" fmla="*/ 2472208 w 3706892"/>
                <a:gd name="connsiteY11" fmla="*/ 1748890 h 2929890"/>
                <a:gd name="connsiteX12" fmla="*/ 2750047 w 3706892"/>
                <a:gd name="connsiteY12" fmla="*/ 1991075 h 2929890"/>
                <a:gd name="connsiteX13" fmla="*/ 2465482 w 3706892"/>
                <a:gd name="connsiteY13" fmla="*/ 1756102 h 2929890"/>
                <a:gd name="connsiteX14" fmla="*/ 2472208 w 3706892"/>
                <a:gd name="connsiteY14" fmla="*/ 1748890 h 2929890"/>
                <a:gd name="connsiteX15" fmla="*/ 1230873 w 3706892"/>
                <a:gd name="connsiteY15" fmla="*/ 1748890 h 2929890"/>
                <a:gd name="connsiteX16" fmla="*/ 1239735 w 3706892"/>
                <a:gd name="connsiteY16" fmla="*/ 1758393 h 2929890"/>
                <a:gd name="connsiteX17" fmla="*/ 876898 w 3706892"/>
                <a:gd name="connsiteY17" fmla="*/ 2049759 h 2929890"/>
                <a:gd name="connsiteX18" fmla="*/ 1230873 w 3706892"/>
                <a:gd name="connsiteY18" fmla="*/ 1748890 h 2929890"/>
                <a:gd name="connsiteX19" fmla="*/ 2840256 w 3706892"/>
                <a:gd name="connsiteY19" fmla="*/ 1354207 h 2929890"/>
                <a:gd name="connsiteX20" fmla="*/ 3706892 w 3706892"/>
                <a:gd name="connsiteY20" fmla="*/ 1945086 h 2929890"/>
                <a:gd name="connsiteX21" fmla="*/ 3417775 w 3706892"/>
                <a:gd name="connsiteY21" fmla="*/ 2110295 h 2929890"/>
                <a:gd name="connsiteX22" fmla="*/ 3459078 w 3706892"/>
                <a:gd name="connsiteY22" fmla="*/ 2425226 h 2929890"/>
                <a:gd name="connsiteX23" fmla="*/ 3339559 w 3706892"/>
                <a:gd name="connsiteY23" fmla="*/ 2364335 h 2929890"/>
                <a:gd name="connsiteX24" fmla="*/ 3454704 w 3706892"/>
                <a:gd name="connsiteY24" fmla="*/ 2418032 h 2929890"/>
                <a:gd name="connsiteX25" fmla="*/ 3414543 w 3706892"/>
                <a:gd name="connsiteY25" fmla="*/ 2111796 h 2929890"/>
                <a:gd name="connsiteX26" fmla="*/ 3695677 w 3706892"/>
                <a:gd name="connsiteY26" fmla="*/ 1951148 h 2929890"/>
                <a:gd name="connsiteX27" fmla="*/ 2837279 w 3706892"/>
                <a:gd name="connsiteY27" fmla="*/ 1357399 h 2929890"/>
                <a:gd name="connsiteX28" fmla="*/ 2840256 w 3706892"/>
                <a:gd name="connsiteY28" fmla="*/ 1354207 h 2929890"/>
                <a:gd name="connsiteX29" fmla="*/ 861369 w 3706892"/>
                <a:gd name="connsiteY29" fmla="*/ 1352646 h 2929890"/>
                <a:gd name="connsiteX30" fmla="*/ 865801 w 3706892"/>
                <a:gd name="connsiteY30" fmla="*/ 1357399 h 2929890"/>
                <a:gd name="connsiteX31" fmla="*/ 9024 w 3706892"/>
                <a:gd name="connsiteY31" fmla="*/ 1950243 h 2929890"/>
                <a:gd name="connsiteX32" fmla="*/ 0 w 3706892"/>
                <a:gd name="connsiteY32" fmla="*/ 1945086 h 2929890"/>
                <a:gd name="connsiteX33" fmla="*/ 861369 w 3706892"/>
                <a:gd name="connsiteY33" fmla="*/ 1352646 h 2929890"/>
                <a:gd name="connsiteX34" fmla="*/ 1853446 w 3706892"/>
                <a:gd name="connsiteY34" fmla="*/ 0 h 2929890"/>
                <a:gd name="connsiteX35" fmla="*/ 2648518 w 3706892"/>
                <a:gd name="connsiteY35" fmla="*/ 587269 h 2929890"/>
                <a:gd name="connsiteX36" fmla="*/ 2304792 w 3706892"/>
                <a:gd name="connsiteY36" fmla="*/ 587269 h 2929890"/>
                <a:gd name="connsiteX37" fmla="*/ 2762193 w 3706892"/>
                <a:gd name="connsiteY37" fmla="*/ 1283732 h 2929890"/>
                <a:gd name="connsiteX38" fmla="*/ 2437219 w 3706892"/>
                <a:gd name="connsiteY38" fmla="*/ 1344744 h 2929890"/>
                <a:gd name="connsiteX39" fmla="*/ 2396648 w 3706892"/>
                <a:gd name="connsiteY39" fmla="*/ 1693627 h 2929890"/>
                <a:gd name="connsiteX40" fmla="*/ 2138691 w 3706892"/>
                <a:gd name="connsiteY40" fmla="*/ 1445558 h 2929890"/>
                <a:gd name="connsiteX41" fmla="*/ 2138691 w 3706892"/>
                <a:gd name="connsiteY41" fmla="*/ 1812263 h 2929890"/>
                <a:gd name="connsiteX42" fmla="*/ 1853446 w 3706892"/>
                <a:gd name="connsiteY42" fmla="*/ 1606167 h 2929890"/>
                <a:gd name="connsiteX43" fmla="*/ 1570783 w 3706892"/>
                <a:gd name="connsiteY43" fmla="*/ 1810397 h 2929890"/>
                <a:gd name="connsiteX44" fmla="*/ 1570783 w 3706892"/>
                <a:gd name="connsiteY44" fmla="*/ 1441738 h 2929890"/>
                <a:gd name="connsiteX45" fmla="*/ 1569492 w 3706892"/>
                <a:gd name="connsiteY45" fmla="*/ 1444294 h 2929890"/>
                <a:gd name="connsiteX46" fmla="*/ 1306923 w 3706892"/>
                <a:gd name="connsiteY46" fmla="*/ 1697840 h 2929890"/>
                <a:gd name="connsiteX47" fmla="*/ 1265861 w 3706892"/>
                <a:gd name="connsiteY47" fmla="*/ 1344744 h 2929890"/>
                <a:gd name="connsiteX48" fmla="*/ 939633 w 3706892"/>
                <a:gd name="connsiteY48" fmla="*/ 1283497 h 2929890"/>
                <a:gd name="connsiteX49" fmla="*/ 1402101 w 3706892"/>
                <a:gd name="connsiteY49" fmla="*/ 587269 h 2929890"/>
                <a:gd name="connsiteX50" fmla="*/ 1058375 w 3706892"/>
                <a:gd name="connsiteY50" fmla="*/ 587269 h 2929890"/>
                <a:gd name="connsiteX51" fmla="*/ 1853446 w 3706892"/>
                <a:gd name="connsiteY51" fmla="*/ 0 h 2929890"/>
                <a:gd name="connsiteX0" fmla="*/ 381987 w 3706892"/>
                <a:gd name="connsiteY0" fmla="*/ 2355724 h 2929890"/>
                <a:gd name="connsiteX1" fmla="*/ 247815 w 3706892"/>
                <a:gd name="connsiteY1" fmla="*/ 2425226 h 2929890"/>
                <a:gd name="connsiteX2" fmla="*/ 248783 w 3706892"/>
                <a:gd name="connsiteY2" fmla="*/ 2417842 h 2929890"/>
                <a:gd name="connsiteX3" fmla="*/ 381987 w 3706892"/>
                <a:gd name="connsiteY3" fmla="*/ 2355724 h 2929890"/>
                <a:gd name="connsiteX4" fmla="*/ 454392 w 3706892"/>
                <a:gd name="connsiteY4" fmla="*/ 2318189 h 2929890"/>
                <a:gd name="connsiteX5" fmla="*/ 452772 w 3706892"/>
                <a:gd name="connsiteY5" fmla="*/ 2319057 h 2929890"/>
                <a:gd name="connsiteX6" fmla="*/ 454392 w 3706892"/>
                <a:gd name="connsiteY6" fmla="*/ 2318189 h 2929890"/>
                <a:gd name="connsiteX7" fmla="*/ 1570783 w 3706892"/>
                <a:gd name="connsiteY7" fmla="*/ 2929890 h 2929890"/>
                <a:gd name="connsiteX8" fmla="*/ 1571290 w 3706892"/>
                <a:gd name="connsiteY8" fmla="*/ 2929545 h 2929890"/>
                <a:gd name="connsiteX9" fmla="*/ 1570783 w 3706892"/>
                <a:gd name="connsiteY9" fmla="*/ 2929890 h 2929890"/>
                <a:gd name="connsiteX10" fmla="*/ 2472208 w 3706892"/>
                <a:gd name="connsiteY10" fmla="*/ 1748890 h 2929890"/>
                <a:gd name="connsiteX11" fmla="*/ 2750047 w 3706892"/>
                <a:gd name="connsiteY11" fmla="*/ 1991075 h 2929890"/>
                <a:gd name="connsiteX12" fmla="*/ 2465482 w 3706892"/>
                <a:gd name="connsiteY12" fmla="*/ 1756102 h 2929890"/>
                <a:gd name="connsiteX13" fmla="*/ 2472208 w 3706892"/>
                <a:gd name="connsiteY13" fmla="*/ 1748890 h 2929890"/>
                <a:gd name="connsiteX14" fmla="*/ 1230873 w 3706892"/>
                <a:gd name="connsiteY14" fmla="*/ 1748890 h 2929890"/>
                <a:gd name="connsiteX15" fmla="*/ 1239735 w 3706892"/>
                <a:gd name="connsiteY15" fmla="*/ 1758393 h 2929890"/>
                <a:gd name="connsiteX16" fmla="*/ 876898 w 3706892"/>
                <a:gd name="connsiteY16" fmla="*/ 2049759 h 2929890"/>
                <a:gd name="connsiteX17" fmla="*/ 1230873 w 3706892"/>
                <a:gd name="connsiteY17" fmla="*/ 1748890 h 2929890"/>
                <a:gd name="connsiteX18" fmla="*/ 2840256 w 3706892"/>
                <a:gd name="connsiteY18" fmla="*/ 1354207 h 2929890"/>
                <a:gd name="connsiteX19" fmla="*/ 3706892 w 3706892"/>
                <a:gd name="connsiteY19" fmla="*/ 1945086 h 2929890"/>
                <a:gd name="connsiteX20" fmla="*/ 3417775 w 3706892"/>
                <a:gd name="connsiteY20" fmla="*/ 2110295 h 2929890"/>
                <a:gd name="connsiteX21" fmla="*/ 3459078 w 3706892"/>
                <a:gd name="connsiteY21" fmla="*/ 2425226 h 2929890"/>
                <a:gd name="connsiteX22" fmla="*/ 3339559 w 3706892"/>
                <a:gd name="connsiteY22" fmla="*/ 2364335 h 2929890"/>
                <a:gd name="connsiteX23" fmla="*/ 3454704 w 3706892"/>
                <a:gd name="connsiteY23" fmla="*/ 2418032 h 2929890"/>
                <a:gd name="connsiteX24" fmla="*/ 3414543 w 3706892"/>
                <a:gd name="connsiteY24" fmla="*/ 2111796 h 2929890"/>
                <a:gd name="connsiteX25" fmla="*/ 3695677 w 3706892"/>
                <a:gd name="connsiteY25" fmla="*/ 1951148 h 2929890"/>
                <a:gd name="connsiteX26" fmla="*/ 2837279 w 3706892"/>
                <a:gd name="connsiteY26" fmla="*/ 1357399 h 2929890"/>
                <a:gd name="connsiteX27" fmla="*/ 2840256 w 3706892"/>
                <a:gd name="connsiteY27" fmla="*/ 1354207 h 2929890"/>
                <a:gd name="connsiteX28" fmla="*/ 861369 w 3706892"/>
                <a:gd name="connsiteY28" fmla="*/ 1352646 h 2929890"/>
                <a:gd name="connsiteX29" fmla="*/ 865801 w 3706892"/>
                <a:gd name="connsiteY29" fmla="*/ 1357399 h 2929890"/>
                <a:gd name="connsiteX30" fmla="*/ 9024 w 3706892"/>
                <a:gd name="connsiteY30" fmla="*/ 1950243 h 2929890"/>
                <a:gd name="connsiteX31" fmla="*/ 0 w 3706892"/>
                <a:gd name="connsiteY31" fmla="*/ 1945086 h 2929890"/>
                <a:gd name="connsiteX32" fmla="*/ 861369 w 3706892"/>
                <a:gd name="connsiteY32" fmla="*/ 1352646 h 2929890"/>
                <a:gd name="connsiteX33" fmla="*/ 1853446 w 3706892"/>
                <a:gd name="connsiteY33" fmla="*/ 0 h 2929890"/>
                <a:gd name="connsiteX34" fmla="*/ 2648518 w 3706892"/>
                <a:gd name="connsiteY34" fmla="*/ 587269 h 2929890"/>
                <a:gd name="connsiteX35" fmla="*/ 2304792 w 3706892"/>
                <a:gd name="connsiteY35" fmla="*/ 587269 h 2929890"/>
                <a:gd name="connsiteX36" fmla="*/ 2762193 w 3706892"/>
                <a:gd name="connsiteY36" fmla="*/ 1283732 h 2929890"/>
                <a:gd name="connsiteX37" fmla="*/ 2437219 w 3706892"/>
                <a:gd name="connsiteY37" fmla="*/ 1344744 h 2929890"/>
                <a:gd name="connsiteX38" fmla="*/ 2396648 w 3706892"/>
                <a:gd name="connsiteY38" fmla="*/ 1693627 h 2929890"/>
                <a:gd name="connsiteX39" fmla="*/ 2138691 w 3706892"/>
                <a:gd name="connsiteY39" fmla="*/ 1445558 h 2929890"/>
                <a:gd name="connsiteX40" fmla="*/ 2138691 w 3706892"/>
                <a:gd name="connsiteY40" fmla="*/ 1812263 h 2929890"/>
                <a:gd name="connsiteX41" fmla="*/ 1853446 w 3706892"/>
                <a:gd name="connsiteY41" fmla="*/ 1606167 h 2929890"/>
                <a:gd name="connsiteX42" fmla="*/ 1570783 w 3706892"/>
                <a:gd name="connsiteY42" fmla="*/ 1810397 h 2929890"/>
                <a:gd name="connsiteX43" fmla="*/ 1570783 w 3706892"/>
                <a:gd name="connsiteY43" fmla="*/ 1441738 h 2929890"/>
                <a:gd name="connsiteX44" fmla="*/ 1569492 w 3706892"/>
                <a:gd name="connsiteY44" fmla="*/ 1444294 h 2929890"/>
                <a:gd name="connsiteX45" fmla="*/ 1306923 w 3706892"/>
                <a:gd name="connsiteY45" fmla="*/ 1697840 h 2929890"/>
                <a:gd name="connsiteX46" fmla="*/ 1265861 w 3706892"/>
                <a:gd name="connsiteY46" fmla="*/ 1344744 h 2929890"/>
                <a:gd name="connsiteX47" fmla="*/ 939633 w 3706892"/>
                <a:gd name="connsiteY47" fmla="*/ 1283497 h 2929890"/>
                <a:gd name="connsiteX48" fmla="*/ 1402101 w 3706892"/>
                <a:gd name="connsiteY48" fmla="*/ 587269 h 2929890"/>
                <a:gd name="connsiteX49" fmla="*/ 1058375 w 3706892"/>
                <a:gd name="connsiteY49" fmla="*/ 587269 h 2929890"/>
                <a:gd name="connsiteX50" fmla="*/ 1853446 w 3706892"/>
                <a:gd name="connsiteY50" fmla="*/ 0 h 2929890"/>
                <a:gd name="connsiteX0" fmla="*/ 381987 w 3706892"/>
                <a:gd name="connsiteY0" fmla="*/ 2355724 h 2425226"/>
                <a:gd name="connsiteX1" fmla="*/ 247815 w 3706892"/>
                <a:gd name="connsiteY1" fmla="*/ 2425226 h 2425226"/>
                <a:gd name="connsiteX2" fmla="*/ 248783 w 3706892"/>
                <a:gd name="connsiteY2" fmla="*/ 2417842 h 2425226"/>
                <a:gd name="connsiteX3" fmla="*/ 381987 w 3706892"/>
                <a:gd name="connsiteY3" fmla="*/ 2355724 h 2425226"/>
                <a:gd name="connsiteX4" fmla="*/ 454392 w 3706892"/>
                <a:gd name="connsiteY4" fmla="*/ 2318189 h 2425226"/>
                <a:gd name="connsiteX5" fmla="*/ 452772 w 3706892"/>
                <a:gd name="connsiteY5" fmla="*/ 2319057 h 2425226"/>
                <a:gd name="connsiteX6" fmla="*/ 454392 w 3706892"/>
                <a:gd name="connsiteY6" fmla="*/ 2318189 h 2425226"/>
                <a:gd name="connsiteX7" fmla="*/ 2472208 w 3706892"/>
                <a:gd name="connsiteY7" fmla="*/ 1748890 h 2425226"/>
                <a:gd name="connsiteX8" fmla="*/ 2750047 w 3706892"/>
                <a:gd name="connsiteY8" fmla="*/ 1991075 h 2425226"/>
                <a:gd name="connsiteX9" fmla="*/ 2465482 w 3706892"/>
                <a:gd name="connsiteY9" fmla="*/ 1756102 h 2425226"/>
                <a:gd name="connsiteX10" fmla="*/ 2472208 w 3706892"/>
                <a:gd name="connsiteY10" fmla="*/ 1748890 h 2425226"/>
                <a:gd name="connsiteX11" fmla="*/ 1230873 w 3706892"/>
                <a:gd name="connsiteY11" fmla="*/ 1748890 h 2425226"/>
                <a:gd name="connsiteX12" fmla="*/ 1239735 w 3706892"/>
                <a:gd name="connsiteY12" fmla="*/ 1758393 h 2425226"/>
                <a:gd name="connsiteX13" fmla="*/ 876898 w 3706892"/>
                <a:gd name="connsiteY13" fmla="*/ 2049759 h 2425226"/>
                <a:gd name="connsiteX14" fmla="*/ 1230873 w 3706892"/>
                <a:gd name="connsiteY14" fmla="*/ 1748890 h 2425226"/>
                <a:gd name="connsiteX15" fmla="*/ 2840256 w 3706892"/>
                <a:gd name="connsiteY15" fmla="*/ 1354207 h 2425226"/>
                <a:gd name="connsiteX16" fmla="*/ 3706892 w 3706892"/>
                <a:gd name="connsiteY16" fmla="*/ 1945086 h 2425226"/>
                <a:gd name="connsiteX17" fmla="*/ 3417775 w 3706892"/>
                <a:gd name="connsiteY17" fmla="*/ 2110295 h 2425226"/>
                <a:gd name="connsiteX18" fmla="*/ 3459078 w 3706892"/>
                <a:gd name="connsiteY18" fmla="*/ 2425226 h 2425226"/>
                <a:gd name="connsiteX19" fmla="*/ 3339559 w 3706892"/>
                <a:gd name="connsiteY19" fmla="*/ 2364335 h 2425226"/>
                <a:gd name="connsiteX20" fmla="*/ 3454704 w 3706892"/>
                <a:gd name="connsiteY20" fmla="*/ 2418032 h 2425226"/>
                <a:gd name="connsiteX21" fmla="*/ 3414543 w 3706892"/>
                <a:gd name="connsiteY21" fmla="*/ 2111796 h 2425226"/>
                <a:gd name="connsiteX22" fmla="*/ 3695677 w 3706892"/>
                <a:gd name="connsiteY22" fmla="*/ 1951148 h 2425226"/>
                <a:gd name="connsiteX23" fmla="*/ 2837279 w 3706892"/>
                <a:gd name="connsiteY23" fmla="*/ 1357399 h 2425226"/>
                <a:gd name="connsiteX24" fmla="*/ 2840256 w 3706892"/>
                <a:gd name="connsiteY24" fmla="*/ 1354207 h 2425226"/>
                <a:gd name="connsiteX25" fmla="*/ 861369 w 3706892"/>
                <a:gd name="connsiteY25" fmla="*/ 1352646 h 2425226"/>
                <a:gd name="connsiteX26" fmla="*/ 865801 w 3706892"/>
                <a:gd name="connsiteY26" fmla="*/ 1357399 h 2425226"/>
                <a:gd name="connsiteX27" fmla="*/ 9024 w 3706892"/>
                <a:gd name="connsiteY27" fmla="*/ 1950243 h 2425226"/>
                <a:gd name="connsiteX28" fmla="*/ 0 w 3706892"/>
                <a:gd name="connsiteY28" fmla="*/ 1945086 h 2425226"/>
                <a:gd name="connsiteX29" fmla="*/ 861369 w 3706892"/>
                <a:gd name="connsiteY29" fmla="*/ 1352646 h 2425226"/>
                <a:gd name="connsiteX30" fmla="*/ 1853446 w 3706892"/>
                <a:gd name="connsiteY30" fmla="*/ 0 h 2425226"/>
                <a:gd name="connsiteX31" fmla="*/ 2648518 w 3706892"/>
                <a:gd name="connsiteY31" fmla="*/ 587269 h 2425226"/>
                <a:gd name="connsiteX32" fmla="*/ 2304792 w 3706892"/>
                <a:gd name="connsiteY32" fmla="*/ 587269 h 2425226"/>
                <a:gd name="connsiteX33" fmla="*/ 2762193 w 3706892"/>
                <a:gd name="connsiteY33" fmla="*/ 1283732 h 2425226"/>
                <a:gd name="connsiteX34" fmla="*/ 2437219 w 3706892"/>
                <a:gd name="connsiteY34" fmla="*/ 1344744 h 2425226"/>
                <a:gd name="connsiteX35" fmla="*/ 2396648 w 3706892"/>
                <a:gd name="connsiteY35" fmla="*/ 1693627 h 2425226"/>
                <a:gd name="connsiteX36" fmla="*/ 2138691 w 3706892"/>
                <a:gd name="connsiteY36" fmla="*/ 1445558 h 2425226"/>
                <a:gd name="connsiteX37" fmla="*/ 2138691 w 3706892"/>
                <a:gd name="connsiteY37" fmla="*/ 1812263 h 2425226"/>
                <a:gd name="connsiteX38" fmla="*/ 1853446 w 3706892"/>
                <a:gd name="connsiteY38" fmla="*/ 1606167 h 2425226"/>
                <a:gd name="connsiteX39" fmla="*/ 1570783 w 3706892"/>
                <a:gd name="connsiteY39" fmla="*/ 1810397 h 2425226"/>
                <a:gd name="connsiteX40" fmla="*/ 1570783 w 3706892"/>
                <a:gd name="connsiteY40" fmla="*/ 1441738 h 2425226"/>
                <a:gd name="connsiteX41" fmla="*/ 1569492 w 3706892"/>
                <a:gd name="connsiteY41" fmla="*/ 1444294 h 2425226"/>
                <a:gd name="connsiteX42" fmla="*/ 1306923 w 3706892"/>
                <a:gd name="connsiteY42" fmla="*/ 1697840 h 2425226"/>
                <a:gd name="connsiteX43" fmla="*/ 1265861 w 3706892"/>
                <a:gd name="connsiteY43" fmla="*/ 1344744 h 2425226"/>
                <a:gd name="connsiteX44" fmla="*/ 939633 w 3706892"/>
                <a:gd name="connsiteY44" fmla="*/ 1283497 h 2425226"/>
                <a:gd name="connsiteX45" fmla="*/ 1402101 w 3706892"/>
                <a:gd name="connsiteY45" fmla="*/ 587269 h 2425226"/>
                <a:gd name="connsiteX46" fmla="*/ 1058375 w 3706892"/>
                <a:gd name="connsiteY46" fmla="*/ 587269 h 2425226"/>
                <a:gd name="connsiteX47" fmla="*/ 1853446 w 3706892"/>
                <a:gd name="connsiteY47" fmla="*/ 0 h 2425226"/>
                <a:gd name="connsiteX0" fmla="*/ 248783 w 3706892"/>
                <a:gd name="connsiteY0" fmla="*/ 2417842 h 2425226"/>
                <a:gd name="connsiteX1" fmla="*/ 247815 w 3706892"/>
                <a:gd name="connsiteY1" fmla="*/ 2425226 h 2425226"/>
                <a:gd name="connsiteX2" fmla="*/ 248783 w 3706892"/>
                <a:gd name="connsiteY2" fmla="*/ 2417842 h 2425226"/>
                <a:gd name="connsiteX3" fmla="*/ 454392 w 3706892"/>
                <a:gd name="connsiteY3" fmla="*/ 2318189 h 2425226"/>
                <a:gd name="connsiteX4" fmla="*/ 452772 w 3706892"/>
                <a:gd name="connsiteY4" fmla="*/ 2319057 h 2425226"/>
                <a:gd name="connsiteX5" fmla="*/ 454392 w 3706892"/>
                <a:gd name="connsiteY5" fmla="*/ 2318189 h 2425226"/>
                <a:gd name="connsiteX6" fmla="*/ 2472208 w 3706892"/>
                <a:gd name="connsiteY6" fmla="*/ 1748890 h 2425226"/>
                <a:gd name="connsiteX7" fmla="*/ 2750047 w 3706892"/>
                <a:gd name="connsiteY7" fmla="*/ 1991075 h 2425226"/>
                <a:gd name="connsiteX8" fmla="*/ 2465482 w 3706892"/>
                <a:gd name="connsiteY8" fmla="*/ 1756102 h 2425226"/>
                <a:gd name="connsiteX9" fmla="*/ 2472208 w 3706892"/>
                <a:gd name="connsiteY9" fmla="*/ 1748890 h 2425226"/>
                <a:gd name="connsiteX10" fmla="*/ 1230873 w 3706892"/>
                <a:gd name="connsiteY10" fmla="*/ 1748890 h 2425226"/>
                <a:gd name="connsiteX11" fmla="*/ 1239735 w 3706892"/>
                <a:gd name="connsiteY11" fmla="*/ 1758393 h 2425226"/>
                <a:gd name="connsiteX12" fmla="*/ 876898 w 3706892"/>
                <a:gd name="connsiteY12" fmla="*/ 2049759 h 2425226"/>
                <a:gd name="connsiteX13" fmla="*/ 1230873 w 3706892"/>
                <a:gd name="connsiteY13" fmla="*/ 1748890 h 2425226"/>
                <a:gd name="connsiteX14" fmla="*/ 2840256 w 3706892"/>
                <a:gd name="connsiteY14" fmla="*/ 1354207 h 2425226"/>
                <a:gd name="connsiteX15" fmla="*/ 3706892 w 3706892"/>
                <a:gd name="connsiteY15" fmla="*/ 1945086 h 2425226"/>
                <a:gd name="connsiteX16" fmla="*/ 3417775 w 3706892"/>
                <a:gd name="connsiteY16" fmla="*/ 2110295 h 2425226"/>
                <a:gd name="connsiteX17" fmla="*/ 3459078 w 3706892"/>
                <a:gd name="connsiteY17" fmla="*/ 2425226 h 2425226"/>
                <a:gd name="connsiteX18" fmla="*/ 3339559 w 3706892"/>
                <a:gd name="connsiteY18" fmla="*/ 2364335 h 2425226"/>
                <a:gd name="connsiteX19" fmla="*/ 3454704 w 3706892"/>
                <a:gd name="connsiteY19" fmla="*/ 2418032 h 2425226"/>
                <a:gd name="connsiteX20" fmla="*/ 3414543 w 3706892"/>
                <a:gd name="connsiteY20" fmla="*/ 2111796 h 2425226"/>
                <a:gd name="connsiteX21" fmla="*/ 3695677 w 3706892"/>
                <a:gd name="connsiteY21" fmla="*/ 1951148 h 2425226"/>
                <a:gd name="connsiteX22" fmla="*/ 2837279 w 3706892"/>
                <a:gd name="connsiteY22" fmla="*/ 1357399 h 2425226"/>
                <a:gd name="connsiteX23" fmla="*/ 2840256 w 3706892"/>
                <a:gd name="connsiteY23" fmla="*/ 1354207 h 2425226"/>
                <a:gd name="connsiteX24" fmla="*/ 861369 w 3706892"/>
                <a:gd name="connsiteY24" fmla="*/ 1352646 h 2425226"/>
                <a:gd name="connsiteX25" fmla="*/ 865801 w 3706892"/>
                <a:gd name="connsiteY25" fmla="*/ 1357399 h 2425226"/>
                <a:gd name="connsiteX26" fmla="*/ 9024 w 3706892"/>
                <a:gd name="connsiteY26" fmla="*/ 1950243 h 2425226"/>
                <a:gd name="connsiteX27" fmla="*/ 0 w 3706892"/>
                <a:gd name="connsiteY27" fmla="*/ 1945086 h 2425226"/>
                <a:gd name="connsiteX28" fmla="*/ 861369 w 3706892"/>
                <a:gd name="connsiteY28" fmla="*/ 1352646 h 2425226"/>
                <a:gd name="connsiteX29" fmla="*/ 1853446 w 3706892"/>
                <a:gd name="connsiteY29" fmla="*/ 0 h 2425226"/>
                <a:gd name="connsiteX30" fmla="*/ 2648518 w 3706892"/>
                <a:gd name="connsiteY30" fmla="*/ 587269 h 2425226"/>
                <a:gd name="connsiteX31" fmla="*/ 2304792 w 3706892"/>
                <a:gd name="connsiteY31" fmla="*/ 587269 h 2425226"/>
                <a:gd name="connsiteX32" fmla="*/ 2762193 w 3706892"/>
                <a:gd name="connsiteY32" fmla="*/ 1283732 h 2425226"/>
                <a:gd name="connsiteX33" fmla="*/ 2437219 w 3706892"/>
                <a:gd name="connsiteY33" fmla="*/ 1344744 h 2425226"/>
                <a:gd name="connsiteX34" fmla="*/ 2396648 w 3706892"/>
                <a:gd name="connsiteY34" fmla="*/ 1693627 h 2425226"/>
                <a:gd name="connsiteX35" fmla="*/ 2138691 w 3706892"/>
                <a:gd name="connsiteY35" fmla="*/ 1445558 h 2425226"/>
                <a:gd name="connsiteX36" fmla="*/ 2138691 w 3706892"/>
                <a:gd name="connsiteY36" fmla="*/ 1812263 h 2425226"/>
                <a:gd name="connsiteX37" fmla="*/ 1853446 w 3706892"/>
                <a:gd name="connsiteY37" fmla="*/ 1606167 h 2425226"/>
                <a:gd name="connsiteX38" fmla="*/ 1570783 w 3706892"/>
                <a:gd name="connsiteY38" fmla="*/ 1810397 h 2425226"/>
                <a:gd name="connsiteX39" fmla="*/ 1570783 w 3706892"/>
                <a:gd name="connsiteY39" fmla="*/ 1441738 h 2425226"/>
                <a:gd name="connsiteX40" fmla="*/ 1569492 w 3706892"/>
                <a:gd name="connsiteY40" fmla="*/ 1444294 h 2425226"/>
                <a:gd name="connsiteX41" fmla="*/ 1306923 w 3706892"/>
                <a:gd name="connsiteY41" fmla="*/ 1697840 h 2425226"/>
                <a:gd name="connsiteX42" fmla="*/ 1265861 w 3706892"/>
                <a:gd name="connsiteY42" fmla="*/ 1344744 h 2425226"/>
                <a:gd name="connsiteX43" fmla="*/ 939633 w 3706892"/>
                <a:gd name="connsiteY43" fmla="*/ 1283497 h 2425226"/>
                <a:gd name="connsiteX44" fmla="*/ 1402101 w 3706892"/>
                <a:gd name="connsiteY44" fmla="*/ 587269 h 2425226"/>
                <a:gd name="connsiteX45" fmla="*/ 1058375 w 3706892"/>
                <a:gd name="connsiteY45" fmla="*/ 587269 h 2425226"/>
                <a:gd name="connsiteX46" fmla="*/ 1853446 w 3706892"/>
                <a:gd name="connsiteY46" fmla="*/ 0 h 2425226"/>
                <a:gd name="connsiteX0" fmla="*/ 454392 w 3706892"/>
                <a:gd name="connsiteY0" fmla="*/ 2318189 h 2425226"/>
                <a:gd name="connsiteX1" fmla="*/ 452772 w 3706892"/>
                <a:gd name="connsiteY1" fmla="*/ 2319057 h 2425226"/>
                <a:gd name="connsiteX2" fmla="*/ 454392 w 3706892"/>
                <a:gd name="connsiteY2" fmla="*/ 2318189 h 2425226"/>
                <a:gd name="connsiteX3" fmla="*/ 2472208 w 3706892"/>
                <a:gd name="connsiteY3" fmla="*/ 1748890 h 2425226"/>
                <a:gd name="connsiteX4" fmla="*/ 2750047 w 3706892"/>
                <a:gd name="connsiteY4" fmla="*/ 1991075 h 2425226"/>
                <a:gd name="connsiteX5" fmla="*/ 2465482 w 3706892"/>
                <a:gd name="connsiteY5" fmla="*/ 1756102 h 2425226"/>
                <a:gd name="connsiteX6" fmla="*/ 2472208 w 3706892"/>
                <a:gd name="connsiteY6" fmla="*/ 1748890 h 2425226"/>
                <a:gd name="connsiteX7" fmla="*/ 1230873 w 3706892"/>
                <a:gd name="connsiteY7" fmla="*/ 1748890 h 2425226"/>
                <a:gd name="connsiteX8" fmla="*/ 1239735 w 3706892"/>
                <a:gd name="connsiteY8" fmla="*/ 1758393 h 2425226"/>
                <a:gd name="connsiteX9" fmla="*/ 876898 w 3706892"/>
                <a:gd name="connsiteY9" fmla="*/ 2049759 h 2425226"/>
                <a:gd name="connsiteX10" fmla="*/ 1230873 w 3706892"/>
                <a:gd name="connsiteY10" fmla="*/ 1748890 h 2425226"/>
                <a:gd name="connsiteX11" fmla="*/ 2840256 w 3706892"/>
                <a:gd name="connsiteY11" fmla="*/ 1354207 h 2425226"/>
                <a:gd name="connsiteX12" fmla="*/ 3706892 w 3706892"/>
                <a:gd name="connsiteY12" fmla="*/ 1945086 h 2425226"/>
                <a:gd name="connsiteX13" fmla="*/ 3417775 w 3706892"/>
                <a:gd name="connsiteY13" fmla="*/ 2110295 h 2425226"/>
                <a:gd name="connsiteX14" fmla="*/ 3459078 w 3706892"/>
                <a:gd name="connsiteY14" fmla="*/ 2425226 h 2425226"/>
                <a:gd name="connsiteX15" fmla="*/ 3339559 w 3706892"/>
                <a:gd name="connsiteY15" fmla="*/ 2364335 h 2425226"/>
                <a:gd name="connsiteX16" fmla="*/ 3454704 w 3706892"/>
                <a:gd name="connsiteY16" fmla="*/ 2418032 h 2425226"/>
                <a:gd name="connsiteX17" fmla="*/ 3414543 w 3706892"/>
                <a:gd name="connsiteY17" fmla="*/ 2111796 h 2425226"/>
                <a:gd name="connsiteX18" fmla="*/ 3695677 w 3706892"/>
                <a:gd name="connsiteY18" fmla="*/ 1951148 h 2425226"/>
                <a:gd name="connsiteX19" fmla="*/ 2837279 w 3706892"/>
                <a:gd name="connsiteY19" fmla="*/ 1357399 h 2425226"/>
                <a:gd name="connsiteX20" fmla="*/ 2840256 w 3706892"/>
                <a:gd name="connsiteY20" fmla="*/ 1354207 h 2425226"/>
                <a:gd name="connsiteX21" fmla="*/ 861369 w 3706892"/>
                <a:gd name="connsiteY21" fmla="*/ 1352646 h 2425226"/>
                <a:gd name="connsiteX22" fmla="*/ 865801 w 3706892"/>
                <a:gd name="connsiteY22" fmla="*/ 1357399 h 2425226"/>
                <a:gd name="connsiteX23" fmla="*/ 9024 w 3706892"/>
                <a:gd name="connsiteY23" fmla="*/ 1950243 h 2425226"/>
                <a:gd name="connsiteX24" fmla="*/ 0 w 3706892"/>
                <a:gd name="connsiteY24" fmla="*/ 1945086 h 2425226"/>
                <a:gd name="connsiteX25" fmla="*/ 861369 w 3706892"/>
                <a:gd name="connsiteY25" fmla="*/ 1352646 h 2425226"/>
                <a:gd name="connsiteX26" fmla="*/ 1853446 w 3706892"/>
                <a:gd name="connsiteY26" fmla="*/ 0 h 2425226"/>
                <a:gd name="connsiteX27" fmla="*/ 2648518 w 3706892"/>
                <a:gd name="connsiteY27" fmla="*/ 587269 h 2425226"/>
                <a:gd name="connsiteX28" fmla="*/ 2304792 w 3706892"/>
                <a:gd name="connsiteY28" fmla="*/ 587269 h 2425226"/>
                <a:gd name="connsiteX29" fmla="*/ 2762193 w 3706892"/>
                <a:gd name="connsiteY29" fmla="*/ 1283732 h 2425226"/>
                <a:gd name="connsiteX30" fmla="*/ 2437219 w 3706892"/>
                <a:gd name="connsiteY30" fmla="*/ 1344744 h 2425226"/>
                <a:gd name="connsiteX31" fmla="*/ 2396648 w 3706892"/>
                <a:gd name="connsiteY31" fmla="*/ 1693627 h 2425226"/>
                <a:gd name="connsiteX32" fmla="*/ 2138691 w 3706892"/>
                <a:gd name="connsiteY32" fmla="*/ 1445558 h 2425226"/>
                <a:gd name="connsiteX33" fmla="*/ 2138691 w 3706892"/>
                <a:gd name="connsiteY33" fmla="*/ 1812263 h 2425226"/>
                <a:gd name="connsiteX34" fmla="*/ 1853446 w 3706892"/>
                <a:gd name="connsiteY34" fmla="*/ 1606167 h 2425226"/>
                <a:gd name="connsiteX35" fmla="*/ 1570783 w 3706892"/>
                <a:gd name="connsiteY35" fmla="*/ 1810397 h 2425226"/>
                <a:gd name="connsiteX36" fmla="*/ 1570783 w 3706892"/>
                <a:gd name="connsiteY36" fmla="*/ 1441738 h 2425226"/>
                <a:gd name="connsiteX37" fmla="*/ 1569492 w 3706892"/>
                <a:gd name="connsiteY37" fmla="*/ 1444294 h 2425226"/>
                <a:gd name="connsiteX38" fmla="*/ 1306923 w 3706892"/>
                <a:gd name="connsiteY38" fmla="*/ 1697840 h 2425226"/>
                <a:gd name="connsiteX39" fmla="*/ 1265861 w 3706892"/>
                <a:gd name="connsiteY39" fmla="*/ 1344744 h 2425226"/>
                <a:gd name="connsiteX40" fmla="*/ 939633 w 3706892"/>
                <a:gd name="connsiteY40" fmla="*/ 1283497 h 2425226"/>
                <a:gd name="connsiteX41" fmla="*/ 1402101 w 3706892"/>
                <a:gd name="connsiteY41" fmla="*/ 587269 h 2425226"/>
                <a:gd name="connsiteX42" fmla="*/ 1058375 w 3706892"/>
                <a:gd name="connsiteY42" fmla="*/ 587269 h 2425226"/>
                <a:gd name="connsiteX43" fmla="*/ 1853446 w 3706892"/>
                <a:gd name="connsiteY43" fmla="*/ 0 h 2425226"/>
                <a:gd name="connsiteX0" fmla="*/ 2472208 w 3706892"/>
                <a:gd name="connsiteY0" fmla="*/ 1748890 h 2425226"/>
                <a:gd name="connsiteX1" fmla="*/ 2750047 w 3706892"/>
                <a:gd name="connsiteY1" fmla="*/ 1991075 h 2425226"/>
                <a:gd name="connsiteX2" fmla="*/ 2465482 w 3706892"/>
                <a:gd name="connsiteY2" fmla="*/ 1756102 h 2425226"/>
                <a:gd name="connsiteX3" fmla="*/ 2472208 w 3706892"/>
                <a:gd name="connsiteY3" fmla="*/ 1748890 h 2425226"/>
                <a:gd name="connsiteX4" fmla="*/ 1230873 w 3706892"/>
                <a:gd name="connsiteY4" fmla="*/ 1748890 h 2425226"/>
                <a:gd name="connsiteX5" fmla="*/ 1239735 w 3706892"/>
                <a:gd name="connsiteY5" fmla="*/ 1758393 h 2425226"/>
                <a:gd name="connsiteX6" fmla="*/ 876898 w 3706892"/>
                <a:gd name="connsiteY6" fmla="*/ 2049759 h 2425226"/>
                <a:gd name="connsiteX7" fmla="*/ 1230873 w 3706892"/>
                <a:gd name="connsiteY7" fmla="*/ 1748890 h 2425226"/>
                <a:gd name="connsiteX8" fmla="*/ 2840256 w 3706892"/>
                <a:gd name="connsiteY8" fmla="*/ 1354207 h 2425226"/>
                <a:gd name="connsiteX9" fmla="*/ 3706892 w 3706892"/>
                <a:gd name="connsiteY9" fmla="*/ 1945086 h 2425226"/>
                <a:gd name="connsiteX10" fmla="*/ 3417775 w 3706892"/>
                <a:gd name="connsiteY10" fmla="*/ 2110295 h 2425226"/>
                <a:gd name="connsiteX11" fmla="*/ 3459078 w 3706892"/>
                <a:gd name="connsiteY11" fmla="*/ 2425226 h 2425226"/>
                <a:gd name="connsiteX12" fmla="*/ 3339559 w 3706892"/>
                <a:gd name="connsiteY12" fmla="*/ 2364335 h 2425226"/>
                <a:gd name="connsiteX13" fmla="*/ 3454704 w 3706892"/>
                <a:gd name="connsiteY13" fmla="*/ 2418032 h 2425226"/>
                <a:gd name="connsiteX14" fmla="*/ 3414543 w 3706892"/>
                <a:gd name="connsiteY14" fmla="*/ 2111796 h 2425226"/>
                <a:gd name="connsiteX15" fmla="*/ 3695677 w 3706892"/>
                <a:gd name="connsiteY15" fmla="*/ 1951148 h 2425226"/>
                <a:gd name="connsiteX16" fmla="*/ 2837279 w 3706892"/>
                <a:gd name="connsiteY16" fmla="*/ 1357399 h 2425226"/>
                <a:gd name="connsiteX17" fmla="*/ 2840256 w 3706892"/>
                <a:gd name="connsiteY17" fmla="*/ 1354207 h 2425226"/>
                <a:gd name="connsiteX18" fmla="*/ 861369 w 3706892"/>
                <a:gd name="connsiteY18" fmla="*/ 1352646 h 2425226"/>
                <a:gd name="connsiteX19" fmla="*/ 865801 w 3706892"/>
                <a:gd name="connsiteY19" fmla="*/ 1357399 h 2425226"/>
                <a:gd name="connsiteX20" fmla="*/ 9024 w 3706892"/>
                <a:gd name="connsiteY20" fmla="*/ 1950243 h 2425226"/>
                <a:gd name="connsiteX21" fmla="*/ 0 w 3706892"/>
                <a:gd name="connsiteY21" fmla="*/ 1945086 h 2425226"/>
                <a:gd name="connsiteX22" fmla="*/ 861369 w 3706892"/>
                <a:gd name="connsiteY22" fmla="*/ 1352646 h 2425226"/>
                <a:gd name="connsiteX23" fmla="*/ 1853446 w 3706892"/>
                <a:gd name="connsiteY23" fmla="*/ 0 h 2425226"/>
                <a:gd name="connsiteX24" fmla="*/ 2648518 w 3706892"/>
                <a:gd name="connsiteY24" fmla="*/ 587269 h 2425226"/>
                <a:gd name="connsiteX25" fmla="*/ 2304792 w 3706892"/>
                <a:gd name="connsiteY25" fmla="*/ 587269 h 2425226"/>
                <a:gd name="connsiteX26" fmla="*/ 2762193 w 3706892"/>
                <a:gd name="connsiteY26" fmla="*/ 1283732 h 2425226"/>
                <a:gd name="connsiteX27" fmla="*/ 2437219 w 3706892"/>
                <a:gd name="connsiteY27" fmla="*/ 1344744 h 2425226"/>
                <a:gd name="connsiteX28" fmla="*/ 2396648 w 3706892"/>
                <a:gd name="connsiteY28" fmla="*/ 1693627 h 2425226"/>
                <a:gd name="connsiteX29" fmla="*/ 2138691 w 3706892"/>
                <a:gd name="connsiteY29" fmla="*/ 1445558 h 2425226"/>
                <a:gd name="connsiteX30" fmla="*/ 2138691 w 3706892"/>
                <a:gd name="connsiteY30" fmla="*/ 1812263 h 2425226"/>
                <a:gd name="connsiteX31" fmla="*/ 1853446 w 3706892"/>
                <a:gd name="connsiteY31" fmla="*/ 1606167 h 2425226"/>
                <a:gd name="connsiteX32" fmla="*/ 1570783 w 3706892"/>
                <a:gd name="connsiteY32" fmla="*/ 1810397 h 2425226"/>
                <a:gd name="connsiteX33" fmla="*/ 1570783 w 3706892"/>
                <a:gd name="connsiteY33" fmla="*/ 1441738 h 2425226"/>
                <a:gd name="connsiteX34" fmla="*/ 1569492 w 3706892"/>
                <a:gd name="connsiteY34" fmla="*/ 1444294 h 2425226"/>
                <a:gd name="connsiteX35" fmla="*/ 1306923 w 3706892"/>
                <a:gd name="connsiteY35" fmla="*/ 1697840 h 2425226"/>
                <a:gd name="connsiteX36" fmla="*/ 1265861 w 3706892"/>
                <a:gd name="connsiteY36" fmla="*/ 1344744 h 2425226"/>
                <a:gd name="connsiteX37" fmla="*/ 939633 w 3706892"/>
                <a:gd name="connsiteY37" fmla="*/ 1283497 h 2425226"/>
                <a:gd name="connsiteX38" fmla="*/ 1402101 w 3706892"/>
                <a:gd name="connsiteY38" fmla="*/ 587269 h 2425226"/>
                <a:gd name="connsiteX39" fmla="*/ 1058375 w 3706892"/>
                <a:gd name="connsiteY39" fmla="*/ 587269 h 2425226"/>
                <a:gd name="connsiteX40" fmla="*/ 1853446 w 3706892"/>
                <a:gd name="connsiteY40" fmla="*/ 0 h 2425226"/>
                <a:gd name="connsiteX0" fmla="*/ 2465482 w 3706892"/>
                <a:gd name="connsiteY0" fmla="*/ 1756102 h 2425226"/>
                <a:gd name="connsiteX1" fmla="*/ 2750047 w 3706892"/>
                <a:gd name="connsiteY1" fmla="*/ 1991075 h 2425226"/>
                <a:gd name="connsiteX2" fmla="*/ 2465482 w 3706892"/>
                <a:gd name="connsiteY2" fmla="*/ 1756102 h 2425226"/>
                <a:gd name="connsiteX3" fmla="*/ 1230873 w 3706892"/>
                <a:gd name="connsiteY3" fmla="*/ 1748890 h 2425226"/>
                <a:gd name="connsiteX4" fmla="*/ 1239735 w 3706892"/>
                <a:gd name="connsiteY4" fmla="*/ 1758393 h 2425226"/>
                <a:gd name="connsiteX5" fmla="*/ 876898 w 3706892"/>
                <a:gd name="connsiteY5" fmla="*/ 2049759 h 2425226"/>
                <a:gd name="connsiteX6" fmla="*/ 1230873 w 3706892"/>
                <a:gd name="connsiteY6" fmla="*/ 1748890 h 2425226"/>
                <a:gd name="connsiteX7" fmla="*/ 2840256 w 3706892"/>
                <a:gd name="connsiteY7" fmla="*/ 1354207 h 2425226"/>
                <a:gd name="connsiteX8" fmla="*/ 3706892 w 3706892"/>
                <a:gd name="connsiteY8" fmla="*/ 1945086 h 2425226"/>
                <a:gd name="connsiteX9" fmla="*/ 3417775 w 3706892"/>
                <a:gd name="connsiteY9" fmla="*/ 2110295 h 2425226"/>
                <a:gd name="connsiteX10" fmla="*/ 3459078 w 3706892"/>
                <a:gd name="connsiteY10" fmla="*/ 2425226 h 2425226"/>
                <a:gd name="connsiteX11" fmla="*/ 3339559 w 3706892"/>
                <a:gd name="connsiteY11" fmla="*/ 2364335 h 2425226"/>
                <a:gd name="connsiteX12" fmla="*/ 3454704 w 3706892"/>
                <a:gd name="connsiteY12" fmla="*/ 2418032 h 2425226"/>
                <a:gd name="connsiteX13" fmla="*/ 3414543 w 3706892"/>
                <a:gd name="connsiteY13" fmla="*/ 2111796 h 2425226"/>
                <a:gd name="connsiteX14" fmla="*/ 3695677 w 3706892"/>
                <a:gd name="connsiteY14" fmla="*/ 1951148 h 2425226"/>
                <a:gd name="connsiteX15" fmla="*/ 2837279 w 3706892"/>
                <a:gd name="connsiteY15" fmla="*/ 1357399 h 2425226"/>
                <a:gd name="connsiteX16" fmla="*/ 2840256 w 3706892"/>
                <a:gd name="connsiteY16" fmla="*/ 1354207 h 2425226"/>
                <a:gd name="connsiteX17" fmla="*/ 861369 w 3706892"/>
                <a:gd name="connsiteY17" fmla="*/ 1352646 h 2425226"/>
                <a:gd name="connsiteX18" fmla="*/ 865801 w 3706892"/>
                <a:gd name="connsiteY18" fmla="*/ 1357399 h 2425226"/>
                <a:gd name="connsiteX19" fmla="*/ 9024 w 3706892"/>
                <a:gd name="connsiteY19" fmla="*/ 1950243 h 2425226"/>
                <a:gd name="connsiteX20" fmla="*/ 0 w 3706892"/>
                <a:gd name="connsiteY20" fmla="*/ 1945086 h 2425226"/>
                <a:gd name="connsiteX21" fmla="*/ 861369 w 3706892"/>
                <a:gd name="connsiteY21" fmla="*/ 1352646 h 2425226"/>
                <a:gd name="connsiteX22" fmla="*/ 1853446 w 3706892"/>
                <a:gd name="connsiteY22" fmla="*/ 0 h 2425226"/>
                <a:gd name="connsiteX23" fmla="*/ 2648518 w 3706892"/>
                <a:gd name="connsiteY23" fmla="*/ 587269 h 2425226"/>
                <a:gd name="connsiteX24" fmla="*/ 2304792 w 3706892"/>
                <a:gd name="connsiteY24" fmla="*/ 587269 h 2425226"/>
                <a:gd name="connsiteX25" fmla="*/ 2762193 w 3706892"/>
                <a:gd name="connsiteY25" fmla="*/ 1283732 h 2425226"/>
                <a:gd name="connsiteX26" fmla="*/ 2437219 w 3706892"/>
                <a:gd name="connsiteY26" fmla="*/ 1344744 h 2425226"/>
                <a:gd name="connsiteX27" fmla="*/ 2396648 w 3706892"/>
                <a:gd name="connsiteY27" fmla="*/ 1693627 h 2425226"/>
                <a:gd name="connsiteX28" fmla="*/ 2138691 w 3706892"/>
                <a:gd name="connsiteY28" fmla="*/ 1445558 h 2425226"/>
                <a:gd name="connsiteX29" fmla="*/ 2138691 w 3706892"/>
                <a:gd name="connsiteY29" fmla="*/ 1812263 h 2425226"/>
                <a:gd name="connsiteX30" fmla="*/ 1853446 w 3706892"/>
                <a:gd name="connsiteY30" fmla="*/ 1606167 h 2425226"/>
                <a:gd name="connsiteX31" fmla="*/ 1570783 w 3706892"/>
                <a:gd name="connsiteY31" fmla="*/ 1810397 h 2425226"/>
                <a:gd name="connsiteX32" fmla="*/ 1570783 w 3706892"/>
                <a:gd name="connsiteY32" fmla="*/ 1441738 h 2425226"/>
                <a:gd name="connsiteX33" fmla="*/ 1569492 w 3706892"/>
                <a:gd name="connsiteY33" fmla="*/ 1444294 h 2425226"/>
                <a:gd name="connsiteX34" fmla="*/ 1306923 w 3706892"/>
                <a:gd name="connsiteY34" fmla="*/ 1697840 h 2425226"/>
                <a:gd name="connsiteX35" fmla="*/ 1265861 w 3706892"/>
                <a:gd name="connsiteY35" fmla="*/ 1344744 h 2425226"/>
                <a:gd name="connsiteX36" fmla="*/ 939633 w 3706892"/>
                <a:gd name="connsiteY36" fmla="*/ 1283497 h 2425226"/>
                <a:gd name="connsiteX37" fmla="*/ 1402101 w 3706892"/>
                <a:gd name="connsiteY37" fmla="*/ 587269 h 2425226"/>
                <a:gd name="connsiteX38" fmla="*/ 1058375 w 3706892"/>
                <a:gd name="connsiteY38" fmla="*/ 587269 h 2425226"/>
                <a:gd name="connsiteX39" fmla="*/ 1853446 w 3706892"/>
                <a:gd name="connsiteY39" fmla="*/ 0 h 2425226"/>
                <a:gd name="connsiteX0" fmla="*/ 1230873 w 3706892"/>
                <a:gd name="connsiteY0" fmla="*/ 1748890 h 2425226"/>
                <a:gd name="connsiteX1" fmla="*/ 1239735 w 3706892"/>
                <a:gd name="connsiteY1" fmla="*/ 1758393 h 2425226"/>
                <a:gd name="connsiteX2" fmla="*/ 876898 w 3706892"/>
                <a:gd name="connsiteY2" fmla="*/ 2049759 h 2425226"/>
                <a:gd name="connsiteX3" fmla="*/ 1230873 w 3706892"/>
                <a:gd name="connsiteY3" fmla="*/ 1748890 h 2425226"/>
                <a:gd name="connsiteX4" fmla="*/ 2840256 w 3706892"/>
                <a:gd name="connsiteY4" fmla="*/ 1354207 h 2425226"/>
                <a:gd name="connsiteX5" fmla="*/ 3706892 w 3706892"/>
                <a:gd name="connsiteY5" fmla="*/ 1945086 h 2425226"/>
                <a:gd name="connsiteX6" fmla="*/ 3417775 w 3706892"/>
                <a:gd name="connsiteY6" fmla="*/ 2110295 h 2425226"/>
                <a:gd name="connsiteX7" fmla="*/ 3459078 w 3706892"/>
                <a:gd name="connsiteY7" fmla="*/ 2425226 h 2425226"/>
                <a:gd name="connsiteX8" fmla="*/ 3339559 w 3706892"/>
                <a:gd name="connsiteY8" fmla="*/ 2364335 h 2425226"/>
                <a:gd name="connsiteX9" fmla="*/ 3454704 w 3706892"/>
                <a:gd name="connsiteY9" fmla="*/ 2418032 h 2425226"/>
                <a:gd name="connsiteX10" fmla="*/ 3414543 w 3706892"/>
                <a:gd name="connsiteY10" fmla="*/ 2111796 h 2425226"/>
                <a:gd name="connsiteX11" fmla="*/ 3695677 w 3706892"/>
                <a:gd name="connsiteY11" fmla="*/ 1951148 h 2425226"/>
                <a:gd name="connsiteX12" fmla="*/ 2837279 w 3706892"/>
                <a:gd name="connsiteY12" fmla="*/ 1357399 h 2425226"/>
                <a:gd name="connsiteX13" fmla="*/ 2840256 w 3706892"/>
                <a:gd name="connsiteY13" fmla="*/ 1354207 h 2425226"/>
                <a:gd name="connsiteX14" fmla="*/ 861369 w 3706892"/>
                <a:gd name="connsiteY14" fmla="*/ 1352646 h 2425226"/>
                <a:gd name="connsiteX15" fmla="*/ 865801 w 3706892"/>
                <a:gd name="connsiteY15" fmla="*/ 1357399 h 2425226"/>
                <a:gd name="connsiteX16" fmla="*/ 9024 w 3706892"/>
                <a:gd name="connsiteY16" fmla="*/ 1950243 h 2425226"/>
                <a:gd name="connsiteX17" fmla="*/ 0 w 3706892"/>
                <a:gd name="connsiteY17" fmla="*/ 1945086 h 2425226"/>
                <a:gd name="connsiteX18" fmla="*/ 861369 w 3706892"/>
                <a:gd name="connsiteY18" fmla="*/ 1352646 h 2425226"/>
                <a:gd name="connsiteX19" fmla="*/ 1853446 w 3706892"/>
                <a:gd name="connsiteY19" fmla="*/ 0 h 2425226"/>
                <a:gd name="connsiteX20" fmla="*/ 2648518 w 3706892"/>
                <a:gd name="connsiteY20" fmla="*/ 587269 h 2425226"/>
                <a:gd name="connsiteX21" fmla="*/ 2304792 w 3706892"/>
                <a:gd name="connsiteY21" fmla="*/ 587269 h 2425226"/>
                <a:gd name="connsiteX22" fmla="*/ 2762193 w 3706892"/>
                <a:gd name="connsiteY22" fmla="*/ 1283732 h 2425226"/>
                <a:gd name="connsiteX23" fmla="*/ 2437219 w 3706892"/>
                <a:gd name="connsiteY23" fmla="*/ 1344744 h 2425226"/>
                <a:gd name="connsiteX24" fmla="*/ 2396648 w 3706892"/>
                <a:gd name="connsiteY24" fmla="*/ 1693627 h 2425226"/>
                <a:gd name="connsiteX25" fmla="*/ 2138691 w 3706892"/>
                <a:gd name="connsiteY25" fmla="*/ 1445558 h 2425226"/>
                <a:gd name="connsiteX26" fmla="*/ 2138691 w 3706892"/>
                <a:gd name="connsiteY26" fmla="*/ 1812263 h 2425226"/>
                <a:gd name="connsiteX27" fmla="*/ 1853446 w 3706892"/>
                <a:gd name="connsiteY27" fmla="*/ 1606167 h 2425226"/>
                <a:gd name="connsiteX28" fmla="*/ 1570783 w 3706892"/>
                <a:gd name="connsiteY28" fmla="*/ 1810397 h 2425226"/>
                <a:gd name="connsiteX29" fmla="*/ 1570783 w 3706892"/>
                <a:gd name="connsiteY29" fmla="*/ 1441738 h 2425226"/>
                <a:gd name="connsiteX30" fmla="*/ 1569492 w 3706892"/>
                <a:gd name="connsiteY30" fmla="*/ 1444294 h 2425226"/>
                <a:gd name="connsiteX31" fmla="*/ 1306923 w 3706892"/>
                <a:gd name="connsiteY31" fmla="*/ 1697840 h 2425226"/>
                <a:gd name="connsiteX32" fmla="*/ 1265861 w 3706892"/>
                <a:gd name="connsiteY32" fmla="*/ 1344744 h 2425226"/>
                <a:gd name="connsiteX33" fmla="*/ 939633 w 3706892"/>
                <a:gd name="connsiteY33" fmla="*/ 1283497 h 2425226"/>
                <a:gd name="connsiteX34" fmla="*/ 1402101 w 3706892"/>
                <a:gd name="connsiteY34" fmla="*/ 587269 h 2425226"/>
                <a:gd name="connsiteX35" fmla="*/ 1058375 w 3706892"/>
                <a:gd name="connsiteY35" fmla="*/ 587269 h 2425226"/>
                <a:gd name="connsiteX36" fmla="*/ 1853446 w 3706892"/>
                <a:gd name="connsiteY36" fmla="*/ 0 h 2425226"/>
                <a:gd name="connsiteX0" fmla="*/ 876898 w 3706892"/>
                <a:gd name="connsiteY0" fmla="*/ 2049759 h 2425226"/>
                <a:gd name="connsiteX1" fmla="*/ 1239735 w 3706892"/>
                <a:gd name="connsiteY1" fmla="*/ 1758393 h 2425226"/>
                <a:gd name="connsiteX2" fmla="*/ 876898 w 3706892"/>
                <a:gd name="connsiteY2" fmla="*/ 2049759 h 2425226"/>
                <a:gd name="connsiteX3" fmla="*/ 2840256 w 3706892"/>
                <a:gd name="connsiteY3" fmla="*/ 1354207 h 2425226"/>
                <a:gd name="connsiteX4" fmla="*/ 3706892 w 3706892"/>
                <a:gd name="connsiteY4" fmla="*/ 1945086 h 2425226"/>
                <a:gd name="connsiteX5" fmla="*/ 3417775 w 3706892"/>
                <a:gd name="connsiteY5" fmla="*/ 2110295 h 2425226"/>
                <a:gd name="connsiteX6" fmla="*/ 3459078 w 3706892"/>
                <a:gd name="connsiteY6" fmla="*/ 2425226 h 2425226"/>
                <a:gd name="connsiteX7" fmla="*/ 3339559 w 3706892"/>
                <a:gd name="connsiteY7" fmla="*/ 2364335 h 2425226"/>
                <a:gd name="connsiteX8" fmla="*/ 3454704 w 3706892"/>
                <a:gd name="connsiteY8" fmla="*/ 2418032 h 2425226"/>
                <a:gd name="connsiteX9" fmla="*/ 3414543 w 3706892"/>
                <a:gd name="connsiteY9" fmla="*/ 2111796 h 2425226"/>
                <a:gd name="connsiteX10" fmla="*/ 3695677 w 3706892"/>
                <a:gd name="connsiteY10" fmla="*/ 1951148 h 2425226"/>
                <a:gd name="connsiteX11" fmla="*/ 2837279 w 3706892"/>
                <a:gd name="connsiteY11" fmla="*/ 1357399 h 2425226"/>
                <a:gd name="connsiteX12" fmla="*/ 2840256 w 3706892"/>
                <a:gd name="connsiteY12" fmla="*/ 1354207 h 2425226"/>
                <a:gd name="connsiteX13" fmla="*/ 861369 w 3706892"/>
                <a:gd name="connsiteY13" fmla="*/ 1352646 h 2425226"/>
                <a:gd name="connsiteX14" fmla="*/ 865801 w 3706892"/>
                <a:gd name="connsiteY14" fmla="*/ 1357399 h 2425226"/>
                <a:gd name="connsiteX15" fmla="*/ 9024 w 3706892"/>
                <a:gd name="connsiteY15" fmla="*/ 1950243 h 2425226"/>
                <a:gd name="connsiteX16" fmla="*/ 0 w 3706892"/>
                <a:gd name="connsiteY16" fmla="*/ 1945086 h 2425226"/>
                <a:gd name="connsiteX17" fmla="*/ 861369 w 3706892"/>
                <a:gd name="connsiteY17" fmla="*/ 1352646 h 2425226"/>
                <a:gd name="connsiteX18" fmla="*/ 1853446 w 3706892"/>
                <a:gd name="connsiteY18" fmla="*/ 0 h 2425226"/>
                <a:gd name="connsiteX19" fmla="*/ 2648518 w 3706892"/>
                <a:gd name="connsiteY19" fmla="*/ 587269 h 2425226"/>
                <a:gd name="connsiteX20" fmla="*/ 2304792 w 3706892"/>
                <a:gd name="connsiteY20" fmla="*/ 587269 h 2425226"/>
                <a:gd name="connsiteX21" fmla="*/ 2762193 w 3706892"/>
                <a:gd name="connsiteY21" fmla="*/ 1283732 h 2425226"/>
                <a:gd name="connsiteX22" fmla="*/ 2437219 w 3706892"/>
                <a:gd name="connsiteY22" fmla="*/ 1344744 h 2425226"/>
                <a:gd name="connsiteX23" fmla="*/ 2396648 w 3706892"/>
                <a:gd name="connsiteY23" fmla="*/ 1693627 h 2425226"/>
                <a:gd name="connsiteX24" fmla="*/ 2138691 w 3706892"/>
                <a:gd name="connsiteY24" fmla="*/ 1445558 h 2425226"/>
                <a:gd name="connsiteX25" fmla="*/ 2138691 w 3706892"/>
                <a:gd name="connsiteY25" fmla="*/ 1812263 h 2425226"/>
                <a:gd name="connsiteX26" fmla="*/ 1853446 w 3706892"/>
                <a:gd name="connsiteY26" fmla="*/ 1606167 h 2425226"/>
                <a:gd name="connsiteX27" fmla="*/ 1570783 w 3706892"/>
                <a:gd name="connsiteY27" fmla="*/ 1810397 h 2425226"/>
                <a:gd name="connsiteX28" fmla="*/ 1570783 w 3706892"/>
                <a:gd name="connsiteY28" fmla="*/ 1441738 h 2425226"/>
                <a:gd name="connsiteX29" fmla="*/ 1569492 w 3706892"/>
                <a:gd name="connsiteY29" fmla="*/ 1444294 h 2425226"/>
                <a:gd name="connsiteX30" fmla="*/ 1306923 w 3706892"/>
                <a:gd name="connsiteY30" fmla="*/ 1697840 h 2425226"/>
                <a:gd name="connsiteX31" fmla="*/ 1265861 w 3706892"/>
                <a:gd name="connsiteY31" fmla="*/ 1344744 h 2425226"/>
                <a:gd name="connsiteX32" fmla="*/ 939633 w 3706892"/>
                <a:gd name="connsiteY32" fmla="*/ 1283497 h 2425226"/>
                <a:gd name="connsiteX33" fmla="*/ 1402101 w 3706892"/>
                <a:gd name="connsiteY33" fmla="*/ 587269 h 2425226"/>
                <a:gd name="connsiteX34" fmla="*/ 1058375 w 3706892"/>
                <a:gd name="connsiteY34" fmla="*/ 587269 h 2425226"/>
                <a:gd name="connsiteX35" fmla="*/ 1853446 w 3706892"/>
                <a:gd name="connsiteY35" fmla="*/ 0 h 2425226"/>
                <a:gd name="connsiteX0" fmla="*/ 2840256 w 3706892"/>
                <a:gd name="connsiteY0" fmla="*/ 1354207 h 2425226"/>
                <a:gd name="connsiteX1" fmla="*/ 3706892 w 3706892"/>
                <a:gd name="connsiteY1" fmla="*/ 1945086 h 2425226"/>
                <a:gd name="connsiteX2" fmla="*/ 3417775 w 3706892"/>
                <a:gd name="connsiteY2" fmla="*/ 2110295 h 2425226"/>
                <a:gd name="connsiteX3" fmla="*/ 3459078 w 3706892"/>
                <a:gd name="connsiteY3" fmla="*/ 2425226 h 2425226"/>
                <a:gd name="connsiteX4" fmla="*/ 3339559 w 3706892"/>
                <a:gd name="connsiteY4" fmla="*/ 2364335 h 2425226"/>
                <a:gd name="connsiteX5" fmla="*/ 3454704 w 3706892"/>
                <a:gd name="connsiteY5" fmla="*/ 2418032 h 2425226"/>
                <a:gd name="connsiteX6" fmla="*/ 3414543 w 3706892"/>
                <a:gd name="connsiteY6" fmla="*/ 2111796 h 2425226"/>
                <a:gd name="connsiteX7" fmla="*/ 3695677 w 3706892"/>
                <a:gd name="connsiteY7" fmla="*/ 1951148 h 2425226"/>
                <a:gd name="connsiteX8" fmla="*/ 2837279 w 3706892"/>
                <a:gd name="connsiteY8" fmla="*/ 1357399 h 2425226"/>
                <a:gd name="connsiteX9" fmla="*/ 2840256 w 3706892"/>
                <a:gd name="connsiteY9" fmla="*/ 1354207 h 2425226"/>
                <a:gd name="connsiteX10" fmla="*/ 861369 w 3706892"/>
                <a:gd name="connsiteY10" fmla="*/ 1352646 h 2425226"/>
                <a:gd name="connsiteX11" fmla="*/ 865801 w 3706892"/>
                <a:gd name="connsiteY11" fmla="*/ 1357399 h 2425226"/>
                <a:gd name="connsiteX12" fmla="*/ 9024 w 3706892"/>
                <a:gd name="connsiteY12" fmla="*/ 1950243 h 2425226"/>
                <a:gd name="connsiteX13" fmla="*/ 0 w 3706892"/>
                <a:gd name="connsiteY13" fmla="*/ 1945086 h 2425226"/>
                <a:gd name="connsiteX14" fmla="*/ 861369 w 3706892"/>
                <a:gd name="connsiteY14" fmla="*/ 1352646 h 2425226"/>
                <a:gd name="connsiteX15" fmla="*/ 1853446 w 3706892"/>
                <a:gd name="connsiteY15" fmla="*/ 0 h 2425226"/>
                <a:gd name="connsiteX16" fmla="*/ 2648518 w 3706892"/>
                <a:gd name="connsiteY16" fmla="*/ 587269 h 2425226"/>
                <a:gd name="connsiteX17" fmla="*/ 2304792 w 3706892"/>
                <a:gd name="connsiteY17" fmla="*/ 587269 h 2425226"/>
                <a:gd name="connsiteX18" fmla="*/ 2762193 w 3706892"/>
                <a:gd name="connsiteY18" fmla="*/ 1283732 h 2425226"/>
                <a:gd name="connsiteX19" fmla="*/ 2437219 w 3706892"/>
                <a:gd name="connsiteY19" fmla="*/ 1344744 h 2425226"/>
                <a:gd name="connsiteX20" fmla="*/ 2396648 w 3706892"/>
                <a:gd name="connsiteY20" fmla="*/ 1693627 h 2425226"/>
                <a:gd name="connsiteX21" fmla="*/ 2138691 w 3706892"/>
                <a:gd name="connsiteY21" fmla="*/ 1445558 h 2425226"/>
                <a:gd name="connsiteX22" fmla="*/ 2138691 w 3706892"/>
                <a:gd name="connsiteY22" fmla="*/ 1812263 h 2425226"/>
                <a:gd name="connsiteX23" fmla="*/ 1853446 w 3706892"/>
                <a:gd name="connsiteY23" fmla="*/ 1606167 h 2425226"/>
                <a:gd name="connsiteX24" fmla="*/ 1570783 w 3706892"/>
                <a:gd name="connsiteY24" fmla="*/ 1810397 h 2425226"/>
                <a:gd name="connsiteX25" fmla="*/ 1570783 w 3706892"/>
                <a:gd name="connsiteY25" fmla="*/ 1441738 h 2425226"/>
                <a:gd name="connsiteX26" fmla="*/ 1569492 w 3706892"/>
                <a:gd name="connsiteY26" fmla="*/ 1444294 h 2425226"/>
                <a:gd name="connsiteX27" fmla="*/ 1306923 w 3706892"/>
                <a:gd name="connsiteY27" fmla="*/ 1697840 h 2425226"/>
                <a:gd name="connsiteX28" fmla="*/ 1265861 w 3706892"/>
                <a:gd name="connsiteY28" fmla="*/ 1344744 h 2425226"/>
                <a:gd name="connsiteX29" fmla="*/ 939633 w 3706892"/>
                <a:gd name="connsiteY29" fmla="*/ 1283497 h 2425226"/>
                <a:gd name="connsiteX30" fmla="*/ 1402101 w 3706892"/>
                <a:gd name="connsiteY30" fmla="*/ 587269 h 2425226"/>
                <a:gd name="connsiteX31" fmla="*/ 1058375 w 3706892"/>
                <a:gd name="connsiteY31" fmla="*/ 587269 h 2425226"/>
                <a:gd name="connsiteX32" fmla="*/ 1853446 w 3706892"/>
                <a:gd name="connsiteY32" fmla="*/ 0 h 2425226"/>
                <a:gd name="connsiteX0" fmla="*/ 2837279 w 3706892"/>
                <a:gd name="connsiteY0" fmla="*/ 1357399 h 2425226"/>
                <a:gd name="connsiteX1" fmla="*/ 3706892 w 3706892"/>
                <a:gd name="connsiteY1" fmla="*/ 1945086 h 2425226"/>
                <a:gd name="connsiteX2" fmla="*/ 3417775 w 3706892"/>
                <a:gd name="connsiteY2" fmla="*/ 2110295 h 2425226"/>
                <a:gd name="connsiteX3" fmla="*/ 3459078 w 3706892"/>
                <a:gd name="connsiteY3" fmla="*/ 2425226 h 2425226"/>
                <a:gd name="connsiteX4" fmla="*/ 3339559 w 3706892"/>
                <a:gd name="connsiteY4" fmla="*/ 2364335 h 2425226"/>
                <a:gd name="connsiteX5" fmla="*/ 3454704 w 3706892"/>
                <a:gd name="connsiteY5" fmla="*/ 2418032 h 2425226"/>
                <a:gd name="connsiteX6" fmla="*/ 3414543 w 3706892"/>
                <a:gd name="connsiteY6" fmla="*/ 2111796 h 2425226"/>
                <a:gd name="connsiteX7" fmla="*/ 3695677 w 3706892"/>
                <a:gd name="connsiteY7" fmla="*/ 1951148 h 2425226"/>
                <a:gd name="connsiteX8" fmla="*/ 2837279 w 3706892"/>
                <a:gd name="connsiteY8" fmla="*/ 1357399 h 2425226"/>
                <a:gd name="connsiteX9" fmla="*/ 861369 w 3706892"/>
                <a:gd name="connsiteY9" fmla="*/ 1352646 h 2425226"/>
                <a:gd name="connsiteX10" fmla="*/ 865801 w 3706892"/>
                <a:gd name="connsiteY10" fmla="*/ 1357399 h 2425226"/>
                <a:gd name="connsiteX11" fmla="*/ 9024 w 3706892"/>
                <a:gd name="connsiteY11" fmla="*/ 1950243 h 2425226"/>
                <a:gd name="connsiteX12" fmla="*/ 0 w 3706892"/>
                <a:gd name="connsiteY12" fmla="*/ 1945086 h 2425226"/>
                <a:gd name="connsiteX13" fmla="*/ 861369 w 3706892"/>
                <a:gd name="connsiteY13" fmla="*/ 1352646 h 2425226"/>
                <a:gd name="connsiteX14" fmla="*/ 1853446 w 3706892"/>
                <a:gd name="connsiteY14" fmla="*/ 0 h 2425226"/>
                <a:gd name="connsiteX15" fmla="*/ 2648518 w 3706892"/>
                <a:gd name="connsiteY15" fmla="*/ 587269 h 2425226"/>
                <a:gd name="connsiteX16" fmla="*/ 2304792 w 3706892"/>
                <a:gd name="connsiteY16" fmla="*/ 587269 h 2425226"/>
                <a:gd name="connsiteX17" fmla="*/ 2762193 w 3706892"/>
                <a:gd name="connsiteY17" fmla="*/ 1283732 h 2425226"/>
                <a:gd name="connsiteX18" fmla="*/ 2437219 w 3706892"/>
                <a:gd name="connsiteY18" fmla="*/ 1344744 h 2425226"/>
                <a:gd name="connsiteX19" fmla="*/ 2396648 w 3706892"/>
                <a:gd name="connsiteY19" fmla="*/ 1693627 h 2425226"/>
                <a:gd name="connsiteX20" fmla="*/ 2138691 w 3706892"/>
                <a:gd name="connsiteY20" fmla="*/ 1445558 h 2425226"/>
                <a:gd name="connsiteX21" fmla="*/ 2138691 w 3706892"/>
                <a:gd name="connsiteY21" fmla="*/ 1812263 h 2425226"/>
                <a:gd name="connsiteX22" fmla="*/ 1853446 w 3706892"/>
                <a:gd name="connsiteY22" fmla="*/ 1606167 h 2425226"/>
                <a:gd name="connsiteX23" fmla="*/ 1570783 w 3706892"/>
                <a:gd name="connsiteY23" fmla="*/ 1810397 h 2425226"/>
                <a:gd name="connsiteX24" fmla="*/ 1570783 w 3706892"/>
                <a:gd name="connsiteY24" fmla="*/ 1441738 h 2425226"/>
                <a:gd name="connsiteX25" fmla="*/ 1569492 w 3706892"/>
                <a:gd name="connsiteY25" fmla="*/ 1444294 h 2425226"/>
                <a:gd name="connsiteX26" fmla="*/ 1306923 w 3706892"/>
                <a:gd name="connsiteY26" fmla="*/ 1697840 h 2425226"/>
                <a:gd name="connsiteX27" fmla="*/ 1265861 w 3706892"/>
                <a:gd name="connsiteY27" fmla="*/ 1344744 h 2425226"/>
                <a:gd name="connsiteX28" fmla="*/ 939633 w 3706892"/>
                <a:gd name="connsiteY28" fmla="*/ 1283497 h 2425226"/>
                <a:gd name="connsiteX29" fmla="*/ 1402101 w 3706892"/>
                <a:gd name="connsiteY29" fmla="*/ 587269 h 2425226"/>
                <a:gd name="connsiteX30" fmla="*/ 1058375 w 3706892"/>
                <a:gd name="connsiteY30" fmla="*/ 587269 h 2425226"/>
                <a:gd name="connsiteX31" fmla="*/ 1853446 w 3706892"/>
                <a:gd name="connsiteY31" fmla="*/ 0 h 2425226"/>
                <a:gd name="connsiteX0" fmla="*/ 3695677 w 3737318"/>
                <a:gd name="connsiteY0" fmla="*/ 1951148 h 2425226"/>
                <a:gd name="connsiteX1" fmla="*/ 3706892 w 3737318"/>
                <a:gd name="connsiteY1" fmla="*/ 1945086 h 2425226"/>
                <a:gd name="connsiteX2" fmla="*/ 3417775 w 3737318"/>
                <a:gd name="connsiteY2" fmla="*/ 2110295 h 2425226"/>
                <a:gd name="connsiteX3" fmla="*/ 3459078 w 3737318"/>
                <a:gd name="connsiteY3" fmla="*/ 2425226 h 2425226"/>
                <a:gd name="connsiteX4" fmla="*/ 3339559 w 3737318"/>
                <a:gd name="connsiteY4" fmla="*/ 2364335 h 2425226"/>
                <a:gd name="connsiteX5" fmla="*/ 3454704 w 3737318"/>
                <a:gd name="connsiteY5" fmla="*/ 2418032 h 2425226"/>
                <a:gd name="connsiteX6" fmla="*/ 3414543 w 3737318"/>
                <a:gd name="connsiteY6" fmla="*/ 2111796 h 2425226"/>
                <a:gd name="connsiteX7" fmla="*/ 3695677 w 3737318"/>
                <a:gd name="connsiteY7" fmla="*/ 1951148 h 2425226"/>
                <a:gd name="connsiteX8" fmla="*/ 861369 w 3737318"/>
                <a:gd name="connsiteY8" fmla="*/ 1352646 h 2425226"/>
                <a:gd name="connsiteX9" fmla="*/ 865801 w 3737318"/>
                <a:gd name="connsiteY9" fmla="*/ 1357399 h 2425226"/>
                <a:gd name="connsiteX10" fmla="*/ 9024 w 3737318"/>
                <a:gd name="connsiteY10" fmla="*/ 1950243 h 2425226"/>
                <a:gd name="connsiteX11" fmla="*/ 0 w 3737318"/>
                <a:gd name="connsiteY11" fmla="*/ 1945086 h 2425226"/>
                <a:gd name="connsiteX12" fmla="*/ 861369 w 3737318"/>
                <a:gd name="connsiteY12" fmla="*/ 1352646 h 2425226"/>
                <a:gd name="connsiteX13" fmla="*/ 1853446 w 3737318"/>
                <a:gd name="connsiteY13" fmla="*/ 0 h 2425226"/>
                <a:gd name="connsiteX14" fmla="*/ 2648518 w 3737318"/>
                <a:gd name="connsiteY14" fmla="*/ 587269 h 2425226"/>
                <a:gd name="connsiteX15" fmla="*/ 2304792 w 3737318"/>
                <a:gd name="connsiteY15" fmla="*/ 587269 h 2425226"/>
                <a:gd name="connsiteX16" fmla="*/ 2762193 w 3737318"/>
                <a:gd name="connsiteY16" fmla="*/ 1283732 h 2425226"/>
                <a:gd name="connsiteX17" fmla="*/ 2437219 w 3737318"/>
                <a:gd name="connsiteY17" fmla="*/ 1344744 h 2425226"/>
                <a:gd name="connsiteX18" fmla="*/ 2396648 w 3737318"/>
                <a:gd name="connsiteY18" fmla="*/ 1693627 h 2425226"/>
                <a:gd name="connsiteX19" fmla="*/ 2138691 w 3737318"/>
                <a:gd name="connsiteY19" fmla="*/ 1445558 h 2425226"/>
                <a:gd name="connsiteX20" fmla="*/ 2138691 w 3737318"/>
                <a:gd name="connsiteY20" fmla="*/ 1812263 h 2425226"/>
                <a:gd name="connsiteX21" fmla="*/ 1853446 w 3737318"/>
                <a:gd name="connsiteY21" fmla="*/ 1606167 h 2425226"/>
                <a:gd name="connsiteX22" fmla="*/ 1570783 w 3737318"/>
                <a:gd name="connsiteY22" fmla="*/ 1810397 h 2425226"/>
                <a:gd name="connsiteX23" fmla="*/ 1570783 w 3737318"/>
                <a:gd name="connsiteY23" fmla="*/ 1441738 h 2425226"/>
                <a:gd name="connsiteX24" fmla="*/ 1569492 w 3737318"/>
                <a:gd name="connsiteY24" fmla="*/ 1444294 h 2425226"/>
                <a:gd name="connsiteX25" fmla="*/ 1306923 w 3737318"/>
                <a:gd name="connsiteY25" fmla="*/ 1697840 h 2425226"/>
                <a:gd name="connsiteX26" fmla="*/ 1265861 w 3737318"/>
                <a:gd name="connsiteY26" fmla="*/ 1344744 h 2425226"/>
                <a:gd name="connsiteX27" fmla="*/ 939633 w 3737318"/>
                <a:gd name="connsiteY27" fmla="*/ 1283497 h 2425226"/>
                <a:gd name="connsiteX28" fmla="*/ 1402101 w 3737318"/>
                <a:gd name="connsiteY28" fmla="*/ 587269 h 2425226"/>
                <a:gd name="connsiteX29" fmla="*/ 1058375 w 3737318"/>
                <a:gd name="connsiteY29" fmla="*/ 587269 h 2425226"/>
                <a:gd name="connsiteX30" fmla="*/ 1853446 w 3737318"/>
                <a:gd name="connsiteY30" fmla="*/ 0 h 2425226"/>
                <a:gd name="connsiteX0" fmla="*/ 3414543 w 3706892"/>
                <a:gd name="connsiteY0" fmla="*/ 2111796 h 2425226"/>
                <a:gd name="connsiteX1" fmla="*/ 3706892 w 3706892"/>
                <a:gd name="connsiteY1" fmla="*/ 1945086 h 2425226"/>
                <a:gd name="connsiteX2" fmla="*/ 3417775 w 3706892"/>
                <a:gd name="connsiteY2" fmla="*/ 2110295 h 2425226"/>
                <a:gd name="connsiteX3" fmla="*/ 3459078 w 3706892"/>
                <a:gd name="connsiteY3" fmla="*/ 2425226 h 2425226"/>
                <a:gd name="connsiteX4" fmla="*/ 3339559 w 3706892"/>
                <a:gd name="connsiteY4" fmla="*/ 2364335 h 2425226"/>
                <a:gd name="connsiteX5" fmla="*/ 3454704 w 3706892"/>
                <a:gd name="connsiteY5" fmla="*/ 2418032 h 2425226"/>
                <a:gd name="connsiteX6" fmla="*/ 3414543 w 3706892"/>
                <a:gd name="connsiteY6" fmla="*/ 2111796 h 2425226"/>
                <a:gd name="connsiteX7" fmla="*/ 861369 w 3706892"/>
                <a:gd name="connsiteY7" fmla="*/ 1352646 h 2425226"/>
                <a:gd name="connsiteX8" fmla="*/ 865801 w 3706892"/>
                <a:gd name="connsiteY8" fmla="*/ 1357399 h 2425226"/>
                <a:gd name="connsiteX9" fmla="*/ 9024 w 3706892"/>
                <a:gd name="connsiteY9" fmla="*/ 1950243 h 2425226"/>
                <a:gd name="connsiteX10" fmla="*/ 0 w 3706892"/>
                <a:gd name="connsiteY10" fmla="*/ 1945086 h 2425226"/>
                <a:gd name="connsiteX11" fmla="*/ 861369 w 3706892"/>
                <a:gd name="connsiteY11" fmla="*/ 1352646 h 2425226"/>
                <a:gd name="connsiteX12" fmla="*/ 1853446 w 3706892"/>
                <a:gd name="connsiteY12" fmla="*/ 0 h 2425226"/>
                <a:gd name="connsiteX13" fmla="*/ 2648518 w 3706892"/>
                <a:gd name="connsiteY13" fmla="*/ 587269 h 2425226"/>
                <a:gd name="connsiteX14" fmla="*/ 2304792 w 3706892"/>
                <a:gd name="connsiteY14" fmla="*/ 587269 h 2425226"/>
                <a:gd name="connsiteX15" fmla="*/ 2762193 w 3706892"/>
                <a:gd name="connsiteY15" fmla="*/ 1283732 h 2425226"/>
                <a:gd name="connsiteX16" fmla="*/ 2437219 w 3706892"/>
                <a:gd name="connsiteY16" fmla="*/ 1344744 h 2425226"/>
                <a:gd name="connsiteX17" fmla="*/ 2396648 w 3706892"/>
                <a:gd name="connsiteY17" fmla="*/ 1693627 h 2425226"/>
                <a:gd name="connsiteX18" fmla="*/ 2138691 w 3706892"/>
                <a:gd name="connsiteY18" fmla="*/ 1445558 h 2425226"/>
                <a:gd name="connsiteX19" fmla="*/ 2138691 w 3706892"/>
                <a:gd name="connsiteY19" fmla="*/ 1812263 h 2425226"/>
                <a:gd name="connsiteX20" fmla="*/ 1853446 w 3706892"/>
                <a:gd name="connsiteY20" fmla="*/ 1606167 h 2425226"/>
                <a:gd name="connsiteX21" fmla="*/ 1570783 w 3706892"/>
                <a:gd name="connsiteY21" fmla="*/ 1810397 h 2425226"/>
                <a:gd name="connsiteX22" fmla="*/ 1570783 w 3706892"/>
                <a:gd name="connsiteY22" fmla="*/ 1441738 h 2425226"/>
                <a:gd name="connsiteX23" fmla="*/ 1569492 w 3706892"/>
                <a:gd name="connsiteY23" fmla="*/ 1444294 h 2425226"/>
                <a:gd name="connsiteX24" fmla="*/ 1306923 w 3706892"/>
                <a:gd name="connsiteY24" fmla="*/ 1697840 h 2425226"/>
                <a:gd name="connsiteX25" fmla="*/ 1265861 w 3706892"/>
                <a:gd name="connsiteY25" fmla="*/ 1344744 h 2425226"/>
                <a:gd name="connsiteX26" fmla="*/ 939633 w 3706892"/>
                <a:gd name="connsiteY26" fmla="*/ 1283497 h 2425226"/>
                <a:gd name="connsiteX27" fmla="*/ 1402101 w 3706892"/>
                <a:gd name="connsiteY27" fmla="*/ 587269 h 2425226"/>
                <a:gd name="connsiteX28" fmla="*/ 1058375 w 3706892"/>
                <a:gd name="connsiteY28" fmla="*/ 587269 h 2425226"/>
                <a:gd name="connsiteX29" fmla="*/ 1853446 w 3706892"/>
                <a:gd name="connsiteY29" fmla="*/ 0 h 2425226"/>
                <a:gd name="connsiteX0" fmla="*/ 3454704 w 3706892"/>
                <a:gd name="connsiteY0" fmla="*/ 2418032 h 2425226"/>
                <a:gd name="connsiteX1" fmla="*/ 3706892 w 3706892"/>
                <a:gd name="connsiteY1" fmla="*/ 1945086 h 2425226"/>
                <a:gd name="connsiteX2" fmla="*/ 3417775 w 3706892"/>
                <a:gd name="connsiteY2" fmla="*/ 2110295 h 2425226"/>
                <a:gd name="connsiteX3" fmla="*/ 3459078 w 3706892"/>
                <a:gd name="connsiteY3" fmla="*/ 2425226 h 2425226"/>
                <a:gd name="connsiteX4" fmla="*/ 3339559 w 3706892"/>
                <a:gd name="connsiteY4" fmla="*/ 2364335 h 2425226"/>
                <a:gd name="connsiteX5" fmla="*/ 3454704 w 3706892"/>
                <a:gd name="connsiteY5" fmla="*/ 2418032 h 2425226"/>
                <a:gd name="connsiteX6" fmla="*/ 861369 w 3706892"/>
                <a:gd name="connsiteY6" fmla="*/ 1352646 h 2425226"/>
                <a:gd name="connsiteX7" fmla="*/ 865801 w 3706892"/>
                <a:gd name="connsiteY7" fmla="*/ 1357399 h 2425226"/>
                <a:gd name="connsiteX8" fmla="*/ 9024 w 3706892"/>
                <a:gd name="connsiteY8" fmla="*/ 1950243 h 2425226"/>
                <a:gd name="connsiteX9" fmla="*/ 0 w 3706892"/>
                <a:gd name="connsiteY9" fmla="*/ 1945086 h 2425226"/>
                <a:gd name="connsiteX10" fmla="*/ 861369 w 3706892"/>
                <a:gd name="connsiteY10" fmla="*/ 1352646 h 2425226"/>
                <a:gd name="connsiteX11" fmla="*/ 1853446 w 3706892"/>
                <a:gd name="connsiteY11" fmla="*/ 0 h 2425226"/>
                <a:gd name="connsiteX12" fmla="*/ 2648518 w 3706892"/>
                <a:gd name="connsiteY12" fmla="*/ 587269 h 2425226"/>
                <a:gd name="connsiteX13" fmla="*/ 2304792 w 3706892"/>
                <a:gd name="connsiteY13" fmla="*/ 587269 h 2425226"/>
                <a:gd name="connsiteX14" fmla="*/ 2762193 w 3706892"/>
                <a:gd name="connsiteY14" fmla="*/ 1283732 h 2425226"/>
                <a:gd name="connsiteX15" fmla="*/ 2437219 w 3706892"/>
                <a:gd name="connsiteY15" fmla="*/ 1344744 h 2425226"/>
                <a:gd name="connsiteX16" fmla="*/ 2396648 w 3706892"/>
                <a:gd name="connsiteY16" fmla="*/ 1693627 h 2425226"/>
                <a:gd name="connsiteX17" fmla="*/ 2138691 w 3706892"/>
                <a:gd name="connsiteY17" fmla="*/ 1445558 h 2425226"/>
                <a:gd name="connsiteX18" fmla="*/ 2138691 w 3706892"/>
                <a:gd name="connsiteY18" fmla="*/ 1812263 h 2425226"/>
                <a:gd name="connsiteX19" fmla="*/ 1853446 w 3706892"/>
                <a:gd name="connsiteY19" fmla="*/ 1606167 h 2425226"/>
                <a:gd name="connsiteX20" fmla="*/ 1570783 w 3706892"/>
                <a:gd name="connsiteY20" fmla="*/ 1810397 h 2425226"/>
                <a:gd name="connsiteX21" fmla="*/ 1570783 w 3706892"/>
                <a:gd name="connsiteY21" fmla="*/ 1441738 h 2425226"/>
                <a:gd name="connsiteX22" fmla="*/ 1569492 w 3706892"/>
                <a:gd name="connsiteY22" fmla="*/ 1444294 h 2425226"/>
                <a:gd name="connsiteX23" fmla="*/ 1306923 w 3706892"/>
                <a:gd name="connsiteY23" fmla="*/ 1697840 h 2425226"/>
                <a:gd name="connsiteX24" fmla="*/ 1265861 w 3706892"/>
                <a:gd name="connsiteY24" fmla="*/ 1344744 h 2425226"/>
                <a:gd name="connsiteX25" fmla="*/ 939633 w 3706892"/>
                <a:gd name="connsiteY25" fmla="*/ 1283497 h 2425226"/>
                <a:gd name="connsiteX26" fmla="*/ 1402101 w 3706892"/>
                <a:gd name="connsiteY26" fmla="*/ 587269 h 2425226"/>
                <a:gd name="connsiteX27" fmla="*/ 1058375 w 3706892"/>
                <a:gd name="connsiteY27" fmla="*/ 587269 h 2425226"/>
                <a:gd name="connsiteX28" fmla="*/ 1853446 w 3706892"/>
                <a:gd name="connsiteY28" fmla="*/ 0 h 2425226"/>
                <a:gd name="connsiteX0" fmla="*/ 3339559 w 3706892"/>
                <a:gd name="connsiteY0" fmla="*/ 2364335 h 2425226"/>
                <a:gd name="connsiteX1" fmla="*/ 3706892 w 3706892"/>
                <a:gd name="connsiteY1" fmla="*/ 1945086 h 2425226"/>
                <a:gd name="connsiteX2" fmla="*/ 3417775 w 3706892"/>
                <a:gd name="connsiteY2" fmla="*/ 2110295 h 2425226"/>
                <a:gd name="connsiteX3" fmla="*/ 3459078 w 3706892"/>
                <a:gd name="connsiteY3" fmla="*/ 2425226 h 2425226"/>
                <a:gd name="connsiteX4" fmla="*/ 3339559 w 3706892"/>
                <a:gd name="connsiteY4" fmla="*/ 2364335 h 2425226"/>
                <a:gd name="connsiteX5" fmla="*/ 861369 w 3706892"/>
                <a:gd name="connsiteY5" fmla="*/ 1352646 h 2425226"/>
                <a:gd name="connsiteX6" fmla="*/ 865801 w 3706892"/>
                <a:gd name="connsiteY6" fmla="*/ 1357399 h 2425226"/>
                <a:gd name="connsiteX7" fmla="*/ 9024 w 3706892"/>
                <a:gd name="connsiteY7" fmla="*/ 1950243 h 2425226"/>
                <a:gd name="connsiteX8" fmla="*/ 0 w 3706892"/>
                <a:gd name="connsiteY8" fmla="*/ 1945086 h 2425226"/>
                <a:gd name="connsiteX9" fmla="*/ 861369 w 3706892"/>
                <a:gd name="connsiteY9" fmla="*/ 1352646 h 2425226"/>
                <a:gd name="connsiteX10" fmla="*/ 1853446 w 3706892"/>
                <a:gd name="connsiteY10" fmla="*/ 0 h 2425226"/>
                <a:gd name="connsiteX11" fmla="*/ 2648518 w 3706892"/>
                <a:gd name="connsiteY11" fmla="*/ 587269 h 2425226"/>
                <a:gd name="connsiteX12" fmla="*/ 2304792 w 3706892"/>
                <a:gd name="connsiteY12" fmla="*/ 587269 h 2425226"/>
                <a:gd name="connsiteX13" fmla="*/ 2762193 w 3706892"/>
                <a:gd name="connsiteY13" fmla="*/ 1283732 h 2425226"/>
                <a:gd name="connsiteX14" fmla="*/ 2437219 w 3706892"/>
                <a:gd name="connsiteY14" fmla="*/ 1344744 h 2425226"/>
                <a:gd name="connsiteX15" fmla="*/ 2396648 w 3706892"/>
                <a:gd name="connsiteY15" fmla="*/ 1693627 h 2425226"/>
                <a:gd name="connsiteX16" fmla="*/ 2138691 w 3706892"/>
                <a:gd name="connsiteY16" fmla="*/ 1445558 h 2425226"/>
                <a:gd name="connsiteX17" fmla="*/ 2138691 w 3706892"/>
                <a:gd name="connsiteY17" fmla="*/ 1812263 h 2425226"/>
                <a:gd name="connsiteX18" fmla="*/ 1853446 w 3706892"/>
                <a:gd name="connsiteY18" fmla="*/ 1606167 h 2425226"/>
                <a:gd name="connsiteX19" fmla="*/ 1570783 w 3706892"/>
                <a:gd name="connsiteY19" fmla="*/ 1810397 h 2425226"/>
                <a:gd name="connsiteX20" fmla="*/ 1570783 w 3706892"/>
                <a:gd name="connsiteY20" fmla="*/ 1441738 h 2425226"/>
                <a:gd name="connsiteX21" fmla="*/ 1569492 w 3706892"/>
                <a:gd name="connsiteY21" fmla="*/ 1444294 h 2425226"/>
                <a:gd name="connsiteX22" fmla="*/ 1306923 w 3706892"/>
                <a:gd name="connsiteY22" fmla="*/ 1697840 h 2425226"/>
                <a:gd name="connsiteX23" fmla="*/ 1265861 w 3706892"/>
                <a:gd name="connsiteY23" fmla="*/ 1344744 h 2425226"/>
                <a:gd name="connsiteX24" fmla="*/ 939633 w 3706892"/>
                <a:gd name="connsiteY24" fmla="*/ 1283497 h 2425226"/>
                <a:gd name="connsiteX25" fmla="*/ 1402101 w 3706892"/>
                <a:gd name="connsiteY25" fmla="*/ 587269 h 2425226"/>
                <a:gd name="connsiteX26" fmla="*/ 1058375 w 3706892"/>
                <a:gd name="connsiteY26" fmla="*/ 587269 h 2425226"/>
                <a:gd name="connsiteX27" fmla="*/ 1853446 w 3706892"/>
                <a:gd name="connsiteY27" fmla="*/ 0 h 2425226"/>
                <a:gd name="connsiteX0" fmla="*/ 3459078 w 3706892"/>
                <a:gd name="connsiteY0" fmla="*/ 2425226 h 2425226"/>
                <a:gd name="connsiteX1" fmla="*/ 3706892 w 3706892"/>
                <a:gd name="connsiteY1" fmla="*/ 1945086 h 2425226"/>
                <a:gd name="connsiteX2" fmla="*/ 3417775 w 3706892"/>
                <a:gd name="connsiteY2" fmla="*/ 2110295 h 2425226"/>
                <a:gd name="connsiteX3" fmla="*/ 3459078 w 3706892"/>
                <a:gd name="connsiteY3" fmla="*/ 2425226 h 2425226"/>
                <a:gd name="connsiteX4" fmla="*/ 861369 w 3706892"/>
                <a:gd name="connsiteY4" fmla="*/ 1352646 h 2425226"/>
                <a:gd name="connsiteX5" fmla="*/ 865801 w 3706892"/>
                <a:gd name="connsiteY5" fmla="*/ 1357399 h 2425226"/>
                <a:gd name="connsiteX6" fmla="*/ 9024 w 3706892"/>
                <a:gd name="connsiteY6" fmla="*/ 1950243 h 2425226"/>
                <a:gd name="connsiteX7" fmla="*/ 0 w 3706892"/>
                <a:gd name="connsiteY7" fmla="*/ 1945086 h 2425226"/>
                <a:gd name="connsiteX8" fmla="*/ 861369 w 3706892"/>
                <a:gd name="connsiteY8" fmla="*/ 1352646 h 2425226"/>
                <a:gd name="connsiteX9" fmla="*/ 1853446 w 3706892"/>
                <a:gd name="connsiteY9" fmla="*/ 0 h 2425226"/>
                <a:gd name="connsiteX10" fmla="*/ 2648518 w 3706892"/>
                <a:gd name="connsiteY10" fmla="*/ 587269 h 2425226"/>
                <a:gd name="connsiteX11" fmla="*/ 2304792 w 3706892"/>
                <a:gd name="connsiteY11" fmla="*/ 587269 h 2425226"/>
                <a:gd name="connsiteX12" fmla="*/ 2762193 w 3706892"/>
                <a:gd name="connsiteY12" fmla="*/ 1283732 h 2425226"/>
                <a:gd name="connsiteX13" fmla="*/ 2437219 w 3706892"/>
                <a:gd name="connsiteY13" fmla="*/ 1344744 h 2425226"/>
                <a:gd name="connsiteX14" fmla="*/ 2396648 w 3706892"/>
                <a:gd name="connsiteY14" fmla="*/ 1693627 h 2425226"/>
                <a:gd name="connsiteX15" fmla="*/ 2138691 w 3706892"/>
                <a:gd name="connsiteY15" fmla="*/ 1445558 h 2425226"/>
                <a:gd name="connsiteX16" fmla="*/ 2138691 w 3706892"/>
                <a:gd name="connsiteY16" fmla="*/ 1812263 h 2425226"/>
                <a:gd name="connsiteX17" fmla="*/ 1853446 w 3706892"/>
                <a:gd name="connsiteY17" fmla="*/ 1606167 h 2425226"/>
                <a:gd name="connsiteX18" fmla="*/ 1570783 w 3706892"/>
                <a:gd name="connsiteY18" fmla="*/ 1810397 h 2425226"/>
                <a:gd name="connsiteX19" fmla="*/ 1570783 w 3706892"/>
                <a:gd name="connsiteY19" fmla="*/ 1441738 h 2425226"/>
                <a:gd name="connsiteX20" fmla="*/ 1569492 w 3706892"/>
                <a:gd name="connsiteY20" fmla="*/ 1444294 h 2425226"/>
                <a:gd name="connsiteX21" fmla="*/ 1306923 w 3706892"/>
                <a:gd name="connsiteY21" fmla="*/ 1697840 h 2425226"/>
                <a:gd name="connsiteX22" fmla="*/ 1265861 w 3706892"/>
                <a:gd name="connsiteY22" fmla="*/ 1344744 h 2425226"/>
                <a:gd name="connsiteX23" fmla="*/ 939633 w 3706892"/>
                <a:gd name="connsiteY23" fmla="*/ 1283497 h 2425226"/>
                <a:gd name="connsiteX24" fmla="*/ 1402101 w 3706892"/>
                <a:gd name="connsiteY24" fmla="*/ 587269 h 2425226"/>
                <a:gd name="connsiteX25" fmla="*/ 1058375 w 3706892"/>
                <a:gd name="connsiteY25" fmla="*/ 587269 h 2425226"/>
                <a:gd name="connsiteX26" fmla="*/ 1853446 w 3706892"/>
                <a:gd name="connsiteY26" fmla="*/ 0 h 2425226"/>
                <a:gd name="connsiteX0" fmla="*/ 3417775 w 3706892"/>
                <a:gd name="connsiteY0" fmla="*/ 2110295 h 2110295"/>
                <a:gd name="connsiteX1" fmla="*/ 3706892 w 3706892"/>
                <a:gd name="connsiteY1" fmla="*/ 1945086 h 2110295"/>
                <a:gd name="connsiteX2" fmla="*/ 3417775 w 3706892"/>
                <a:gd name="connsiteY2" fmla="*/ 2110295 h 2110295"/>
                <a:gd name="connsiteX3" fmla="*/ 861369 w 3706892"/>
                <a:gd name="connsiteY3" fmla="*/ 1352646 h 2110295"/>
                <a:gd name="connsiteX4" fmla="*/ 865801 w 3706892"/>
                <a:gd name="connsiteY4" fmla="*/ 1357399 h 2110295"/>
                <a:gd name="connsiteX5" fmla="*/ 9024 w 3706892"/>
                <a:gd name="connsiteY5" fmla="*/ 1950243 h 2110295"/>
                <a:gd name="connsiteX6" fmla="*/ 0 w 3706892"/>
                <a:gd name="connsiteY6" fmla="*/ 1945086 h 2110295"/>
                <a:gd name="connsiteX7" fmla="*/ 861369 w 3706892"/>
                <a:gd name="connsiteY7" fmla="*/ 1352646 h 2110295"/>
                <a:gd name="connsiteX8" fmla="*/ 1853446 w 3706892"/>
                <a:gd name="connsiteY8" fmla="*/ 0 h 2110295"/>
                <a:gd name="connsiteX9" fmla="*/ 2648518 w 3706892"/>
                <a:gd name="connsiteY9" fmla="*/ 587269 h 2110295"/>
                <a:gd name="connsiteX10" fmla="*/ 2304792 w 3706892"/>
                <a:gd name="connsiteY10" fmla="*/ 587269 h 2110295"/>
                <a:gd name="connsiteX11" fmla="*/ 2762193 w 3706892"/>
                <a:gd name="connsiteY11" fmla="*/ 1283732 h 2110295"/>
                <a:gd name="connsiteX12" fmla="*/ 2437219 w 3706892"/>
                <a:gd name="connsiteY12" fmla="*/ 1344744 h 2110295"/>
                <a:gd name="connsiteX13" fmla="*/ 2396648 w 3706892"/>
                <a:gd name="connsiteY13" fmla="*/ 1693627 h 2110295"/>
                <a:gd name="connsiteX14" fmla="*/ 2138691 w 3706892"/>
                <a:gd name="connsiteY14" fmla="*/ 1445558 h 2110295"/>
                <a:gd name="connsiteX15" fmla="*/ 2138691 w 3706892"/>
                <a:gd name="connsiteY15" fmla="*/ 1812263 h 2110295"/>
                <a:gd name="connsiteX16" fmla="*/ 1853446 w 3706892"/>
                <a:gd name="connsiteY16" fmla="*/ 1606167 h 2110295"/>
                <a:gd name="connsiteX17" fmla="*/ 1570783 w 3706892"/>
                <a:gd name="connsiteY17" fmla="*/ 1810397 h 2110295"/>
                <a:gd name="connsiteX18" fmla="*/ 1570783 w 3706892"/>
                <a:gd name="connsiteY18" fmla="*/ 1441738 h 2110295"/>
                <a:gd name="connsiteX19" fmla="*/ 1569492 w 3706892"/>
                <a:gd name="connsiteY19" fmla="*/ 1444294 h 2110295"/>
                <a:gd name="connsiteX20" fmla="*/ 1306923 w 3706892"/>
                <a:gd name="connsiteY20" fmla="*/ 1697840 h 2110295"/>
                <a:gd name="connsiteX21" fmla="*/ 1265861 w 3706892"/>
                <a:gd name="connsiteY21" fmla="*/ 1344744 h 2110295"/>
                <a:gd name="connsiteX22" fmla="*/ 939633 w 3706892"/>
                <a:gd name="connsiteY22" fmla="*/ 1283497 h 2110295"/>
                <a:gd name="connsiteX23" fmla="*/ 1402101 w 3706892"/>
                <a:gd name="connsiteY23" fmla="*/ 587269 h 2110295"/>
                <a:gd name="connsiteX24" fmla="*/ 1058375 w 3706892"/>
                <a:gd name="connsiteY24" fmla="*/ 587269 h 2110295"/>
                <a:gd name="connsiteX25" fmla="*/ 1853446 w 3706892"/>
                <a:gd name="connsiteY25" fmla="*/ 0 h 2110295"/>
                <a:gd name="connsiteX0" fmla="*/ 861369 w 2762193"/>
                <a:gd name="connsiteY0" fmla="*/ 1352646 h 1950243"/>
                <a:gd name="connsiteX1" fmla="*/ 865801 w 2762193"/>
                <a:gd name="connsiteY1" fmla="*/ 1357399 h 1950243"/>
                <a:gd name="connsiteX2" fmla="*/ 9024 w 2762193"/>
                <a:gd name="connsiteY2" fmla="*/ 1950243 h 1950243"/>
                <a:gd name="connsiteX3" fmla="*/ 0 w 2762193"/>
                <a:gd name="connsiteY3" fmla="*/ 1945086 h 1950243"/>
                <a:gd name="connsiteX4" fmla="*/ 861369 w 2762193"/>
                <a:gd name="connsiteY4" fmla="*/ 1352646 h 1950243"/>
                <a:gd name="connsiteX5" fmla="*/ 1853446 w 2762193"/>
                <a:gd name="connsiteY5" fmla="*/ 0 h 1950243"/>
                <a:gd name="connsiteX6" fmla="*/ 2648518 w 2762193"/>
                <a:gd name="connsiteY6" fmla="*/ 587269 h 1950243"/>
                <a:gd name="connsiteX7" fmla="*/ 2304792 w 2762193"/>
                <a:gd name="connsiteY7" fmla="*/ 587269 h 1950243"/>
                <a:gd name="connsiteX8" fmla="*/ 2762193 w 2762193"/>
                <a:gd name="connsiteY8" fmla="*/ 1283732 h 1950243"/>
                <a:gd name="connsiteX9" fmla="*/ 2437219 w 2762193"/>
                <a:gd name="connsiteY9" fmla="*/ 1344744 h 1950243"/>
                <a:gd name="connsiteX10" fmla="*/ 2396648 w 2762193"/>
                <a:gd name="connsiteY10" fmla="*/ 1693627 h 1950243"/>
                <a:gd name="connsiteX11" fmla="*/ 2138691 w 2762193"/>
                <a:gd name="connsiteY11" fmla="*/ 1445558 h 1950243"/>
                <a:gd name="connsiteX12" fmla="*/ 2138691 w 2762193"/>
                <a:gd name="connsiteY12" fmla="*/ 1812263 h 1950243"/>
                <a:gd name="connsiteX13" fmla="*/ 1853446 w 2762193"/>
                <a:gd name="connsiteY13" fmla="*/ 1606167 h 1950243"/>
                <a:gd name="connsiteX14" fmla="*/ 1570783 w 2762193"/>
                <a:gd name="connsiteY14" fmla="*/ 1810397 h 1950243"/>
                <a:gd name="connsiteX15" fmla="*/ 1570783 w 2762193"/>
                <a:gd name="connsiteY15" fmla="*/ 1441738 h 1950243"/>
                <a:gd name="connsiteX16" fmla="*/ 1569492 w 2762193"/>
                <a:gd name="connsiteY16" fmla="*/ 1444294 h 1950243"/>
                <a:gd name="connsiteX17" fmla="*/ 1306923 w 2762193"/>
                <a:gd name="connsiteY17" fmla="*/ 1697840 h 1950243"/>
                <a:gd name="connsiteX18" fmla="*/ 1265861 w 2762193"/>
                <a:gd name="connsiteY18" fmla="*/ 1344744 h 1950243"/>
                <a:gd name="connsiteX19" fmla="*/ 939633 w 2762193"/>
                <a:gd name="connsiteY19" fmla="*/ 1283497 h 1950243"/>
                <a:gd name="connsiteX20" fmla="*/ 1402101 w 2762193"/>
                <a:gd name="connsiteY20" fmla="*/ 587269 h 1950243"/>
                <a:gd name="connsiteX21" fmla="*/ 1058375 w 2762193"/>
                <a:gd name="connsiteY21" fmla="*/ 587269 h 1950243"/>
                <a:gd name="connsiteX22" fmla="*/ 1853446 w 2762193"/>
                <a:gd name="connsiteY22" fmla="*/ 0 h 1950243"/>
                <a:gd name="connsiteX0" fmla="*/ 0 w 2762193"/>
                <a:gd name="connsiteY0" fmla="*/ 1945086 h 1950243"/>
                <a:gd name="connsiteX1" fmla="*/ 865801 w 2762193"/>
                <a:gd name="connsiteY1" fmla="*/ 1357399 h 1950243"/>
                <a:gd name="connsiteX2" fmla="*/ 9024 w 2762193"/>
                <a:gd name="connsiteY2" fmla="*/ 1950243 h 1950243"/>
                <a:gd name="connsiteX3" fmla="*/ 0 w 2762193"/>
                <a:gd name="connsiteY3" fmla="*/ 1945086 h 1950243"/>
                <a:gd name="connsiteX4" fmla="*/ 1853446 w 2762193"/>
                <a:gd name="connsiteY4" fmla="*/ 0 h 1950243"/>
                <a:gd name="connsiteX5" fmla="*/ 2648518 w 2762193"/>
                <a:gd name="connsiteY5" fmla="*/ 587269 h 1950243"/>
                <a:gd name="connsiteX6" fmla="*/ 2304792 w 2762193"/>
                <a:gd name="connsiteY6" fmla="*/ 587269 h 1950243"/>
                <a:gd name="connsiteX7" fmla="*/ 2762193 w 2762193"/>
                <a:gd name="connsiteY7" fmla="*/ 1283732 h 1950243"/>
                <a:gd name="connsiteX8" fmla="*/ 2437219 w 2762193"/>
                <a:gd name="connsiteY8" fmla="*/ 1344744 h 1950243"/>
                <a:gd name="connsiteX9" fmla="*/ 2396648 w 2762193"/>
                <a:gd name="connsiteY9" fmla="*/ 1693627 h 1950243"/>
                <a:gd name="connsiteX10" fmla="*/ 2138691 w 2762193"/>
                <a:gd name="connsiteY10" fmla="*/ 1445558 h 1950243"/>
                <a:gd name="connsiteX11" fmla="*/ 2138691 w 2762193"/>
                <a:gd name="connsiteY11" fmla="*/ 1812263 h 1950243"/>
                <a:gd name="connsiteX12" fmla="*/ 1853446 w 2762193"/>
                <a:gd name="connsiteY12" fmla="*/ 1606167 h 1950243"/>
                <a:gd name="connsiteX13" fmla="*/ 1570783 w 2762193"/>
                <a:gd name="connsiteY13" fmla="*/ 1810397 h 1950243"/>
                <a:gd name="connsiteX14" fmla="*/ 1570783 w 2762193"/>
                <a:gd name="connsiteY14" fmla="*/ 1441738 h 1950243"/>
                <a:gd name="connsiteX15" fmla="*/ 1569492 w 2762193"/>
                <a:gd name="connsiteY15" fmla="*/ 1444294 h 1950243"/>
                <a:gd name="connsiteX16" fmla="*/ 1306923 w 2762193"/>
                <a:gd name="connsiteY16" fmla="*/ 1697840 h 1950243"/>
                <a:gd name="connsiteX17" fmla="*/ 1265861 w 2762193"/>
                <a:gd name="connsiteY17" fmla="*/ 1344744 h 1950243"/>
                <a:gd name="connsiteX18" fmla="*/ 939633 w 2762193"/>
                <a:gd name="connsiteY18" fmla="*/ 1283497 h 1950243"/>
                <a:gd name="connsiteX19" fmla="*/ 1402101 w 2762193"/>
                <a:gd name="connsiteY19" fmla="*/ 587269 h 1950243"/>
                <a:gd name="connsiteX20" fmla="*/ 1058375 w 2762193"/>
                <a:gd name="connsiteY20" fmla="*/ 587269 h 1950243"/>
                <a:gd name="connsiteX21" fmla="*/ 1853446 w 2762193"/>
                <a:gd name="connsiteY21" fmla="*/ 0 h 1950243"/>
                <a:gd name="connsiteX0" fmla="*/ 0 w 2753169"/>
                <a:gd name="connsiteY0" fmla="*/ 1950243 h 1950243"/>
                <a:gd name="connsiteX1" fmla="*/ 856777 w 2753169"/>
                <a:gd name="connsiteY1" fmla="*/ 1357399 h 1950243"/>
                <a:gd name="connsiteX2" fmla="*/ 0 w 2753169"/>
                <a:gd name="connsiteY2" fmla="*/ 1950243 h 1950243"/>
                <a:gd name="connsiteX3" fmla="*/ 1844422 w 2753169"/>
                <a:gd name="connsiteY3" fmla="*/ 0 h 1950243"/>
                <a:gd name="connsiteX4" fmla="*/ 2639494 w 2753169"/>
                <a:gd name="connsiteY4" fmla="*/ 587269 h 1950243"/>
                <a:gd name="connsiteX5" fmla="*/ 2295768 w 2753169"/>
                <a:gd name="connsiteY5" fmla="*/ 587269 h 1950243"/>
                <a:gd name="connsiteX6" fmla="*/ 2753169 w 2753169"/>
                <a:gd name="connsiteY6" fmla="*/ 1283732 h 1950243"/>
                <a:gd name="connsiteX7" fmla="*/ 2428195 w 2753169"/>
                <a:gd name="connsiteY7" fmla="*/ 1344744 h 1950243"/>
                <a:gd name="connsiteX8" fmla="*/ 2387624 w 2753169"/>
                <a:gd name="connsiteY8" fmla="*/ 1693627 h 1950243"/>
                <a:gd name="connsiteX9" fmla="*/ 2129667 w 2753169"/>
                <a:gd name="connsiteY9" fmla="*/ 1445558 h 1950243"/>
                <a:gd name="connsiteX10" fmla="*/ 2129667 w 2753169"/>
                <a:gd name="connsiteY10" fmla="*/ 1812263 h 1950243"/>
                <a:gd name="connsiteX11" fmla="*/ 1844422 w 2753169"/>
                <a:gd name="connsiteY11" fmla="*/ 1606167 h 1950243"/>
                <a:gd name="connsiteX12" fmla="*/ 1561759 w 2753169"/>
                <a:gd name="connsiteY12" fmla="*/ 1810397 h 1950243"/>
                <a:gd name="connsiteX13" fmla="*/ 1561759 w 2753169"/>
                <a:gd name="connsiteY13" fmla="*/ 1441738 h 1950243"/>
                <a:gd name="connsiteX14" fmla="*/ 1560468 w 2753169"/>
                <a:gd name="connsiteY14" fmla="*/ 1444294 h 1950243"/>
                <a:gd name="connsiteX15" fmla="*/ 1297899 w 2753169"/>
                <a:gd name="connsiteY15" fmla="*/ 1697840 h 1950243"/>
                <a:gd name="connsiteX16" fmla="*/ 1256837 w 2753169"/>
                <a:gd name="connsiteY16" fmla="*/ 1344744 h 1950243"/>
                <a:gd name="connsiteX17" fmla="*/ 930609 w 2753169"/>
                <a:gd name="connsiteY17" fmla="*/ 1283497 h 1950243"/>
                <a:gd name="connsiteX18" fmla="*/ 1393077 w 2753169"/>
                <a:gd name="connsiteY18" fmla="*/ 587269 h 1950243"/>
                <a:gd name="connsiteX19" fmla="*/ 1049351 w 2753169"/>
                <a:gd name="connsiteY19" fmla="*/ 587269 h 1950243"/>
                <a:gd name="connsiteX20" fmla="*/ 1844422 w 2753169"/>
                <a:gd name="connsiteY20" fmla="*/ 0 h 1950243"/>
                <a:gd name="connsiteX0" fmla="*/ 913813 w 1822560"/>
                <a:gd name="connsiteY0" fmla="*/ 0 h 1812263"/>
                <a:gd name="connsiteX1" fmla="*/ 1708885 w 1822560"/>
                <a:gd name="connsiteY1" fmla="*/ 587269 h 1812263"/>
                <a:gd name="connsiteX2" fmla="*/ 1365159 w 1822560"/>
                <a:gd name="connsiteY2" fmla="*/ 587269 h 1812263"/>
                <a:gd name="connsiteX3" fmla="*/ 1822560 w 1822560"/>
                <a:gd name="connsiteY3" fmla="*/ 1283732 h 1812263"/>
                <a:gd name="connsiteX4" fmla="*/ 1497586 w 1822560"/>
                <a:gd name="connsiteY4" fmla="*/ 1344744 h 1812263"/>
                <a:gd name="connsiteX5" fmla="*/ 1457015 w 1822560"/>
                <a:gd name="connsiteY5" fmla="*/ 1693627 h 1812263"/>
                <a:gd name="connsiteX6" fmla="*/ 1199058 w 1822560"/>
                <a:gd name="connsiteY6" fmla="*/ 1445558 h 1812263"/>
                <a:gd name="connsiteX7" fmla="*/ 1199058 w 1822560"/>
                <a:gd name="connsiteY7" fmla="*/ 1812263 h 1812263"/>
                <a:gd name="connsiteX8" fmla="*/ 913813 w 1822560"/>
                <a:gd name="connsiteY8" fmla="*/ 1606167 h 1812263"/>
                <a:gd name="connsiteX9" fmla="*/ 631150 w 1822560"/>
                <a:gd name="connsiteY9" fmla="*/ 1810397 h 1812263"/>
                <a:gd name="connsiteX10" fmla="*/ 631150 w 1822560"/>
                <a:gd name="connsiteY10" fmla="*/ 1441738 h 1812263"/>
                <a:gd name="connsiteX11" fmla="*/ 629859 w 1822560"/>
                <a:gd name="connsiteY11" fmla="*/ 1444294 h 1812263"/>
                <a:gd name="connsiteX12" fmla="*/ 367290 w 1822560"/>
                <a:gd name="connsiteY12" fmla="*/ 1697840 h 1812263"/>
                <a:gd name="connsiteX13" fmla="*/ 326228 w 1822560"/>
                <a:gd name="connsiteY13" fmla="*/ 1344744 h 1812263"/>
                <a:gd name="connsiteX14" fmla="*/ 0 w 1822560"/>
                <a:gd name="connsiteY14" fmla="*/ 1283497 h 1812263"/>
                <a:gd name="connsiteX15" fmla="*/ 462468 w 1822560"/>
                <a:gd name="connsiteY15" fmla="*/ 587269 h 1812263"/>
                <a:gd name="connsiteX16" fmla="*/ 118742 w 1822560"/>
                <a:gd name="connsiteY16" fmla="*/ 587269 h 1812263"/>
                <a:gd name="connsiteX17" fmla="*/ 913813 w 1822560"/>
                <a:gd name="connsiteY17" fmla="*/ 0 h 181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2560" h="1812263">
                  <a:moveTo>
                    <a:pt x="913813" y="0"/>
                  </a:moveTo>
                  <a:lnTo>
                    <a:pt x="1708885" y="587269"/>
                  </a:lnTo>
                  <a:lnTo>
                    <a:pt x="1365159" y="587269"/>
                  </a:lnTo>
                  <a:cubicBezTo>
                    <a:pt x="1458446" y="862476"/>
                    <a:pt x="1628119" y="1092981"/>
                    <a:pt x="1822560" y="1283732"/>
                  </a:cubicBezTo>
                  <a:lnTo>
                    <a:pt x="1497586" y="1344744"/>
                  </a:lnTo>
                  <a:lnTo>
                    <a:pt x="1457015" y="1693627"/>
                  </a:lnTo>
                  <a:cubicBezTo>
                    <a:pt x="1367714" y="1613180"/>
                    <a:pt x="1282308" y="1529968"/>
                    <a:pt x="1199058" y="1445558"/>
                  </a:cubicBezTo>
                  <a:lnTo>
                    <a:pt x="1199058" y="1812263"/>
                  </a:lnTo>
                  <a:lnTo>
                    <a:pt x="913813" y="1606167"/>
                  </a:lnTo>
                  <a:lnTo>
                    <a:pt x="631150" y="1810397"/>
                  </a:lnTo>
                  <a:lnTo>
                    <a:pt x="631150" y="1441738"/>
                  </a:lnTo>
                  <a:lnTo>
                    <a:pt x="629859" y="1444294"/>
                  </a:lnTo>
                  <a:lnTo>
                    <a:pt x="367290" y="1697840"/>
                  </a:lnTo>
                  <a:lnTo>
                    <a:pt x="326228" y="1344744"/>
                  </a:lnTo>
                  <a:lnTo>
                    <a:pt x="0" y="1283497"/>
                  </a:lnTo>
                  <a:cubicBezTo>
                    <a:pt x="196571" y="1093573"/>
                    <a:pt x="368701" y="863894"/>
                    <a:pt x="462468" y="587269"/>
                  </a:cubicBezTo>
                  <a:lnTo>
                    <a:pt x="118742" y="587269"/>
                  </a:lnTo>
                  <a:lnTo>
                    <a:pt x="9138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Notched Right Arrow 2"/>
            <p:cNvSpPr/>
            <p:nvPr/>
          </p:nvSpPr>
          <p:spPr>
            <a:xfrm rot="16200000">
              <a:off x="13507351" y="7100834"/>
              <a:ext cx="2647950" cy="2013868"/>
            </a:xfrm>
            <a:prstGeom prst="notchedRightArrow">
              <a:avLst>
                <a:gd name="adj1" fmla="val 68499"/>
                <a:gd name="adj2" fmla="val 3612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Isosceles Triangle 9"/>
            <p:cNvSpPr/>
            <p:nvPr/>
          </p:nvSpPr>
          <p:spPr>
            <a:xfrm rot="2775347" flipH="1">
              <a:off x="11331106" y="5916430"/>
              <a:ext cx="1819135" cy="3399662"/>
            </a:xfrm>
            <a:custGeom>
              <a:avLst/>
              <a:gdLst/>
              <a:ahLst/>
              <a:cxnLst/>
              <a:rect l="l" t="t" r="r" b="b"/>
              <a:pathLst>
                <a:path w="500177" h="896213">
                  <a:moveTo>
                    <a:pt x="496706" y="182880"/>
                  </a:moveTo>
                  <a:lnTo>
                    <a:pt x="408386" y="182880"/>
                  </a:lnTo>
                  <a:cubicBezTo>
                    <a:pt x="402005" y="392503"/>
                    <a:pt x="473014" y="704019"/>
                    <a:pt x="500177" y="809891"/>
                  </a:cubicBezTo>
                  <a:lnTo>
                    <a:pt x="312435" y="751577"/>
                  </a:lnTo>
                  <a:lnTo>
                    <a:pt x="193085" y="896213"/>
                  </a:lnTo>
                  <a:cubicBezTo>
                    <a:pt x="100649" y="636832"/>
                    <a:pt x="81245" y="393927"/>
                    <a:pt x="83386" y="182880"/>
                  </a:cubicBezTo>
                  <a:lnTo>
                    <a:pt x="0" y="182880"/>
                  </a:lnTo>
                  <a:lnTo>
                    <a:pt x="248353" y="0"/>
                  </a:lnTo>
                  <a:close/>
                </a:path>
              </a:pathLst>
            </a:custGeom>
            <a:gradFill>
              <a:gsLst>
                <a:gs pos="0">
                  <a:srgbClr val="70AD47"/>
                </a:gs>
                <a:gs pos="100000">
                  <a:srgbClr val="70AD47"/>
                </a:gs>
              </a:gsLst>
              <a:lin ang="5400000" scaled="0"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Isosceles Triangle 9"/>
            <p:cNvSpPr/>
            <p:nvPr/>
          </p:nvSpPr>
          <p:spPr>
            <a:xfrm rot="18817108">
              <a:off x="16435709" y="6123621"/>
              <a:ext cx="1807789" cy="2949576"/>
            </a:xfrm>
            <a:custGeom>
              <a:avLst/>
              <a:gdLst/>
              <a:ahLst/>
              <a:cxnLst/>
              <a:rect l="l" t="t" r="r" b="b"/>
              <a:pathLst>
                <a:path w="500177" h="896213">
                  <a:moveTo>
                    <a:pt x="496706" y="182880"/>
                  </a:moveTo>
                  <a:lnTo>
                    <a:pt x="408386" y="182880"/>
                  </a:lnTo>
                  <a:cubicBezTo>
                    <a:pt x="402005" y="392503"/>
                    <a:pt x="473014" y="704019"/>
                    <a:pt x="500177" y="809891"/>
                  </a:cubicBezTo>
                  <a:lnTo>
                    <a:pt x="312435" y="751577"/>
                  </a:lnTo>
                  <a:lnTo>
                    <a:pt x="193085" y="896213"/>
                  </a:lnTo>
                  <a:cubicBezTo>
                    <a:pt x="100649" y="636832"/>
                    <a:pt x="81245" y="393927"/>
                    <a:pt x="83386" y="182880"/>
                  </a:cubicBezTo>
                  <a:lnTo>
                    <a:pt x="0" y="182880"/>
                  </a:lnTo>
                  <a:lnTo>
                    <a:pt x="248353" y="0"/>
                  </a:lnTo>
                  <a:close/>
                </a:path>
              </a:pathLst>
            </a:custGeom>
            <a:solidFill>
              <a:srgbClr val="F55066"/>
            </a:solidFill>
            <a:ln>
              <a:solidFill>
                <a:srgbClr val="F55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6" name="圖片 55">
            <a:extLst>
              <a:ext uri="{FF2B5EF4-FFF2-40B4-BE49-F238E27FC236}">
                <a16:creationId xmlns="" xmlns:a16="http://schemas.microsoft.com/office/drawing/2014/main" id="{4B50F163-B846-4301-9442-98962D0FE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037" y="2054887"/>
            <a:ext cx="2829403" cy="2177603"/>
          </a:xfrm>
          <a:prstGeom prst="rect">
            <a:avLst/>
          </a:prstGeom>
        </p:spPr>
      </p:pic>
      <p:sp>
        <p:nvSpPr>
          <p:cNvPr id="4098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9878291" y="6410688"/>
            <a:ext cx="2133600" cy="365125"/>
          </a:xfrm>
          <a:extLst/>
        </p:spPr>
        <p:txBody>
          <a:bodyPr vert="horz" lIns="91440" tIns="45720" rIns="91440" bIns="45720" rtlCol="0" anchor="ctr"/>
          <a:lstStyle/>
          <a:p>
            <a:pPr defTabSz="1828434"/>
            <a:fld id="{2C401F81-628B-4BAF-8FF8-68AD64AA6B22}" type="slidenum">
              <a:rPr lang="en-US" altLang="zh-TW" sz="2200">
                <a:solidFill>
                  <a:schemeClr val="tx1"/>
                </a:solidFill>
              </a:rPr>
              <a:pPr defTabSz="1828434"/>
              <a:t>19</a:t>
            </a:fld>
            <a:endParaRPr lang="en-US" altLang="zh-TW" sz="2200" dirty="0">
              <a:solidFill>
                <a:schemeClr val="tx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561DB731-E3A9-48B1-BC51-B8D2C57C4386}"/>
              </a:ext>
            </a:extLst>
          </p:cNvPr>
          <p:cNvGrpSpPr/>
          <p:nvPr/>
        </p:nvGrpSpPr>
        <p:grpSpPr>
          <a:xfrm>
            <a:off x="3208046" y="2054531"/>
            <a:ext cx="2710544" cy="4175676"/>
            <a:chOff x="2645230" y="4343398"/>
            <a:chExt cx="5421088" cy="8351352"/>
          </a:xfrm>
        </p:grpSpPr>
        <p:sp>
          <p:nvSpPr>
            <p:cNvPr id="32" name="Shape 782">
              <a:extLst>
                <a:ext uri="{FF2B5EF4-FFF2-40B4-BE49-F238E27FC236}">
                  <a16:creationId xmlns="" xmlns:a16="http://schemas.microsoft.com/office/drawing/2014/main" id="{5271E83C-B194-4463-A402-9716F5DA4416}"/>
                </a:ext>
              </a:extLst>
            </p:cNvPr>
            <p:cNvSpPr/>
            <p:nvPr/>
          </p:nvSpPr>
          <p:spPr>
            <a:xfrm rot="16200000">
              <a:off x="1180098" y="5808530"/>
              <a:ext cx="8351352" cy="54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0"/>
                  </a:moveTo>
                  <a:cubicBezTo>
                    <a:pt x="631" y="0"/>
                    <a:pt x="0" y="391"/>
                    <a:pt x="0" y="873"/>
                  </a:cubicBezTo>
                  <a:lnTo>
                    <a:pt x="0" y="19208"/>
                  </a:lnTo>
                  <a:cubicBezTo>
                    <a:pt x="0" y="19690"/>
                    <a:pt x="631" y="20081"/>
                    <a:pt x="1408" y="20081"/>
                  </a:cubicBezTo>
                  <a:lnTo>
                    <a:pt x="9360" y="20081"/>
                  </a:lnTo>
                  <a:lnTo>
                    <a:pt x="10800" y="21600"/>
                  </a:lnTo>
                  <a:lnTo>
                    <a:pt x="12240" y="20081"/>
                  </a:lnTo>
                  <a:lnTo>
                    <a:pt x="20192" y="20081"/>
                  </a:lnTo>
                  <a:cubicBezTo>
                    <a:pt x="20969" y="20081"/>
                    <a:pt x="21600" y="19690"/>
                    <a:pt x="21600" y="19208"/>
                  </a:cubicBezTo>
                  <a:lnTo>
                    <a:pt x="21600" y="873"/>
                  </a:lnTo>
                  <a:cubicBezTo>
                    <a:pt x="21600" y="391"/>
                    <a:pt x="20969" y="0"/>
                    <a:pt x="20192" y="0"/>
                  </a:cubicBezTo>
                  <a:lnTo>
                    <a:pt x="1408" y="0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2000" dirty="0">
                <a:latin typeface="Roboto Light"/>
              </a:endParaRPr>
            </a:p>
          </p:txBody>
        </p:sp>
        <p:sp>
          <p:nvSpPr>
            <p:cNvPr id="35" name="Rectangle 15">
              <a:extLst>
                <a:ext uri="{FF2B5EF4-FFF2-40B4-BE49-F238E27FC236}">
                  <a16:creationId xmlns="" xmlns:a16="http://schemas.microsoft.com/office/drawing/2014/main" id="{91D0F049-6706-4F70-A4D8-94260652CD75}"/>
                </a:ext>
              </a:extLst>
            </p:cNvPr>
            <p:cNvSpPr/>
            <p:nvPr/>
          </p:nvSpPr>
          <p:spPr bwMode="auto">
            <a:xfrm>
              <a:off x="3328431" y="4853220"/>
              <a:ext cx="3512002" cy="12729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指標監視</a:t>
              </a:r>
              <a:endParaRPr lang="en-US" sz="28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="" xmlns:a16="http://schemas.microsoft.com/office/drawing/2014/main" id="{0E9FB5C6-0798-4ED2-89CD-E6C0B2D684B4}"/>
              </a:ext>
            </a:extLst>
          </p:cNvPr>
          <p:cNvGrpSpPr/>
          <p:nvPr/>
        </p:nvGrpSpPr>
        <p:grpSpPr>
          <a:xfrm>
            <a:off x="5918591" y="4094406"/>
            <a:ext cx="2924074" cy="2525538"/>
            <a:chOff x="320848" y="3959204"/>
            <a:chExt cx="5848147" cy="5381437"/>
          </a:xfrm>
        </p:grpSpPr>
        <p:sp>
          <p:nvSpPr>
            <p:cNvPr id="37" name="Shape 782">
              <a:extLst>
                <a:ext uri="{FF2B5EF4-FFF2-40B4-BE49-F238E27FC236}">
                  <a16:creationId xmlns="" xmlns:a16="http://schemas.microsoft.com/office/drawing/2014/main" id="{9E43847B-BDC6-4A62-96E2-8897CB094B5E}"/>
                </a:ext>
              </a:extLst>
            </p:cNvPr>
            <p:cNvSpPr/>
            <p:nvPr/>
          </p:nvSpPr>
          <p:spPr>
            <a:xfrm rot="10800000">
              <a:off x="320848" y="3959204"/>
              <a:ext cx="5815925" cy="5381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0"/>
                  </a:moveTo>
                  <a:cubicBezTo>
                    <a:pt x="631" y="0"/>
                    <a:pt x="0" y="391"/>
                    <a:pt x="0" y="873"/>
                  </a:cubicBezTo>
                  <a:lnTo>
                    <a:pt x="0" y="19208"/>
                  </a:lnTo>
                  <a:cubicBezTo>
                    <a:pt x="0" y="19690"/>
                    <a:pt x="631" y="20081"/>
                    <a:pt x="1408" y="20081"/>
                  </a:cubicBezTo>
                  <a:lnTo>
                    <a:pt x="9360" y="20081"/>
                  </a:lnTo>
                  <a:lnTo>
                    <a:pt x="10800" y="21600"/>
                  </a:lnTo>
                  <a:lnTo>
                    <a:pt x="12240" y="20081"/>
                  </a:lnTo>
                  <a:lnTo>
                    <a:pt x="20192" y="20081"/>
                  </a:lnTo>
                  <a:cubicBezTo>
                    <a:pt x="20969" y="20081"/>
                    <a:pt x="21600" y="19690"/>
                    <a:pt x="21600" y="19208"/>
                  </a:cubicBezTo>
                  <a:lnTo>
                    <a:pt x="21600" y="873"/>
                  </a:lnTo>
                  <a:cubicBezTo>
                    <a:pt x="21600" y="391"/>
                    <a:pt x="20969" y="0"/>
                    <a:pt x="20192" y="0"/>
                  </a:cubicBezTo>
                  <a:lnTo>
                    <a:pt x="1408" y="0"/>
                  </a:lnTo>
                  <a:close/>
                </a:path>
              </a:pathLst>
            </a:custGeom>
            <a:solidFill>
              <a:srgbClr val="F4B18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2000" dirty="0">
                <a:latin typeface="Roboto Light"/>
              </a:endParaRPr>
            </a:p>
          </p:txBody>
        </p:sp>
        <p:sp>
          <p:nvSpPr>
            <p:cNvPr id="41" name="TextBox 32">
              <a:extLst>
                <a:ext uri="{FF2B5EF4-FFF2-40B4-BE49-F238E27FC236}">
                  <a16:creationId xmlns="" xmlns:a16="http://schemas.microsoft.com/office/drawing/2014/main" id="{700CED8A-9621-4390-8A7E-1562FB075444}"/>
                </a:ext>
              </a:extLst>
            </p:cNvPr>
            <p:cNvSpPr txBox="1"/>
            <p:nvPr/>
          </p:nvSpPr>
          <p:spPr>
            <a:xfrm>
              <a:off x="329760" y="5782019"/>
              <a:ext cx="5839235" cy="3475821"/>
            </a:xfrm>
            <a:prstGeom prst="rect">
              <a:avLst/>
            </a:prstGeom>
            <a:noFill/>
          </p:spPr>
          <p:txBody>
            <a:bodyPr wrap="square" lIns="91446" tIns="45723" rIns="91446" bIns="45723" rtlCol="0">
              <a:spAutoFit/>
            </a:bodyPr>
            <a:lstStyle/>
            <a:p>
              <a:pPr>
                <a:spcBef>
                  <a:spcPts val="900"/>
                </a:spcBef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類流感及急性呼吸道感染趨勢監測</a:t>
              </a:r>
            </a:p>
            <a:p>
              <a:pPr marL="273050" lvl="1" indent="-179388"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急診就診人次</a:t>
              </a:r>
            </a:p>
            <a:p>
              <a:pPr marL="273050" lvl="1" indent="-179388"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健保申報資料</a:t>
              </a:r>
            </a:p>
            <a:p>
              <a:pPr marL="273050" lvl="1" indent="-179388"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肺炎及流感死亡人數</a:t>
              </a:r>
            </a:p>
          </p:txBody>
        </p:sp>
        <p:sp>
          <p:nvSpPr>
            <p:cNvPr id="42" name="Rectangle 15">
              <a:extLst>
                <a:ext uri="{FF2B5EF4-FFF2-40B4-BE49-F238E27FC236}">
                  <a16:creationId xmlns="" xmlns:a16="http://schemas.microsoft.com/office/drawing/2014/main" id="{66F0754D-7A6F-4BDA-9066-1AF917A089F9}"/>
                </a:ext>
              </a:extLst>
            </p:cNvPr>
            <p:cNvSpPr/>
            <p:nvPr/>
          </p:nvSpPr>
          <p:spPr bwMode="auto">
            <a:xfrm>
              <a:off x="1069688" y="4594654"/>
              <a:ext cx="4242885" cy="12729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症候群監視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AFE3E4BD-6585-4F23-8B3B-9C7EABBD7588}"/>
              </a:ext>
            </a:extLst>
          </p:cNvPr>
          <p:cNvGrpSpPr/>
          <p:nvPr/>
        </p:nvGrpSpPr>
        <p:grpSpPr>
          <a:xfrm>
            <a:off x="8858776" y="2207989"/>
            <a:ext cx="2803167" cy="3691790"/>
            <a:chOff x="15902340" y="5682346"/>
            <a:chExt cx="5606333" cy="7383580"/>
          </a:xfrm>
        </p:grpSpPr>
        <p:sp>
          <p:nvSpPr>
            <p:cNvPr id="44" name="Shape 782">
              <a:extLst>
                <a:ext uri="{FF2B5EF4-FFF2-40B4-BE49-F238E27FC236}">
                  <a16:creationId xmlns="" xmlns:a16="http://schemas.microsoft.com/office/drawing/2014/main" id="{FA9B58E0-8DDF-4714-80F1-9856A1B50213}"/>
                </a:ext>
              </a:extLst>
            </p:cNvPr>
            <p:cNvSpPr/>
            <p:nvPr/>
          </p:nvSpPr>
          <p:spPr>
            <a:xfrm rot="5400000">
              <a:off x="15013717" y="6570969"/>
              <a:ext cx="7383580" cy="5606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0"/>
                  </a:moveTo>
                  <a:cubicBezTo>
                    <a:pt x="631" y="0"/>
                    <a:pt x="0" y="391"/>
                    <a:pt x="0" y="873"/>
                  </a:cubicBezTo>
                  <a:lnTo>
                    <a:pt x="0" y="19208"/>
                  </a:lnTo>
                  <a:cubicBezTo>
                    <a:pt x="0" y="19690"/>
                    <a:pt x="631" y="20081"/>
                    <a:pt x="1408" y="20081"/>
                  </a:cubicBezTo>
                  <a:lnTo>
                    <a:pt x="9360" y="20081"/>
                  </a:lnTo>
                  <a:lnTo>
                    <a:pt x="10800" y="21600"/>
                  </a:lnTo>
                  <a:lnTo>
                    <a:pt x="12240" y="20081"/>
                  </a:lnTo>
                  <a:lnTo>
                    <a:pt x="20192" y="20081"/>
                  </a:lnTo>
                  <a:cubicBezTo>
                    <a:pt x="20969" y="20081"/>
                    <a:pt x="21600" y="19690"/>
                    <a:pt x="21600" y="19208"/>
                  </a:cubicBezTo>
                  <a:lnTo>
                    <a:pt x="21600" y="873"/>
                  </a:lnTo>
                  <a:cubicBezTo>
                    <a:pt x="21600" y="391"/>
                    <a:pt x="20969" y="0"/>
                    <a:pt x="20192" y="0"/>
                  </a:cubicBezTo>
                  <a:lnTo>
                    <a:pt x="1408" y="0"/>
                  </a:lnTo>
                  <a:close/>
                </a:path>
              </a:pathLst>
            </a:custGeom>
            <a:solidFill>
              <a:srgbClr val="F5506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2000" dirty="0">
                <a:latin typeface="Roboto Light"/>
              </a:endParaRPr>
            </a:p>
          </p:txBody>
        </p:sp>
        <p:sp>
          <p:nvSpPr>
            <p:cNvPr id="45" name="TextBox 32">
              <a:extLst>
                <a:ext uri="{FF2B5EF4-FFF2-40B4-BE49-F238E27FC236}">
                  <a16:creationId xmlns="" xmlns:a16="http://schemas.microsoft.com/office/drawing/2014/main" id="{6C53D288-375A-4A45-B44B-76ED5B2D029B}"/>
                </a:ext>
              </a:extLst>
            </p:cNvPr>
            <p:cNvSpPr txBox="1"/>
            <p:nvPr/>
          </p:nvSpPr>
          <p:spPr>
            <a:xfrm>
              <a:off x="16445166" y="7389710"/>
              <a:ext cx="4993359" cy="5186048"/>
            </a:xfrm>
            <a:prstGeom prst="rect">
              <a:avLst/>
            </a:prstGeom>
            <a:noFill/>
          </p:spPr>
          <p:txBody>
            <a:bodyPr wrap="square" lIns="91446" tIns="45723" rIns="91446" bIns="45723" rtlCol="0">
              <a:spAutoFit/>
            </a:bodyPr>
            <a:lstStyle/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各國政府官方資訊</a:t>
              </a:r>
            </a:p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國際組織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: WHO, ECDC, GPHIN, etc.</a:t>
              </a:r>
            </a:p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社群媒體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: FB, Twitter, PTT, etc.</a:t>
              </a:r>
            </a:p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媒體輿情</a:t>
              </a:r>
            </a:p>
          </p:txBody>
        </p:sp>
        <p:sp>
          <p:nvSpPr>
            <p:cNvPr id="46" name="Rectangle 15">
              <a:extLst>
                <a:ext uri="{FF2B5EF4-FFF2-40B4-BE49-F238E27FC236}">
                  <a16:creationId xmlns="" xmlns:a16="http://schemas.microsoft.com/office/drawing/2014/main" id="{F4B79ED5-3852-493D-A8A3-156A6587BA07}"/>
                </a:ext>
              </a:extLst>
            </p:cNvPr>
            <p:cNvSpPr/>
            <p:nvPr/>
          </p:nvSpPr>
          <p:spPr bwMode="auto">
            <a:xfrm>
              <a:off x="17205040" y="6068738"/>
              <a:ext cx="3260520" cy="1074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事件監視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="" xmlns:a16="http://schemas.microsoft.com/office/drawing/2014/main" id="{A1528568-0FB9-4DBA-AED6-D0161C33F87F}"/>
              </a:ext>
            </a:extLst>
          </p:cNvPr>
          <p:cNvGrpSpPr/>
          <p:nvPr/>
        </p:nvGrpSpPr>
        <p:grpSpPr>
          <a:xfrm>
            <a:off x="5934702" y="356429"/>
            <a:ext cx="3204017" cy="2265790"/>
            <a:chOff x="9796922" y="2708157"/>
            <a:chExt cx="6408033" cy="4531580"/>
          </a:xfrm>
        </p:grpSpPr>
        <p:sp>
          <p:nvSpPr>
            <p:cNvPr id="48" name="Shape 782">
              <a:extLst>
                <a:ext uri="{FF2B5EF4-FFF2-40B4-BE49-F238E27FC236}">
                  <a16:creationId xmlns="" xmlns:a16="http://schemas.microsoft.com/office/drawing/2014/main" id="{F5D299F1-E7EA-4E40-9B4E-89AF5024A16F}"/>
                </a:ext>
              </a:extLst>
            </p:cNvPr>
            <p:cNvSpPr/>
            <p:nvPr/>
          </p:nvSpPr>
          <p:spPr>
            <a:xfrm>
              <a:off x="9796922" y="2708157"/>
              <a:ext cx="5815925" cy="453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0"/>
                  </a:moveTo>
                  <a:cubicBezTo>
                    <a:pt x="631" y="0"/>
                    <a:pt x="0" y="391"/>
                    <a:pt x="0" y="873"/>
                  </a:cubicBezTo>
                  <a:lnTo>
                    <a:pt x="0" y="19208"/>
                  </a:lnTo>
                  <a:cubicBezTo>
                    <a:pt x="0" y="19690"/>
                    <a:pt x="631" y="20081"/>
                    <a:pt x="1408" y="20081"/>
                  </a:cubicBezTo>
                  <a:lnTo>
                    <a:pt x="9360" y="20081"/>
                  </a:lnTo>
                  <a:lnTo>
                    <a:pt x="10800" y="21600"/>
                  </a:lnTo>
                  <a:lnTo>
                    <a:pt x="12240" y="20081"/>
                  </a:lnTo>
                  <a:lnTo>
                    <a:pt x="20192" y="20081"/>
                  </a:lnTo>
                  <a:cubicBezTo>
                    <a:pt x="20969" y="20081"/>
                    <a:pt x="21600" y="19690"/>
                    <a:pt x="21600" y="19208"/>
                  </a:cubicBezTo>
                  <a:lnTo>
                    <a:pt x="21600" y="873"/>
                  </a:lnTo>
                  <a:cubicBezTo>
                    <a:pt x="21600" y="391"/>
                    <a:pt x="20969" y="0"/>
                    <a:pt x="20192" y="0"/>
                  </a:cubicBezTo>
                  <a:lnTo>
                    <a:pt x="1408" y="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2000" dirty="0">
                <a:latin typeface="Roboto Light"/>
              </a:endParaRPr>
            </a:p>
          </p:txBody>
        </p:sp>
        <p:sp>
          <p:nvSpPr>
            <p:cNvPr id="49" name="TextBox 32">
              <a:extLst>
                <a:ext uri="{FF2B5EF4-FFF2-40B4-BE49-F238E27FC236}">
                  <a16:creationId xmlns="" xmlns:a16="http://schemas.microsoft.com/office/drawing/2014/main" id="{BB18F6A8-0D67-47D7-9360-0A9B2CE73488}"/>
                </a:ext>
              </a:extLst>
            </p:cNvPr>
            <p:cNvSpPr txBox="1"/>
            <p:nvPr/>
          </p:nvSpPr>
          <p:spPr>
            <a:xfrm>
              <a:off x="10835990" y="4156335"/>
              <a:ext cx="5368965" cy="2493002"/>
            </a:xfrm>
            <a:prstGeom prst="rect">
              <a:avLst/>
            </a:prstGeom>
            <a:noFill/>
          </p:spPr>
          <p:txBody>
            <a:bodyPr wrap="square" lIns="91446" tIns="45723" rIns="91446" bIns="45723" rtlCol="0">
              <a:spAutoFit/>
            </a:bodyPr>
            <a:lstStyle/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地方衛生局</a:t>
              </a:r>
            </a:p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新聞媒體</a:t>
              </a:r>
            </a:p>
            <a:p>
              <a:pPr marL="179388" indent="-1793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國際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IHR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合作</a:t>
              </a:r>
            </a:p>
          </p:txBody>
        </p:sp>
        <p:sp>
          <p:nvSpPr>
            <p:cNvPr id="50" name="Rectangle 15">
              <a:extLst>
                <a:ext uri="{FF2B5EF4-FFF2-40B4-BE49-F238E27FC236}">
                  <a16:creationId xmlns="" xmlns:a16="http://schemas.microsoft.com/office/drawing/2014/main" id="{5CC3F928-0A4F-4E7E-A1A6-F70C6D655319}"/>
                </a:ext>
              </a:extLst>
            </p:cNvPr>
            <p:cNvSpPr/>
            <p:nvPr/>
          </p:nvSpPr>
          <p:spPr bwMode="auto">
            <a:xfrm>
              <a:off x="10790939" y="2825806"/>
              <a:ext cx="3822412" cy="12729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800" b="1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疫情發布</a:t>
              </a:r>
            </a:p>
          </p:txBody>
        </p:sp>
      </p:grpSp>
      <p:sp>
        <p:nvSpPr>
          <p:cNvPr id="29" name="標題 1"/>
          <p:cNvSpPr>
            <a:spLocks noGrp="1"/>
          </p:cNvSpPr>
          <p:nvPr>
            <p:ph type="title" idx="4294967295"/>
          </p:nvPr>
        </p:nvSpPr>
        <p:spPr>
          <a:xfrm>
            <a:off x="1012541" y="636874"/>
            <a:ext cx="4293107" cy="904863"/>
          </a:xfr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疫情監測與通報</a:t>
            </a:r>
          </a:p>
        </p:txBody>
      </p:sp>
      <p:sp>
        <p:nvSpPr>
          <p:cNvPr id="2" name="矩形 1"/>
          <p:cNvSpPr/>
          <p:nvPr/>
        </p:nvSpPr>
        <p:spPr>
          <a:xfrm>
            <a:off x="3385616" y="3027032"/>
            <a:ext cx="2133616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法定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傳染病通報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嚴重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特殊傳染性肺炎、新型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A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型流感、流感重症檢驗陰性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個案</a:t>
            </a:r>
            <a:endParaRPr lang="zh-TW" altLang="en-US" sz="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  <a:p>
            <a:pPr marL="171450" indent="-1714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機場及港埠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檢疫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  <a:p>
            <a:pPr marL="171450" indent="-1714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不明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原因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肺炎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Light"/>
            </a:endParaRPr>
          </a:p>
          <a:p>
            <a:pPr marL="171450" indent="-1714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群聚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Light"/>
              </a:rPr>
              <a:t>通報</a:t>
            </a:r>
          </a:p>
        </p:txBody>
      </p:sp>
    </p:spTree>
    <p:extLst>
      <p:ext uri="{BB962C8B-B14F-4D97-AF65-F5344CB8AC3E}">
        <p14:creationId xmlns:p14="http://schemas.microsoft.com/office/powerpoint/2010/main" val="15577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2</a:t>
            </a:fld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036212" y="1251215"/>
            <a:ext cx="2108205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974187" y="1527977"/>
            <a:ext cx="3524984" cy="36795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395534" y="1428613"/>
            <a:ext cx="613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傳染病全球化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688" y="1355827"/>
            <a:ext cx="1448560" cy="288548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425028" y="2479918"/>
            <a:ext cx="613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危機與風險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25028" y="3482556"/>
            <a:ext cx="613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疫情應變處置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-1" b="66161"/>
          <a:stretch/>
        </p:blipFill>
        <p:spPr>
          <a:xfrm>
            <a:off x="4095688" y="4412970"/>
            <a:ext cx="1448560" cy="97644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544248" y="4514295"/>
            <a:ext cx="613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展望未來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71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35" y="1549090"/>
            <a:ext cx="6211435" cy="5111244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703901" y="457603"/>
            <a:ext cx="2359621" cy="6771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全球疫情</a:t>
            </a:r>
          </a:p>
        </p:txBody>
      </p:sp>
      <p:sp>
        <p:nvSpPr>
          <p:cNvPr id="7" name="矩形 6"/>
          <p:cNvSpPr/>
          <p:nvPr/>
        </p:nvSpPr>
        <p:spPr>
          <a:xfrm>
            <a:off x="2145268" y="1549090"/>
            <a:ext cx="42259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資料截至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8/1 24:00)</a:t>
            </a:r>
            <a:endParaRPr lang="en-US" altLang="zh-TW" sz="7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017370" y="1242729"/>
            <a:ext cx="2450997" cy="1146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021604" y="2654209"/>
            <a:ext cx="2450648" cy="1199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4" t="10161" r="11269" b="24285"/>
          <a:stretch/>
        </p:blipFill>
        <p:spPr>
          <a:xfrm>
            <a:off x="9178378" y="1014852"/>
            <a:ext cx="535599" cy="534404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054" y="2478402"/>
            <a:ext cx="632484" cy="793161"/>
          </a:xfrm>
          <a:prstGeom prst="rect">
            <a:avLst/>
          </a:prstGeom>
        </p:spPr>
      </p:pic>
      <p:sp>
        <p:nvSpPr>
          <p:cNvPr id="42" name="文字方塊 41"/>
          <p:cNvSpPr txBox="1"/>
          <p:nvPr/>
        </p:nvSpPr>
        <p:spPr>
          <a:xfrm>
            <a:off x="9762335" y="2507642"/>
            <a:ext cx="178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99F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本土感染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srgbClr val="6699FF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9828805" y="1015119"/>
            <a:ext cx="192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99F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境外移入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srgbClr val="6699FF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049007" y="2989150"/>
            <a:ext cx="2682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累計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55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死亡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2" name="矩形 61"/>
          <p:cNvSpPr/>
          <p:nvPr/>
        </p:nvSpPr>
        <p:spPr>
          <a:xfrm>
            <a:off x="9062425" y="1550759"/>
            <a:ext cx="2488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累計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383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死亡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3" name="矩形 62"/>
          <p:cNvSpPr/>
          <p:nvPr/>
        </p:nvSpPr>
        <p:spPr>
          <a:xfrm>
            <a:off x="8999309" y="4212223"/>
            <a:ext cx="2450649" cy="991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226338" y="4638015"/>
            <a:ext cx="1995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累計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9828805" y="3981709"/>
            <a:ext cx="192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99F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敦睦專案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srgbClr val="6699FF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 flipH="1">
            <a:off x="7988494" y="1245290"/>
            <a:ext cx="913354" cy="5270712"/>
          </a:xfrm>
          <a:prstGeom prst="rect">
            <a:avLst/>
          </a:prstGeom>
          <a:solidFill>
            <a:srgbClr val="D1F0E0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 fontAlgn="base">
              <a:spcBef>
                <a:spcPts val="600"/>
              </a:spcBef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累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ts val="600"/>
              </a:spcBef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計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ts val="600"/>
              </a:spcBef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病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ts val="600"/>
              </a:spcBef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ts val="600"/>
              </a:spcBef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達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ts val="600"/>
              </a:spcBef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475</a:t>
            </a:r>
          </a:p>
          <a:p>
            <a:pPr algn="ctr" fontAlgn="base">
              <a:spcBef>
                <a:spcPts val="600"/>
              </a:spcBef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8" name="圖片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50" y="3850372"/>
            <a:ext cx="811339" cy="843572"/>
          </a:xfrm>
          <a:prstGeom prst="rect">
            <a:avLst/>
          </a:prstGeom>
        </p:spPr>
      </p:pic>
      <p:sp>
        <p:nvSpPr>
          <p:cNvPr id="69" name="圓角矩形 68"/>
          <p:cNvSpPr/>
          <p:nvPr/>
        </p:nvSpPr>
        <p:spPr>
          <a:xfrm>
            <a:off x="8518842" y="465013"/>
            <a:ext cx="2359620" cy="6771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國內疫情</a:t>
            </a:r>
            <a:endParaRPr lang="zh-TW" altLang="en-US" sz="4400" b="1" spc="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28" name="投影片編號版面配置區 2"/>
          <p:cNvSpPr txBox="1">
            <a:spLocks/>
          </p:cNvSpPr>
          <p:nvPr/>
        </p:nvSpPr>
        <p:spPr bwMode="auto">
          <a:xfrm>
            <a:off x="9878291" y="6410688"/>
            <a:ext cx="2133600" cy="365125"/>
          </a:xfrm>
          <a:prstGeom prst="rect">
            <a:avLst/>
          </a:prstGeom>
          <a:extLst/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28434"/>
            <a:fld id="{2C401F81-628B-4BAF-8FF8-68AD64AA6B22}" type="slidenum">
              <a:rPr lang="en-US" altLang="zh-TW" sz="2200" smtClean="0"/>
              <a:pPr algn="r" defTabSz="1828434"/>
              <a:t>20</a:t>
            </a:fld>
            <a:endParaRPr lang="en-US" altLang="zh-TW" sz="22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6465065" y="602074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b="1" dirty="0">
                <a:solidFill>
                  <a:srgbClr val="33CCCC"/>
                </a:solidFill>
                <a:latin typeface="Gill Sans MT" panose="020B0502020104020203"/>
                <a:ea typeface="微軟正黑體" panose="020B0604030504040204" pitchFamily="34" charset="-120"/>
              </a:rPr>
              <a:t>西太平洋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554834" y="431702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b="1" dirty="0">
                <a:solidFill>
                  <a:srgbClr val="C00000"/>
                </a:solidFill>
                <a:latin typeface="Gill Sans MT" panose="020B0502020104020203"/>
                <a:ea typeface="微軟正黑體" panose="020B0604030504040204" pitchFamily="34" charset="-120"/>
              </a:rPr>
              <a:t>東南亞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6590644" y="551245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b="1" dirty="0">
                <a:solidFill>
                  <a:srgbClr val="00B050"/>
                </a:solidFill>
                <a:latin typeface="Gill Sans MT" panose="020B0502020104020203"/>
                <a:ea typeface="微軟正黑體" panose="020B0604030504040204" pitchFamily="34" charset="-120"/>
              </a:rPr>
              <a:t>非洲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465065" y="579468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b="1" dirty="0">
                <a:solidFill>
                  <a:srgbClr val="FFC000"/>
                </a:solidFill>
                <a:latin typeface="Gill Sans MT" panose="020B0502020104020203"/>
                <a:ea typeface="微軟正黑體" panose="020B0604030504040204" pitchFamily="34" charset="-120"/>
              </a:rPr>
              <a:t>東地中海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6590645" y="52050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b="1" dirty="0">
                <a:solidFill>
                  <a:srgbClr val="40619D">
                    <a:lumMod val="50000"/>
                  </a:srgbClr>
                </a:solidFill>
                <a:latin typeface="Gill Sans MT" panose="020B0502020104020203"/>
                <a:ea typeface="微軟正黑體" panose="020B0604030504040204" pitchFamily="34" charset="-120"/>
              </a:rPr>
              <a:t>歐洲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6653045" y="183845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400" b="1" dirty="0">
                <a:solidFill>
                  <a:srgbClr val="800000"/>
                </a:solidFill>
                <a:latin typeface="Gill Sans MT" panose="020B0502020104020203"/>
                <a:ea typeface="微軟正黑體" panose="020B0604030504040204" pitchFamily="34" charset="-120"/>
              </a:rPr>
              <a:t>美洲</a:t>
            </a:r>
          </a:p>
        </p:txBody>
      </p:sp>
      <p:sp>
        <p:nvSpPr>
          <p:cNvPr id="44" name="文字方塊 43"/>
          <p:cNvSpPr txBox="1"/>
          <p:nvPr/>
        </p:nvSpPr>
        <p:spPr>
          <a:xfrm flipH="1">
            <a:off x="41633" y="3356992"/>
            <a:ext cx="337359" cy="24519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新增確診數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1199456" y="6516002"/>
            <a:ext cx="4076704" cy="2886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報告週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006974" y="5418983"/>
            <a:ext cx="2450649" cy="1097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10116890" y="5249932"/>
            <a:ext cx="1614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99FF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待釐清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srgbClr val="6699FF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9267397" y="6007394"/>
            <a:ext cx="1995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4127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5"/>
          <p:cNvSpPr/>
          <p:nvPr/>
        </p:nvSpPr>
        <p:spPr>
          <a:xfrm>
            <a:off x="3183048" y="51554"/>
            <a:ext cx="6840000" cy="6840000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F5EA0B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44" name="Freeform 5"/>
          <p:cNvSpPr/>
          <p:nvPr/>
        </p:nvSpPr>
        <p:spPr>
          <a:xfrm>
            <a:off x="3379217" y="478114"/>
            <a:ext cx="6402525" cy="6402525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FFCC00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46" name="Freeform 5"/>
          <p:cNvSpPr/>
          <p:nvPr/>
        </p:nvSpPr>
        <p:spPr>
          <a:xfrm>
            <a:off x="3682064" y="937024"/>
            <a:ext cx="5938555" cy="5938555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FF9933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54" name="Freeform 5"/>
          <p:cNvSpPr/>
          <p:nvPr/>
        </p:nvSpPr>
        <p:spPr>
          <a:xfrm>
            <a:off x="3859270" y="1411114"/>
            <a:ext cx="5474668" cy="5474668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FF5050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31" name="Freeform 5"/>
          <p:cNvSpPr/>
          <p:nvPr/>
        </p:nvSpPr>
        <p:spPr>
          <a:xfrm>
            <a:off x="4225516" y="1886411"/>
            <a:ext cx="4750225" cy="4996533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CC0000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2" name="Freeform 5"/>
          <p:cNvSpPr/>
          <p:nvPr/>
        </p:nvSpPr>
        <p:spPr>
          <a:xfrm>
            <a:off x="4344836" y="2345269"/>
            <a:ext cx="4515622" cy="4515622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CC0099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3" name="Freeform 5"/>
          <p:cNvSpPr/>
          <p:nvPr/>
        </p:nvSpPr>
        <p:spPr>
          <a:xfrm>
            <a:off x="4530242" y="2807738"/>
            <a:ext cx="4092833" cy="4092833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CC99FF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4829530" y="3291799"/>
            <a:ext cx="3578226" cy="3578226"/>
          </a:xfrm>
          <a:custGeom>
            <a:avLst/>
            <a:gdLst>
              <a:gd name="connsiteX0" fmla="*/ 0 w 8949014"/>
              <a:gd name="connsiteY0" fmla="*/ 4474507 h 8949014"/>
              <a:gd name="connsiteX1" fmla="*/ 4474507 w 8949014"/>
              <a:gd name="connsiteY1" fmla="*/ 0 h 8949014"/>
              <a:gd name="connsiteX2" fmla="*/ 8949014 w 8949014"/>
              <a:gd name="connsiteY2" fmla="*/ 4474507 h 8949014"/>
              <a:gd name="connsiteX3" fmla="*/ 4474507 w 8949014"/>
              <a:gd name="connsiteY3" fmla="*/ 8949014 h 8949014"/>
              <a:gd name="connsiteX4" fmla="*/ 0 w 8949014"/>
              <a:gd name="connsiteY4" fmla="*/ 4474507 h 894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014" h="8949014">
                <a:moveTo>
                  <a:pt x="0" y="4474507"/>
                </a:moveTo>
                <a:cubicBezTo>
                  <a:pt x="0" y="2003305"/>
                  <a:pt x="2003305" y="0"/>
                  <a:pt x="4474507" y="0"/>
                </a:cubicBezTo>
                <a:cubicBezTo>
                  <a:pt x="6945709" y="0"/>
                  <a:pt x="8949014" y="2003305"/>
                  <a:pt x="8949014" y="4474507"/>
                </a:cubicBezTo>
                <a:cubicBezTo>
                  <a:pt x="8949014" y="6945709"/>
                  <a:pt x="6945709" y="8949014"/>
                  <a:pt x="4474507" y="8949014"/>
                </a:cubicBezTo>
                <a:cubicBezTo>
                  <a:pt x="2003305" y="8949014"/>
                  <a:pt x="0" y="6945709"/>
                  <a:pt x="0" y="4474507"/>
                </a:cubicBezTo>
                <a:close/>
              </a:path>
            </a:pathLst>
          </a:custGeom>
          <a:solidFill>
            <a:srgbClr val="6699FF"/>
          </a:solidFill>
          <a:ln w="3175">
            <a:noFill/>
          </a:ln>
          <a:effectLst/>
        </p:spPr>
        <p:txBody>
          <a:bodyPr spcFirstLastPara="0" vert="horz" wrap="square" lIns="2476895" tIns="394364" rIns="2476895" bIns="5429497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5" name="Freeform 2"/>
          <p:cNvSpPr/>
          <p:nvPr/>
        </p:nvSpPr>
        <p:spPr>
          <a:xfrm>
            <a:off x="5067426" y="3835302"/>
            <a:ext cx="3060000" cy="3060000"/>
          </a:xfrm>
          <a:custGeom>
            <a:avLst/>
            <a:gdLst>
              <a:gd name="connsiteX0" fmla="*/ 0 w 8949014"/>
              <a:gd name="connsiteY0" fmla="*/ 4474507 h 8949014"/>
              <a:gd name="connsiteX1" fmla="*/ 4474507 w 8949014"/>
              <a:gd name="connsiteY1" fmla="*/ 0 h 8949014"/>
              <a:gd name="connsiteX2" fmla="*/ 8949014 w 8949014"/>
              <a:gd name="connsiteY2" fmla="*/ 4474507 h 8949014"/>
              <a:gd name="connsiteX3" fmla="*/ 4474507 w 8949014"/>
              <a:gd name="connsiteY3" fmla="*/ 8949014 h 8949014"/>
              <a:gd name="connsiteX4" fmla="*/ 0 w 8949014"/>
              <a:gd name="connsiteY4" fmla="*/ 4474507 h 894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014" h="8949014">
                <a:moveTo>
                  <a:pt x="0" y="4474507"/>
                </a:moveTo>
                <a:cubicBezTo>
                  <a:pt x="0" y="2003305"/>
                  <a:pt x="2003305" y="0"/>
                  <a:pt x="4474507" y="0"/>
                </a:cubicBezTo>
                <a:cubicBezTo>
                  <a:pt x="6945709" y="0"/>
                  <a:pt x="8949014" y="2003305"/>
                  <a:pt x="8949014" y="4474507"/>
                </a:cubicBezTo>
                <a:cubicBezTo>
                  <a:pt x="8949014" y="6945709"/>
                  <a:pt x="6945709" y="8949014"/>
                  <a:pt x="4474507" y="8949014"/>
                </a:cubicBezTo>
                <a:cubicBezTo>
                  <a:pt x="2003305" y="8949014"/>
                  <a:pt x="0" y="6945709"/>
                  <a:pt x="0" y="4474507"/>
                </a:cubicBezTo>
                <a:close/>
              </a:path>
            </a:pathLst>
          </a:custGeom>
          <a:solidFill>
            <a:srgbClr val="2686A7"/>
          </a:solidFill>
          <a:ln w="3175">
            <a:noFill/>
          </a:ln>
          <a:effectLst/>
        </p:spPr>
        <p:txBody>
          <a:bodyPr spcFirstLastPara="0" vert="horz" wrap="square" lIns="2476895" tIns="394364" rIns="2476895" bIns="5429497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5403348" y="4536797"/>
            <a:ext cx="2340000" cy="2340000"/>
          </a:xfrm>
          <a:custGeom>
            <a:avLst/>
            <a:gdLst>
              <a:gd name="connsiteX0" fmla="*/ 0 w 5369408"/>
              <a:gd name="connsiteY0" fmla="*/ 2684704 h 5369408"/>
              <a:gd name="connsiteX1" fmla="*/ 2684704 w 5369408"/>
              <a:gd name="connsiteY1" fmla="*/ 0 h 5369408"/>
              <a:gd name="connsiteX2" fmla="*/ 5369408 w 5369408"/>
              <a:gd name="connsiteY2" fmla="*/ 2684704 h 5369408"/>
              <a:gd name="connsiteX3" fmla="*/ 2684704 w 5369408"/>
              <a:gd name="connsiteY3" fmla="*/ 5369408 h 5369408"/>
              <a:gd name="connsiteX4" fmla="*/ 0 w 5369408"/>
              <a:gd name="connsiteY4" fmla="*/ 2684704 h 536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9408" h="5369408">
                <a:moveTo>
                  <a:pt x="0" y="2684704"/>
                </a:moveTo>
                <a:cubicBezTo>
                  <a:pt x="0" y="1201983"/>
                  <a:pt x="1201983" y="0"/>
                  <a:pt x="2684704" y="0"/>
                </a:cubicBezTo>
                <a:cubicBezTo>
                  <a:pt x="4167425" y="0"/>
                  <a:pt x="5369408" y="1201983"/>
                  <a:pt x="5369408" y="2684704"/>
                </a:cubicBezTo>
                <a:cubicBezTo>
                  <a:pt x="5369408" y="4167425"/>
                  <a:pt x="4167425" y="5369408"/>
                  <a:pt x="2684704" y="5369408"/>
                </a:cubicBezTo>
                <a:cubicBezTo>
                  <a:pt x="1201983" y="5369408"/>
                  <a:pt x="0" y="4167425"/>
                  <a:pt x="0" y="2684704"/>
                </a:cubicBezTo>
                <a:close/>
              </a:path>
            </a:pathLst>
          </a:custGeom>
          <a:solidFill>
            <a:srgbClr val="00CC99"/>
          </a:solidFill>
          <a:ln w="3175">
            <a:noFill/>
          </a:ln>
          <a:effectLst/>
        </p:spPr>
        <p:txBody>
          <a:bodyPr spcFirstLastPara="0" vert="horz" wrap="square" lIns="1134193" tIns="360797" rIns="1134193" bIns="2878364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5814653" y="5316584"/>
            <a:ext cx="1620000" cy="1584000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99CC00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6166315" y="5955127"/>
            <a:ext cx="936000" cy="936000"/>
          </a:xfrm>
          <a:custGeom>
            <a:avLst/>
            <a:gdLst>
              <a:gd name="connsiteX0" fmla="*/ 0 w 3579605"/>
              <a:gd name="connsiteY0" fmla="*/ 1789803 h 3579605"/>
              <a:gd name="connsiteX1" fmla="*/ 1789803 w 3579605"/>
              <a:gd name="connsiteY1" fmla="*/ 0 h 3579605"/>
              <a:gd name="connsiteX2" fmla="*/ 3579606 w 3579605"/>
              <a:gd name="connsiteY2" fmla="*/ 1789803 h 3579605"/>
              <a:gd name="connsiteX3" fmla="*/ 1789803 w 3579605"/>
              <a:gd name="connsiteY3" fmla="*/ 3579606 h 3579605"/>
              <a:gd name="connsiteX4" fmla="*/ 0 w 3579605"/>
              <a:gd name="connsiteY4" fmla="*/ 1789803 h 357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05" h="3579605">
                <a:moveTo>
                  <a:pt x="0" y="1789803"/>
                </a:moveTo>
                <a:cubicBezTo>
                  <a:pt x="0" y="801322"/>
                  <a:pt x="801322" y="0"/>
                  <a:pt x="1789803" y="0"/>
                </a:cubicBezTo>
                <a:cubicBezTo>
                  <a:pt x="2778284" y="0"/>
                  <a:pt x="3579606" y="801322"/>
                  <a:pt x="3579606" y="1789803"/>
                </a:cubicBezTo>
                <a:cubicBezTo>
                  <a:pt x="3579606" y="2778284"/>
                  <a:pt x="2778284" y="3579606"/>
                  <a:pt x="1789803" y="3579606"/>
                </a:cubicBezTo>
                <a:cubicBezTo>
                  <a:pt x="801322" y="3579606"/>
                  <a:pt x="0" y="2778284"/>
                  <a:pt x="0" y="1789803"/>
                </a:cubicBezTo>
                <a:close/>
              </a:path>
            </a:pathLst>
          </a:custGeom>
          <a:solidFill>
            <a:srgbClr val="FFFF00"/>
          </a:solidFill>
          <a:ln w="3175">
            <a:noFill/>
          </a:ln>
          <a:effectLst/>
        </p:spPr>
        <p:txBody>
          <a:bodyPr spcFirstLastPara="0" vert="horz" wrap="square" lIns="451957" tIns="730040" rIns="451957" bIns="730041" numCol="1" spcCol="1270" anchor="ctr" anchorCtr="0">
            <a:noAutofit/>
          </a:bodyPr>
          <a:lstStyle/>
          <a:p>
            <a:pPr marL="0" marR="0" lvl="0" indent="0" algn="ctr" defTabSz="36681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12" name="TextBox 88"/>
          <p:cNvSpPr txBox="1"/>
          <p:nvPr/>
        </p:nvSpPr>
        <p:spPr>
          <a:xfrm>
            <a:off x="5992413" y="6147179"/>
            <a:ext cx="1304793" cy="720205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武漢旅遊史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+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發燒或呼吸道症狀</a:t>
            </a:r>
            <a:endParaRPr lang="id-ID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35043" y="5441579"/>
            <a:ext cx="3104084" cy="526306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湖北旅遊史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+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發燒或呼吸道症狀；中國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(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不含港澳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)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旅遊史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+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肺炎</a:t>
            </a:r>
          </a:p>
        </p:txBody>
      </p:sp>
      <p:sp>
        <p:nvSpPr>
          <p:cNvPr id="22" name="矩形 21"/>
          <p:cNvSpPr/>
          <p:nvPr/>
        </p:nvSpPr>
        <p:spPr>
          <a:xfrm>
            <a:off x="5067425" y="2471682"/>
            <a:ext cx="3006571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2/28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擴大通報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定義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無旅遊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史亦納入</a:t>
            </a:r>
            <a:endParaRPr lang="zh-TW" altLang="en-US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16382" y="2949586"/>
            <a:ext cx="3047051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2/16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啟動社區監測</a:t>
            </a:r>
          </a:p>
        </p:txBody>
      </p:sp>
      <p:sp>
        <p:nvSpPr>
          <p:cNvPr id="24" name="矩形 23"/>
          <p:cNvSpPr/>
          <p:nvPr/>
        </p:nvSpPr>
        <p:spPr>
          <a:xfrm>
            <a:off x="5363373" y="3320055"/>
            <a:ext cx="2643471" cy="569395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2/15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河南、浙江、新加坡或泰國入境有症狀者</a:t>
            </a:r>
          </a:p>
        </p:txBody>
      </p:sp>
      <p:sp>
        <p:nvSpPr>
          <p:cNvPr id="26" name="矩形 25"/>
          <p:cNvSpPr/>
          <p:nvPr/>
        </p:nvSpPr>
        <p:spPr>
          <a:xfrm>
            <a:off x="4963414" y="4071747"/>
            <a:ext cx="3294841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廣東旅遊史、港澳旅遊史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+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肺炎</a:t>
            </a:r>
          </a:p>
        </p:txBody>
      </p:sp>
      <p:sp>
        <p:nvSpPr>
          <p:cNvPr id="27" name="矩形 26"/>
          <p:cNvSpPr/>
          <p:nvPr/>
        </p:nvSpPr>
        <p:spPr>
          <a:xfrm>
            <a:off x="5296337" y="4707296"/>
            <a:ext cx="2885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二級地區旅遊史、小三通入境及居家檢疫症狀者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92341" y="3813014"/>
            <a:ext cx="8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2/7</a:t>
            </a:r>
          </a:p>
        </p:txBody>
      </p:sp>
      <p:sp>
        <p:nvSpPr>
          <p:cNvPr id="32" name="矩形 31"/>
          <p:cNvSpPr/>
          <p:nvPr/>
        </p:nvSpPr>
        <p:spPr>
          <a:xfrm>
            <a:off x="6452596" y="4459786"/>
            <a:ext cx="642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2/2</a:t>
            </a:r>
          </a:p>
        </p:txBody>
      </p:sp>
      <p:sp>
        <p:nvSpPr>
          <p:cNvPr id="33" name="矩形 32"/>
          <p:cNvSpPr/>
          <p:nvPr/>
        </p:nvSpPr>
        <p:spPr>
          <a:xfrm>
            <a:off x="6390854" y="5203694"/>
            <a:ext cx="766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1/25</a:t>
            </a:r>
          </a:p>
        </p:txBody>
      </p:sp>
      <p:sp>
        <p:nvSpPr>
          <p:cNvPr id="34" name="矩形 33"/>
          <p:cNvSpPr/>
          <p:nvPr/>
        </p:nvSpPr>
        <p:spPr>
          <a:xfrm>
            <a:off x="6386552" y="5892043"/>
            <a:ext cx="71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1/17</a:t>
            </a:r>
          </a:p>
        </p:txBody>
      </p:sp>
      <p:sp>
        <p:nvSpPr>
          <p:cNvPr id="36" name="矩形 35"/>
          <p:cNvSpPr/>
          <p:nvPr/>
        </p:nvSpPr>
        <p:spPr>
          <a:xfrm>
            <a:off x="4946044" y="2036101"/>
            <a:ext cx="3092594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3/7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入境旅客有症狀者全面採檢送醫</a:t>
            </a:r>
          </a:p>
        </p:txBody>
      </p:sp>
      <p:sp>
        <p:nvSpPr>
          <p:cNvPr id="63" name="矩形 62"/>
          <p:cNvSpPr/>
          <p:nvPr/>
        </p:nvSpPr>
        <p:spPr>
          <a:xfrm>
            <a:off x="4824830" y="1563167"/>
            <a:ext cx="3426722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3/21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全球皆列為流行地區</a:t>
            </a:r>
          </a:p>
        </p:txBody>
      </p:sp>
      <p:sp>
        <p:nvSpPr>
          <p:cNvPr id="52" name="矩形 51"/>
          <p:cNvSpPr/>
          <p:nvPr/>
        </p:nvSpPr>
        <p:spPr>
          <a:xfrm>
            <a:off x="4745834" y="1117220"/>
            <a:ext cx="3686002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3/25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放寬醫療照護工作人員採檢條件</a:t>
            </a:r>
          </a:p>
        </p:txBody>
      </p:sp>
      <p:sp>
        <p:nvSpPr>
          <p:cNvPr id="47" name="矩形 46"/>
          <p:cNvSpPr/>
          <p:nvPr/>
        </p:nvSpPr>
        <p:spPr>
          <a:xfrm>
            <a:off x="4745292" y="677886"/>
            <a:ext cx="3846607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4/1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再放寬社區通報及採檢條件</a:t>
            </a:r>
          </a:p>
        </p:txBody>
      </p:sp>
      <p:sp>
        <p:nvSpPr>
          <p:cNvPr id="57" name="矩形 56"/>
          <p:cNvSpPr/>
          <p:nvPr/>
        </p:nvSpPr>
        <p:spPr>
          <a:xfrm>
            <a:off x="4530243" y="196517"/>
            <a:ext cx="3846607" cy="35395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ctr"/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4/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４再次擴大通報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定義，納入腹瀉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cxnSp>
        <p:nvCxnSpPr>
          <p:cNvPr id="60" name="直線單箭頭接點 59"/>
          <p:cNvCxnSpPr/>
          <p:nvPr/>
        </p:nvCxnSpPr>
        <p:spPr>
          <a:xfrm flipH="1">
            <a:off x="1351630" y="1405339"/>
            <a:ext cx="2988000" cy="0"/>
          </a:xfrm>
          <a:prstGeom prst="straightConnector1">
            <a:avLst/>
          </a:prstGeom>
          <a:noFill/>
          <a:ln w="28575" cap="flat" cmpd="sng" algn="ctr">
            <a:solidFill>
              <a:srgbClr val="FFCC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64" name="矩形 63"/>
          <p:cNvSpPr/>
          <p:nvPr/>
        </p:nvSpPr>
        <p:spPr>
          <a:xfrm>
            <a:off x="125872" y="1174659"/>
            <a:ext cx="3302089" cy="1369614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4/1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起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「肺炎」一律通報篩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檢；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將「嗅、味覺異常」納入臨床條件</a:t>
            </a:r>
          </a:p>
        </p:txBody>
      </p:sp>
      <p:cxnSp>
        <p:nvCxnSpPr>
          <p:cNvPr id="67" name="直線單箭頭接點 66"/>
          <p:cNvCxnSpPr/>
          <p:nvPr/>
        </p:nvCxnSpPr>
        <p:spPr>
          <a:xfrm flipH="1" flipV="1">
            <a:off x="2221444" y="5073632"/>
            <a:ext cx="2124000" cy="0"/>
          </a:xfrm>
          <a:prstGeom prst="straightConnector1">
            <a:avLst/>
          </a:prstGeom>
          <a:noFill/>
          <a:ln w="28575" cap="flat" cmpd="sng" algn="ctr">
            <a:solidFill>
              <a:srgbClr val="CC0099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9" name="直線單箭頭接點 68"/>
          <p:cNvCxnSpPr>
            <a:cxnSpLocks/>
          </p:cNvCxnSpPr>
          <p:nvPr/>
        </p:nvCxnSpPr>
        <p:spPr>
          <a:xfrm flipH="1" flipV="1">
            <a:off x="1418574" y="3161868"/>
            <a:ext cx="2440696" cy="7458"/>
          </a:xfrm>
          <a:prstGeom prst="straightConnector1">
            <a:avLst/>
          </a:prstGeom>
          <a:noFill/>
          <a:ln w="28575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70" name="矩形 69"/>
          <p:cNvSpPr/>
          <p:nvPr/>
        </p:nvSpPr>
        <p:spPr>
          <a:xfrm>
            <a:off x="694733" y="4009713"/>
            <a:ext cx="3035234" cy="815616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3/21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全球皆列為流行地區</a:t>
            </a:r>
          </a:p>
        </p:txBody>
      </p:sp>
      <p:cxnSp>
        <p:nvCxnSpPr>
          <p:cNvPr id="71" name="直線單箭頭接點 70"/>
          <p:cNvCxnSpPr/>
          <p:nvPr/>
        </p:nvCxnSpPr>
        <p:spPr>
          <a:xfrm flipH="1" flipV="1">
            <a:off x="1935244" y="4226444"/>
            <a:ext cx="1980000" cy="0"/>
          </a:xfrm>
          <a:prstGeom prst="straightConnector1">
            <a:avLst/>
          </a:prstGeom>
          <a:noFill/>
          <a:ln w="28575" cap="flat" cmpd="sng" algn="ctr">
            <a:solidFill>
              <a:srgbClr val="FF505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72" name="矩形 71"/>
          <p:cNvSpPr/>
          <p:nvPr/>
        </p:nvSpPr>
        <p:spPr>
          <a:xfrm>
            <a:off x="9588042" y="5450361"/>
            <a:ext cx="1996669" cy="75406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pPr algn="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2/16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起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pPr algn="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啟動社區監測</a:t>
            </a:r>
          </a:p>
        </p:txBody>
      </p:sp>
      <p:cxnSp>
        <p:nvCxnSpPr>
          <p:cNvPr id="73" name="Elbow Connector 9"/>
          <p:cNvCxnSpPr>
            <a:cxnSpLocks noChangeAspect="1"/>
          </p:cNvCxnSpPr>
          <p:nvPr/>
        </p:nvCxnSpPr>
        <p:spPr>
          <a:xfrm flipV="1">
            <a:off x="8354631" y="5661115"/>
            <a:ext cx="2232000" cy="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CC99FF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4" name="Elbow Connector 9"/>
          <p:cNvCxnSpPr>
            <a:cxnSpLocks noChangeAspect="1"/>
          </p:cNvCxnSpPr>
          <p:nvPr/>
        </p:nvCxnSpPr>
        <p:spPr>
          <a:xfrm flipV="1">
            <a:off x="7653624" y="373047"/>
            <a:ext cx="1332000" cy="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F5EA0B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75" name="矩形 74"/>
          <p:cNvSpPr/>
          <p:nvPr/>
        </p:nvSpPr>
        <p:spPr>
          <a:xfrm>
            <a:off x="8952814" y="170040"/>
            <a:ext cx="3188280" cy="75406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4/4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起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將「腹瀉」納入臨床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條件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18633" y="2938858"/>
            <a:ext cx="3035234" cy="1061837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3/25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起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放寬醫療照護工作人員採檢條件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001097" y="4846084"/>
            <a:ext cx="2879708" cy="754061"/>
          </a:xfrm>
          <a:prstGeom prst="rect">
            <a:avLst/>
          </a:prstGeom>
          <a:noFill/>
        </p:spPr>
        <p:txBody>
          <a:bodyPr wrap="square" lIns="137168" tIns="68584" rIns="137168" bIns="68584" rtlCol="0">
            <a:spAutoFit/>
          </a:bodyPr>
          <a:lstStyle/>
          <a:p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2/28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無旅遊史肺炎納入通報</a:t>
            </a:r>
          </a:p>
        </p:txBody>
      </p:sp>
      <p:sp>
        <p:nvSpPr>
          <p:cNvPr id="49" name="投影片編號版面配置區 1"/>
          <p:cNvSpPr txBox="1">
            <a:spLocks/>
          </p:cNvSpPr>
          <p:nvPr/>
        </p:nvSpPr>
        <p:spPr>
          <a:xfrm>
            <a:off x="11174073" y="6423127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defTabSz="1828434">
              <a:defRPr sz="2200"/>
            </a:lvl1pPr>
          </a:lstStyle>
          <a:p>
            <a:fld id="{D57F1E4F-1CFF-5643-939E-217C01CDF56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51" name="圓角矩形 50"/>
          <p:cNvSpPr/>
          <p:nvPr/>
        </p:nvSpPr>
        <p:spPr>
          <a:xfrm>
            <a:off x="-348346" y="48022"/>
            <a:ext cx="5214342" cy="91940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0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擴大</a:t>
            </a:r>
            <a:r>
              <a:rPr lang="zh-TW" altLang="en-US" sz="4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監測採檢</a:t>
            </a:r>
            <a:endParaRPr lang="zh-TW" altLang="zh-TW" sz="40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50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1"/>
          <p:cNvSpPr txBox="1">
            <a:spLocks/>
          </p:cNvSpPr>
          <p:nvPr/>
        </p:nvSpPr>
        <p:spPr>
          <a:xfrm>
            <a:off x="11301023" y="6370899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defTabSz="1828434">
              <a:defRPr sz="2200"/>
            </a:lvl1pPr>
          </a:lstStyle>
          <a:p>
            <a:fld id="{D57F1E4F-1CFF-5643-939E-217C01CDF565}" type="slidenum">
              <a:rPr lang="en-US"/>
              <a:pPr/>
              <a:t>22</a:t>
            </a:fld>
            <a:endParaRPr 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601577" y="1203161"/>
            <a:ext cx="2589031" cy="4714712"/>
            <a:chOff x="4000131" y="1399419"/>
            <a:chExt cx="2589030" cy="471471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0607" y="3778006"/>
              <a:ext cx="544388" cy="588689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5785" y="3073525"/>
              <a:ext cx="776482" cy="594396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4646" y="4646876"/>
              <a:ext cx="762000" cy="524633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0131" y="1485660"/>
              <a:ext cx="2589030" cy="462847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889" y="1399419"/>
              <a:ext cx="381000" cy="381000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6280" y="1459273"/>
              <a:ext cx="381000" cy="38100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0107" y="1600663"/>
              <a:ext cx="381000" cy="381000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5647" y="1734231"/>
              <a:ext cx="381000" cy="381000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0470" y="2935922"/>
              <a:ext cx="381000" cy="381000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307" y="4210655"/>
              <a:ext cx="381000" cy="381000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0886" y="3003771"/>
              <a:ext cx="381000" cy="381000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123" y="4177951"/>
              <a:ext cx="381000" cy="381000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087" y="3691350"/>
              <a:ext cx="381000" cy="381000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647" y="1530538"/>
              <a:ext cx="381000" cy="38100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9649" y="1466745"/>
              <a:ext cx="381000" cy="381000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31" y="1443607"/>
              <a:ext cx="381000" cy="381000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2149" y="4639546"/>
              <a:ext cx="381000" cy="38100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123" y="4506756"/>
              <a:ext cx="381000" cy="381000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0166" y="2691004"/>
              <a:ext cx="381000" cy="381000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7533" y="2631118"/>
              <a:ext cx="381000" cy="381000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666" y="2609578"/>
              <a:ext cx="381000" cy="381000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6958" y="2686793"/>
              <a:ext cx="381000" cy="38100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2446" y="2621417"/>
              <a:ext cx="381000" cy="381000"/>
            </a:xfrm>
            <a:prstGeom prst="rect">
              <a:avLst/>
            </a:prstGeom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149" y="4735463"/>
              <a:ext cx="381000" cy="381000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7175" y="4718692"/>
              <a:ext cx="381000" cy="381000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3102" y="4639546"/>
              <a:ext cx="381000" cy="381000"/>
            </a:xfrm>
            <a:prstGeom prst="rect">
              <a:avLst/>
            </a:prstGeom>
          </p:spPr>
        </p:pic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7290" y="3102896"/>
              <a:ext cx="381000" cy="381000"/>
            </a:xfrm>
            <a:prstGeom prst="rect">
              <a:avLst/>
            </a:prstGeom>
          </p:spPr>
        </p:pic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7489" y="2704369"/>
              <a:ext cx="381000" cy="381000"/>
            </a:xfrm>
            <a:prstGeom prst="rect">
              <a:avLst/>
            </a:prstGeom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8440" y="1551286"/>
              <a:ext cx="381000" cy="381000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9149" y="1564635"/>
              <a:ext cx="381000" cy="381000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4125" y="1957535"/>
              <a:ext cx="381000" cy="381000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6786" y="1692421"/>
              <a:ext cx="381000" cy="381000"/>
            </a:xfrm>
            <a:prstGeom prst="rect">
              <a:avLst/>
            </a:prstGeom>
          </p:spPr>
        </p:pic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908" y="1658324"/>
              <a:ext cx="381000" cy="381000"/>
            </a:xfrm>
            <a:prstGeom prst="rect">
              <a:avLst/>
            </a:prstGeom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5882" y="1563698"/>
              <a:ext cx="381000" cy="381000"/>
            </a:xfrm>
            <a:prstGeom prst="rect">
              <a:avLst/>
            </a:prstGeom>
          </p:spPr>
        </p:pic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1886" y="1679093"/>
              <a:ext cx="381000" cy="381000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905" y="3540423"/>
              <a:ext cx="381000" cy="381000"/>
            </a:xfrm>
            <a:prstGeom prst="rect">
              <a:avLst/>
            </a:prstGeom>
          </p:spPr>
        </p:pic>
        <p:pic>
          <p:nvPicPr>
            <p:cNvPr id="56" name="圖片 55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555" y="3669073"/>
              <a:ext cx="381000" cy="381000"/>
            </a:xfrm>
            <a:prstGeom prst="rect">
              <a:avLst/>
            </a:prstGeom>
          </p:spPr>
        </p:pic>
        <p:pic>
          <p:nvPicPr>
            <p:cNvPr id="53" name="圖片 52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5786" y="4190317"/>
              <a:ext cx="381000" cy="381000"/>
            </a:xfrm>
            <a:prstGeom prst="rect">
              <a:avLst/>
            </a:prstGeom>
          </p:spPr>
        </p:pic>
        <p:pic>
          <p:nvPicPr>
            <p:cNvPr id="54" name="圖片 53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006" y="4456376"/>
              <a:ext cx="381000" cy="381000"/>
            </a:xfrm>
            <a:prstGeom prst="rect">
              <a:avLst/>
            </a:prstGeom>
          </p:spPr>
        </p:pic>
      </p:grpSp>
      <p:pic>
        <p:nvPicPr>
          <p:cNvPr id="62" name="圖片 61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61" y="1389515"/>
            <a:ext cx="381000" cy="381000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40" y="3054169"/>
            <a:ext cx="381000" cy="381000"/>
          </a:xfrm>
          <a:prstGeom prst="rect">
            <a:avLst/>
          </a:prstGeom>
        </p:spPr>
      </p:pic>
      <p:sp>
        <p:nvSpPr>
          <p:cNvPr id="60" name="文字方塊 59"/>
          <p:cNvSpPr txBox="1"/>
          <p:nvPr/>
        </p:nvSpPr>
        <p:spPr>
          <a:xfrm>
            <a:off x="3238355" y="1227263"/>
            <a:ext cx="4297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53</a:t>
            </a:r>
            <a:r>
              <a:rPr lang="zh-TW" altLang="en-US" sz="4000" dirty="0" smtClean="0">
                <a:ea typeface="微軟正黑體" panose="020B0604030504040204" pitchFamily="34" charset="-120"/>
              </a:rPr>
              <a:t> </a:t>
            </a:r>
            <a:r>
              <a:rPr lang="zh-TW" altLang="en-US" sz="3600" dirty="0" smtClean="0">
                <a:ea typeface="微軟正黑體" panose="020B0604030504040204" pitchFamily="34" charset="-120"/>
              </a:rPr>
              <a:t>家指定檢驗機構</a:t>
            </a:r>
            <a:endParaRPr lang="zh-TW" altLang="en-US" sz="3600" dirty="0"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931307" y="249387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Updated: </a:t>
            </a:r>
            <a:r>
              <a:rPr lang="en-US" altLang="zh-TW" sz="1200" dirty="0" smtClean="0"/>
              <a:t>109/07/29</a:t>
            </a:r>
            <a:endParaRPr lang="zh-TW" altLang="en-US" sz="1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226482" y="2030884"/>
            <a:ext cx="8359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每日最大檢驗量能</a:t>
            </a:r>
            <a:r>
              <a:rPr lang="en-US" altLang="zh-TW" sz="2400" dirty="0" smtClean="0"/>
              <a:t>: </a:t>
            </a:r>
            <a:r>
              <a:rPr lang="en-US" altLang="zh-TW" sz="3200" dirty="0">
                <a:solidFill>
                  <a:srgbClr val="FF0000"/>
                </a:solidFill>
              </a:rPr>
              <a:t>7,1</a:t>
            </a:r>
            <a:r>
              <a:rPr lang="en-US" altLang="zh-TW" sz="3200" dirty="0" smtClean="0">
                <a:solidFill>
                  <a:srgbClr val="FF0000"/>
                </a:solidFill>
              </a:rPr>
              <a:t>66</a:t>
            </a:r>
            <a:r>
              <a:rPr lang="zh-TW" altLang="en-US" sz="2400" dirty="0" smtClean="0"/>
              <a:t> 件</a:t>
            </a:r>
            <a:endParaRPr lang="zh-TW" altLang="en-US" sz="2400" dirty="0"/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756" y="1613532"/>
            <a:ext cx="381000" cy="381000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91" y="2921865"/>
            <a:ext cx="381000" cy="381000"/>
          </a:xfrm>
          <a:prstGeom prst="rect">
            <a:avLst/>
          </a:prstGeom>
        </p:spPr>
      </p:pic>
      <p:sp>
        <p:nvSpPr>
          <p:cNvPr id="59" name="圓角矩形 58"/>
          <p:cNvSpPr/>
          <p:nvPr/>
        </p:nvSpPr>
        <p:spPr>
          <a:xfrm>
            <a:off x="-112484" y="100497"/>
            <a:ext cx="8226470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嚴重特殊傳染性肺炎檢驗網絡</a:t>
            </a:r>
          </a:p>
        </p:txBody>
      </p:sp>
      <p:pic>
        <p:nvPicPr>
          <p:cNvPr id="55" name="圖片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608" y="2704272"/>
            <a:ext cx="8261238" cy="38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57174" y="495300"/>
            <a:ext cx="3692325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邊境管制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9000052" y="3711958"/>
            <a:ext cx="108828" cy="1152005"/>
            <a:chOff x="291972" y="2323246"/>
            <a:chExt cx="144000" cy="1436042"/>
          </a:xfrm>
        </p:grpSpPr>
        <p:sp>
          <p:nvSpPr>
            <p:cNvPr id="34" name="橢圓 33"/>
            <p:cNvSpPr/>
            <p:nvPr/>
          </p:nvSpPr>
          <p:spPr>
            <a:xfrm>
              <a:off x="291972" y="2323246"/>
              <a:ext cx="144000" cy="144000"/>
            </a:xfrm>
            <a:prstGeom prst="ellipse">
              <a:avLst/>
            </a:prstGeom>
            <a:solidFill>
              <a:srgbClr val="8CCBC5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5" name="直線接點 34"/>
            <p:cNvCxnSpPr>
              <a:stCxn id="34" idx="4"/>
            </p:cNvCxnSpPr>
            <p:nvPr/>
          </p:nvCxnSpPr>
          <p:spPr>
            <a:xfrm>
              <a:off x="363972" y="2467246"/>
              <a:ext cx="3827" cy="1292042"/>
            </a:xfrm>
            <a:prstGeom prst="line">
              <a:avLst/>
            </a:prstGeom>
            <a:ln w="38100">
              <a:solidFill>
                <a:srgbClr val="8CCB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5028226" y="3701668"/>
            <a:ext cx="108828" cy="1085289"/>
            <a:chOff x="291972" y="2323246"/>
            <a:chExt cx="144000" cy="1436042"/>
          </a:xfrm>
        </p:grpSpPr>
        <p:sp>
          <p:nvSpPr>
            <p:cNvPr id="32" name="橢圓 31"/>
            <p:cNvSpPr/>
            <p:nvPr/>
          </p:nvSpPr>
          <p:spPr>
            <a:xfrm>
              <a:off x="291972" y="2323246"/>
              <a:ext cx="144000" cy="144000"/>
            </a:xfrm>
            <a:prstGeom prst="ellipse">
              <a:avLst/>
            </a:prstGeom>
            <a:solidFill>
              <a:srgbClr val="8CCBC5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3" name="直線接點 32"/>
            <p:cNvCxnSpPr>
              <a:stCxn id="32" idx="4"/>
            </p:cNvCxnSpPr>
            <p:nvPr/>
          </p:nvCxnSpPr>
          <p:spPr>
            <a:xfrm>
              <a:off x="363972" y="2467246"/>
              <a:ext cx="3827" cy="1292042"/>
            </a:xfrm>
            <a:prstGeom prst="line">
              <a:avLst/>
            </a:prstGeom>
            <a:ln w="38100">
              <a:solidFill>
                <a:srgbClr val="8CCB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群組 6"/>
          <p:cNvGrpSpPr/>
          <p:nvPr/>
        </p:nvGrpSpPr>
        <p:grpSpPr>
          <a:xfrm>
            <a:off x="3345122" y="3730589"/>
            <a:ext cx="108828" cy="1085289"/>
            <a:chOff x="291972" y="2323246"/>
            <a:chExt cx="144000" cy="1436042"/>
          </a:xfrm>
        </p:grpSpPr>
        <p:sp>
          <p:nvSpPr>
            <p:cNvPr id="30" name="橢圓 29"/>
            <p:cNvSpPr/>
            <p:nvPr/>
          </p:nvSpPr>
          <p:spPr>
            <a:xfrm>
              <a:off x="291972" y="2323246"/>
              <a:ext cx="144000" cy="144000"/>
            </a:xfrm>
            <a:prstGeom prst="ellipse">
              <a:avLst/>
            </a:prstGeom>
            <a:solidFill>
              <a:srgbClr val="8CCBC5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1" name="直線接點 30"/>
            <p:cNvCxnSpPr>
              <a:stCxn id="30" idx="4"/>
            </p:cNvCxnSpPr>
            <p:nvPr/>
          </p:nvCxnSpPr>
          <p:spPr>
            <a:xfrm>
              <a:off x="363972" y="2467246"/>
              <a:ext cx="3827" cy="1292042"/>
            </a:xfrm>
            <a:prstGeom prst="line">
              <a:avLst/>
            </a:prstGeom>
            <a:ln w="38100">
              <a:solidFill>
                <a:srgbClr val="8CCB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/>
          <p:cNvGrpSpPr/>
          <p:nvPr/>
        </p:nvGrpSpPr>
        <p:grpSpPr>
          <a:xfrm>
            <a:off x="7212674" y="3738838"/>
            <a:ext cx="108000" cy="1161055"/>
            <a:chOff x="301911" y="2295903"/>
            <a:chExt cx="108000" cy="1597053"/>
          </a:xfrm>
          <a:solidFill>
            <a:srgbClr val="F57364"/>
          </a:solidFill>
        </p:grpSpPr>
        <p:sp>
          <p:nvSpPr>
            <p:cNvPr id="28" name="橢圓 27"/>
            <p:cNvSpPr/>
            <p:nvPr/>
          </p:nvSpPr>
          <p:spPr>
            <a:xfrm>
              <a:off x="301911" y="2295903"/>
              <a:ext cx="108000" cy="148556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9" name="直線接點 28"/>
            <p:cNvCxnSpPr/>
            <p:nvPr/>
          </p:nvCxnSpPr>
          <p:spPr>
            <a:xfrm>
              <a:off x="363972" y="2357875"/>
              <a:ext cx="3827" cy="1535081"/>
            </a:xfrm>
            <a:prstGeom prst="line">
              <a:avLst/>
            </a:prstGeom>
            <a:grpFill/>
            <a:ln w="38100">
              <a:solidFill>
                <a:srgbClr val="F573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8"/>
          <p:cNvGrpSpPr/>
          <p:nvPr/>
        </p:nvGrpSpPr>
        <p:grpSpPr>
          <a:xfrm>
            <a:off x="977018" y="3714545"/>
            <a:ext cx="108828" cy="1085288"/>
            <a:chOff x="291972" y="2323247"/>
            <a:chExt cx="144000" cy="1436041"/>
          </a:xfrm>
        </p:grpSpPr>
        <p:sp>
          <p:nvSpPr>
            <p:cNvPr id="26" name="橢圓 25"/>
            <p:cNvSpPr/>
            <p:nvPr/>
          </p:nvSpPr>
          <p:spPr>
            <a:xfrm>
              <a:off x="291972" y="2323247"/>
              <a:ext cx="144000" cy="144000"/>
            </a:xfrm>
            <a:prstGeom prst="ellipse">
              <a:avLst/>
            </a:prstGeom>
            <a:solidFill>
              <a:srgbClr val="8CCBC5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7" name="直線接點 26"/>
            <p:cNvCxnSpPr>
              <a:stCxn id="26" idx="4"/>
            </p:cNvCxnSpPr>
            <p:nvPr/>
          </p:nvCxnSpPr>
          <p:spPr>
            <a:xfrm>
              <a:off x="363972" y="2467246"/>
              <a:ext cx="3827" cy="1292042"/>
            </a:xfrm>
            <a:prstGeom prst="line">
              <a:avLst/>
            </a:prstGeom>
            <a:ln w="38100">
              <a:solidFill>
                <a:srgbClr val="8CCB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接點 9"/>
          <p:cNvCxnSpPr/>
          <p:nvPr/>
        </p:nvCxnSpPr>
        <p:spPr>
          <a:xfrm flipV="1">
            <a:off x="420802" y="4863762"/>
            <a:ext cx="11429528" cy="50229"/>
          </a:xfrm>
          <a:prstGeom prst="line">
            <a:avLst/>
          </a:prstGeom>
          <a:ln w="76200"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10"/>
          <p:cNvSpPr/>
          <p:nvPr/>
        </p:nvSpPr>
        <p:spPr>
          <a:xfrm>
            <a:off x="3268765" y="4782017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928466" y="4767237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50469" y="5158517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8119">
              <a:defRPr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0211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42565" y="5152283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8119">
              <a:defRPr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0319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22296" y="5142624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8119">
              <a:defRPr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0321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148735" y="4769892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922008" y="4807970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5837" y="5158342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8119">
              <a:defRPr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0121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945904" y="4782017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970258" y="5161613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8119">
              <a:defRPr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0206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1604" y="2220647"/>
            <a:ext cx="141933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8119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武漢市旅遊疫情建議至第三級警告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(Warning)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42266" y="2519062"/>
            <a:ext cx="2099788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indent="-236538" defTabSz="918119">
              <a:buFont typeface="+mj-lt"/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居住中國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各省市之陸人暫緩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入境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6538" indent="-236538" defTabSz="918119">
              <a:buFont typeface="+mj-lt"/>
              <a:buAutoNum type="arabicPeriod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禁止國際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郵輪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停泊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我國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港口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495131" y="3058919"/>
            <a:ext cx="160421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8119"/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港澳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人士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暫緩入境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322366" y="1687371"/>
            <a:ext cx="1846781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0663" indent="-220663" defTabSz="918119"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限制所有非本國籍人士入境，事前申請核准者才予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0663" indent="-220663" defTabSz="918119">
              <a:buFont typeface="+mj-lt"/>
              <a:buAutoNum type="arabicPeriod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所有入境者入境後都需進行居家檢疫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349000" y="2802919"/>
            <a:ext cx="146086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8119"/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提升全球旅遊疫情建議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至第三級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10695242" y="3678616"/>
            <a:ext cx="108828" cy="1152005"/>
            <a:chOff x="291972" y="2323246"/>
            <a:chExt cx="144000" cy="1436042"/>
          </a:xfrm>
        </p:grpSpPr>
        <p:sp>
          <p:nvSpPr>
            <p:cNvPr id="37" name="橢圓 36"/>
            <p:cNvSpPr/>
            <p:nvPr/>
          </p:nvSpPr>
          <p:spPr>
            <a:xfrm>
              <a:off x="291972" y="2323246"/>
              <a:ext cx="144000" cy="144000"/>
            </a:xfrm>
            <a:prstGeom prst="ellipse">
              <a:avLst/>
            </a:prstGeom>
            <a:solidFill>
              <a:srgbClr val="8CCBC5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8" name="直線接點 37"/>
            <p:cNvCxnSpPr>
              <a:stCxn id="37" idx="4"/>
            </p:cNvCxnSpPr>
            <p:nvPr/>
          </p:nvCxnSpPr>
          <p:spPr>
            <a:xfrm>
              <a:off x="363972" y="2467246"/>
              <a:ext cx="3827" cy="1292042"/>
            </a:xfrm>
            <a:prstGeom prst="line">
              <a:avLst/>
            </a:prstGeom>
            <a:ln w="38100">
              <a:solidFill>
                <a:srgbClr val="8CCB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橢圓 38"/>
          <p:cNvSpPr/>
          <p:nvPr/>
        </p:nvSpPr>
        <p:spPr>
          <a:xfrm>
            <a:off x="10623656" y="4781193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0317486" y="5156580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8119">
              <a:defRPr/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0324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981165" y="2769426"/>
            <a:ext cx="1536980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8119"/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全面禁止旅客登機來台轉機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投影片編號版面配置區 1"/>
          <p:cNvSpPr txBox="1">
            <a:spLocks/>
          </p:cNvSpPr>
          <p:nvPr/>
        </p:nvSpPr>
        <p:spPr>
          <a:xfrm>
            <a:off x="11301023" y="6370899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defTabSz="1828434">
              <a:defRPr sz="2200"/>
            </a:lvl1pPr>
          </a:lstStyle>
          <a:p>
            <a:fld id="{D57F1E4F-1CFF-5643-939E-217C01CDF565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ltn.com.tw/Upload/playing/page/2020/02/27/200227-19162-7-W0h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22" y="5109957"/>
            <a:ext cx="2294337" cy="11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61618" y="6377675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24</a:t>
            </a:fld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22" y="4993833"/>
            <a:ext cx="2248722" cy="1362198"/>
          </a:xfrm>
          <a:prstGeom prst="rect">
            <a:avLst/>
          </a:prstGeom>
          <a:noFill/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47" y="1404357"/>
            <a:ext cx="2227676" cy="986336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0" y="26771"/>
            <a:ext cx="4614041" cy="1082850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邊境檢疫措施</a:t>
            </a:r>
            <a:endParaRPr lang="zh-TW" altLang="en-US" sz="48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Picture 4" descr="C:\Users\user\Downloads\S__104857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22" y="4689382"/>
            <a:ext cx="1201197" cy="16385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43119" y="2196562"/>
            <a:ext cx="1847502" cy="1850726"/>
            <a:chOff x="5871644" y="4538302"/>
            <a:chExt cx="1880267" cy="1825777"/>
          </a:xfrm>
        </p:grpSpPr>
        <p:sp>
          <p:nvSpPr>
            <p:cNvPr id="17" name="Oval 176"/>
            <p:cNvSpPr/>
            <p:nvPr/>
          </p:nvSpPr>
          <p:spPr>
            <a:xfrm>
              <a:off x="5905743" y="4538302"/>
              <a:ext cx="1831922" cy="1775735"/>
            </a:xfrm>
            <a:prstGeom prst="ellipse">
              <a:avLst/>
            </a:prstGeom>
            <a:solidFill>
              <a:srgbClr val="EC652B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942" y="4700105"/>
              <a:ext cx="609524" cy="609524"/>
            </a:xfrm>
            <a:prstGeom prst="rect">
              <a:avLst/>
            </a:prstGeom>
          </p:spPr>
        </p:pic>
        <p:sp>
          <p:nvSpPr>
            <p:cNvPr id="19" name="文字方塊 18"/>
            <p:cNvSpPr txBox="1"/>
            <p:nvPr/>
          </p:nvSpPr>
          <p:spPr>
            <a:xfrm>
              <a:off x="5871644" y="5359671"/>
              <a:ext cx="1880267" cy="10044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登機檢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673686" y="3343075"/>
            <a:ext cx="2133485" cy="1800001"/>
            <a:chOff x="4290217" y="1284732"/>
            <a:chExt cx="2133485" cy="1800001"/>
          </a:xfrm>
        </p:grpSpPr>
        <p:sp>
          <p:nvSpPr>
            <p:cNvPr id="41" name="Oval 176"/>
            <p:cNvSpPr/>
            <p:nvPr/>
          </p:nvSpPr>
          <p:spPr>
            <a:xfrm>
              <a:off x="4477434" y="1284732"/>
              <a:ext cx="1800000" cy="1800001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Freeform 102"/>
            <p:cNvSpPr>
              <a:spLocks noEditPoints="1"/>
            </p:cNvSpPr>
            <p:nvPr/>
          </p:nvSpPr>
          <p:spPr bwMode="auto">
            <a:xfrm>
              <a:off x="5091332" y="1466210"/>
              <a:ext cx="187379" cy="604946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23"/>
                </a:cxn>
                <a:cxn ang="0">
                  <a:pos x="0" y="38"/>
                </a:cxn>
                <a:cxn ang="0">
                  <a:pos x="8" y="54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54"/>
                </a:cxn>
                <a:cxn ang="0">
                  <a:pos x="38" y="38"/>
                </a:cxn>
                <a:cxn ang="0">
                  <a:pos x="31" y="23"/>
                </a:cxn>
                <a:cxn ang="0">
                  <a:pos x="15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19" y="19"/>
                </a:cxn>
                <a:cxn ang="0">
                  <a:pos x="15" y="20"/>
                </a:cxn>
                <a:cxn ang="0">
                  <a:pos x="15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5" y="111"/>
                </a:cxn>
                <a:cxn ang="0">
                  <a:pos x="15" y="57"/>
                </a:cxn>
                <a:cxn ang="0">
                  <a:pos x="19" y="58"/>
                </a:cxn>
                <a:cxn ang="0">
                  <a:pos x="23" y="57"/>
                </a:cxn>
                <a:cxn ang="0">
                  <a:pos x="23" y="111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28" y="45"/>
                </a:cxn>
                <a:cxn ang="0">
                  <a:pos x="28" y="45"/>
                </a:cxn>
                <a:cxn ang="0">
                  <a:pos x="26" y="47"/>
                </a:cxn>
                <a:cxn ang="0">
                  <a:pos x="26" y="47"/>
                </a:cxn>
                <a:cxn ang="0">
                  <a:pos x="23" y="49"/>
                </a:cxn>
                <a:cxn ang="0">
                  <a:pos x="19" y="50"/>
                </a:cxn>
                <a:cxn ang="0">
                  <a:pos x="15" y="49"/>
                </a:cxn>
                <a:cxn ang="0">
                  <a:pos x="12" y="47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5"/>
                </a:cxn>
                <a:cxn ang="0">
                  <a:pos x="8" y="42"/>
                </a:cxn>
                <a:cxn ang="0">
                  <a:pos x="8" y="42"/>
                </a:cxn>
                <a:cxn ang="0">
                  <a:pos x="8" y="38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2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9" y="27"/>
                </a:cxn>
                <a:cxn ang="0">
                  <a:pos x="23" y="28"/>
                </a:cxn>
                <a:cxn ang="0">
                  <a:pos x="26" y="29"/>
                </a:cxn>
                <a:cxn ang="0">
                  <a:pos x="26" y="29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30" y="35"/>
                </a:cxn>
                <a:cxn ang="0">
                  <a:pos x="30" y="35"/>
                </a:cxn>
                <a:cxn ang="0">
                  <a:pos x="31" y="38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30" y="42"/>
                </a:cxn>
              </a:cxnLst>
              <a:rect l="0" t="0" r="r" b="b"/>
              <a:pathLst>
                <a:path w="38" h="123">
                  <a:moveTo>
                    <a:pt x="31" y="23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5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7"/>
                    <a:pt x="0" y="32"/>
                    <a:pt x="0" y="38"/>
                  </a:cubicBezTo>
                  <a:cubicBezTo>
                    <a:pt x="0" y="45"/>
                    <a:pt x="3" y="50"/>
                    <a:pt x="8" y="5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5" y="123"/>
                    <a:pt x="31" y="118"/>
                    <a:pt x="31" y="111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5" y="50"/>
                    <a:pt x="38" y="45"/>
                    <a:pt x="38" y="38"/>
                  </a:cubicBezTo>
                  <a:cubicBezTo>
                    <a:pt x="38" y="32"/>
                    <a:pt x="35" y="27"/>
                    <a:pt x="31" y="23"/>
                  </a:cubicBezTo>
                  <a:close/>
                  <a:moveTo>
                    <a:pt x="15" y="11"/>
                  </a:moveTo>
                  <a:cubicBezTo>
                    <a:pt x="15" y="9"/>
                    <a:pt x="17" y="8"/>
                    <a:pt x="19" y="8"/>
                  </a:cubicBezTo>
                  <a:cubicBezTo>
                    <a:pt x="21" y="8"/>
                    <a:pt x="23" y="9"/>
                    <a:pt x="23" y="1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19"/>
                    <a:pt x="20" y="19"/>
                    <a:pt x="19" y="19"/>
                  </a:cubicBezTo>
                  <a:cubicBezTo>
                    <a:pt x="18" y="19"/>
                    <a:pt x="17" y="19"/>
                    <a:pt x="15" y="20"/>
                  </a:cubicBezTo>
                  <a:lnTo>
                    <a:pt x="15" y="11"/>
                  </a:lnTo>
                  <a:close/>
                  <a:moveTo>
                    <a:pt x="23" y="111"/>
                  </a:moveTo>
                  <a:cubicBezTo>
                    <a:pt x="23" y="113"/>
                    <a:pt x="21" y="115"/>
                    <a:pt x="19" y="115"/>
                  </a:cubicBezTo>
                  <a:cubicBezTo>
                    <a:pt x="17" y="115"/>
                    <a:pt x="15" y="113"/>
                    <a:pt x="15" y="111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7" y="57"/>
                    <a:pt x="18" y="58"/>
                    <a:pt x="19" y="58"/>
                  </a:cubicBezTo>
                  <a:cubicBezTo>
                    <a:pt x="20" y="58"/>
                    <a:pt x="22" y="57"/>
                    <a:pt x="23" y="57"/>
                  </a:cubicBezTo>
                  <a:lnTo>
                    <a:pt x="23" y="111"/>
                  </a:ln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29" y="44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7" y="47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4" y="49"/>
                    <a:pt x="23" y="49"/>
                  </a:cubicBezTo>
                  <a:cubicBezTo>
                    <a:pt x="22" y="50"/>
                    <a:pt x="20" y="50"/>
                    <a:pt x="19" y="50"/>
                  </a:cubicBezTo>
                  <a:cubicBezTo>
                    <a:pt x="18" y="50"/>
                    <a:pt x="16" y="50"/>
                    <a:pt x="15" y="49"/>
                  </a:cubicBezTo>
                  <a:cubicBezTo>
                    <a:pt x="14" y="49"/>
                    <a:pt x="13" y="48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4"/>
                    <a:pt x="9" y="43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39"/>
                    <a:pt x="8" y="38"/>
                  </a:cubicBezTo>
                  <a:cubicBezTo>
                    <a:pt x="8" y="37"/>
                    <a:pt x="8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3"/>
                    <a:pt x="9" y="33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1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16" y="27"/>
                    <a:pt x="18" y="27"/>
                    <a:pt x="19" y="27"/>
                  </a:cubicBezTo>
                  <a:cubicBezTo>
                    <a:pt x="20" y="27"/>
                    <a:pt x="22" y="27"/>
                    <a:pt x="23" y="28"/>
                  </a:cubicBezTo>
                  <a:cubicBezTo>
                    <a:pt x="24" y="28"/>
                    <a:pt x="25" y="28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30"/>
                    <a:pt x="28" y="31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3"/>
                    <a:pt x="30" y="33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1" y="37"/>
                    <a:pt x="31" y="38"/>
                  </a:cubicBezTo>
                  <a:cubicBezTo>
                    <a:pt x="31" y="39"/>
                    <a:pt x="30" y="41"/>
                    <a:pt x="30" y="42"/>
                  </a:cubicBez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290217" y="2164544"/>
              <a:ext cx="2133485" cy="58748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發燒篩檢</a:t>
              </a:r>
              <a:endPara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檢查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症狀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979" y="1449024"/>
              <a:ext cx="645485" cy="645485"/>
            </a:xfrm>
            <a:prstGeom prst="rect">
              <a:avLst/>
            </a:prstGeom>
          </p:spPr>
        </p:pic>
      </p:grpSp>
      <p:pic>
        <p:nvPicPr>
          <p:cNvPr id="58" name="圖片 5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3" y="4574487"/>
            <a:ext cx="1799065" cy="1720789"/>
          </a:xfrm>
          <a:prstGeom prst="rect">
            <a:avLst/>
          </a:prstGeom>
        </p:spPr>
      </p:pic>
      <p:pic>
        <p:nvPicPr>
          <p:cNvPr id="56" name="圖片 55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t="32663" r="21620" b="14954"/>
          <a:stretch/>
        </p:blipFill>
        <p:spPr>
          <a:xfrm>
            <a:off x="4494099" y="1596315"/>
            <a:ext cx="1765382" cy="1130278"/>
          </a:xfrm>
          <a:prstGeom prst="rect">
            <a:avLst/>
          </a:prstGeom>
        </p:spPr>
      </p:pic>
      <p:pic>
        <p:nvPicPr>
          <p:cNvPr id="55" name="Picture 2" descr="為指引旅客搭乘防疫專車，機場公司於入境大廳設置醒目的指示立牌 。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21"/>
          <a:stretch/>
        </p:blipFill>
        <p:spPr bwMode="auto">
          <a:xfrm>
            <a:off x="7632678" y="1136353"/>
            <a:ext cx="2726681" cy="15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8059640" y="2473340"/>
            <a:ext cx="1800000" cy="1800000"/>
            <a:chOff x="9048962" y="1329370"/>
            <a:chExt cx="1800000" cy="1800000"/>
          </a:xfrm>
        </p:grpSpPr>
        <p:sp>
          <p:nvSpPr>
            <p:cNvPr id="16" name="Oval 176"/>
            <p:cNvSpPr/>
            <p:nvPr/>
          </p:nvSpPr>
          <p:spPr>
            <a:xfrm>
              <a:off x="9048962" y="1329370"/>
              <a:ext cx="1800000" cy="180000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文字方塊 34"/>
            <p:cNvSpPr txBox="1"/>
            <p:nvPr/>
          </p:nvSpPr>
          <p:spPr>
            <a:xfrm>
              <a:off x="9067380" y="2196419"/>
              <a:ext cx="1763163" cy="71681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搭乘防疫專車</a:t>
              </a:r>
              <a:endParaRPr lang="en-US" altLang="zh-TW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返家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1416" y="1537266"/>
              <a:ext cx="609524" cy="609524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1150" y="1556666"/>
              <a:ext cx="304762" cy="304762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3279171" y="2186721"/>
            <a:ext cx="1800000" cy="1800000"/>
            <a:chOff x="2286659" y="1284733"/>
            <a:chExt cx="1800000" cy="1800000"/>
          </a:xfrm>
        </p:grpSpPr>
        <p:sp>
          <p:nvSpPr>
            <p:cNvPr id="24" name="Oval 123"/>
            <p:cNvSpPr/>
            <p:nvPr/>
          </p:nvSpPr>
          <p:spPr>
            <a:xfrm>
              <a:off x="2286659" y="1284733"/>
              <a:ext cx="1800000" cy="180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文字方塊 26"/>
            <p:cNvSpPr txBox="1"/>
            <p:nvPr/>
          </p:nvSpPr>
          <p:spPr>
            <a:xfrm>
              <a:off x="2493389" y="2117775"/>
              <a:ext cx="1400536" cy="70715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marL="0" indent="0" algn="ctr">
                <a:buNone/>
              </a:pPr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發送居家</a:t>
              </a:r>
              <a:endParaRPr lang="en-US" altLang="zh-TW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indent="0" algn="ctr">
                <a:buNone/>
              </a:pPr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</a:t>
              </a:r>
              <a:r>
                <a: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疫</a:t>
              </a:r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通知書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97" y="1484554"/>
              <a:ext cx="609524" cy="609524"/>
            </a:xfrm>
            <a:prstGeom prst="rect">
              <a:avLst/>
            </a:prstGeom>
          </p:spPr>
        </p:pic>
      </p:grpSp>
      <p:grpSp>
        <p:nvGrpSpPr>
          <p:cNvPr id="34" name="群組 33"/>
          <p:cNvGrpSpPr/>
          <p:nvPr/>
        </p:nvGrpSpPr>
        <p:grpSpPr>
          <a:xfrm>
            <a:off x="10033673" y="3789242"/>
            <a:ext cx="1800000" cy="1800000"/>
            <a:chOff x="9930543" y="3672213"/>
            <a:chExt cx="1800000" cy="1800000"/>
          </a:xfrm>
        </p:grpSpPr>
        <p:sp>
          <p:nvSpPr>
            <p:cNvPr id="48" name="Oval 176"/>
            <p:cNvSpPr/>
            <p:nvPr/>
          </p:nvSpPr>
          <p:spPr>
            <a:xfrm>
              <a:off x="9930543" y="3672213"/>
              <a:ext cx="1800000" cy="1800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文字方塊 48"/>
            <p:cNvSpPr txBox="1"/>
            <p:nvPr/>
          </p:nvSpPr>
          <p:spPr>
            <a:xfrm>
              <a:off x="9948961" y="4539262"/>
              <a:ext cx="1763163" cy="71681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居家檢疫</a:t>
              </a:r>
              <a:r>
                <a:rPr lang="en-US" altLang="zh-TW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 </a:t>
              </a:r>
              <a:r>
                <a:rPr lang="zh-TW" altLang="en-US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天</a:t>
              </a:r>
              <a:endPara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531" y="3820393"/>
              <a:ext cx="751820" cy="751820"/>
            </a:xfrm>
            <a:prstGeom prst="rect">
              <a:avLst/>
            </a:prstGeom>
          </p:spPr>
        </p:pic>
      </p:grpSp>
      <p:sp>
        <p:nvSpPr>
          <p:cNvPr id="53" name="手繪多邊形: 圖案 47">
            <a:extLst>
              <a:ext uri="{FF2B5EF4-FFF2-40B4-BE49-F238E27FC236}">
                <a16:creationId xmlns="" xmlns:a16="http://schemas.microsoft.com/office/drawing/2014/main" id="{22E0428C-CD56-4928-8309-767C15BBF464}"/>
              </a:ext>
            </a:extLst>
          </p:cNvPr>
          <p:cNvSpPr/>
          <p:nvPr/>
        </p:nvSpPr>
        <p:spPr>
          <a:xfrm flipV="1">
            <a:off x="138347" y="3265695"/>
            <a:ext cx="10707988" cy="1217974"/>
          </a:xfrm>
          <a:custGeom>
            <a:avLst/>
            <a:gdLst>
              <a:gd name="connsiteX0" fmla="*/ 0 w 24069479"/>
              <a:gd name="connsiteY0" fmla="*/ 549282 h 862376"/>
              <a:gd name="connsiteX1" fmla="*/ 2719137 w 24069479"/>
              <a:gd name="connsiteY1" fmla="*/ 140208 h 862376"/>
              <a:gd name="connsiteX2" fmla="*/ 5582653 w 24069479"/>
              <a:gd name="connsiteY2" fmla="*/ 741787 h 862376"/>
              <a:gd name="connsiteX3" fmla="*/ 9095874 w 24069479"/>
              <a:gd name="connsiteY3" fmla="*/ 164271 h 862376"/>
              <a:gd name="connsiteX4" fmla="*/ 14943221 w 24069479"/>
              <a:gd name="connsiteY4" fmla="*/ 862103 h 862376"/>
              <a:gd name="connsiteX5" fmla="*/ 18721137 w 24069479"/>
              <a:gd name="connsiteY5" fmla="*/ 68019 h 862376"/>
              <a:gd name="connsiteX6" fmla="*/ 21223705 w 24069479"/>
              <a:gd name="connsiteY6" fmla="*/ 116145 h 862376"/>
              <a:gd name="connsiteX7" fmla="*/ 23846589 w 24069479"/>
              <a:gd name="connsiteY7" fmla="*/ 717724 h 862376"/>
              <a:gd name="connsiteX8" fmla="*/ 23750337 w 24069479"/>
              <a:gd name="connsiteY8" fmla="*/ 717724 h 86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9479" h="862376">
                <a:moveTo>
                  <a:pt x="0" y="549282"/>
                </a:moveTo>
                <a:cubicBezTo>
                  <a:pt x="894347" y="328703"/>
                  <a:pt x="1788695" y="108124"/>
                  <a:pt x="2719137" y="140208"/>
                </a:cubicBezTo>
                <a:cubicBezTo>
                  <a:pt x="3649579" y="172292"/>
                  <a:pt x="4519864" y="737777"/>
                  <a:pt x="5582653" y="741787"/>
                </a:cubicBezTo>
                <a:cubicBezTo>
                  <a:pt x="6645442" y="745797"/>
                  <a:pt x="7535779" y="144218"/>
                  <a:pt x="9095874" y="164271"/>
                </a:cubicBezTo>
                <a:cubicBezTo>
                  <a:pt x="10655969" y="184324"/>
                  <a:pt x="13339011" y="878145"/>
                  <a:pt x="14943221" y="862103"/>
                </a:cubicBezTo>
                <a:cubicBezTo>
                  <a:pt x="16547431" y="846061"/>
                  <a:pt x="17674390" y="192345"/>
                  <a:pt x="18721137" y="68019"/>
                </a:cubicBezTo>
                <a:cubicBezTo>
                  <a:pt x="19767884" y="-56307"/>
                  <a:pt x="20369463" y="7861"/>
                  <a:pt x="21223705" y="116145"/>
                </a:cubicBezTo>
                <a:cubicBezTo>
                  <a:pt x="22077947" y="224429"/>
                  <a:pt x="23425484" y="617461"/>
                  <a:pt x="23846589" y="717724"/>
                </a:cubicBezTo>
                <a:cubicBezTo>
                  <a:pt x="24267694" y="817987"/>
                  <a:pt x="24009015" y="767855"/>
                  <a:pt x="23750337" y="717724"/>
                </a:cubicBezTo>
              </a:path>
            </a:pathLst>
          </a:custGeom>
          <a:noFill/>
          <a:ln w="38100">
            <a:solidFill>
              <a:srgbClr val="007373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等腰三角形 53">
            <a:extLst>
              <a:ext uri="{FF2B5EF4-FFF2-40B4-BE49-F238E27FC236}">
                <a16:creationId xmlns="" xmlns:a16="http://schemas.microsoft.com/office/drawing/2014/main" id="{3D5CE507-B14D-40A9-A297-B19D5DA02D3C}"/>
              </a:ext>
            </a:extLst>
          </p:cNvPr>
          <p:cNvSpPr/>
          <p:nvPr/>
        </p:nvSpPr>
        <p:spPr>
          <a:xfrm rot="2726210">
            <a:off x="10696067" y="3183526"/>
            <a:ext cx="300537" cy="391859"/>
          </a:xfrm>
          <a:prstGeom prst="triangle">
            <a:avLst/>
          </a:prstGeom>
          <a:solidFill>
            <a:srgbClr val="007373"/>
          </a:solidFill>
          <a:ln w="168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7539" y="1100965"/>
            <a:ext cx="18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Quarantine Hotels </a:t>
            </a:r>
            <a:endParaRPr lang="zh-TW" altLang="en-US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Oval 150"/>
          <p:cNvSpPr/>
          <p:nvPr/>
        </p:nvSpPr>
        <p:spPr>
          <a:xfrm>
            <a:off x="1705968" y="3719828"/>
            <a:ext cx="1800000" cy="1800000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Rectangle 155"/>
          <p:cNvSpPr/>
          <p:nvPr/>
        </p:nvSpPr>
        <p:spPr>
          <a:xfrm>
            <a:off x="1706903" y="4357017"/>
            <a:ext cx="1800000" cy="692505"/>
          </a:xfrm>
          <a:prstGeom prst="rect">
            <a:avLst/>
          </a:prstGeom>
        </p:spPr>
        <p:txBody>
          <a:bodyPr wrap="square" lIns="137168" tIns="68584" rIns="137168" bIns="68584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rPr>
              <a:t>機上廣播居家檢疫注意事項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Regular"/>
            </a:endParaRPr>
          </a:p>
        </p:txBody>
      </p:sp>
      <p:sp>
        <p:nvSpPr>
          <p:cNvPr id="59" name="Freeform 179"/>
          <p:cNvSpPr>
            <a:spLocks noChangeArrowheads="1"/>
          </p:cNvSpPr>
          <p:nvPr/>
        </p:nvSpPr>
        <p:spPr bwMode="auto">
          <a:xfrm>
            <a:off x="2291720" y="3729404"/>
            <a:ext cx="533121" cy="683932"/>
          </a:xfrm>
          <a:custGeom>
            <a:avLst/>
            <a:gdLst>
              <a:gd name="T0" fmla="*/ 589 w 634"/>
              <a:gd name="T1" fmla="*/ 0 h 590"/>
              <a:gd name="T2" fmla="*/ 589 w 634"/>
              <a:gd name="T3" fmla="*/ 0 h 590"/>
              <a:gd name="T4" fmla="*/ 412 w 634"/>
              <a:gd name="T5" fmla="*/ 117 h 590"/>
              <a:gd name="T6" fmla="*/ 162 w 634"/>
              <a:gd name="T7" fmla="*/ 117 h 590"/>
              <a:gd name="T8" fmla="*/ 0 w 634"/>
              <a:gd name="T9" fmla="*/ 265 h 590"/>
              <a:gd name="T10" fmla="*/ 118 w 634"/>
              <a:gd name="T11" fmla="*/ 397 h 590"/>
              <a:gd name="T12" fmla="*/ 118 w 634"/>
              <a:gd name="T13" fmla="*/ 559 h 590"/>
              <a:gd name="T14" fmla="*/ 162 w 634"/>
              <a:gd name="T15" fmla="*/ 589 h 590"/>
              <a:gd name="T16" fmla="*/ 221 w 634"/>
              <a:gd name="T17" fmla="*/ 589 h 590"/>
              <a:gd name="T18" fmla="*/ 265 w 634"/>
              <a:gd name="T19" fmla="*/ 559 h 590"/>
              <a:gd name="T20" fmla="*/ 265 w 634"/>
              <a:gd name="T21" fmla="*/ 397 h 590"/>
              <a:gd name="T22" fmla="*/ 412 w 634"/>
              <a:gd name="T23" fmla="*/ 397 h 590"/>
              <a:gd name="T24" fmla="*/ 589 w 634"/>
              <a:gd name="T25" fmla="*/ 515 h 590"/>
              <a:gd name="T26" fmla="*/ 633 w 634"/>
              <a:gd name="T27" fmla="*/ 471 h 590"/>
              <a:gd name="T28" fmla="*/ 633 w 634"/>
              <a:gd name="T29" fmla="*/ 44 h 590"/>
              <a:gd name="T30" fmla="*/ 589 w 634"/>
              <a:gd name="T31" fmla="*/ 0 h 590"/>
              <a:gd name="T32" fmla="*/ 221 w 634"/>
              <a:gd name="T33" fmla="*/ 530 h 590"/>
              <a:gd name="T34" fmla="*/ 221 w 634"/>
              <a:gd name="T35" fmla="*/ 530 h 590"/>
              <a:gd name="T36" fmla="*/ 207 w 634"/>
              <a:gd name="T37" fmla="*/ 559 h 590"/>
              <a:gd name="T38" fmla="*/ 177 w 634"/>
              <a:gd name="T39" fmla="*/ 559 h 590"/>
              <a:gd name="T40" fmla="*/ 162 w 634"/>
              <a:gd name="T41" fmla="*/ 530 h 590"/>
              <a:gd name="T42" fmla="*/ 162 w 634"/>
              <a:gd name="T43" fmla="*/ 397 h 590"/>
              <a:gd name="T44" fmla="*/ 221 w 634"/>
              <a:gd name="T45" fmla="*/ 397 h 590"/>
              <a:gd name="T46" fmla="*/ 221 w 634"/>
              <a:gd name="T47" fmla="*/ 530 h 590"/>
              <a:gd name="T48" fmla="*/ 324 w 634"/>
              <a:gd name="T49" fmla="*/ 353 h 590"/>
              <a:gd name="T50" fmla="*/ 324 w 634"/>
              <a:gd name="T51" fmla="*/ 353 h 590"/>
              <a:gd name="T52" fmla="*/ 162 w 634"/>
              <a:gd name="T53" fmla="*/ 353 h 590"/>
              <a:gd name="T54" fmla="*/ 44 w 634"/>
              <a:gd name="T55" fmla="*/ 265 h 590"/>
              <a:gd name="T56" fmla="*/ 162 w 634"/>
              <a:gd name="T57" fmla="*/ 162 h 590"/>
              <a:gd name="T58" fmla="*/ 324 w 634"/>
              <a:gd name="T59" fmla="*/ 162 h 590"/>
              <a:gd name="T60" fmla="*/ 324 w 634"/>
              <a:gd name="T61" fmla="*/ 353 h 590"/>
              <a:gd name="T62" fmla="*/ 412 w 634"/>
              <a:gd name="T63" fmla="*/ 353 h 590"/>
              <a:gd name="T64" fmla="*/ 412 w 634"/>
              <a:gd name="T65" fmla="*/ 353 h 590"/>
              <a:gd name="T66" fmla="*/ 354 w 634"/>
              <a:gd name="T67" fmla="*/ 353 h 590"/>
              <a:gd name="T68" fmla="*/ 354 w 634"/>
              <a:gd name="T69" fmla="*/ 162 h 590"/>
              <a:gd name="T70" fmla="*/ 412 w 634"/>
              <a:gd name="T71" fmla="*/ 162 h 590"/>
              <a:gd name="T72" fmla="*/ 412 w 634"/>
              <a:gd name="T73" fmla="*/ 353 h 590"/>
              <a:gd name="T74" fmla="*/ 589 w 634"/>
              <a:gd name="T75" fmla="*/ 471 h 590"/>
              <a:gd name="T76" fmla="*/ 589 w 634"/>
              <a:gd name="T77" fmla="*/ 471 h 590"/>
              <a:gd name="T78" fmla="*/ 457 w 634"/>
              <a:gd name="T79" fmla="*/ 383 h 590"/>
              <a:gd name="T80" fmla="*/ 457 w 634"/>
              <a:gd name="T81" fmla="*/ 147 h 590"/>
              <a:gd name="T82" fmla="*/ 589 w 634"/>
              <a:gd name="T83" fmla="*/ 44 h 590"/>
              <a:gd name="T84" fmla="*/ 589 w 634"/>
              <a:gd name="T85" fmla="*/ 471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34" h="590">
                <a:moveTo>
                  <a:pt x="589" y="0"/>
                </a:moveTo>
                <a:lnTo>
                  <a:pt x="589" y="0"/>
                </a:lnTo>
                <a:cubicBezTo>
                  <a:pt x="412" y="117"/>
                  <a:pt x="412" y="117"/>
                  <a:pt x="412" y="117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74" y="117"/>
                  <a:pt x="0" y="176"/>
                  <a:pt x="0" y="265"/>
                </a:cubicBezTo>
                <a:cubicBezTo>
                  <a:pt x="0" y="338"/>
                  <a:pt x="59" y="383"/>
                  <a:pt x="118" y="397"/>
                </a:cubicBezTo>
                <a:lnTo>
                  <a:pt x="118" y="559"/>
                </a:lnTo>
                <a:cubicBezTo>
                  <a:pt x="118" y="574"/>
                  <a:pt x="148" y="589"/>
                  <a:pt x="162" y="589"/>
                </a:cubicBezTo>
                <a:cubicBezTo>
                  <a:pt x="221" y="589"/>
                  <a:pt x="221" y="589"/>
                  <a:pt x="221" y="589"/>
                </a:cubicBezTo>
                <a:cubicBezTo>
                  <a:pt x="236" y="589"/>
                  <a:pt x="265" y="574"/>
                  <a:pt x="265" y="559"/>
                </a:cubicBezTo>
                <a:cubicBezTo>
                  <a:pt x="265" y="397"/>
                  <a:pt x="265" y="397"/>
                  <a:pt x="265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619" y="515"/>
                  <a:pt x="633" y="500"/>
                  <a:pt x="633" y="471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29"/>
                  <a:pt x="619" y="0"/>
                  <a:pt x="589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221" y="545"/>
                  <a:pt x="207" y="559"/>
                  <a:pt x="207" y="559"/>
                </a:cubicBezTo>
                <a:cubicBezTo>
                  <a:pt x="177" y="559"/>
                  <a:pt x="177" y="559"/>
                  <a:pt x="177" y="559"/>
                </a:cubicBezTo>
                <a:cubicBezTo>
                  <a:pt x="177" y="559"/>
                  <a:pt x="162" y="545"/>
                  <a:pt x="162" y="530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397"/>
                  <a:pt x="207" y="397"/>
                  <a:pt x="221" y="397"/>
                </a:cubicBezTo>
                <a:lnTo>
                  <a:pt x="221" y="530"/>
                </a:lnTo>
                <a:close/>
                <a:moveTo>
                  <a:pt x="324" y="353"/>
                </a:moveTo>
                <a:lnTo>
                  <a:pt x="324" y="353"/>
                </a:ln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44" y="353"/>
                  <a:pt x="44" y="265"/>
                </a:cubicBezTo>
                <a:cubicBezTo>
                  <a:pt x="44" y="176"/>
                  <a:pt x="118" y="162"/>
                  <a:pt x="162" y="162"/>
                </a:cubicBezTo>
                <a:cubicBezTo>
                  <a:pt x="324" y="162"/>
                  <a:pt x="324" y="162"/>
                  <a:pt x="324" y="162"/>
                </a:cubicBezTo>
                <a:lnTo>
                  <a:pt x="324" y="353"/>
                </a:lnTo>
                <a:close/>
                <a:moveTo>
                  <a:pt x="412" y="353"/>
                </a:moveTo>
                <a:lnTo>
                  <a:pt x="412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412" y="162"/>
                  <a:pt x="412" y="162"/>
                  <a:pt x="412" y="162"/>
                </a:cubicBezTo>
                <a:cubicBezTo>
                  <a:pt x="412" y="162"/>
                  <a:pt x="412" y="338"/>
                  <a:pt x="412" y="353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457" y="383"/>
                  <a:pt x="457" y="383"/>
                  <a:pt x="457" y="383"/>
                </a:cubicBezTo>
                <a:cubicBezTo>
                  <a:pt x="457" y="353"/>
                  <a:pt x="457" y="162"/>
                  <a:pt x="457" y="147"/>
                </a:cubicBezTo>
                <a:cubicBezTo>
                  <a:pt x="589" y="44"/>
                  <a:pt x="589" y="44"/>
                  <a:pt x="589" y="44"/>
                </a:cubicBezTo>
                <a:cubicBezTo>
                  <a:pt x="589" y="74"/>
                  <a:pt x="589" y="456"/>
                  <a:pt x="589" y="4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68591" tIns="34296" rIns="68591" bIns="34296" anchor="ctr"/>
          <a:lstStyle/>
          <a:p>
            <a:pPr>
              <a:defRPr/>
            </a:pPr>
            <a:endParaRPr 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098464" y="6354665"/>
            <a:ext cx="30890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居家檢疫關懷包</a:t>
            </a:r>
            <a:endParaRPr lang="zh-TW" altLang="en-US" sz="11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815933" y="6354466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發燒篩</a:t>
            </a:r>
            <a:r>
              <a:rPr lang="zh-TW" altLang="en-US" sz="14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</a:t>
            </a:r>
          </a:p>
        </p:txBody>
      </p:sp>
      <p:sp>
        <p:nvSpPr>
          <p:cNvPr id="62" name="矩形 61"/>
          <p:cNvSpPr/>
          <p:nvPr/>
        </p:nvSpPr>
        <p:spPr>
          <a:xfrm>
            <a:off x="6859381" y="6361261"/>
            <a:ext cx="1072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採集檢</a:t>
            </a:r>
            <a:r>
              <a:rPr lang="zh-TW" altLang="en-US" sz="14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endParaRPr lang="en-US" altLang="zh-TW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619219" y="776110"/>
            <a:ext cx="33010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居家檢疫對象不得</a:t>
            </a:r>
            <a:r>
              <a:rPr lang="zh-TW" altLang="en-US" sz="14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搭乘大眾</a:t>
            </a:r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運輸返家</a:t>
            </a:r>
            <a:endParaRPr lang="zh-TW" altLang="en-US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9109499" y="6100749"/>
            <a:ext cx="17368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Photo:</a:t>
            </a:r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Liberty Times Net</a:t>
            </a:r>
            <a:endParaRPr lang="zh-TW" altLang="en-US" sz="1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414533" y="1334850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入境檢疫系統</a:t>
            </a:r>
            <a:endParaRPr lang="zh-TW" altLang="en-US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77172" y="6361261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登機檢疫</a:t>
            </a:r>
            <a:endParaRPr lang="zh-TW" altLang="en-US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3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1"/>
          <p:cNvSpPr/>
          <p:nvPr/>
        </p:nvSpPr>
        <p:spPr>
          <a:xfrm>
            <a:off x="8646961" y="999295"/>
            <a:ext cx="2906400" cy="5759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5" name="Google Shape;545;p31"/>
          <p:cNvSpPr/>
          <p:nvPr/>
        </p:nvSpPr>
        <p:spPr>
          <a:xfrm>
            <a:off x="4067627" y="950653"/>
            <a:ext cx="3914194" cy="584323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6" name="Google Shape;546;p31"/>
          <p:cNvSpPr/>
          <p:nvPr/>
        </p:nvSpPr>
        <p:spPr>
          <a:xfrm>
            <a:off x="230967" y="994846"/>
            <a:ext cx="3136083" cy="575978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7" name="Google Shape;547;p31"/>
          <p:cNvSpPr txBox="1">
            <a:spLocks noGrp="1"/>
          </p:cNvSpPr>
          <p:nvPr>
            <p:ph type="sldNum" sz="quarter" idx="12"/>
          </p:nvPr>
        </p:nvSpPr>
        <p:spPr>
          <a:xfrm>
            <a:off x="10961210" y="637584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1828434"/>
            <a:fld id="{00000000-1234-1234-1234-123412341234}" type="slidenum">
              <a:rPr lang="en-US" altLang="zh-TW" sz="2200">
                <a:solidFill>
                  <a:schemeClr val="tx1"/>
                </a:solidFill>
                <a:sym typeface="Trebuchet MS"/>
              </a:rPr>
              <a:pPr defTabSz="1828434"/>
              <a:t>25</a:t>
            </a:fld>
            <a:endParaRPr sz="2200" dirty="0">
              <a:solidFill>
                <a:schemeClr val="tx1"/>
              </a:solidFill>
              <a:sym typeface="Trebuchet MS"/>
            </a:endParaRPr>
          </a:p>
        </p:txBody>
      </p:sp>
      <p:pic>
        <p:nvPicPr>
          <p:cNvPr id="548" name="Google Shape;54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156" y="1882686"/>
            <a:ext cx="2002602" cy="411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6308" y="2842054"/>
            <a:ext cx="2034473" cy="3951836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1"/>
          <p:cNvSpPr/>
          <p:nvPr/>
        </p:nvSpPr>
        <p:spPr>
          <a:xfrm>
            <a:off x="597916" y="950653"/>
            <a:ext cx="2618798" cy="696600"/>
          </a:xfrm>
          <a:prstGeom prst="roundRect">
            <a:avLst>
              <a:gd name="adj" fmla="val 16667"/>
            </a:avLst>
          </a:prstGeom>
          <a:solidFill>
            <a:srgbClr val="217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</a:t>
            </a:r>
            <a:r>
              <a:rPr lang="zh-TW" sz="2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上申報</a:t>
            </a:r>
            <a:r>
              <a:rPr lang="zh-TW" sz="2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入境</a:t>
            </a:r>
            <a:endParaRPr sz="2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4338319" y="950653"/>
            <a:ext cx="3250683" cy="696600"/>
          </a:xfrm>
          <a:prstGeom prst="roundRect">
            <a:avLst>
              <a:gd name="adj" fmla="val 16667"/>
            </a:avLst>
          </a:prstGeom>
          <a:solidFill>
            <a:srgbClr val="217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居家關懷</a:t>
            </a:r>
            <a:endParaRPr sz="32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9092477" y="988777"/>
            <a:ext cx="2119200" cy="696600"/>
          </a:xfrm>
          <a:prstGeom prst="roundRect">
            <a:avLst>
              <a:gd name="adj" fmla="val 16667"/>
            </a:avLst>
          </a:prstGeom>
          <a:solidFill>
            <a:srgbClr val="217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科技追蹤</a:t>
            </a:r>
            <a:endParaRPr sz="32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743618" y="2732262"/>
            <a:ext cx="1012800" cy="4587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rgbClr val="256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民政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3858197" y="1963012"/>
            <a:ext cx="754500" cy="483087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防疫追蹤系統</a:t>
            </a:r>
            <a:endParaRPr sz="3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4735954" y="5111471"/>
            <a:ext cx="3250020" cy="512615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rgbClr val="256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縣市政府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4750474" y="5787661"/>
            <a:ext cx="3235500" cy="7092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rgbClr val="256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中央流行疫情指揮中心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30967" y="1963010"/>
            <a:ext cx="685500" cy="483088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入境檢疫系統</a:t>
            </a:r>
            <a:endParaRPr sz="3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6409938" y="4454470"/>
            <a:ext cx="1012800" cy="4935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rgbClr val="256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警政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6393825" y="3627801"/>
            <a:ext cx="1012800" cy="4728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rgbClr val="256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衛政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0" name="Google Shape;560;p31"/>
          <p:cNvSpPr txBox="1"/>
          <p:nvPr/>
        </p:nvSpPr>
        <p:spPr>
          <a:xfrm>
            <a:off x="5482396" y="3509888"/>
            <a:ext cx="87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有症狀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1" name="Google Shape;561;p31"/>
          <p:cNvSpPr txBox="1"/>
          <p:nvPr/>
        </p:nvSpPr>
        <p:spPr>
          <a:xfrm>
            <a:off x="5312528" y="4275832"/>
            <a:ext cx="112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失聯協尋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2" name="Google Shape;562;p31"/>
          <p:cNvSpPr txBox="1"/>
          <p:nvPr/>
        </p:nvSpPr>
        <p:spPr>
          <a:xfrm>
            <a:off x="4582760" y="1812115"/>
            <a:ext cx="702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協同關懷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5667802" y="1876804"/>
            <a:ext cx="1921200" cy="6621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9050" cap="rnd" cmpd="sng">
            <a:noFill/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雙向簡訊</a:t>
            </a:r>
            <a:endParaRPr sz="2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564" name="Google Shape;564;p31"/>
          <p:cNvCxnSpPr>
            <a:stCxn id="553" idx="0"/>
            <a:endCxn id="563" idx="1"/>
          </p:cNvCxnSpPr>
          <p:nvPr/>
        </p:nvCxnSpPr>
        <p:spPr>
          <a:xfrm rot="-5400000">
            <a:off x="5196768" y="2261112"/>
            <a:ext cx="524400" cy="417900"/>
          </a:xfrm>
          <a:prstGeom prst="bentConnector2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65" name="Google Shape;565;p31"/>
          <p:cNvSpPr/>
          <p:nvPr/>
        </p:nvSpPr>
        <p:spPr>
          <a:xfrm rot="5400000">
            <a:off x="4951951" y="3385772"/>
            <a:ext cx="1612500" cy="1251900"/>
          </a:xfrm>
          <a:prstGeom prst="bentUpArrow">
            <a:avLst>
              <a:gd name="adj1" fmla="val 10467"/>
              <a:gd name="adj2" fmla="val 9210"/>
              <a:gd name="adj3" fmla="val 20863"/>
            </a:avLst>
          </a:prstGeom>
          <a:solidFill>
            <a:srgbClr val="999999"/>
          </a:solidFill>
          <a:ln w="19050" cap="rnd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6" name="Google Shape;566;p31"/>
          <p:cNvSpPr/>
          <p:nvPr/>
        </p:nvSpPr>
        <p:spPr>
          <a:xfrm rot="5400000">
            <a:off x="5502149" y="3132424"/>
            <a:ext cx="808200" cy="955800"/>
          </a:xfrm>
          <a:prstGeom prst="bentUpArrow">
            <a:avLst>
              <a:gd name="adj1" fmla="val 15189"/>
              <a:gd name="adj2" fmla="val 11587"/>
              <a:gd name="adj3" fmla="val 29921"/>
            </a:avLst>
          </a:prstGeom>
          <a:solidFill>
            <a:srgbClr val="999999"/>
          </a:solidFill>
          <a:ln w="19050" cap="rnd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8" name="Google Shape;56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63340" y="2230067"/>
            <a:ext cx="2524125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圓角矩形 29"/>
          <p:cNvSpPr/>
          <p:nvPr/>
        </p:nvSpPr>
        <p:spPr>
          <a:xfrm>
            <a:off x="626302" y="-77839"/>
            <a:ext cx="10863655" cy="1082850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科技輔助落實居家隔離及居家檢疫作業</a:t>
            </a:r>
          </a:p>
        </p:txBody>
      </p:sp>
      <p:sp>
        <p:nvSpPr>
          <p:cNvPr id="32" name="Google Shape;554;p31"/>
          <p:cNvSpPr/>
          <p:nvPr/>
        </p:nvSpPr>
        <p:spPr>
          <a:xfrm>
            <a:off x="8376064" y="1963012"/>
            <a:ext cx="754500" cy="483087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3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電子圍籬系統</a:t>
            </a:r>
          </a:p>
        </p:txBody>
      </p:sp>
      <p:sp>
        <p:nvSpPr>
          <p:cNvPr id="2" name="向右箭號 1"/>
          <p:cNvSpPr/>
          <p:nvPr/>
        </p:nvSpPr>
        <p:spPr>
          <a:xfrm>
            <a:off x="3343086" y="2225620"/>
            <a:ext cx="586764" cy="666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>
            <a:off x="7789300" y="2026120"/>
            <a:ext cx="586764" cy="666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4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72752" y="6313435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26</a:t>
            </a:fld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0" y="-1"/>
            <a:ext cx="4293220" cy="190009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居家隔離</a:t>
            </a:r>
            <a:r>
              <a:rPr lang="en-US" altLang="zh-TW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居家檢疫</a:t>
            </a:r>
          </a:p>
        </p:txBody>
      </p:sp>
      <p:sp>
        <p:nvSpPr>
          <p:cNvPr id="4" name="矩形 3"/>
          <p:cNvSpPr/>
          <p:nvPr/>
        </p:nvSpPr>
        <p:spPr>
          <a:xfrm>
            <a:off x="1517465" y="1024361"/>
            <a:ext cx="3171463" cy="659757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流行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地區旅遊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史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</a:p>
        </p:txBody>
      </p:sp>
      <p:sp>
        <p:nvSpPr>
          <p:cNvPr id="5" name="矩形 4"/>
          <p:cNvSpPr/>
          <p:nvPr/>
        </p:nvSpPr>
        <p:spPr>
          <a:xfrm>
            <a:off x="6728000" y="949126"/>
            <a:ext cx="3171463" cy="671331"/>
          </a:xfrm>
          <a:prstGeom prst="rect">
            <a:avLst/>
          </a:prstGeom>
          <a:noFill/>
          <a:ln w="38100">
            <a:solidFill>
              <a:srgbClr val="EC6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確定病例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接觸者</a:t>
            </a:r>
          </a:p>
        </p:txBody>
      </p:sp>
      <p:cxnSp>
        <p:nvCxnSpPr>
          <p:cNvPr id="7" name="直線接點 6"/>
          <p:cNvCxnSpPr>
            <a:stCxn id="4" idx="2"/>
          </p:cNvCxnSpPr>
          <p:nvPr/>
        </p:nvCxnSpPr>
        <p:spPr>
          <a:xfrm>
            <a:off x="3103197" y="1684118"/>
            <a:ext cx="0" cy="300943"/>
          </a:xfrm>
          <a:prstGeom prst="line">
            <a:avLst/>
          </a:prstGeom>
          <a:ln w="38100">
            <a:solidFill>
              <a:srgbClr val="F7931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8313730" y="1637819"/>
            <a:ext cx="1" cy="300942"/>
          </a:xfrm>
          <a:prstGeom prst="line">
            <a:avLst/>
          </a:prstGeom>
          <a:ln w="38100">
            <a:solidFill>
              <a:srgbClr val="EC652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517465" y="1990848"/>
            <a:ext cx="3255257" cy="625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居家檢疫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8328412" y="2650602"/>
            <a:ext cx="1" cy="439838"/>
          </a:xfrm>
          <a:prstGeom prst="straightConnector1">
            <a:avLst/>
          </a:prstGeom>
          <a:ln w="38100">
            <a:solidFill>
              <a:srgbClr val="EC652B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517465" y="3090433"/>
            <a:ext cx="3255258" cy="804449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民政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單位主動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000"/>
              </a:lnSpc>
              <a:defRPr/>
            </a:pP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1~2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</a:p>
        </p:txBody>
      </p:sp>
      <p:sp>
        <p:nvSpPr>
          <p:cNvPr id="15" name="矩形 14"/>
          <p:cNvSpPr/>
          <p:nvPr/>
        </p:nvSpPr>
        <p:spPr>
          <a:xfrm>
            <a:off x="6728000" y="3090441"/>
            <a:ext cx="3213357" cy="804422"/>
          </a:xfrm>
          <a:prstGeom prst="rect">
            <a:avLst/>
          </a:prstGeom>
          <a:ln w="38100">
            <a:solidFill>
              <a:srgbClr val="EC652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單位主動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監測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</a:p>
        </p:txBody>
      </p:sp>
      <p:cxnSp>
        <p:nvCxnSpPr>
          <p:cNvPr id="30" name="直線單箭頭接點 29"/>
          <p:cNvCxnSpPr/>
          <p:nvPr/>
        </p:nvCxnSpPr>
        <p:spPr>
          <a:xfrm flipH="1">
            <a:off x="3103194" y="3929594"/>
            <a:ext cx="2" cy="474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>
            <a:off x="8334627" y="3929594"/>
            <a:ext cx="1" cy="439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>
            <a:off x="3103194" y="2615884"/>
            <a:ext cx="1" cy="439838"/>
          </a:xfrm>
          <a:prstGeom prst="straightConnector1">
            <a:avLst/>
          </a:prstGeom>
          <a:ln w="38100">
            <a:solidFill>
              <a:srgbClr val="EC652B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517465" y="4404154"/>
            <a:ext cx="8423892" cy="234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03388" indent="-173038" algn="just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運用數位追蹤系統追蹤管理具感染風險個案行蹤</a:t>
            </a:r>
            <a:endParaRPr lang="en-US" altLang="zh-TW" sz="2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3388" indent="-173038" algn="just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地方政府成立關懷中心，提供諮商與支持服務</a:t>
            </a:r>
            <a:endParaRPr lang="en-US" altLang="zh-TW" sz="2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3388" indent="-173038" algn="just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協助安排就醫</a:t>
            </a:r>
            <a:endParaRPr lang="en-US" altLang="zh-TW" sz="2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3388" indent="-173038" algn="just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居家關懷服務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送餐、垃圾清運、提供諮詢等</a:t>
            </a:r>
            <a:endParaRPr lang="en-US" altLang="zh-TW" sz="2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3388" indent="-173038" algn="just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提供受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隔離、檢疫者和其照顧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者申請防疫補償</a:t>
            </a:r>
            <a:endParaRPr lang="en-US" altLang="zh-TW" sz="2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03388" indent="-173038" algn="just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違反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居家隔離或居家檢疫規定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者進行裁罰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28000" y="1938761"/>
            <a:ext cx="3213358" cy="625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居家隔離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1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76" y="2489060"/>
            <a:ext cx="645597" cy="82130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2923" y="3423327"/>
            <a:ext cx="116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確診個案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1267457" y="2811715"/>
            <a:ext cx="387927" cy="175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Interview with tux symbol vector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98" y="2425415"/>
            <a:ext cx="982803" cy="98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0486569" y="564627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衛教與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694" y="2502098"/>
            <a:ext cx="1042464" cy="795229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>
          <a:xfrm>
            <a:off x="3136215" y="2798676"/>
            <a:ext cx="387927" cy="175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399451" y="3408218"/>
            <a:ext cx="19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找出密切接觸者*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並列表造冊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9986" y="6107643"/>
            <a:ext cx="1097280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密切接觸者定義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沒有適當防護下，曾與確診個案近距離（約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1─2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公尺以內）長時間接觸（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分鐘以上）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向右箭號 14"/>
          <p:cNvSpPr/>
          <p:nvPr/>
        </p:nvSpPr>
        <p:spPr>
          <a:xfrm rot="19225103">
            <a:off x="5325794" y="1892359"/>
            <a:ext cx="649557" cy="2964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 rot="2202967">
            <a:off x="5230235" y="4031863"/>
            <a:ext cx="649557" cy="2964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282019" y="2000320"/>
            <a:ext cx="164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詢問有無症狀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165417" y="1303160"/>
            <a:ext cx="153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本土個案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感染源調查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855832" y="1230367"/>
            <a:ext cx="153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無症狀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548" y="1181171"/>
            <a:ext cx="872495" cy="709182"/>
          </a:xfrm>
          <a:prstGeom prst="rect">
            <a:avLst/>
          </a:prstGeom>
        </p:spPr>
      </p:pic>
      <p:sp>
        <p:nvSpPr>
          <p:cNvPr id="22" name="向右箭號 21"/>
          <p:cNvSpPr/>
          <p:nvPr/>
        </p:nvSpPr>
        <p:spPr>
          <a:xfrm rot="1973949">
            <a:off x="8178245" y="1913685"/>
            <a:ext cx="652010" cy="363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418" y="2623040"/>
            <a:ext cx="500563" cy="836579"/>
          </a:xfrm>
          <a:prstGeom prst="rect">
            <a:avLst/>
          </a:prstGeom>
        </p:spPr>
      </p:pic>
      <p:sp>
        <p:nvSpPr>
          <p:cNvPr id="24" name="向右箭號 23"/>
          <p:cNvSpPr/>
          <p:nvPr/>
        </p:nvSpPr>
        <p:spPr>
          <a:xfrm>
            <a:off x="9819327" y="2974672"/>
            <a:ext cx="477893" cy="241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3531" y="2623040"/>
            <a:ext cx="936088" cy="83785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8789156" y="1855767"/>
            <a:ext cx="158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有症狀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（可能感染源）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0386282" y="2132766"/>
            <a:ext cx="138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送醫並採檢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3172" y="3814984"/>
            <a:ext cx="663033" cy="694638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5895015" y="4788868"/>
            <a:ext cx="222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與個案最後</a:t>
            </a:r>
            <a:r>
              <a:rPr lang="zh-TW" altLang="en-US" b="1" dirty="0" smtClean="0">
                <a:latin typeface="微軟正黑體" panose="020B0604030504040204" pitchFamily="34" charset="-120"/>
              </a:rPr>
              <a:t>接觸日起，居家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隔離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</a:p>
        </p:txBody>
      </p:sp>
      <p:sp>
        <p:nvSpPr>
          <p:cNvPr id="30" name="向右箭號 29"/>
          <p:cNvSpPr/>
          <p:nvPr/>
        </p:nvSpPr>
        <p:spPr>
          <a:xfrm rot="19683587">
            <a:off x="8090380" y="3887963"/>
            <a:ext cx="652010" cy="363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8877356" y="3563747"/>
            <a:ext cx="150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有症狀或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感染風險高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向右箭號 31"/>
          <p:cNvSpPr/>
          <p:nvPr/>
        </p:nvSpPr>
        <p:spPr>
          <a:xfrm rot="19295352">
            <a:off x="8195307" y="902109"/>
            <a:ext cx="652010" cy="36339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10358944" y="3685217"/>
            <a:ext cx="138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送醫並採檢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向右箭號 33"/>
          <p:cNvSpPr/>
          <p:nvPr/>
        </p:nvSpPr>
        <p:spPr>
          <a:xfrm rot="1973949">
            <a:off x="8134958" y="4777677"/>
            <a:ext cx="652010" cy="363390"/>
          </a:xfrm>
          <a:prstGeom prst="rightArrow">
            <a:avLst>
              <a:gd name="adj1" fmla="val 50000"/>
              <a:gd name="adj2" fmla="val 3757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089851" y="284197"/>
            <a:ext cx="382693" cy="856153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146288" y="4689305"/>
            <a:ext cx="382693" cy="856153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4288630" y="4597476"/>
            <a:ext cx="153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接觸者追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蹤</a:t>
            </a:r>
          </a:p>
        </p:txBody>
      </p:sp>
      <p:sp>
        <p:nvSpPr>
          <p:cNvPr id="41" name="向右箭號 40"/>
          <p:cNvSpPr/>
          <p:nvPr/>
        </p:nvSpPr>
        <p:spPr>
          <a:xfrm>
            <a:off x="9820663" y="676284"/>
            <a:ext cx="476557" cy="2980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1519444" y="3423327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詢問發病前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日到隔離前的行程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8906408" y="5655353"/>
            <a:ext cx="153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無症狀</a:t>
            </a:r>
          </a:p>
        </p:txBody>
      </p:sp>
      <p:sp>
        <p:nvSpPr>
          <p:cNvPr id="44" name="向右箭號 43"/>
          <p:cNvSpPr/>
          <p:nvPr/>
        </p:nvSpPr>
        <p:spPr>
          <a:xfrm>
            <a:off x="9819327" y="4933743"/>
            <a:ext cx="476557" cy="29801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10397339" y="4622190"/>
            <a:ext cx="153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居家隔離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後自主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健康管理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187684" y="437882"/>
            <a:ext cx="2807770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疫情調查</a:t>
            </a:r>
          </a:p>
        </p:txBody>
      </p:sp>
      <p:sp>
        <p:nvSpPr>
          <p:cNvPr id="46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72752" y="6313435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27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10939723" y="6301619"/>
            <a:ext cx="105251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28</a:t>
            </a:fld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22" name="群組 21"/>
          <p:cNvGrpSpPr/>
          <p:nvPr/>
        </p:nvGrpSpPr>
        <p:grpSpPr>
          <a:xfrm flipH="1">
            <a:off x="2138384" y="2838955"/>
            <a:ext cx="9524723" cy="2212961"/>
            <a:chOff x="11542" y="2553616"/>
            <a:chExt cx="9524723" cy="2212961"/>
          </a:xfrm>
        </p:grpSpPr>
        <p:sp>
          <p:nvSpPr>
            <p:cNvPr id="23" name="Block Arc 10">
              <a:extLst>
                <a:ext uri="{FF2B5EF4-FFF2-40B4-BE49-F238E27FC236}">
                  <a16:creationId xmlns="" xmlns:a16="http://schemas.microsoft.com/office/drawing/2014/main" id="{16B1B03B-C8C8-45D0-8E35-EF21560EFDD1}"/>
                </a:ext>
              </a:extLst>
            </p:cNvPr>
            <p:cNvSpPr/>
            <p:nvPr/>
          </p:nvSpPr>
          <p:spPr>
            <a:xfrm rot="5400000">
              <a:off x="7689601" y="2539081"/>
              <a:ext cx="918175" cy="947246"/>
            </a:xfrm>
            <a:prstGeom prst="blockArc">
              <a:avLst>
                <a:gd name="adj1" fmla="val 15638571"/>
                <a:gd name="adj2" fmla="val 21515221"/>
                <a:gd name="adj3" fmla="val 13992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="" xmlns:a16="http://schemas.microsoft.com/office/drawing/2014/main" id="{EA1BC025-EC65-40BB-9F83-DA4161348935}"/>
                </a:ext>
              </a:extLst>
            </p:cNvPr>
            <p:cNvSpPr/>
            <p:nvPr/>
          </p:nvSpPr>
          <p:spPr>
            <a:xfrm>
              <a:off x="11542" y="3342278"/>
              <a:ext cx="8189447" cy="1390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="" xmlns:a16="http://schemas.microsoft.com/office/drawing/2014/main" id="{2F68C005-C9CF-4521-922F-306E1AEB03B3}"/>
                </a:ext>
              </a:extLst>
            </p:cNvPr>
            <p:cNvSpPr/>
            <p:nvPr/>
          </p:nvSpPr>
          <p:spPr>
            <a:xfrm rot="16200000">
              <a:off x="8395342" y="2844218"/>
              <a:ext cx="327314" cy="1266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="" xmlns:a16="http://schemas.microsoft.com/office/drawing/2014/main" id="{E58C570C-709D-4981-9F84-7000FAAED45C}"/>
                </a:ext>
              </a:extLst>
            </p:cNvPr>
            <p:cNvSpPr/>
            <p:nvPr/>
          </p:nvSpPr>
          <p:spPr>
            <a:xfrm>
              <a:off x="21418" y="3576905"/>
              <a:ext cx="9514847" cy="12662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Block Arc 20">
              <a:extLst>
                <a:ext uri="{FF2B5EF4-FFF2-40B4-BE49-F238E27FC236}">
                  <a16:creationId xmlns="" xmlns:a16="http://schemas.microsoft.com/office/drawing/2014/main" id="{E81BBE1B-853F-483A-8514-0C5C36313F43}"/>
                </a:ext>
              </a:extLst>
            </p:cNvPr>
            <p:cNvSpPr/>
            <p:nvPr/>
          </p:nvSpPr>
          <p:spPr>
            <a:xfrm rot="16200000" flipV="1">
              <a:off x="6139622" y="3852177"/>
              <a:ext cx="914400" cy="914400"/>
            </a:xfrm>
            <a:prstGeom prst="blockArc">
              <a:avLst>
                <a:gd name="adj1" fmla="val 16184359"/>
                <a:gd name="adj2" fmla="val 164567"/>
                <a:gd name="adj3" fmla="val 13962"/>
              </a:avLst>
            </a:prstGeom>
            <a:solidFill>
              <a:srgbClr val="8EDAD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1">
              <a:extLst>
                <a:ext uri="{FF2B5EF4-FFF2-40B4-BE49-F238E27FC236}">
                  <a16:creationId xmlns="" xmlns:a16="http://schemas.microsoft.com/office/drawing/2014/main" id="{F48B61D7-F645-4765-BFC2-7FC6244D9276}"/>
                </a:ext>
              </a:extLst>
            </p:cNvPr>
            <p:cNvSpPr/>
            <p:nvPr/>
          </p:nvSpPr>
          <p:spPr>
            <a:xfrm flipV="1">
              <a:off x="26575" y="3859597"/>
              <a:ext cx="6606348" cy="125896"/>
            </a:xfrm>
            <a:prstGeom prst="rect">
              <a:avLst/>
            </a:prstGeom>
            <a:solidFill>
              <a:srgbClr val="8EDAD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2">
              <a:extLst>
                <a:ext uri="{FF2B5EF4-FFF2-40B4-BE49-F238E27FC236}">
                  <a16:creationId xmlns="" xmlns:a16="http://schemas.microsoft.com/office/drawing/2014/main" id="{3FF28F2E-04DB-4729-96BA-6041CC56AA47}"/>
                </a:ext>
              </a:extLst>
            </p:cNvPr>
            <p:cNvSpPr/>
            <p:nvPr/>
          </p:nvSpPr>
          <p:spPr>
            <a:xfrm rot="16200000">
              <a:off x="6890142" y="4318318"/>
              <a:ext cx="202447" cy="134279"/>
            </a:xfrm>
            <a:prstGeom prst="rect">
              <a:avLst/>
            </a:prstGeom>
            <a:solidFill>
              <a:srgbClr val="8EDAD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0" name="Rectangle 19">
            <a:extLst>
              <a:ext uri="{FF2B5EF4-FFF2-40B4-BE49-F238E27FC236}">
                <a16:creationId xmlns="" xmlns:a16="http://schemas.microsoft.com/office/drawing/2014/main" id="{425D2144-37D2-47E1-981B-F24701018CD7}"/>
              </a:ext>
            </a:extLst>
          </p:cNvPr>
          <p:cNvSpPr/>
          <p:nvPr/>
        </p:nvSpPr>
        <p:spPr>
          <a:xfrm>
            <a:off x="201531" y="3252207"/>
            <a:ext cx="568075" cy="1147271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ko-KR" altLang="en-US" sz="8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0">
            <a:extLst>
              <a:ext uri="{FF2B5EF4-FFF2-40B4-BE49-F238E27FC236}">
                <a16:creationId xmlns="" xmlns:a16="http://schemas.microsoft.com/office/drawing/2014/main" id="{818F51EB-AE35-4723-911E-B31A515C05A1}"/>
              </a:ext>
            </a:extLst>
          </p:cNvPr>
          <p:cNvSpPr/>
          <p:nvPr/>
        </p:nvSpPr>
        <p:spPr>
          <a:xfrm rot="5400000">
            <a:off x="1335458" y="2810761"/>
            <a:ext cx="1069705" cy="2047087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 19">
            <a:extLst>
              <a:ext uri="{FF2B5EF4-FFF2-40B4-BE49-F238E27FC236}">
                <a16:creationId xmlns="" xmlns:a16="http://schemas.microsoft.com/office/drawing/2014/main" id="{425D2144-37D2-47E1-981B-F24701018CD7}"/>
              </a:ext>
            </a:extLst>
          </p:cNvPr>
          <p:cNvSpPr/>
          <p:nvPr/>
        </p:nvSpPr>
        <p:spPr>
          <a:xfrm>
            <a:off x="4635286" y="2008548"/>
            <a:ext cx="568075" cy="1113393"/>
          </a:xfrm>
          <a:prstGeom prst="rect">
            <a:avLst/>
          </a:prstGeom>
          <a:solidFill>
            <a:srgbClr val="CC99FF"/>
          </a:solidFill>
          <a:ln w="12700" cap="flat" cmpd="sng" algn="ctr">
            <a:solidFill>
              <a:srgbClr val="CC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ko-KR" altLang="en-US" sz="8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="" xmlns:a16="http://schemas.microsoft.com/office/drawing/2014/main" id="{818F51EB-AE35-4723-911E-B31A515C05A1}"/>
              </a:ext>
            </a:extLst>
          </p:cNvPr>
          <p:cNvSpPr/>
          <p:nvPr/>
        </p:nvSpPr>
        <p:spPr>
          <a:xfrm rot="5400000">
            <a:off x="5795220" y="1550845"/>
            <a:ext cx="1069705" cy="2047087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rgbClr val="CC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19">
            <a:extLst>
              <a:ext uri="{FF2B5EF4-FFF2-40B4-BE49-F238E27FC236}">
                <a16:creationId xmlns="" xmlns:a16="http://schemas.microsoft.com/office/drawing/2014/main" id="{425D2144-37D2-47E1-981B-F24701018CD7}"/>
              </a:ext>
            </a:extLst>
          </p:cNvPr>
          <p:cNvSpPr/>
          <p:nvPr/>
        </p:nvSpPr>
        <p:spPr>
          <a:xfrm>
            <a:off x="2905585" y="4608197"/>
            <a:ext cx="568075" cy="1115878"/>
          </a:xfrm>
          <a:prstGeom prst="rect">
            <a:avLst/>
          </a:prstGeom>
          <a:solidFill>
            <a:srgbClr val="60BE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ko-KR" altLang="en-US" sz="8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0">
            <a:extLst>
              <a:ext uri="{FF2B5EF4-FFF2-40B4-BE49-F238E27FC236}">
                <a16:creationId xmlns="" xmlns:a16="http://schemas.microsoft.com/office/drawing/2014/main" id="{818F51EB-AE35-4723-911E-B31A515C05A1}"/>
              </a:ext>
            </a:extLst>
          </p:cNvPr>
          <p:cNvSpPr/>
          <p:nvPr/>
        </p:nvSpPr>
        <p:spPr>
          <a:xfrm rot="5400000">
            <a:off x="4039373" y="4138496"/>
            <a:ext cx="1069705" cy="2047087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rgbClr val="60BE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242132" y="2134163"/>
            <a:ext cx="2214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工作人員</a:t>
            </a:r>
            <a:endParaRPr lang="en-US" altLang="zh-TW" sz="2800" b="1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2800" b="1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管理</a:t>
            </a:r>
            <a:endParaRPr lang="zh-TW" altLang="en-US" sz="2800" b="1" dirty="0"/>
          </a:p>
        </p:txBody>
      </p:sp>
      <p:sp>
        <p:nvSpPr>
          <p:cNvPr id="43" name="圓角矩形 42"/>
          <p:cNvSpPr/>
          <p:nvPr/>
        </p:nvSpPr>
        <p:spPr>
          <a:xfrm>
            <a:off x="1451917" y="217646"/>
            <a:ext cx="9157299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醫療院所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感染管制不放鬆 逐步開放探視</a:t>
            </a:r>
            <a:endParaRPr lang="zh-TW" altLang="zh-TW" sz="3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Rectangle 19">
            <a:extLst>
              <a:ext uri="{FF2B5EF4-FFF2-40B4-BE49-F238E27FC236}">
                <a16:creationId xmlns="" xmlns:a16="http://schemas.microsoft.com/office/drawing/2014/main" id="{425D2144-37D2-47E1-981B-F24701018CD7}"/>
              </a:ext>
            </a:extLst>
          </p:cNvPr>
          <p:cNvSpPr/>
          <p:nvPr/>
        </p:nvSpPr>
        <p:spPr>
          <a:xfrm>
            <a:off x="952935" y="2010348"/>
            <a:ext cx="568075" cy="11133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ko-KR" altLang="en-US" sz="8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Rectangle 30">
            <a:extLst>
              <a:ext uri="{FF2B5EF4-FFF2-40B4-BE49-F238E27FC236}">
                <a16:creationId xmlns="" xmlns:a16="http://schemas.microsoft.com/office/drawing/2014/main" id="{818F51EB-AE35-4723-911E-B31A515C05A1}"/>
              </a:ext>
            </a:extLst>
          </p:cNvPr>
          <p:cNvSpPr/>
          <p:nvPr/>
        </p:nvSpPr>
        <p:spPr>
          <a:xfrm rot="5400000">
            <a:off x="2024499" y="1613780"/>
            <a:ext cx="1069705" cy="1920722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55874" y="3586868"/>
            <a:ext cx="185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照顧分艙</a:t>
            </a:r>
            <a:endParaRPr lang="zh-TW" altLang="en-US" sz="2800" b="1" dirty="0"/>
          </a:p>
        </p:txBody>
      </p:sp>
      <p:sp>
        <p:nvSpPr>
          <p:cNvPr id="46" name="Block Arc 20">
            <a:extLst>
              <a:ext uri="{FF2B5EF4-FFF2-40B4-BE49-F238E27FC236}">
                <a16:creationId xmlns="" xmlns:a16="http://schemas.microsoft.com/office/drawing/2014/main" id="{E81BBE1B-853F-483A-8514-0C5C36313F43}"/>
              </a:ext>
            </a:extLst>
          </p:cNvPr>
          <p:cNvSpPr/>
          <p:nvPr/>
        </p:nvSpPr>
        <p:spPr>
          <a:xfrm flipH="1" flipV="1">
            <a:off x="4888107" y="2605507"/>
            <a:ext cx="914400" cy="914400"/>
          </a:xfrm>
          <a:prstGeom prst="blockArc">
            <a:avLst>
              <a:gd name="adj1" fmla="val 16091905"/>
              <a:gd name="adj2" fmla="val 21486285"/>
              <a:gd name="adj3" fmla="val 18153"/>
            </a:avLst>
          </a:prstGeom>
          <a:solidFill>
            <a:srgbClr val="CC99FF"/>
          </a:solidFill>
          <a:ln w="12700" cap="flat" cmpd="sng" algn="ctr">
            <a:solidFill>
              <a:srgbClr val="CC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21">
            <a:extLst>
              <a:ext uri="{FF2B5EF4-FFF2-40B4-BE49-F238E27FC236}">
                <a16:creationId xmlns="" xmlns:a16="http://schemas.microsoft.com/office/drawing/2014/main" id="{F48B61D7-F645-4765-BFC2-7FC6244D9276}"/>
              </a:ext>
            </a:extLst>
          </p:cNvPr>
          <p:cNvSpPr/>
          <p:nvPr/>
        </p:nvSpPr>
        <p:spPr>
          <a:xfrm flipH="1" flipV="1">
            <a:off x="5356556" y="3356080"/>
            <a:ext cx="6276538" cy="165902"/>
          </a:xfrm>
          <a:prstGeom prst="rect">
            <a:avLst/>
          </a:prstGeom>
          <a:solidFill>
            <a:srgbClr val="CC99FF"/>
          </a:solidFill>
          <a:ln w="12700" cap="flat" cmpd="sng" algn="ctr">
            <a:solidFill>
              <a:srgbClr val="CC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626423" y="2298357"/>
            <a:ext cx="185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病人分流</a:t>
            </a:r>
            <a:endParaRPr lang="zh-TW" altLang="en-US" sz="2800" b="1" dirty="0"/>
          </a:p>
        </p:txBody>
      </p:sp>
      <p:sp>
        <p:nvSpPr>
          <p:cNvPr id="37" name="矩形 36"/>
          <p:cNvSpPr/>
          <p:nvPr/>
        </p:nvSpPr>
        <p:spPr>
          <a:xfrm>
            <a:off x="3702989" y="4889727"/>
            <a:ext cx="1653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訪客管理</a:t>
            </a:r>
            <a:endParaRPr lang="zh-TW" altLang="en-US" sz="2800" b="1" dirty="0"/>
          </a:p>
        </p:txBody>
      </p:sp>
      <p:sp>
        <p:nvSpPr>
          <p:cNvPr id="49" name="Block Arc 20">
            <a:extLst>
              <a:ext uri="{FF2B5EF4-FFF2-40B4-BE49-F238E27FC236}">
                <a16:creationId xmlns="" xmlns:a16="http://schemas.microsoft.com/office/drawing/2014/main" id="{E81BBE1B-853F-483A-8514-0C5C36313F43}"/>
              </a:ext>
            </a:extLst>
          </p:cNvPr>
          <p:cNvSpPr/>
          <p:nvPr/>
        </p:nvSpPr>
        <p:spPr>
          <a:xfrm rot="16200000" flipH="1">
            <a:off x="8145261" y="2352548"/>
            <a:ext cx="882860" cy="870786"/>
          </a:xfrm>
          <a:prstGeom prst="blockArc">
            <a:avLst>
              <a:gd name="adj1" fmla="val 16184359"/>
              <a:gd name="adj2" fmla="val 816485"/>
              <a:gd name="adj3" fmla="val 14336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 21">
            <a:extLst>
              <a:ext uri="{FF2B5EF4-FFF2-40B4-BE49-F238E27FC236}">
                <a16:creationId xmlns="" xmlns:a16="http://schemas.microsoft.com/office/drawing/2014/main" id="{F48B61D7-F645-4765-BFC2-7FC6244D9276}"/>
              </a:ext>
            </a:extLst>
          </p:cNvPr>
          <p:cNvSpPr/>
          <p:nvPr/>
        </p:nvSpPr>
        <p:spPr>
          <a:xfrm flipH="1" flipV="1">
            <a:off x="8575206" y="3102895"/>
            <a:ext cx="3072868" cy="1264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19">
            <a:extLst>
              <a:ext uri="{FF2B5EF4-FFF2-40B4-BE49-F238E27FC236}">
                <a16:creationId xmlns="" xmlns:a16="http://schemas.microsoft.com/office/drawing/2014/main" id="{425D2144-37D2-47E1-981B-F24701018CD7}"/>
              </a:ext>
            </a:extLst>
          </p:cNvPr>
          <p:cNvSpPr/>
          <p:nvPr/>
        </p:nvSpPr>
        <p:spPr>
          <a:xfrm>
            <a:off x="7940541" y="1565881"/>
            <a:ext cx="568075" cy="1113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8800" kern="0" dirty="0">
                <a:solidFill>
                  <a:schemeClr val="bg1"/>
                </a:solidFill>
                <a:latin typeface="Arial"/>
              </a:rPr>
              <a:t>5</a:t>
            </a:r>
            <a:endParaRPr kumimoji="0" lang="ko-KR" altLang="en-US" sz="8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Rectangle 30">
            <a:extLst>
              <a:ext uri="{FF2B5EF4-FFF2-40B4-BE49-F238E27FC236}">
                <a16:creationId xmlns="" xmlns:a16="http://schemas.microsoft.com/office/drawing/2014/main" id="{818F51EB-AE35-4723-911E-B31A515C05A1}"/>
              </a:ext>
            </a:extLst>
          </p:cNvPr>
          <p:cNvSpPr/>
          <p:nvPr/>
        </p:nvSpPr>
        <p:spPr>
          <a:xfrm rot="5400000">
            <a:off x="8972809" y="1235845"/>
            <a:ext cx="1069705" cy="1791756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394572" y="1885456"/>
            <a:ext cx="22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環境管理</a:t>
            </a:r>
            <a:endParaRPr lang="zh-TW" altLang="en-US" sz="2800" b="1" dirty="0"/>
          </a:p>
        </p:txBody>
      </p:sp>
      <p:sp>
        <p:nvSpPr>
          <p:cNvPr id="55" name="Rectangle 12">
            <a:extLst>
              <a:ext uri="{FF2B5EF4-FFF2-40B4-BE49-F238E27FC236}">
                <a16:creationId xmlns="" xmlns:a16="http://schemas.microsoft.com/office/drawing/2014/main" id="{2F68C005-C9CF-4521-922F-306E1AEB03B3}"/>
              </a:ext>
            </a:extLst>
          </p:cNvPr>
          <p:cNvSpPr/>
          <p:nvPr/>
        </p:nvSpPr>
        <p:spPr>
          <a:xfrm rot="5400000" flipH="1">
            <a:off x="8133064" y="2677980"/>
            <a:ext cx="160490" cy="1240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6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11257034" y="6399032"/>
            <a:ext cx="683339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29</a:t>
            </a:fld>
            <a:endParaRPr lang="en-US" sz="2200" dirty="0">
              <a:solidFill>
                <a:schemeClr val="tx1"/>
              </a:solidFill>
            </a:endParaRPr>
          </a:p>
        </p:txBody>
      </p:sp>
      <p:graphicFrame>
        <p:nvGraphicFramePr>
          <p:cNvPr id="155" name="圖表 154"/>
          <p:cNvGraphicFramePr/>
          <p:nvPr/>
        </p:nvGraphicFramePr>
        <p:xfrm>
          <a:off x="-446024" y="4516790"/>
          <a:ext cx="2218927" cy="1533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4" name="群組 23"/>
          <p:cNvGrpSpPr/>
          <p:nvPr/>
        </p:nvGrpSpPr>
        <p:grpSpPr>
          <a:xfrm>
            <a:off x="3975014" y="430924"/>
            <a:ext cx="4680894" cy="5996154"/>
            <a:chOff x="41368" y="1176205"/>
            <a:chExt cx="4305014" cy="5719020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4798" y="1358070"/>
              <a:ext cx="3491584" cy="5537155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8218" y="1176205"/>
              <a:ext cx="589296" cy="589296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5966" y="1372704"/>
              <a:ext cx="589296" cy="589296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7337" y="2615692"/>
              <a:ext cx="589296" cy="589296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065" y="4208966"/>
              <a:ext cx="589296" cy="589296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6815" y="5283485"/>
              <a:ext cx="589296" cy="589296"/>
            </a:xfrm>
            <a:prstGeom prst="rect">
              <a:avLst/>
            </a:prstGeom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4820" y="3468872"/>
              <a:ext cx="589296" cy="589296"/>
            </a:xfrm>
            <a:prstGeom prst="rect">
              <a:avLst/>
            </a:prstGeom>
          </p:spPr>
        </p:pic>
        <p:grpSp>
          <p:nvGrpSpPr>
            <p:cNvPr id="33" name="群組 32"/>
            <p:cNvGrpSpPr/>
            <p:nvPr/>
          </p:nvGrpSpPr>
          <p:grpSpPr>
            <a:xfrm>
              <a:off x="3046590" y="1823133"/>
              <a:ext cx="161871" cy="285435"/>
              <a:chOff x="5547862" y="2936387"/>
              <a:chExt cx="216000" cy="396856"/>
            </a:xfrm>
          </p:grpSpPr>
          <p:cxnSp>
            <p:nvCxnSpPr>
              <p:cNvPr id="186" name="直線接點 185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7" name="橢圓 186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>
              <a:off x="3493796" y="1437743"/>
              <a:ext cx="161871" cy="285435"/>
              <a:chOff x="5547862" y="2936387"/>
              <a:chExt cx="216000" cy="396856"/>
            </a:xfrm>
          </p:grpSpPr>
          <p:cxnSp>
            <p:nvCxnSpPr>
              <p:cNvPr id="184" name="直線接點 183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5" name="橢圓 184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/>
            <p:cNvGrpSpPr/>
            <p:nvPr/>
          </p:nvGrpSpPr>
          <p:grpSpPr>
            <a:xfrm>
              <a:off x="3383180" y="2360568"/>
              <a:ext cx="161871" cy="285435"/>
              <a:chOff x="5547862" y="2936387"/>
              <a:chExt cx="216000" cy="396856"/>
            </a:xfrm>
          </p:grpSpPr>
          <p:cxnSp>
            <p:nvCxnSpPr>
              <p:cNvPr id="182" name="直線接點 181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3" name="橢圓 182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36" name="Picture 6" descr="______________________________1_.jpg, 57 KB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0723" b="68915"/>
            <a:stretch/>
          </p:blipFill>
          <p:spPr bwMode="auto">
            <a:xfrm>
              <a:off x="241959" y="1284435"/>
              <a:ext cx="1243406" cy="123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______________________________1_.jpg, 57 KB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" t="35641" r="71964" b="35457"/>
            <a:stretch/>
          </p:blipFill>
          <p:spPr bwMode="auto">
            <a:xfrm>
              <a:off x="41368" y="3100780"/>
              <a:ext cx="646771" cy="98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群組 37"/>
            <p:cNvGrpSpPr/>
            <p:nvPr/>
          </p:nvGrpSpPr>
          <p:grpSpPr>
            <a:xfrm>
              <a:off x="958164" y="1384770"/>
              <a:ext cx="161871" cy="285435"/>
              <a:chOff x="5547862" y="2936387"/>
              <a:chExt cx="216000" cy="396856"/>
            </a:xfrm>
          </p:grpSpPr>
          <p:cxnSp>
            <p:nvCxnSpPr>
              <p:cNvPr id="180" name="直線接點 179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1" name="橢圓 180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553636" y="1841595"/>
              <a:ext cx="183865" cy="316175"/>
              <a:chOff x="5547862" y="2936387"/>
              <a:chExt cx="216000" cy="396856"/>
            </a:xfrm>
          </p:grpSpPr>
          <p:cxnSp>
            <p:nvCxnSpPr>
              <p:cNvPr id="178" name="直線接點 177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9" name="橢圓 178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338614" y="3139481"/>
              <a:ext cx="183865" cy="316175"/>
              <a:chOff x="5547862" y="2936387"/>
              <a:chExt cx="216000" cy="396856"/>
            </a:xfrm>
          </p:grpSpPr>
          <p:cxnSp>
            <p:nvCxnSpPr>
              <p:cNvPr id="176" name="直線接點 175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7" name="橢圓 176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2242631" y="1930255"/>
              <a:ext cx="183865" cy="316175"/>
              <a:chOff x="5547862" y="2936387"/>
              <a:chExt cx="216000" cy="396856"/>
            </a:xfrm>
          </p:grpSpPr>
          <p:cxnSp>
            <p:nvCxnSpPr>
              <p:cNvPr id="174" name="直線接點 173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5" name="橢圓 174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2109152" y="2487915"/>
              <a:ext cx="183865" cy="316175"/>
              <a:chOff x="5547862" y="2936387"/>
              <a:chExt cx="216000" cy="396856"/>
            </a:xfrm>
          </p:grpSpPr>
          <p:cxnSp>
            <p:nvCxnSpPr>
              <p:cNvPr id="172" name="直線接點 171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3" name="橢圓 172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>
              <a:off x="1431082" y="3303645"/>
              <a:ext cx="183865" cy="316175"/>
              <a:chOff x="5547862" y="2936387"/>
              <a:chExt cx="216000" cy="396856"/>
            </a:xfrm>
          </p:grpSpPr>
          <p:cxnSp>
            <p:nvCxnSpPr>
              <p:cNvPr id="170" name="直線接點 169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1" name="橢圓 170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7" name="群組 46"/>
            <p:cNvGrpSpPr/>
            <p:nvPr/>
          </p:nvGrpSpPr>
          <p:grpSpPr>
            <a:xfrm>
              <a:off x="2201084" y="3550883"/>
              <a:ext cx="183865" cy="316175"/>
              <a:chOff x="5547862" y="2936387"/>
              <a:chExt cx="216000" cy="396856"/>
            </a:xfrm>
          </p:grpSpPr>
          <p:cxnSp>
            <p:nvCxnSpPr>
              <p:cNvPr id="168" name="直線接點 167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9" name="橢圓 168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1148334" y="3765894"/>
              <a:ext cx="183865" cy="316175"/>
              <a:chOff x="5547862" y="2936387"/>
              <a:chExt cx="216000" cy="396856"/>
            </a:xfrm>
          </p:grpSpPr>
          <p:cxnSp>
            <p:nvCxnSpPr>
              <p:cNvPr id="166" name="直線接點 165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7" name="橢圓 166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1731832" y="4176069"/>
              <a:ext cx="183865" cy="316175"/>
              <a:chOff x="5547862" y="2936387"/>
              <a:chExt cx="216000" cy="396856"/>
            </a:xfrm>
          </p:grpSpPr>
          <p:cxnSp>
            <p:nvCxnSpPr>
              <p:cNvPr id="164" name="直線接點 163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5" name="橢圓 164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0" name="群組 49"/>
            <p:cNvGrpSpPr/>
            <p:nvPr/>
          </p:nvGrpSpPr>
          <p:grpSpPr>
            <a:xfrm>
              <a:off x="1339149" y="5214538"/>
              <a:ext cx="183865" cy="316175"/>
              <a:chOff x="5547862" y="2936387"/>
              <a:chExt cx="216000" cy="396856"/>
            </a:xfrm>
          </p:grpSpPr>
          <p:cxnSp>
            <p:nvCxnSpPr>
              <p:cNvPr id="162" name="直線接點 161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3" name="橢圓 162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1491598" y="3954561"/>
              <a:ext cx="183865" cy="316175"/>
              <a:chOff x="5547862" y="2936387"/>
              <a:chExt cx="216000" cy="396856"/>
            </a:xfrm>
          </p:grpSpPr>
          <p:cxnSp>
            <p:nvCxnSpPr>
              <p:cNvPr id="160" name="直線接點 159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1" name="橢圓 160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2" name="群組 51"/>
            <p:cNvGrpSpPr/>
            <p:nvPr/>
          </p:nvGrpSpPr>
          <p:grpSpPr>
            <a:xfrm>
              <a:off x="2457077" y="4898363"/>
              <a:ext cx="183865" cy="316175"/>
              <a:chOff x="5547862" y="2936387"/>
              <a:chExt cx="216000" cy="396856"/>
            </a:xfrm>
          </p:grpSpPr>
          <p:cxnSp>
            <p:nvCxnSpPr>
              <p:cNvPr id="158" name="直線接點 157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9" name="橢圓 158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2581891" y="2145419"/>
              <a:ext cx="183865" cy="316175"/>
              <a:chOff x="5547862" y="2936387"/>
              <a:chExt cx="216000" cy="396856"/>
            </a:xfrm>
          </p:grpSpPr>
          <p:cxnSp>
            <p:nvCxnSpPr>
              <p:cNvPr id="156" name="直線接點 155"/>
              <p:cNvCxnSpPr/>
              <p:nvPr/>
            </p:nvCxnSpPr>
            <p:spPr>
              <a:xfrm>
                <a:off x="5663974" y="2973243"/>
                <a:ext cx="0" cy="360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7" name="橢圓 156"/>
              <p:cNvSpPr/>
              <p:nvPr/>
            </p:nvSpPr>
            <p:spPr>
              <a:xfrm>
                <a:off x="5547862" y="2936387"/>
                <a:ext cx="216000" cy="216000"/>
              </a:xfrm>
              <a:prstGeom prst="ellipse">
                <a:avLst/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4" name="橢圓 53"/>
            <p:cNvSpPr/>
            <p:nvPr/>
          </p:nvSpPr>
          <p:spPr>
            <a:xfrm>
              <a:off x="3237397" y="1961999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/>
            <p:cNvSpPr/>
            <p:nvPr/>
          </p:nvSpPr>
          <p:spPr>
            <a:xfrm>
              <a:off x="3370084" y="198726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橢圓 55"/>
            <p:cNvSpPr/>
            <p:nvPr/>
          </p:nvSpPr>
          <p:spPr>
            <a:xfrm>
              <a:off x="3396646" y="179658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/>
            <p:cNvSpPr/>
            <p:nvPr/>
          </p:nvSpPr>
          <p:spPr>
            <a:xfrm>
              <a:off x="3582779" y="182617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/>
            <p:cNvSpPr/>
            <p:nvPr/>
          </p:nvSpPr>
          <p:spPr>
            <a:xfrm>
              <a:off x="3201731" y="214763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/>
            <p:cNvSpPr/>
            <p:nvPr/>
          </p:nvSpPr>
          <p:spPr>
            <a:xfrm>
              <a:off x="2801019" y="189555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/>
            <p:cNvSpPr/>
            <p:nvPr/>
          </p:nvSpPr>
          <p:spPr>
            <a:xfrm>
              <a:off x="2376157" y="254964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/>
            <p:cNvSpPr/>
            <p:nvPr/>
          </p:nvSpPr>
          <p:spPr>
            <a:xfrm>
              <a:off x="2452840" y="269531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/>
            <p:cNvSpPr/>
            <p:nvPr/>
          </p:nvSpPr>
          <p:spPr>
            <a:xfrm>
              <a:off x="2871780" y="218267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2765756" y="248485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/>
            <p:cNvSpPr/>
            <p:nvPr/>
          </p:nvSpPr>
          <p:spPr>
            <a:xfrm>
              <a:off x="2349552" y="569229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/>
            <p:cNvSpPr/>
            <p:nvPr/>
          </p:nvSpPr>
          <p:spPr>
            <a:xfrm>
              <a:off x="2907536" y="432100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2068774" y="3175094"/>
              <a:ext cx="45719" cy="4571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/>
            <p:cNvSpPr/>
            <p:nvPr/>
          </p:nvSpPr>
          <p:spPr>
            <a:xfrm>
              <a:off x="2341469" y="307363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/>
            <p:cNvSpPr/>
            <p:nvPr/>
          </p:nvSpPr>
          <p:spPr>
            <a:xfrm>
              <a:off x="2685463" y="297321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/>
            <p:cNvSpPr/>
            <p:nvPr/>
          </p:nvSpPr>
          <p:spPr>
            <a:xfrm>
              <a:off x="2680729" y="339842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/>
            <p:cNvSpPr/>
            <p:nvPr/>
          </p:nvSpPr>
          <p:spPr>
            <a:xfrm>
              <a:off x="2423736" y="402176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橢圓 70"/>
            <p:cNvSpPr/>
            <p:nvPr/>
          </p:nvSpPr>
          <p:spPr>
            <a:xfrm>
              <a:off x="3201211" y="267377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橢圓 71"/>
            <p:cNvSpPr/>
            <p:nvPr/>
          </p:nvSpPr>
          <p:spPr>
            <a:xfrm>
              <a:off x="3698659" y="262162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橢圓 72"/>
            <p:cNvSpPr/>
            <p:nvPr/>
          </p:nvSpPr>
          <p:spPr>
            <a:xfrm>
              <a:off x="3256662" y="167579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橢圓 73"/>
            <p:cNvSpPr/>
            <p:nvPr/>
          </p:nvSpPr>
          <p:spPr>
            <a:xfrm>
              <a:off x="3222993" y="174591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橢圓 74"/>
            <p:cNvSpPr/>
            <p:nvPr/>
          </p:nvSpPr>
          <p:spPr>
            <a:xfrm>
              <a:off x="3442719" y="166735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橢圓 75"/>
            <p:cNvSpPr/>
            <p:nvPr/>
          </p:nvSpPr>
          <p:spPr>
            <a:xfrm>
              <a:off x="1930484" y="323938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橢圓 76"/>
            <p:cNvSpPr/>
            <p:nvPr/>
          </p:nvSpPr>
          <p:spPr>
            <a:xfrm>
              <a:off x="3631557" y="232752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橢圓 77"/>
            <p:cNvSpPr/>
            <p:nvPr/>
          </p:nvSpPr>
          <p:spPr>
            <a:xfrm>
              <a:off x="1404318" y="470123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橢圓 78"/>
            <p:cNvSpPr/>
            <p:nvPr/>
          </p:nvSpPr>
          <p:spPr>
            <a:xfrm>
              <a:off x="1671609" y="346113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橢圓 79"/>
            <p:cNvSpPr/>
            <p:nvPr/>
          </p:nvSpPr>
          <p:spPr>
            <a:xfrm>
              <a:off x="1365518" y="486238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橢圓 80"/>
            <p:cNvSpPr/>
            <p:nvPr/>
          </p:nvSpPr>
          <p:spPr>
            <a:xfrm>
              <a:off x="1902759" y="584563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橢圓 81"/>
            <p:cNvSpPr/>
            <p:nvPr/>
          </p:nvSpPr>
          <p:spPr>
            <a:xfrm>
              <a:off x="3109715" y="165748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橢圓 82"/>
            <p:cNvSpPr/>
            <p:nvPr/>
          </p:nvSpPr>
          <p:spPr>
            <a:xfrm>
              <a:off x="3484694" y="203588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橢圓 83"/>
            <p:cNvSpPr/>
            <p:nvPr/>
          </p:nvSpPr>
          <p:spPr>
            <a:xfrm>
              <a:off x="2776808" y="203588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橢圓 84"/>
            <p:cNvSpPr/>
            <p:nvPr/>
          </p:nvSpPr>
          <p:spPr>
            <a:xfrm>
              <a:off x="2864999" y="184722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橢圓 85"/>
            <p:cNvSpPr/>
            <p:nvPr/>
          </p:nvSpPr>
          <p:spPr>
            <a:xfrm>
              <a:off x="3201211" y="153291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橢圓 86"/>
            <p:cNvSpPr/>
            <p:nvPr/>
          </p:nvSpPr>
          <p:spPr>
            <a:xfrm>
              <a:off x="2821207" y="231409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橢圓 87"/>
            <p:cNvSpPr/>
            <p:nvPr/>
          </p:nvSpPr>
          <p:spPr>
            <a:xfrm>
              <a:off x="2051182" y="273945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橢圓 88"/>
            <p:cNvSpPr/>
            <p:nvPr/>
          </p:nvSpPr>
          <p:spPr>
            <a:xfrm>
              <a:off x="2528189" y="310392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橢圓 89"/>
            <p:cNvSpPr/>
            <p:nvPr/>
          </p:nvSpPr>
          <p:spPr>
            <a:xfrm>
              <a:off x="1930483" y="3073629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橢圓 90"/>
            <p:cNvSpPr/>
            <p:nvPr/>
          </p:nvSpPr>
          <p:spPr>
            <a:xfrm>
              <a:off x="2028229" y="332685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橢圓 91"/>
            <p:cNvSpPr/>
            <p:nvPr/>
          </p:nvSpPr>
          <p:spPr>
            <a:xfrm>
              <a:off x="2215388" y="317852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橢圓 92"/>
            <p:cNvSpPr/>
            <p:nvPr/>
          </p:nvSpPr>
          <p:spPr>
            <a:xfrm>
              <a:off x="1725025" y="359267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橢圓 93"/>
            <p:cNvSpPr/>
            <p:nvPr/>
          </p:nvSpPr>
          <p:spPr>
            <a:xfrm>
              <a:off x="1996117" y="312792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橢圓 94"/>
            <p:cNvSpPr/>
            <p:nvPr/>
          </p:nvSpPr>
          <p:spPr>
            <a:xfrm>
              <a:off x="2060607" y="368322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橢圓 95"/>
            <p:cNvSpPr/>
            <p:nvPr/>
          </p:nvSpPr>
          <p:spPr>
            <a:xfrm>
              <a:off x="3031024" y="203974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橢圓 96"/>
            <p:cNvSpPr/>
            <p:nvPr/>
          </p:nvSpPr>
          <p:spPr>
            <a:xfrm>
              <a:off x="1092310" y="483096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橢圓 97"/>
            <p:cNvSpPr/>
            <p:nvPr/>
          </p:nvSpPr>
          <p:spPr>
            <a:xfrm>
              <a:off x="1475768" y="383908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橢圓 98"/>
            <p:cNvSpPr/>
            <p:nvPr/>
          </p:nvSpPr>
          <p:spPr>
            <a:xfrm>
              <a:off x="1961236" y="427802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橢圓 99"/>
            <p:cNvSpPr/>
            <p:nvPr/>
          </p:nvSpPr>
          <p:spPr>
            <a:xfrm>
              <a:off x="1353178" y="358410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橢圓 100"/>
            <p:cNvSpPr/>
            <p:nvPr/>
          </p:nvSpPr>
          <p:spPr>
            <a:xfrm>
              <a:off x="3257182" y="333804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橢圓 101"/>
            <p:cNvSpPr/>
            <p:nvPr/>
          </p:nvSpPr>
          <p:spPr>
            <a:xfrm>
              <a:off x="2757953" y="501615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橢圓 102"/>
            <p:cNvSpPr/>
            <p:nvPr/>
          </p:nvSpPr>
          <p:spPr>
            <a:xfrm>
              <a:off x="1612211" y="390203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橢圓 103"/>
            <p:cNvSpPr/>
            <p:nvPr/>
          </p:nvSpPr>
          <p:spPr>
            <a:xfrm>
              <a:off x="1569210" y="493054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" name="橢圓 104"/>
            <p:cNvSpPr/>
            <p:nvPr/>
          </p:nvSpPr>
          <p:spPr>
            <a:xfrm>
              <a:off x="1816039" y="505649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橢圓 105"/>
            <p:cNvSpPr/>
            <p:nvPr/>
          </p:nvSpPr>
          <p:spPr>
            <a:xfrm>
              <a:off x="2005734" y="490339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橢圓 106"/>
            <p:cNvSpPr/>
            <p:nvPr/>
          </p:nvSpPr>
          <p:spPr>
            <a:xfrm>
              <a:off x="2124158" y="303722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橢圓 107"/>
            <p:cNvSpPr/>
            <p:nvPr/>
          </p:nvSpPr>
          <p:spPr>
            <a:xfrm>
              <a:off x="2806008" y="181966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3344674" y="169032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3595119" y="181975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橢圓 110"/>
            <p:cNvSpPr/>
            <p:nvPr/>
          </p:nvSpPr>
          <p:spPr>
            <a:xfrm>
              <a:off x="3617114" y="196011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橢圓 111"/>
            <p:cNvSpPr/>
            <p:nvPr/>
          </p:nvSpPr>
          <p:spPr>
            <a:xfrm>
              <a:off x="3335560" y="157998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橢圓 112"/>
            <p:cNvSpPr/>
            <p:nvPr/>
          </p:nvSpPr>
          <p:spPr>
            <a:xfrm>
              <a:off x="3149520" y="1690319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橢圓 113"/>
            <p:cNvSpPr/>
            <p:nvPr/>
          </p:nvSpPr>
          <p:spPr>
            <a:xfrm>
              <a:off x="3683475" y="182788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橢圓 114"/>
            <p:cNvSpPr/>
            <p:nvPr/>
          </p:nvSpPr>
          <p:spPr>
            <a:xfrm>
              <a:off x="3289808" y="182051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橢圓 115"/>
            <p:cNvSpPr/>
            <p:nvPr/>
          </p:nvSpPr>
          <p:spPr>
            <a:xfrm>
              <a:off x="3289807" y="205926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3768075" y="173009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2986942" y="224276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2908879" y="176536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2702182" y="186272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3430460" y="149596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2886575" y="201483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2540082" y="225497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2387682" y="218846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2540082" y="210263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1503493" y="4213129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1950283" y="442954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1318285" y="3961813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橢圓 128"/>
            <p:cNvSpPr/>
            <p:nvPr/>
          </p:nvSpPr>
          <p:spPr>
            <a:xfrm>
              <a:off x="2091633" y="427802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橢圓 129"/>
            <p:cNvSpPr/>
            <p:nvPr/>
          </p:nvSpPr>
          <p:spPr>
            <a:xfrm>
              <a:off x="1612211" y="424531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橢圓 130"/>
            <p:cNvSpPr/>
            <p:nvPr/>
          </p:nvSpPr>
          <p:spPr>
            <a:xfrm>
              <a:off x="1537996" y="432168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2113636" y="443042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2049147" y="622885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1961236" y="550690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2266036" y="458282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1676381" y="520414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1961236" y="511544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" name="橢圓 137"/>
            <p:cNvSpPr/>
            <p:nvPr/>
          </p:nvSpPr>
          <p:spPr>
            <a:xfrm>
              <a:off x="1419676" y="562730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" name="橢圓 138"/>
            <p:cNvSpPr/>
            <p:nvPr/>
          </p:nvSpPr>
          <p:spPr>
            <a:xfrm>
              <a:off x="1875032" y="5665141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0" name="橢圓 139"/>
            <p:cNvSpPr/>
            <p:nvPr/>
          </p:nvSpPr>
          <p:spPr>
            <a:xfrm>
              <a:off x="2178387" y="662802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1" name="橢圓 140"/>
            <p:cNvSpPr/>
            <p:nvPr/>
          </p:nvSpPr>
          <p:spPr>
            <a:xfrm>
              <a:off x="2549009" y="473369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橢圓 141"/>
            <p:cNvSpPr/>
            <p:nvPr/>
          </p:nvSpPr>
          <p:spPr>
            <a:xfrm>
              <a:off x="2124158" y="5070450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橢圓 142"/>
            <p:cNvSpPr/>
            <p:nvPr/>
          </p:nvSpPr>
          <p:spPr>
            <a:xfrm>
              <a:off x="1565721" y="475156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4" name="橢圓 143"/>
            <p:cNvSpPr/>
            <p:nvPr/>
          </p:nvSpPr>
          <p:spPr>
            <a:xfrm>
              <a:off x="1271871" y="499111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2122932" y="4845664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1499722" y="4548102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3312113" y="2132797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3761778" y="182617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3344080" y="183847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3628419" y="1640748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3564118" y="2032395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橢圓 152"/>
            <p:cNvSpPr/>
            <p:nvPr/>
          </p:nvSpPr>
          <p:spPr>
            <a:xfrm>
              <a:off x="1201188" y="487648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1798314" y="5167636"/>
              <a:ext cx="55451" cy="542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46" name="內容版面配置區 18"/>
          <p:cNvSpPr txBox="1">
            <a:spLocks/>
          </p:cNvSpPr>
          <p:nvPr/>
        </p:nvSpPr>
        <p:spPr>
          <a:xfrm>
            <a:off x="8939590" y="4730107"/>
            <a:ext cx="3856778" cy="24084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69675"/>
              </a:buClr>
              <a:buSzPct val="100000"/>
              <a:buFont typeface="Wingdings" panose="05000000000000000000" pitchFamily="2" charset="2"/>
              <a:buChar char="n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69675"/>
              </a:buClr>
              <a:buSzPct val="100000"/>
              <a:buFont typeface="Wingdings" panose="05000000000000000000" pitchFamily="2" charset="2"/>
              <a:buChar char="n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69675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69675"/>
              </a:buClr>
              <a:buSzPct val="100000"/>
              <a:buFont typeface="Wingdings" panose="05000000000000000000" pitchFamily="2" charset="2"/>
              <a:buChar char="n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69675"/>
              </a:buClr>
              <a:buSzPct val="100000"/>
              <a:buFont typeface="Wingdings" panose="05000000000000000000" pitchFamily="2" charset="2"/>
              <a:buChar char="n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zh-TW" sz="2000" b="1" dirty="0"/>
              <a:t>6家網區應變</a:t>
            </a:r>
            <a:r>
              <a:rPr lang="zh-TW" altLang="zh-TW" sz="2000" b="1" dirty="0" smtClean="0"/>
              <a:t>醫院</a:t>
            </a:r>
            <a:endParaRPr lang="en-US" altLang="zh-TW" sz="20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zh-TW" altLang="zh-TW" sz="2000" b="1" dirty="0"/>
              <a:t>16家縣市應變</a:t>
            </a:r>
            <a:r>
              <a:rPr lang="zh-TW" altLang="zh-TW" sz="2000" b="1" dirty="0" smtClean="0"/>
              <a:t>醫院</a:t>
            </a:r>
            <a:endParaRPr lang="en-US" altLang="zh-TW" sz="2000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000" b="1" dirty="0" smtClean="0"/>
              <a:t>115</a:t>
            </a:r>
            <a:r>
              <a:rPr lang="zh-TW" altLang="zh-TW" sz="2000" b="1" dirty="0">
                <a:latin typeface="Gill Sans"/>
                <a:ea typeface="Gill Sans"/>
                <a:cs typeface="Gill Sans"/>
                <a:sym typeface="Gill Sans"/>
              </a:rPr>
              <a:t>家隔離醫院</a:t>
            </a:r>
            <a:endParaRPr lang="zh-TW" altLang="en-US" sz="2000" b="1" dirty="0"/>
          </a:p>
        </p:txBody>
      </p:sp>
      <p:pic>
        <p:nvPicPr>
          <p:cNvPr id="347" name="圖片 346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834" y="4778891"/>
            <a:ext cx="589296" cy="589296"/>
          </a:xfrm>
          <a:prstGeom prst="rect">
            <a:avLst/>
          </a:prstGeom>
        </p:spPr>
      </p:pic>
      <p:grpSp>
        <p:nvGrpSpPr>
          <p:cNvPr id="348" name="群組 347"/>
          <p:cNvGrpSpPr/>
          <p:nvPr/>
        </p:nvGrpSpPr>
        <p:grpSpPr>
          <a:xfrm>
            <a:off x="8673180" y="5605484"/>
            <a:ext cx="183865" cy="316175"/>
            <a:chOff x="5547862" y="2936387"/>
            <a:chExt cx="216000" cy="396856"/>
          </a:xfrm>
        </p:grpSpPr>
        <p:cxnSp>
          <p:nvCxnSpPr>
            <p:cNvPr id="349" name="直線接點 348"/>
            <p:cNvCxnSpPr/>
            <p:nvPr/>
          </p:nvCxnSpPr>
          <p:spPr>
            <a:xfrm>
              <a:off x="5663974" y="2973243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0" name="橢圓 349"/>
            <p:cNvSpPr/>
            <p:nvPr/>
          </p:nvSpPr>
          <p:spPr>
            <a:xfrm>
              <a:off x="5547862" y="2936387"/>
              <a:ext cx="216000" cy="216000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1" name="橢圓 350"/>
          <p:cNvSpPr/>
          <p:nvPr/>
        </p:nvSpPr>
        <p:spPr>
          <a:xfrm>
            <a:off x="8734438" y="6204198"/>
            <a:ext cx="55451" cy="5429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矩形 187"/>
          <p:cNvSpPr/>
          <p:nvPr/>
        </p:nvSpPr>
        <p:spPr>
          <a:xfrm>
            <a:off x="7765943" y="4218870"/>
            <a:ext cx="352411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sz="24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SARS</a:t>
            </a:r>
            <a:r>
              <a:rPr lang="zh-TW" altLang="en-US" sz="2400" b="1" u="sng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後成立專責醫院</a:t>
            </a:r>
            <a:endParaRPr lang="zh-TW" altLang="en-US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9" name="矩形 188"/>
          <p:cNvSpPr/>
          <p:nvPr/>
        </p:nvSpPr>
        <p:spPr>
          <a:xfrm>
            <a:off x="452393" y="3439324"/>
            <a:ext cx="2884123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162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採檢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院所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342703" y="1067269"/>
            <a:ext cx="31734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137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應變及隔離醫院收治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輕症</a:t>
            </a:r>
            <a:endParaRPr lang="en-US" altLang="zh-TW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負壓隔離床空床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率</a:t>
            </a:r>
            <a:r>
              <a:rPr lang="en-US" altLang="zh-TW" sz="1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61%</a:t>
            </a:r>
            <a:endParaRPr lang="en-US" altLang="zh-TW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614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空床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1014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負壓隔離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床</a:t>
            </a:r>
            <a:endPara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476811" y="4950379"/>
            <a:ext cx="30848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家區域與醫學中心等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收治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重症</a:t>
            </a:r>
            <a:endParaRPr lang="en-US" altLang="zh-TW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負壓隔離床空床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率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54%</a:t>
            </a:r>
            <a:endParaRPr lang="en-US" altLang="zh-TW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328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空床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602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負壓隔離床</a:t>
            </a:r>
          </a:p>
        </p:txBody>
      </p:sp>
      <p:sp>
        <p:nvSpPr>
          <p:cNvPr id="192" name="向下箭號 191"/>
          <p:cNvSpPr/>
          <p:nvPr/>
        </p:nvSpPr>
        <p:spPr>
          <a:xfrm rot="10800000">
            <a:off x="1779274" y="2632712"/>
            <a:ext cx="469232" cy="766696"/>
          </a:xfrm>
          <a:prstGeom prst="downArrow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3" name="向下箭號 192"/>
          <p:cNvSpPr/>
          <p:nvPr/>
        </p:nvSpPr>
        <p:spPr>
          <a:xfrm>
            <a:off x="1789108" y="4259745"/>
            <a:ext cx="469232" cy="766696"/>
          </a:xfrm>
          <a:prstGeom prst="downArrow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135909" y="70651"/>
            <a:ext cx="3595263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</a:t>
            </a: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應變</a:t>
            </a:r>
            <a:endParaRPr lang="zh-TW" altLang="en-US" sz="44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4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="" xmlns:a16="http://schemas.microsoft.com/office/drawing/2014/main" id="{AE8A16A7-AC9E-41D8-ADAA-9783DCB2A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" t="2693" r="2448" b="9085"/>
          <a:stretch/>
        </p:blipFill>
        <p:spPr>
          <a:xfrm>
            <a:off x="884564" y="884600"/>
            <a:ext cx="10684129" cy="5973400"/>
          </a:xfrm>
          <a:prstGeom prst="rect">
            <a:avLst/>
          </a:prstGeom>
        </p:spPr>
      </p:pic>
      <p:sp>
        <p:nvSpPr>
          <p:cNvPr id="6" name="投影片編號版面配置區 1">
            <a:extLst>
              <a:ext uri="{FF2B5EF4-FFF2-40B4-BE49-F238E27FC236}">
                <a16:creationId xmlns="" xmlns:a16="http://schemas.microsoft.com/office/drawing/2014/main" id="{C8502129-CA7D-47C4-A5A9-7B06366D358B}"/>
              </a:ext>
            </a:extLst>
          </p:cNvPr>
          <p:cNvSpPr txBox="1">
            <a:spLocks/>
          </p:cNvSpPr>
          <p:nvPr/>
        </p:nvSpPr>
        <p:spPr>
          <a:xfrm>
            <a:off x="9220685" y="63324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r" defTabSz="1828434">
              <a:defRPr sz="2200"/>
            </a:lvl1pPr>
            <a:lvl2pPr marL="914217" defTabSz="1828434">
              <a:defRPr sz="3600"/>
            </a:lvl2pPr>
            <a:lvl3pPr marL="1828434" defTabSz="1828434">
              <a:defRPr sz="3600"/>
            </a:lvl3pPr>
            <a:lvl4pPr marL="2742651" defTabSz="1828434">
              <a:defRPr sz="3600"/>
            </a:lvl4pPr>
            <a:lvl5pPr marL="3656868" defTabSz="1828434">
              <a:defRPr sz="3600"/>
            </a:lvl5pPr>
            <a:lvl6pPr marL="4571086" defTabSz="1828434">
              <a:defRPr sz="3600"/>
            </a:lvl6pPr>
            <a:lvl7pPr marL="5485303" defTabSz="1828434">
              <a:defRPr sz="3600"/>
            </a:lvl7pPr>
            <a:lvl8pPr marL="6399520" defTabSz="1828434">
              <a:defRPr sz="3600"/>
            </a:lvl8pPr>
            <a:lvl9pPr marL="7313737" defTabSz="1828434">
              <a:defRPr sz="3600"/>
            </a:lvl9pPr>
          </a:lstStyle>
          <a:p>
            <a:fld id="{48F63A3B-78C7-47BE-AE5E-E10140E04643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2226521" y="0"/>
            <a:ext cx="7406195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ts val="300"/>
              </a:spcBef>
            </a:pPr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傳染病全球化 已勢不可擋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54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48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0"/>
          <p:cNvSpPr txBox="1">
            <a:spLocks noGrp="1"/>
          </p:cNvSpPr>
          <p:nvPr>
            <p:ph type="sldNum" sz="quarter" idx="12"/>
          </p:nvPr>
        </p:nvSpPr>
        <p:spPr>
          <a:xfrm>
            <a:off x="9405094" y="6321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1828434"/>
            <a:fld id="{00000000-1234-1234-1234-123412341234}" type="slidenum">
              <a:rPr lang="en-US" altLang="zh-TW" sz="2200">
                <a:solidFill>
                  <a:schemeClr val="tx1"/>
                </a:solidFill>
              </a:rPr>
              <a:pPr defTabSz="1828434"/>
              <a:t>30</a:t>
            </a:fld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18" name="Picture 11" descr="D:\Photo\20100826 內湖倉參觀\DSCF014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7935875" y="354966"/>
            <a:ext cx="2938439" cy="175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1" name="Picture 7" descr="口罩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36" y="4537276"/>
            <a:ext cx="2302476" cy="1726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口罩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333" y="4699006"/>
            <a:ext cx="2222138" cy="156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4" name="圓角矩形 23"/>
          <p:cNvSpPr/>
          <p:nvPr/>
        </p:nvSpPr>
        <p:spPr>
          <a:xfrm>
            <a:off x="147722" y="244608"/>
            <a:ext cx="4655506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防疫物資儲備</a:t>
            </a:r>
          </a:p>
        </p:txBody>
      </p:sp>
      <p:pic>
        <p:nvPicPr>
          <p:cNvPr id="9" name="Picture 6" descr="IMG_064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5370" y="2479168"/>
            <a:ext cx="2983926" cy="181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7409791" y="2200022"/>
            <a:ext cx="4469989" cy="5582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外科口罩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N95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口罩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呼吸器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隔離衣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防護衣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防護面罩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928678143"/>
              </p:ext>
            </p:extLst>
          </p:nvPr>
        </p:nvGraphicFramePr>
        <p:xfrm>
          <a:off x="98665" y="1439333"/>
          <a:ext cx="7571609" cy="5139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550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9"/>
          <p:cNvSpPr txBox="1">
            <a:spLocks noGrp="1"/>
          </p:cNvSpPr>
          <p:nvPr>
            <p:ph type="title"/>
          </p:nvPr>
        </p:nvSpPr>
        <p:spPr>
          <a:xfrm>
            <a:off x="107424" y="336778"/>
            <a:ext cx="58500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Microsoft JhengHei"/>
              </a:rPr>
              <a:t>民生口罩配銷持續進化</a:t>
            </a:r>
            <a:endParaRPr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Microsoft JhengHei"/>
            </a:endParaRPr>
          </a:p>
        </p:txBody>
      </p:sp>
      <p:sp>
        <p:nvSpPr>
          <p:cNvPr id="874" name="Google Shape;874;p39"/>
          <p:cNvSpPr txBox="1">
            <a:spLocks noGrp="1"/>
          </p:cNvSpPr>
          <p:nvPr>
            <p:ph type="sldNum" sz="quarter" idx="12"/>
          </p:nvPr>
        </p:nvSpPr>
        <p:spPr>
          <a:xfrm>
            <a:off x="9271010" y="63655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1828434"/>
            <a:fld id="{00000000-1234-1234-1234-123412341234}" type="slidenum">
              <a:rPr lang="en-US" altLang="zh-TW" sz="2200">
                <a:solidFill>
                  <a:schemeClr val="tx1"/>
                </a:solidFill>
                <a:sym typeface="Trebuchet MS"/>
              </a:rPr>
              <a:pPr defTabSz="1828434"/>
              <a:t>31</a:t>
            </a:fld>
            <a:endParaRPr sz="2200" dirty="0">
              <a:solidFill>
                <a:schemeClr val="tx1"/>
              </a:solidFill>
              <a:sym typeface="Trebuchet MS"/>
            </a:endParaRPr>
          </a:p>
        </p:txBody>
      </p:sp>
      <p:grpSp>
        <p:nvGrpSpPr>
          <p:cNvPr id="822" name="Google Shape;822;p39"/>
          <p:cNvGrpSpPr/>
          <p:nvPr/>
        </p:nvGrpSpPr>
        <p:grpSpPr>
          <a:xfrm>
            <a:off x="4343173" y="1909867"/>
            <a:ext cx="3819386" cy="4503170"/>
            <a:chOff x="4087718" y="3009900"/>
            <a:chExt cx="2494700" cy="2941326"/>
          </a:xfrm>
        </p:grpSpPr>
        <p:sp>
          <p:nvSpPr>
            <p:cNvPr id="823" name="Google Shape;823;p39"/>
            <p:cNvSpPr/>
            <p:nvPr/>
          </p:nvSpPr>
          <p:spPr>
            <a:xfrm>
              <a:off x="4089400" y="3009900"/>
              <a:ext cx="2493018" cy="29413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439" y="0"/>
                  </a:moveTo>
                  <a:lnTo>
                    <a:pt x="21600" y="1296"/>
                  </a:lnTo>
                  <a:lnTo>
                    <a:pt x="21600" y="2388"/>
                  </a:lnTo>
                  <a:lnTo>
                    <a:pt x="16670" y="4346"/>
                  </a:lnTo>
                  <a:cubicBezTo>
                    <a:pt x="16670" y="4346"/>
                    <a:pt x="10123" y="5661"/>
                    <a:pt x="7967" y="10539"/>
                  </a:cubicBezTo>
                  <a:lnTo>
                    <a:pt x="8363" y="11602"/>
                  </a:lnTo>
                  <a:lnTo>
                    <a:pt x="8429" y="12609"/>
                  </a:lnTo>
                  <a:lnTo>
                    <a:pt x="10112" y="13617"/>
                  </a:lnTo>
                  <a:lnTo>
                    <a:pt x="10112" y="14540"/>
                  </a:lnTo>
                  <a:lnTo>
                    <a:pt x="12731" y="14932"/>
                  </a:lnTo>
                  <a:lnTo>
                    <a:pt x="12731" y="20817"/>
                  </a:lnTo>
                  <a:lnTo>
                    <a:pt x="12731" y="21600"/>
                  </a:lnTo>
                  <a:lnTo>
                    <a:pt x="5887" y="20173"/>
                  </a:lnTo>
                  <a:lnTo>
                    <a:pt x="1419" y="15995"/>
                  </a:lnTo>
                  <a:lnTo>
                    <a:pt x="1254" y="15099"/>
                  </a:lnTo>
                  <a:lnTo>
                    <a:pt x="957" y="14232"/>
                  </a:lnTo>
                  <a:lnTo>
                    <a:pt x="297" y="10418"/>
                  </a:lnTo>
                  <a:lnTo>
                    <a:pt x="0" y="9550"/>
                  </a:lnTo>
                  <a:lnTo>
                    <a:pt x="2377" y="6547"/>
                  </a:lnTo>
                  <a:lnTo>
                    <a:pt x="2146" y="5568"/>
                  </a:lnTo>
                  <a:lnTo>
                    <a:pt x="6184" y="3665"/>
                  </a:lnTo>
                  <a:lnTo>
                    <a:pt x="6151" y="2630"/>
                  </a:lnTo>
                  <a:lnTo>
                    <a:pt x="11015" y="1903"/>
                  </a:lnTo>
                  <a:lnTo>
                    <a:pt x="11114" y="923"/>
                  </a:lnTo>
                  <a:lnTo>
                    <a:pt x="15680" y="1063"/>
                  </a:lnTo>
                  <a:lnTo>
                    <a:pt x="16439" y="0"/>
                  </a:lnTo>
                  <a:close/>
                </a:path>
              </a:pathLst>
            </a:custGeom>
            <a:solidFill>
              <a:srgbClr val="475A5A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762436" y="3009900"/>
              <a:ext cx="817884" cy="4432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522" y="7117"/>
                  </a:moveTo>
                  <a:lnTo>
                    <a:pt x="0" y="17330"/>
                  </a:lnTo>
                  <a:lnTo>
                    <a:pt x="6876" y="21600"/>
                  </a:lnTo>
                  <a:lnTo>
                    <a:pt x="21600" y="8603"/>
                  </a:lnTo>
                  <a:lnTo>
                    <a:pt x="5870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5372100" y="3136899"/>
              <a:ext cx="525798" cy="3733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383" y="21600"/>
                  </a:moveTo>
                  <a:lnTo>
                    <a:pt x="0" y="0"/>
                  </a:lnTo>
                  <a:lnTo>
                    <a:pt x="21600" y="1102"/>
                  </a:lnTo>
                  <a:lnTo>
                    <a:pt x="16122" y="13224"/>
                  </a:lnTo>
                  <a:lnTo>
                    <a:pt x="16122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4798917" y="3268945"/>
              <a:ext cx="664200" cy="4356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4912"/>
                  </a:moveTo>
                  <a:lnTo>
                    <a:pt x="13629" y="21600"/>
                  </a:lnTo>
                  <a:lnTo>
                    <a:pt x="21600" y="18955"/>
                  </a:lnTo>
                  <a:lnTo>
                    <a:pt x="18255" y="0"/>
                  </a:lnTo>
                  <a:close/>
                </a:path>
              </a:pathLst>
            </a:custGeom>
            <a:solidFill>
              <a:srgbClr val="0C5D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335746" y="3506881"/>
              <a:ext cx="877554" cy="4699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1968"/>
                  </a:moveTo>
                  <a:lnTo>
                    <a:pt x="17192" y="21600"/>
                  </a:lnTo>
                  <a:lnTo>
                    <a:pt x="21600" y="15470"/>
                  </a:lnTo>
                  <a:lnTo>
                    <a:pt x="114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087718" y="3900582"/>
              <a:ext cx="962658" cy="4089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19719" y="19990"/>
                  </a:lnTo>
                  <a:lnTo>
                    <a:pt x="21600" y="10465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A3C1FF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4121561" y="4393341"/>
              <a:ext cx="932202" cy="5461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66" y="21600"/>
                  </a:moveTo>
                  <a:lnTo>
                    <a:pt x="21600" y="7384"/>
                  </a:lnTo>
                  <a:lnTo>
                    <a:pt x="20099" y="0"/>
                  </a:lnTo>
                  <a:lnTo>
                    <a:pt x="0" y="105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234145" y="4727764"/>
              <a:ext cx="1022328" cy="8013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9140"/>
                  </a:moveTo>
                  <a:lnTo>
                    <a:pt x="17495" y="0"/>
                  </a:lnTo>
                  <a:lnTo>
                    <a:pt x="21600" y="3697"/>
                  </a:lnTo>
                  <a:lnTo>
                    <a:pt x="10787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775199" y="4991099"/>
              <a:ext cx="783594" cy="8560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6761"/>
                  </a:moveTo>
                  <a:lnTo>
                    <a:pt x="13268" y="0"/>
                  </a:lnTo>
                  <a:lnTo>
                    <a:pt x="21600" y="134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832" name="Google Shape;832;p39"/>
          <p:cNvGrpSpPr/>
          <p:nvPr/>
        </p:nvGrpSpPr>
        <p:grpSpPr>
          <a:xfrm>
            <a:off x="7643067" y="3971633"/>
            <a:ext cx="3779628" cy="1382445"/>
            <a:chOff x="8921977" y="1466725"/>
            <a:chExt cx="3779628" cy="1382445"/>
          </a:xfrm>
        </p:grpSpPr>
        <p:sp>
          <p:nvSpPr>
            <p:cNvPr id="833" name="Google Shape;833;p39"/>
            <p:cNvSpPr txBox="1"/>
            <p:nvPr/>
          </p:nvSpPr>
          <p:spPr>
            <a:xfrm>
              <a:off x="8921977" y="1466725"/>
              <a:ext cx="229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b" anchorCtr="0">
              <a:spAutoFit/>
            </a:bodyPr>
            <a:lstStyle/>
            <a:p>
              <a:pPr lvl="0" algn="r"/>
              <a:r>
                <a:rPr lang="zh-TW" altLang="en-US" sz="2400" b="1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口罩實名制</a:t>
              </a:r>
              <a:r>
                <a:rPr lang="en-US" altLang="zh-TW" sz="2400" b="1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1.0</a:t>
              </a:r>
              <a:endParaRPr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34" name="Google Shape;834;p39"/>
            <p:cNvSpPr txBox="1"/>
            <p:nvPr/>
          </p:nvSpPr>
          <p:spPr>
            <a:xfrm>
              <a:off x="8929771" y="1925881"/>
              <a:ext cx="3771834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r>
                <a:rPr lang="en-US" altLang="zh-TW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2/6</a:t>
              </a:r>
              <a:r>
                <a:rPr lang="zh-TW" alt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起</a:t>
              </a:r>
              <a:r>
                <a:rPr lang="zh-TW" altLang="zh-TW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實施，</a:t>
              </a:r>
              <a:r>
                <a:rPr lang="zh-TW" altLang="zh-TW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民眾可持健保卡至</a:t>
              </a:r>
              <a:r>
                <a:rPr lang="en-US" altLang="zh-TW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6,000</a:t>
              </a:r>
              <a:r>
                <a:rPr lang="zh-TW" altLang="zh-TW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多家健保特約藥局及</a:t>
              </a:r>
              <a:r>
                <a:rPr lang="en-US" altLang="zh-TW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300</a:t>
              </a:r>
              <a:r>
                <a:rPr lang="zh-TW" altLang="zh-TW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多家衛生所購買</a:t>
              </a:r>
              <a:r>
                <a:rPr lang="zh-TW" altLang="zh-TW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口罩</a:t>
              </a:r>
              <a:r>
                <a:rPr lang="zh-TW" altLang="en-US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，</a:t>
              </a:r>
              <a:r>
                <a:rPr lang="zh-TW" altLang="zh-TW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讓</a:t>
              </a:r>
              <a:r>
                <a:rPr lang="zh-TW" altLang="zh-TW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資源分配更公平</a:t>
              </a:r>
              <a:r>
                <a:rPr lang="zh-TW" altLang="zh-TW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。</a:t>
              </a:r>
              <a:endParaRPr lang="zh-TW" altLang="zh-TW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39"/>
          <p:cNvGrpSpPr/>
          <p:nvPr/>
        </p:nvGrpSpPr>
        <p:grpSpPr>
          <a:xfrm>
            <a:off x="674166" y="3618158"/>
            <a:ext cx="3671581" cy="1368858"/>
            <a:chOff x="340730" y="2641353"/>
            <a:chExt cx="3671581" cy="1368858"/>
          </a:xfrm>
        </p:grpSpPr>
        <p:sp>
          <p:nvSpPr>
            <p:cNvPr id="836" name="Google Shape;836;p39"/>
            <p:cNvSpPr txBox="1"/>
            <p:nvPr/>
          </p:nvSpPr>
          <p:spPr>
            <a:xfrm>
              <a:off x="572341" y="2641353"/>
              <a:ext cx="2937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b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dirty="0" smtClea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口罩實名制</a:t>
              </a:r>
              <a:r>
                <a:rPr lang="en-US" altLang="zh-TW" sz="2400" b="1" dirty="0" smtClea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2.0</a:t>
              </a:r>
              <a:endParaRPr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37" name="Google Shape;837;p39"/>
            <p:cNvSpPr txBox="1"/>
            <p:nvPr/>
          </p:nvSpPr>
          <p:spPr>
            <a:xfrm>
              <a:off x="340730" y="3086922"/>
              <a:ext cx="3671581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lvl="0" algn="just"/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r>
                <a:rPr 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</a:t>
              </a:r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12</a:t>
              </a:r>
              <a:r>
                <a:rPr 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起</a:t>
              </a:r>
              <a:r>
                <a:rPr lang="zh-TW" altLang="en-US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新增「</a:t>
              </a:r>
              <a:r>
                <a:rPr lang="en-US" altLang="zh-TW" dirty="0" err="1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eMask</a:t>
              </a:r>
              <a:r>
                <a:rPr lang="zh-TW" altLang="en-US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口罩預購系統」、「健保快易通行動</a:t>
              </a:r>
              <a:r>
                <a:rPr lang="en-US" altLang="zh-TW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APP</a:t>
              </a:r>
              <a:r>
                <a:rPr lang="zh-TW" altLang="en-US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」線上預購通路，滿足民眾不同生活型態</a:t>
              </a:r>
              <a:endParaRPr sz="18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838" name="Google Shape;838;p39"/>
          <p:cNvGrpSpPr/>
          <p:nvPr/>
        </p:nvGrpSpPr>
        <p:grpSpPr>
          <a:xfrm>
            <a:off x="7946529" y="2806797"/>
            <a:ext cx="3510692" cy="1063231"/>
            <a:chOff x="8903278" y="1508940"/>
            <a:chExt cx="3510692" cy="1063231"/>
          </a:xfrm>
        </p:grpSpPr>
        <p:sp>
          <p:nvSpPr>
            <p:cNvPr id="839" name="Google Shape;839;p39"/>
            <p:cNvSpPr txBox="1"/>
            <p:nvPr/>
          </p:nvSpPr>
          <p:spPr>
            <a:xfrm>
              <a:off x="8903278" y="1508940"/>
              <a:ext cx="31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b" anchorCtr="0">
              <a:spAutoFit/>
            </a:bodyPr>
            <a:lstStyle/>
            <a:p>
              <a:pPr lvl="0"/>
              <a:r>
                <a:rPr lang="zh-TW" altLang="en-US" sz="2400" b="1" dirty="0" smtClea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口罩可寄給海外親人</a:t>
              </a:r>
              <a:endParaRPr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40" name="Google Shape;840;p39"/>
            <p:cNvSpPr txBox="1"/>
            <p:nvPr/>
          </p:nvSpPr>
          <p:spPr>
            <a:xfrm>
              <a:off x="8903278" y="1925881"/>
              <a:ext cx="351069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lvl="0" algn="just"/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4/9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起，收寄雙方為</a:t>
              </a:r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親等內之親人，</a:t>
              </a:r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個月可郵寄</a:t>
              </a:r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30</a:t>
              </a:r>
              <a:r>
                <a:rPr lang="zh-TW" altLang="en-US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片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海外</a:t>
              </a:r>
              <a:r>
                <a:rPr lang="zh-TW" altLang="en-US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。</a:t>
              </a:r>
              <a:endParaRPr lang="zh-TW" altLang="en-US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841" name="Google Shape;841;p39"/>
          <p:cNvSpPr txBox="1"/>
          <p:nvPr/>
        </p:nvSpPr>
        <p:spPr>
          <a:xfrm>
            <a:off x="1258878" y="2408612"/>
            <a:ext cx="30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口罩實名制</a:t>
            </a: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3.0</a:t>
            </a:r>
          </a:p>
        </p:txBody>
      </p:sp>
      <p:grpSp>
        <p:nvGrpSpPr>
          <p:cNvPr id="842" name="Google Shape;842;p39"/>
          <p:cNvGrpSpPr/>
          <p:nvPr/>
        </p:nvGrpSpPr>
        <p:grpSpPr>
          <a:xfrm>
            <a:off x="8267171" y="1556277"/>
            <a:ext cx="3547380" cy="1106700"/>
            <a:chOff x="8606117" y="1465471"/>
            <a:chExt cx="3527625" cy="1106700"/>
          </a:xfrm>
        </p:grpSpPr>
        <p:sp>
          <p:nvSpPr>
            <p:cNvPr id="843" name="Google Shape;843;p39"/>
            <p:cNvSpPr txBox="1"/>
            <p:nvPr/>
          </p:nvSpPr>
          <p:spPr>
            <a:xfrm>
              <a:off x="9015895" y="1465471"/>
              <a:ext cx="2937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b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400" b="1" dirty="0" smtClea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兒童口罩預購</a:t>
              </a:r>
              <a:endParaRPr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44" name="Google Shape;844;p39"/>
            <p:cNvSpPr txBox="1"/>
            <p:nvPr/>
          </p:nvSpPr>
          <p:spPr>
            <a:xfrm>
              <a:off x="8606117" y="1925881"/>
              <a:ext cx="352762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lvl="0"/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5/18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起新增兒童尺寸口罩，</a:t>
              </a:r>
              <a:r>
                <a:rPr lang="en-US" altLang="zh-TW" sz="1800" dirty="0" err="1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eMask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、健保快易通</a:t>
              </a:r>
              <a:r>
                <a:rPr lang="en-US" altLang="zh-TW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App</a:t>
              </a:r>
              <a:r>
                <a:rPr lang="zh-TW" altLang="en-US" sz="1800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、超商</a:t>
              </a:r>
              <a:r>
                <a:rPr lang="zh-TW" altLang="en-US" dirty="0" smtClean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皆可訂。</a:t>
              </a:r>
              <a:endParaRPr sz="1800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846" name="Google Shape;846;p39"/>
          <p:cNvSpPr txBox="1"/>
          <p:nvPr/>
        </p:nvSpPr>
        <p:spPr>
          <a:xfrm>
            <a:off x="394766" y="1310561"/>
            <a:ext cx="56007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推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動</a:t>
            </a:r>
            <a:r>
              <a:rPr lang="zh-TW" sz="28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口罩</a:t>
            </a:r>
            <a:r>
              <a:rPr lang="zh-TW" sz="28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實名制</a:t>
            </a:r>
            <a:r>
              <a:rPr lang="zh-TW" sz="28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28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公平、便利又安心</a:t>
            </a:r>
            <a:endParaRPr sz="28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48" name="Google Shape;848;p39"/>
          <p:cNvGrpSpPr/>
          <p:nvPr/>
        </p:nvGrpSpPr>
        <p:grpSpPr>
          <a:xfrm>
            <a:off x="653922" y="5165737"/>
            <a:ext cx="3935001" cy="1720436"/>
            <a:chOff x="711057" y="4996327"/>
            <a:chExt cx="3080477" cy="1720436"/>
          </a:xfrm>
        </p:grpSpPr>
        <p:grpSp>
          <p:nvGrpSpPr>
            <p:cNvPr id="849" name="Google Shape;849;p39"/>
            <p:cNvGrpSpPr/>
            <p:nvPr/>
          </p:nvGrpSpPr>
          <p:grpSpPr>
            <a:xfrm>
              <a:off x="742241" y="4996327"/>
              <a:ext cx="3049293" cy="1720435"/>
              <a:chOff x="60071" y="4710577"/>
              <a:chExt cx="3049293" cy="1720435"/>
            </a:xfrm>
          </p:grpSpPr>
          <p:sp>
            <p:nvSpPr>
              <p:cNvPr id="850" name="Google Shape;850;p39"/>
              <p:cNvSpPr txBox="1"/>
              <p:nvPr/>
            </p:nvSpPr>
            <p:spPr>
              <a:xfrm>
                <a:off x="172364" y="4710577"/>
                <a:ext cx="2937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b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超商、連鎖藥局每人3片</a:t>
                </a:r>
                <a:endParaRPr sz="2400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851" name="Google Shape;851;p39"/>
              <p:cNvSpPr txBox="1"/>
              <p:nvPr/>
            </p:nvSpPr>
            <p:spPr>
              <a:xfrm>
                <a:off x="60071" y="5230712"/>
                <a:ext cx="3025500" cy="120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dirty="0">
                    <a:solidFill>
                      <a:srgbClr val="3F3F3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1/28-30每日釋出600萬片疾管署之戦備庫存至4大超商；29、30共釋出470萬片至醫院內部或周圍藥妝醫材通路</a:t>
                </a:r>
                <a:endParaRPr sz="18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852" name="Google Shape;852;p39"/>
            <p:cNvSpPr/>
            <p:nvPr/>
          </p:nvSpPr>
          <p:spPr>
            <a:xfrm>
              <a:off x="711057" y="5031059"/>
              <a:ext cx="497700" cy="402000"/>
            </a:xfrm>
            <a:prstGeom prst="trapezoid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02</a:t>
              </a:r>
              <a:endParaRPr/>
            </a:p>
          </p:txBody>
        </p:sp>
      </p:grpSp>
      <p:grpSp>
        <p:nvGrpSpPr>
          <p:cNvPr id="853" name="Google Shape;853;p39"/>
          <p:cNvGrpSpPr/>
          <p:nvPr/>
        </p:nvGrpSpPr>
        <p:grpSpPr>
          <a:xfrm>
            <a:off x="8082543" y="5474560"/>
            <a:ext cx="2937110" cy="1382445"/>
            <a:chOff x="7882471" y="4938088"/>
            <a:chExt cx="2937110" cy="1382445"/>
          </a:xfrm>
        </p:grpSpPr>
        <p:grpSp>
          <p:nvGrpSpPr>
            <p:cNvPr id="854" name="Google Shape;854;p39"/>
            <p:cNvGrpSpPr/>
            <p:nvPr/>
          </p:nvGrpSpPr>
          <p:grpSpPr>
            <a:xfrm>
              <a:off x="7882471" y="4938088"/>
              <a:ext cx="2937000" cy="1382445"/>
              <a:chOff x="8921977" y="4073386"/>
              <a:chExt cx="2937000" cy="1382445"/>
            </a:xfrm>
          </p:grpSpPr>
          <p:sp>
            <p:nvSpPr>
              <p:cNvPr id="855" name="Google Shape;855;p39"/>
              <p:cNvSpPr txBox="1"/>
              <p:nvPr/>
            </p:nvSpPr>
            <p:spPr>
              <a:xfrm>
                <a:off x="8921977" y="4073386"/>
                <a:ext cx="2937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b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dirty="0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釋出戰備口罩應急</a:t>
                </a:r>
                <a:endParaRPr sz="2400" b="1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856" name="Google Shape;856;p39"/>
              <p:cNvSpPr txBox="1"/>
              <p:nvPr/>
            </p:nvSpPr>
            <p:spPr>
              <a:xfrm>
                <a:off x="8929772" y="4532542"/>
                <a:ext cx="2929200" cy="9232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sz="1800" dirty="0" smtClean="0">
                    <a:solidFill>
                      <a:srgbClr val="3F3F3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春節期間</a:t>
                </a:r>
                <a:r>
                  <a:rPr lang="zh-TW" sz="1800" dirty="0" smtClean="0">
                    <a:solidFill>
                      <a:srgbClr val="3F3F3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1</a:t>
                </a:r>
                <a:r>
                  <a:rPr lang="zh-TW" sz="1800" dirty="0">
                    <a:solidFill>
                      <a:srgbClr val="3F3F3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/22-1/23共釋出200萬片疾管署之戦備庫存至4大超商</a:t>
                </a:r>
                <a:endParaRPr sz="1800" dirty="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857" name="Google Shape;857;p39"/>
            <p:cNvSpPr/>
            <p:nvPr/>
          </p:nvSpPr>
          <p:spPr>
            <a:xfrm>
              <a:off x="10321881" y="4967904"/>
              <a:ext cx="497700" cy="402000"/>
            </a:xfrm>
            <a:prstGeom prst="trapezoid">
              <a:avLst>
                <a:gd name="adj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01</a:t>
              </a:r>
              <a:endParaRPr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858" name="Google Shape;858;p39"/>
          <p:cNvSpPr/>
          <p:nvPr/>
        </p:nvSpPr>
        <p:spPr>
          <a:xfrm>
            <a:off x="674167" y="3633134"/>
            <a:ext cx="497700" cy="402000"/>
          </a:xfrm>
          <a:prstGeom prst="trapezoid">
            <a:avLst>
              <a:gd name="adj" fmla="val 25000"/>
            </a:avLst>
          </a:prstGeom>
          <a:solidFill>
            <a:srgbClr val="A3C1FF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04</a:t>
            </a:r>
            <a:endParaRPr/>
          </a:p>
        </p:txBody>
      </p:sp>
      <p:sp>
        <p:nvSpPr>
          <p:cNvPr id="859" name="Google Shape;859;p39"/>
          <p:cNvSpPr/>
          <p:nvPr/>
        </p:nvSpPr>
        <p:spPr>
          <a:xfrm>
            <a:off x="10642610" y="4028093"/>
            <a:ext cx="497700" cy="402000"/>
          </a:xfrm>
          <a:prstGeom prst="trapezoid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03</a:t>
            </a:r>
            <a:endParaRPr/>
          </a:p>
        </p:txBody>
      </p:sp>
      <p:sp>
        <p:nvSpPr>
          <p:cNvPr id="860" name="Google Shape;860;p39"/>
          <p:cNvSpPr/>
          <p:nvPr/>
        </p:nvSpPr>
        <p:spPr>
          <a:xfrm>
            <a:off x="774070" y="2438430"/>
            <a:ext cx="497700" cy="402000"/>
          </a:xfrm>
          <a:prstGeom prst="trapezoid">
            <a:avLst>
              <a:gd name="adj" fmla="val 25000"/>
            </a:avLst>
          </a:prstGeom>
          <a:solidFill>
            <a:srgbClr val="0C5DFF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06</a:t>
            </a:r>
            <a:endParaRPr/>
          </a:p>
        </p:txBody>
      </p:sp>
      <p:sp>
        <p:nvSpPr>
          <p:cNvPr id="861" name="Google Shape;861;p39"/>
          <p:cNvSpPr/>
          <p:nvPr/>
        </p:nvSpPr>
        <p:spPr>
          <a:xfrm>
            <a:off x="10723293" y="2834695"/>
            <a:ext cx="497700" cy="402000"/>
          </a:xfrm>
          <a:prstGeom prst="trapezoid">
            <a:avLst>
              <a:gd name="adj" fmla="val 25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05</a:t>
            </a:r>
            <a:endParaRPr/>
          </a:p>
        </p:txBody>
      </p:sp>
      <p:sp>
        <p:nvSpPr>
          <p:cNvPr id="863" name="Google Shape;863;p39"/>
          <p:cNvSpPr/>
          <p:nvPr/>
        </p:nvSpPr>
        <p:spPr>
          <a:xfrm>
            <a:off x="10924995" y="1584877"/>
            <a:ext cx="497700" cy="402000"/>
          </a:xfrm>
          <a:prstGeom prst="trapezoid">
            <a:avLst>
              <a:gd name="adj" fmla="val 25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07</a:t>
            </a:r>
            <a:endParaRPr/>
          </a:p>
        </p:txBody>
      </p:sp>
      <p:pic>
        <p:nvPicPr>
          <p:cNvPr id="864" name="Google Shape;8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8774" y="233753"/>
            <a:ext cx="1399336" cy="1566576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39"/>
          <p:cNvSpPr txBox="1"/>
          <p:nvPr/>
        </p:nvSpPr>
        <p:spPr>
          <a:xfrm>
            <a:off x="5766967" y="5348342"/>
            <a:ext cx="94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1/22</a:t>
            </a:r>
            <a:endParaRPr sz="2000" b="1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66" name="Google Shape;866;p39"/>
          <p:cNvSpPr txBox="1"/>
          <p:nvPr/>
        </p:nvSpPr>
        <p:spPr>
          <a:xfrm>
            <a:off x="4992477" y="4825171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1/28</a:t>
            </a:r>
            <a:endParaRPr sz="2000" b="1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67" name="Google Shape;867;p39"/>
          <p:cNvSpPr txBox="1"/>
          <p:nvPr/>
        </p:nvSpPr>
        <p:spPr>
          <a:xfrm>
            <a:off x="4694310" y="4082475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2</a:t>
            </a:r>
            <a:r>
              <a:rPr 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/</a:t>
            </a: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6</a:t>
            </a:r>
            <a:endParaRPr sz="2000" b="1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68" name="Google Shape;868;p39"/>
          <p:cNvSpPr txBox="1"/>
          <p:nvPr/>
        </p:nvSpPr>
        <p:spPr>
          <a:xfrm>
            <a:off x="4649290" y="3390325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3</a:t>
            </a:r>
            <a:r>
              <a:rPr 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/</a:t>
            </a: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12</a:t>
            </a:r>
            <a:endParaRPr sz="2000" b="1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69" name="Google Shape;869;p39"/>
          <p:cNvSpPr txBox="1"/>
          <p:nvPr/>
        </p:nvSpPr>
        <p:spPr>
          <a:xfrm>
            <a:off x="5035240" y="2836495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4</a:t>
            </a:r>
            <a:r>
              <a:rPr 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/</a:t>
            </a: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9</a:t>
            </a:r>
            <a:endParaRPr sz="2000" b="1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70" name="Google Shape;870;p39"/>
          <p:cNvSpPr txBox="1"/>
          <p:nvPr/>
        </p:nvSpPr>
        <p:spPr>
          <a:xfrm>
            <a:off x="827043" y="2866391"/>
            <a:ext cx="354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lvl="0" algn="just"/>
            <a:r>
              <a:rPr lang="en-US" altLang="zh-TW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TW" altLang="zh-TW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22</a:t>
            </a:r>
            <a:r>
              <a:rPr lang="zh-TW" altLang="en-US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起民眾可至</a:t>
            </a:r>
            <a:r>
              <a:rPr lang="en-US" altLang="zh-TW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altLang="en-US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萬多家超商門市預購取貨，大幅減少排隊時間。</a:t>
            </a:r>
          </a:p>
        </p:txBody>
      </p:sp>
      <p:sp>
        <p:nvSpPr>
          <p:cNvPr id="871" name="Google Shape;871;p39"/>
          <p:cNvSpPr txBox="1"/>
          <p:nvPr/>
        </p:nvSpPr>
        <p:spPr>
          <a:xfrm>
            <a:off x="5674851" y="2392635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4</a:t>
            </a:r>
            <a:r>
              <a:rPr 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/2</a:t>
            </a: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2</a:t>
            </a:r>
            <a:endParaRPr sz="2000" b="1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72" name="Google Shape;872;p39"/>
          <p:cNvSpPr txBox="1"/>
          <p:nvPr/>
        </p:nvSpPr>
        <p:spPr>
          <a:xfrm>
            <a:off x="6414172" y="2141579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5</a:t>
            </a:r>
            <a:r>
              <a:rPr 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/</a:t>
            </a:r>
            <a:r>
              <a:rPr lang="en-US" altLang="zh-TW" sz="2000" b="1" dirty="0" smtClean="0">
                <a:solidFill>
                  <a:srgbClr val="FFFFFF"/>
                </a:solidFill>
                <a:latin typeface="Aharoni"/>
                <a:ea typeface="Aharoni"/>
                <a:cs typeface="Aharoni"/>
                <a:sym typeface="Aharoni"/>
              </a:rPr>
              <a:t>18</a:t>
            </a:r>
            <a:endParaRPr sz="2000" b="1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873" name="Google Shape;873;p39"/>
          <p:cNvSpPr txBox="1"/>
          <p:nvPr/>
        </p:nvSpPr>
        <p:spPr>
          <a:xfrm>
            <a:off x="7117579" y="2069302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FF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91" y="1930893"/>
            <a:ext cx="609524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649507" y="6463025"/>
            <a:ext cx="1052508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32</a:t>
            </a:fld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73886" y="197832"/>
            <a:ext cx="11260762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逐步</a:t>
            </a: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開放社會活動</a:t>
            </a:r>
          </a:p>
        </p:txBody>
      </p:sp>
      <p:sp>
        <p:nvSpPr>
          <p:cNvPr id="9" name="矩形 8"/>
          <p:cNvSpPr/>
          <p:nvPr/>
        </p:nvSpPr>
        <p:spPr>
          <a:xfrm>
            <a:off x="998923" y="1611836"/>
            <a:ext cx="2241395" cy="4182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58087" y="2364312"/>
            <a:ext cx="2051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2120" hangingPunct="0">
              <a:defRPr/>
            </a:pP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逐步開放觀眾入場觀賽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67252" y="1633869"/>
            <a:ext cx="2241395" cy="4182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內政部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3862" y="2402837"/>
            <a:ext cx="2211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2120" hangingPunct="0">
              <a:defRPr/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逐步放寬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宗教集會活動參加人數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140022" y="1633868"/>
            <a:ext cx="2241395" cy="4182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衛生福利部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9430" y="2331261"/>
            <a:ext cx="27283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2120" hangingPunct="0"/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推動「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樂活防疫．安心飲食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」方案，輔導業者完成自我宣示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98923" y="4061366"/>
            <a:ext cx="2241395" cy="4182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58087" y="4853927"/>
            <a:ext cx="20510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2120" hangingPunct="0"/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所轄會議中心及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展覽館辦理活動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81640" y="4061365"/>
            <a:ext cx="2241395" cy="4182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67737" y="4842910"/>
            <a:ext cx="2104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2120" hangingPunct="0"/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推動防疫旅遊，輔導業者落實辦理</a:t>
            </a:r>
          </a:p>
        </p:txBody>
      </p:sp>
      <p:sp>
        <p:nvSpPr>
          <p:cNvPr id="8" name="矩形 7"/>
          <p:cNvSpPr/>
          <p:nvPr/>
        </p:nvSpPr>
        <p:spPr>
          <a:xfrm>
            <a:off x="5465373" y="4951527"/>
            <a:ext cx="2020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2120" hangingPunct="0"/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逐步開放辦理大型藝文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</a:p>
        </p:txBody>
      </p:sp>
      <p:sp>
        <p:nvSpPr>
          <p:cNvPr id="21" name="矩形 20"/>
          <p:cNvSpPr/>
          <p:nvPr/>
        </p:nvSpPr>
        <p:spPr>
          <a:xfrm>
            <a:off x="4659900" y="4083589"/>
            <a:ext cx="2241395" cy="4182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8"/>
          <a:stretch/>
        </p:blipFill>
        <p:spPr>
          <a:xfrm>
            <a:off x="702198" y="2318971"/>
            <a:ext cx="988939" cy="821336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9"/>
          <a:stretch/>
        </p:blipFill>
        <p:spPr>
          <a:xfrm>
            <a:off x="4435060" y="2266299"/>
            <a:ext cx="1073954" cy="88849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7"/>
          <a:stretch/>
        </p:blipFill>
        <p:spPr>
          <a:xfrm>
            <a:off x="4320343" y="4746074"/>
            <a:ext cx="1271433" cy="105799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9"/>
          <a:stretch/>
        </p:blipFill>
        <p:spPr>
          <a:xfrm>
            <a:off x="7764535" y="4849062"/>
            <a:ext cx="1095580" cy="93278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5"/>
          <a:stretch/>
        </p:blipFill>
        <p:spPr>
          <a:xfrm flipH="1">
            <a:off x="702198" y="4842910"/>
            <a:ext cx="1052050" cy="907552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1"/>
          <a:stretch/>
        </p:blipFill>
        <p:spPr>
          <a:xfrm>
            <a:off x="7700775" y="2256445"/>
            <a:ext cx="1236459" cy="9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247015" y="6403188"/>
            <a:ext cx="2743200" cy="344372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33</a:t>
            </a:fld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76971" y="326931"/>
            <a:ext cx="7436931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</a:t>
            </a: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</a:t>
            </a: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防疫措施 保持社交距離</a:t>
            </a:r>
            <a:endParaRPr lang="zh-TW" altLang="zh-TW" sz="44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65" y="4031051"/>
            <a:ext cx="3568896" cy="203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8071958" y="6199909"/>
            <a:ext cx="3662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飲食區設置透明隔版</a:t>
            </a:r>
            <a:endParaRPr lang="zh-TW" altLang="en-US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14" descr="林聰明沙鍋魚頭今天已依照「社交距離」劃設排隊站點，民眾遵照指示排隊購買。（記者王善嬿攝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3" y="4051914"/>
            <a:ext cx="3568896" cy="201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685100" y="6171685"/>
            <a:ext cx="3662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排隊等候區拉長間隔距離</a:t>
            </a:r>
            <a:endParaRPr lang="zh-TW" altLang="en-US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30215" y="1289856"/>
            <a:ext cx="4502292" cy="2313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84273" y="1289856"/>
            <a:ext cx="4798734" cy="2313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17104" y="1588205"/>
            <a:ext cx="201372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保持社交距離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531063" y="1479396"/>
            <a:ext cx="985193" cy="97200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" b="11069"/>
          <a:stretch/>
        </p:blipFill>
        <p:spPr>
          <a:xfrm>
            <a:off x="1574266" y="1603800"/>
            <a:ext cx="905586" cy="72319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393618" y="2156149"/>
            <a:ext cx="3280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92120" hangingPunct="0">
              <a:buFont typeface="Arial" panose="020B0604020202020204" pitchFamily="34" charset="0"/>
              <a:buChar char="•"/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公尺以上、室外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無法維持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社交距離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時，應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戴</a:t>
            </a:r>
            <a:r>
              <a:rPr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口罩</a:t>
            </a:r>
            <a:endParaRPr lang="en-US" altLang="zh-TW" b="1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892120" hangingPunct="0">
              <a:buFont typeface="Arial" panose="020B0604020202020204" pitchFamily="34" charset="0"/>
              <a:buChar char="•"/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適當的</a:t>
            </a:r>
            <a:r>
              <a:rPr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阻隔設施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（如隔板）</a:t>
            </a:r>
          </a:p>
        </p:txBody>
      </p:sp>
      <p:sp>
        <p:nvSpPr>
          <p:cNvPr id="21" name="矩形 20"/>
          <p:cNvSpPr/>
          <p:nvPr/>
        </p:nvSpPr>
        <p:spPr>
          <a:xfrm>
            <a:off x="7855440" y="1615749"/>
            <a:ext cx="294287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落實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個人衛生防護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532722" y="1466603"/>
            <a:ext cx="985193" cy="97200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2"/>
          <a:stretch/>
        </p:blipFill>
        <p:spPr>
          <a:xfrm>
            <a:off x="6604162" y="1530338"/>
            <a:ext cx="960924" cy="797023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517915" y="2290012"/>
            <a:ext cx="345820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9212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量測體溫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，隨時保持手部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清潔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89212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業者應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於入口及場所內提供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乾（濕）洗手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用品或設備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4023074" y="4032512"/>
            <a:ext cx="3922760" cy="2124601"/>
            <a:chOff x="925414" y="3743900"/>
            <a:chExt cx="5038598" cy="2313541"/>
          </a:xfrm>
        </p:grpSpPr>
        <p:sp>
          <p:nvSpPr>
            <p:cNvPr id="26" name="矩形 25"/>
            <p:cNvSpPr/>
            <p:nvPr/>
          </p:nvSpPr>
          <p:spPr>
            <a:xfrm>
              <a:off x="925414" y="3743900"/>
              <a:ext cx="4935557" cy="231354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381360" y="3994945"/>
              <a:ext cx="3582652" cy="13070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建立實名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（聯）</a:t>
              </a:r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制</a:t>
              </a:r>
            </a:p>
            <a:p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落實人流管制及環境清消</a:t>
              </a:r>
              <a:endPara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橢圓 27"/>
            <p:cNvSpPr/>
            <p:nvPr/>
          </p:nvSpPr>
          <p:spPr>
            <a:xfrm>
              <a:off x="1181710" y="4003501"/>
              <a:ext cx="1080000" cy="972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68"/>
            <a:stretch/>
          </p:blipFill>
          <p:spPr>
            <a:xfrm>
              <a:off x="1053819" y="4074199"/>
              <a:ext cx="985006" cy="852636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82"/>
            <a:stretch/>
          </p:blipFill>
          <p:spPr>
            <a:xfrm>
              <a:off x="1660424" y="4198157"/>
              <a:ext cx="584485" cy="457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7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4"/>
          <p:cNvSpPr txBox="1"/>
          <p:nvPr/>
        </p:nvSpPr>
        <p:spPr>
          <a:xfrm>
            <a:off x="11508661" y="6499761"/>
            <a:ext cx="683400" cy="36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defTabSz="1828434">
              <a:defRPr sz="2200"/>
            </a:lvl1pPr>
          </a:lstStyle>
          <a:p>
            <a:fld id="{00000000-1234-1234-1234-123412341234}" type="slidenum">
              <a:rPr lang="en-US" altLang="zh-TW">
                <a:sym typeface="Gill Sans"/>
              </a:rPr>
              <a:pPr/>
              <a:t>34</a:t>
            </a:fld>
            <a:endParaRPr dirty="0">
              <a:sym typeface="Gill San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081" y="371004"/>
            <a:ext cx="6110764" cy="226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5"/>
          <p:cNvSpPr>
            <a:spLocks/>
          </p:cNvSpPr>
          <p:nvPr/>
        </p:nvSpPr>
        <p:spPr bwMode="auto">
          <a:xfrm flipH="1">
            <a:off x="5750081" y="3026566"/>
            <a:ext cx="1222039" cy="137938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3201" dirty="0">
              <a:latin typeface="Roboto Regular"/>
              <a:cs typeface="Roboto Regular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66" y="3361945"/>
            <a:ext cx="708629" cy="708629"/>
          </a:xfrm>
          <a:prstGeom prst="rect">
            <a:avLst/>
          </a:prstGeom>
        </p:spPr>
      </p:pic>
      <p:sp>
        <p:nvSpPr>
          <p:cNvPr id="15" name="Freeform 5"/>
          <p:cNvSpPr>
            <a:spLocks noChangeAspect="1"/>
          </p:cNvSpPr>
          <p:nvPr/>
        </p:nvSpPr>
        <p:spPr bwMode="auto">
          <a:xfrm flipH="1">
            <a:off x="7904413" y="5042373"/>
            <a:ext cx="1235520" cy="1356232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001" dirty="0">
              <a:latin typeface="Roboto Regular"/>
              <a:cs typeface="Roboto Regular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BB5B4774-5A90-4DB0-ACBD-5F17A2B99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93" y="5288795"/>
            <a:ext cx="807612" cy="807612"/>
          </a:xfrm>
          <a:prstGeom prst="rect">
            <a:avLst/>
          </a:prstGeom>
        </p:spPr>
      </p:pic>
      <p:sp>
        <p:nvSpPr>
          <p:cNvPr id="21" name="Freeform 5"/>
          <p:cNvSpPr>
            <a:spLocks/>
          </p:cNvSpPr>
          <p:nvPr/>
        </p:nvSpPr>
        <p:spPr bwMode="auto">
          <a:xfrm flipH="1">
            <a:off x="3326020" y="2969917"/>
            <a:ext cx="1248558" cy="1373941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5401" dirty="0">
              <a:latin typeface="Roboto Regular"/>
              <a:cs typeface="Roboto Regular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="" xmlns:a16="http://schemas.microsoft.com/office/drawing/2014/main" id="{D2C53E6D-C278-41BD-A883-8759EEA5C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55" y="3181474"/>
            <a:ext cx="843443" cy="843443"/>
          </a:xfrm>
          <a:prstGeom prst="rect">
            <a:avLst/>
          </a:prstGeom>
        </p:spPr>
      </p:pic>
      <p:sp>
        <p:nvSpPr>
          <p:cNvPr id="25" name="Freeform 5"/>
          <p:cNvSpPr>
            <a:spLocks/>
          </p:cNvSpPr>
          <p:nvPr/>
        </p:nvSpPr>
        <p:spPr bwMode="auto">
          <a:xfrm flipH="1">
            <a:off x="5750081" y="4909880"/>
            <a:ext cx="1339088" cy="1366782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4801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66" y="5178909"/>
            <a:ext cx="807612" cy="807612"/>
          </a:xfrm>
          <a:prstGeom prst="rect">
            <a:avLst/>
          </a:prstGeom>
        </p:spPr>
      </p:pic>
      <p:sp>
        <p:nvSpPr>
          <p:cNvPr id="27" name="Freeform 5"/>
          <p:cNvSpPr>
            <a:spLocks/>
          </p:cNvSpPr>
          <p:nvPr/>
        </p:nvSpPr>
        <p:spPr bwMode="auto">
          <a:xfrm flipH="1">
            <a:off x="10105000" y="5018593"/>
            <a:ext cx="1235514" cy="142643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3190B8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1" dirty="0">
              <a:latin typeface="Roboto Regular"/>
              <a:cs typeface="Roboto Regular"/>
            </a:endParaRP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 flipH="1">
            <a:off x="3300145" y="4868250"/>
            <a:ext cx="1275462" cy="1377613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3201" dirty="0">
              <a:latin typeface="Roboto Regular"/>
              <a:cs typeface="Roboto Regular"/>
            </a:endParaRPr>
          </a:p>
        </p:txBody>
      </p:sp>
      <p:sp>
        <p:nvSpPr>
          <p:cNvPr id="30" name="Oval 47">
            <a:extLst>
              <a:ext uri="{FF2B5EF4-FFF2-40B4-BE49-F238E27FC236}">
                <a16:creationId xmlns="" xmlns:a16="http://schemas.microsoft.com/office/drawing/2014/main" id="{CA0EBC40-3EC7-43D0-AECA-24D51B0CED8D}"/>
              </a:ext>
            </a:extLst>
          </p:cNvPr>
          <p:cNvSpPr>
            <a:spLocks noChangeAspect="1"/>
          </p:cNvSpPr>
          <p:nvPr/>
        </p:nvSpPr>
        <p:spPr>
          <a:xfrm>
            <a:off x="3532596" y="5139353"/>
            <a:ext cx="835405" cy="8354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</a:endParaRPr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flipH="1">
            <a:off x="1121938" y="2947106"/>
            <a:ext cx="1286776" cy="1419564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1" dirty="0">
              <a:latin typeface="Roboto Regular"/>
              <a:cs typeface="Roboto Regular"/>
            </a:endParaRPr>
          </a:p>
        </p:txBody>
      </p:sp>
      <p:sp>
        <p:nvSpPr>
          <p:cNvPr id="32" name="Freeform 87"/>
          <p:cNvSpPr>
            <a:spLocks noChangeAspect="1" noChangeArrowheads="1"/>
          </p:cNvSpPr>
          <p:nvPr/>
        </p:nvSpPr>
        <p:spPr bwMode="auto">
          <a:xfrm>
            <a:off x="1749344" y="3241421"/>
            <a:ext cx="427664" cy="436568"/>
          </a:xfrm>
          <a:custGeom>
            <a:avLst/>
            <a:gdLst>
              <a:gd name="T0" fmla="*/ 345 w 426"/>
              <a:gd name="T1" fmla="*/ 213 h 435"/>
              <a:gd name="T2" fmla="*/ 345 w 426"/>
              <a:gd name="T3" fmla="*/ 213 h 435"/>
              <a:gd name="T4" fmla="*/ 213 w 426"/>
              <a:gd name="T5" fmla="*/ 346 h 435"/>
              <a:gd name="T6" fmla="*/ 79 w 426"/>
              <a:gd name="T7" fmla="*/ 213 h 435"/>
              <a:gd name="T8" fmla="*/ 88 w 426"/>
              <a:gd name="T9" fmla="*/ 195 h 435"/>
              <a:gd name="T10" fmla="*/ 0 w 426"/>
              <a:gd name="T11" fmla="*/ 195 h 435"/>
              <a:gd name="T12" fmla="*/ 0 w 426"/>
              <a:gd name="T13" fmla="*/ 363 h 435"/>
              <a:gd name="T14" fmla="*/ 62 w 426"/>
              <a:gd name="T15" fmla="*/ 434 h 435"/>
              <a:gd name="T16" fmla="*/ 363 w 426"/>
              <a:gd name="T17" fmla="*/ 434 h 435"/>
              <a:gd name="T18" fmla="*/ 425 w 426"/>
              <a:gd name="T19" fmla="*/ 363 h 435"/>
              <a:gd name="T20" fmla="*/ 425 w 426"/>
              <a:gd name="T21" fmla="*/ 195 h 435"/>
              <a:gd name="T22" fmla="*/ 337 w 426"/>
              <a:gd name="T23" fmla="*/ 195 h 435"/>
              <a:gd name="T24" fmla="*/ 345 w 426"/>
              <a:gd name="T25" fmla="*/ 213 h 435"/>
              <a:gd name="T26" fmla="*/ 363 w 426"/>
              <a:gd name="T27" fmla="*/ 0 h 435"/>
              <a:gd name="T28" fmla="*/ 363 w 426"/>
              <a:gd name="T29" fmla="*/ 0 h 435"/>
              <a:gd name="T30" fmla="*/ 62 w 426"/>
              <a:gd name="T31" fmla="*/ 0 h 435"/>
              <a:gd name="T32" fmla="*/ 0 w 426"/>
              <a:gd name="T33" fmla="*/ 71 h 435"/>
              <a:gd name="T34" fmla="*/ 0 w 426"/>
              <a:gd name="T35" fmla="*/ 142 h 435"/>
              <a:gd name="T36" fmla="*/ 106 w 426"/>
              <a:gd name="T37" fmla="*/ 142 h 435"/>
              <a:gd name="T38" fmla="*/ 213 w 426"/>
              <a:gd name="T39" fmla="*/ 89 h 435"/>
              <a:gd name="T40" fmla="*/ 319 w 426"/>
              <a:gd name="T41" fmla="*/ 142 h 435"/>
              <a:gd name="T42" fmla="*/ 425 w 426"/>
              <a:gd name="T43" fmla="*/ 142 h 435"/>
              <a:gd name="T44" fmla="*/ 425 w 426"/>
              <a:gd name="T45" fmla="*/ 71 h 435"/>
              <a:gd name="T46" fmla="*/ 363 w 426"/>
              <a:gd name="T47" fmla="*/ 0 h 435"/>
              <a:gd name="T48" fmla="*/ 390 w 426"/>
              <a:gd name="T49" fmla="*/ 89 h 435"/>
              <a:gd name="T50" fmla="*/ 390 w 426"/>
              <a:gd name="T51" fmla="*/ 89 h 435"/>
              <a:gd name="T52" fmla="*/ 381 w 426"/>
              <a:gd name="T53" fmla="*/ 97 h 435"/>
              <a:gd name="T54" fmla="*/ 345 w 426"/>
              <a:gd name="T55" fmla="*/ 97 h 435"/>
              <a:gd name="T56" fmla="*/ 328 w 426"/>
              <a:gd name="T57" fmla="*/ 89 h 435"/>
              <a:gd name="T58" fmla="*/ 328 w 426"/>
              <a:gd name="T59" fmla="*/ 53 h 435"/>
              <a:gd name="T60" fmla="*/ 345 w 426"/>
              <a:gd name="T61" fmla="*/ 36 h 435"/>
              <a:gd name="T62" fmla="*/ 381 w 426"/>
              <a:gd name="T63" fmla="*/ 36 h 435"/>
              <a:gd name="T64" fmla="*/ 390 w 426"/>
              <a:gd name="T65" fmla="*/ 53 h 435"/>
              <a:gd name="T66" fmla="*/ 390 w 426"/>
              <a:gd name="T67" fmla="*/ 89 h 435"/>
              <a:gd name="T68" fmla="*/ 292 w 426"/>
              <a:gd name="T69" fmla="*/ 213 h 435"/>
              <a:gd name="T70" fmla="*/ 292 w 426"/>
              <a:gd name="T71" fmla="*/ 213 h 435"/>
              <a:gd name="T72" fmla="*/ 213 w 426"/>
              <a:gd name="T73" fmla="*/ 133 h 435"/>
              <a:gd name="T74" fmla="*/ 132 w 426"/>
              <a:gd name="T75" fmla="*/ 213 h 435"/>
              <a:gd name="T76" fmla="*/ 213 w 426"/>
              <a:gd name="T77" fmla="*/ 293 h 435"/>
              <a:gd name="T78" fmla="*/ 292 w 426"/>
              <a:gd name="T79" fmla="*/ 21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26" h="435">
                <a:moveTo>
                  <a:pt x="345" y="213"/>
                </a:moveTo>
                <a:lnTo>
                  <a:pt x="345" y="213"/>
                </a:lnTo>
                <a:cubicBezTo>
                  <a:pt x="345" y="284"/>
                  <a:pt x="284" y="346"/>
                  <a:pt x="213" y="346"/>
                </a:cubicBezTo>
                <a:cubicBezTo>
                  <a:pt x="142" y="346"/>
                  <a:pt x="79" y="284"/>
                  <a:pt x="79" y="213"/>
                </a:cubicBezTo>
                <a:cubicBezTo>
                  <a:pt x="79" y="203"/>
                  <a:pt x="88" y="203"/>
                  <a:pt x="8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99"/>
                  <a:pt x="26" y="434"/>
                  <a:pt x="62" y="434"/>
                </a:cubicBezTo>
                <a:cubicBezTo>
                  <a:pt x="363" y="434"/>
                  <a:pt x="363" y="434"/>
                  <a:pt x="363" y="434"/>
                </a:cubicBezTo>
                <a:cubicBezTo>
                  <a:pt x="398" y="434"/>
                  <a:pt x="425" y="399"/>
                  <a:pt x="425" y="363"/>
                </a:cubicBezTo>
                <a:cubicBezTo>
                  <a:pt x="425" y="195"/>
                  <a:pt x="425" y="195"/>
                  <a:pt x="425" y="195"/>
                </a:cubicBezTo>
                <a:cubicBezTo>
                  <a:pt x="337" y="195"/>
                  <a:pt x="337" y="195"/>
                  <a:pt x="337" y="195"/>
                </a:cubicBezTo>
                <a:cubicBezTo>
                  <a:pt x="337" y="203"/>
                  <a:pt x="345" y="203"/>
                  <a:pt x="345" y="213"/>
                </a:cubicBezTo>
                <a:close/>
                <a:moveTo>
                  <a:pt x="363" y="0"/>
                </a:moveTo>
                <a:lnTo>
                  <a:pt x="363" y="0"/>
                </a:lnTo>
                <a:cubicBezTo>
                  <a:pt x="62" y="0"/>
                  <a:pt x="62" y="0"/>
                  <a:pt x="62" y="0"/>
                </a:cubicBezTo>
                <a:cubicBezTo>
                  <a:pt x="26" y="0"/>
                  <a:pt x="0" y="36"/>
                  <a:pt x="0" y="71"/>
                </a:cubicBezTo>
                <a:cubicBezTo>
                  <a:pt x="0" y="142"/>
                  <a:pt x="0" y="142"/>
                  <a:pt x="0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06"/>
                  <a:pt x="168" y="89"/>
                  <a:pt x="213" y="89"/>
                </a:cubicBezTo>
                <a:cubicBezTo>
                  <a:pt x="257" y="89"/>
                  <a:pt x="292" y="106"/>
                  <a:pt x="319" y="142"/>
                </a:cubicBezTo>
                <a:cubicBezTo>
                  <a:pt x="425" y="142"/>
                  <a:pt x="425" y="142"/>
                  <a:pt x="425" y="142"/>
                </a:cubicBezTo>
                <a:cubicBezTo>
                  <a:pt x="425" y="71"/>
                  <a:pt x="425" y="71"/>
                  <a:pt x="425" y="71"/>
                </a:cubicBezTo>
                <a:cubicBezTo>
                  <a:pt x="425" y="36"/>
                  <a:pt x="398" y="0"/>
                  <a:pt x="363" y="0"/>
                </a:cubicBezTo>
                <a:close/>
                <a:moveTo>
                  <a:pt x="390" y="89"/>
                </a:moveTo>
                <a:lnTo>
                  <a:pt x="390" y="89"/>
                </a:lnTo>
                <a:cubicBezTo>
                  <a:pt x="390" y="89"/>
                  <a:pt x="390" y="97"/>
                  <a:pt x="381" y="97"/>
                </a:cubicBezTo>
                <a:cubicBezTo>
                  <a:pt x="345" y="97"/>
                  <a:pt x="345" y="97"/>
                  <a:pt x="345" y="97"/>
                </a:cubicBezTo>
                <a:cubicBezTo>
                  <a:pt x="337" y="97"/>
                  <a:pt x="328" y="89"/>
                  <a:pt x="328" y="89"/>
                </a:cubicBezTo>
                <a:cubicBezTo>
                  <a:pt x="328" y="53"/>
                  <a:pt x="328" y="53"/>
                  <a:pt x="328" y="53"/>
                </a:cubicBezTo>
                <a:cubicBezTo>
                  <a:pt x="328" y="44"/>
                  <a:pt x="337" y="36"/>
                  <a:pt x="345" y="36"/>
                </a:cubicBezTo>
                <a:cubicBezTo>
                  <a:pt x="381" y="36"/>
                  <a:pt x="381" y="36"/>
                  <a:pt x="381" y="36"/>
                </a:cubicBezTo>
                <a:cubicBezTo>
                  <a:pt x="390" y="36"/>
                  <a:pt x="390" y="44"/>
                  <a:pt x="390" y="53"/>
                </a:cubicBezTo>
                <a:lnTo>
                  <a:pt x="390" y="89"/>
                </a:lnTo>
                <a:close/>
                <a:moveTo>
                  <a:pt x="292" y="213"/>
                </a:moveTo>
                <a:lnTo>
                  <a:pt x="292" y="213"/>
                </a:lnTo>
                <a:cubicBezTo>
                  <a:pt x="292" y="168"/>
                  <a:pt x="257" y="133"/>
                  <a:pt x="213" y="133"/>
                </a:cubicBezTo>
                <a:cubicBezTo>
                  <a:pt x="168" y="133"/>
                  <a:pt x="132" y="168"/>
                  <a:pt x="132" y="213"/>
                </a:cubicBezTo>
                <a:cubicBezTo>
                  <a:pt x="132" y="257"/>
                  <a:pt x="168" y="293"/>
                  <a:pt x="213" y="293"/>
                </a:cubicBezTo>
                <a:cubicBezTo>
                  <a:pt x="257" y="293"/>
                  <a:pt x="292" y="257"/>
                  <a:pt x="292" y="2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6" tIns="34293" rIns="68586" bIns="34293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sp>
        <p:nvSpPr>
          <p:cNvPr id="33" name="Freeform 85"/>
          <p:cNvSpPr>
            <a:spLocks noChangeArrowheads="1"/>
          </p:cNvSpPr>
          <p:nvPr/>
        </p:nvSpPr>
        <p:spPr bwMode="auto">
          <a:xfrm>
            <a:off x="1654732" y="3774377"/>
            <a:ext cx="497996" cy="400220"/>
          </a:xfrm>
          <a:custGeom>
            <a:avLst/>
            <a:gdLst>
              <a:gd name="T0" fmla="*/ 461 w 462"/>
              <a:gd name="T1" fmla="*/ 45 h 374"/>
              <a:gd name="T2" fmla="*/ 461 w 462"/>
              <a:gd name="T3" fmla="*/ 45 h 374"/>
              <a:gd name="T4" fmla="*/ 408 w 462"/>
              <a:gd name="T5" fmla="*/ 63 h 374"/>
              <a:gd name="T6" fmla="*/ 443 w 462"/>
              <a:gd name="T7" fmla="*/ 10 h 374"/>
              <a:gd name="T8" fmla="*/ 389 w 462"/>
              <a:gd name="T9" fmla="*/ 36 h 374"/>
              <a:gd name="T10" fmla="*/ 319 w 462"/>
              <a:gd name="T11" fmla="*/ 0 h 374"/>
              <a:gd name="T12" fmla="*/ 221 w 462"/>
              <a:gd name="T13" fmla="*/ 98 h 374"/>
              <a:gd name="T14" fmla="*/ 230 w 462"/>
              <a:gd name="T15" fmla="*/ 116 h 374"/>
              <a:gd name="T16" fmla="*/ 35 w 462"/>
              <a:gd name="T17" fmla="*/ 19 h 374"/>
              <a:gd name="T18" fmla="*/ 17 w 462"/>
              <a:gd name="T19" fmla="*/ 72 h 374"/>
              <a:gd name="T20" fmla="*/ 61 w 462"/>
              <a:gd name="T21" fmla="*/ 151 h 374"/>
              <a:gd name="T22" fmla="*/ 17 w 462"/>
              <a:gd name="T23" fmla="*/ 134 h 374"/>
              <a:gd name="T24" fmla="*/ 17 w 462"/>
              <a:gd name="T25" fmla="*/ 134 h 374"/>
              <a:gd name="T26" fmla="*/ 98 w 462"/>
              <a:gd name="T27" fmla="*/ 231 h 374"/>
              <a:gd name="T28" fmla="*/ 70 w 462"/>
              <a:gd name="T29" fmla="*/ 231 h 374"/>
              <a:gd name="T30" fmla="*/ 53 w 462"/>
              <a:gd name="T31" fmla="*/ 231 h 374"/>
              <a:gd name="T32" fmla="*/ 142 w 462"/>
              <a:gd name="T33" fmla="*/ 294 h 374"/>
              <a:gd name="T34" fmla="*/ 26 w 462"/>
              <a:gd name="T35" fmla="*/ 338 h 374"/>
              <a:gd name="T36" fmla="*/ 0 w 462"/>
              <a:gd name="T37" fmla="*/ 338 h 374"/>
              <a:gd name="T38" fmla="*/ 142 w 462"/>
              <a:gd name="T39" fmla="*/ 373 h 374"/>
              <a:gd name="T40" fmla="*/ 408 w 462"/>
              <a:gd name="T41" fmla="*/ 107 h 374"/>
              <a:gd name="T42" fmla="*/ 408 w 462"/>
              <a:gd name="T43" fmla="*/ 98 h 374"/>
              <a:gd name="T44" fmla="*/ 461 w 462"/>
              <a:gd name="T45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lnTo>
                  <a:pt x="17" y="134"/>
                </a:ln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68586" tIns="34293" rIns="68586" bIns="34293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sp>
        <p:nvSpPr>
          <p:cNvPr id="34" name="Freeform 75"/>
          <p:cNvSpPr>
            <a:spLocks noChangeArrowheads="1"/>
          </p:cNvSpPr>
          <p:nvPr/>
        </p:nvSpPr>
        <p:spPr bwMode="auto">
          <a:xfrm>
            <a:off x="1229147" y="3349087"/>
            <a:ext cx="387757" cy="541148"/>
          </a:xfrm>
          <a:custGeom>
            <a:avLst/>
            <a:gdLst>
              <a:gd name="T0" fmla="*/ 248 w 249"/>
              <a:gd name="T1" fmla="*/ 80 h 453"/>
              <a:gd name="T2" fmla="*/ 248 w 249"/>
              <a:gd name="T3" fmla="*/ 80 h 453"/>
              <a:gd name="T4" fmla="*/ 177 w 249"/>
              <a:gd name="T5" fmla="*/ 80 h 453"/>
              <a:gd name="T6" fmla="*/ 160 w 249"/>
              <a:gd name="T7" fmla="*/ 107 h 453"/>
              <a:gd name="T8" fmla="*/ 160 w 249"/>
              <a:gd name="T9" fmla="*/ 160 h 453"/>
              <a:gd name="T10" fmla="*/ 248 w 249"/>
              <a:gd name="T11" fmla="*/ 160 h 453"/>
              <a:gd name="T12" fmla="*/ 248 w 249"/>
              <a:gd name="T13" fmla="*/ 231 h 453"/>
              <a:gd name="T14" fmla="*/ 160 w 249"/>
              <a:gd name="T15" fmla="*/ 231 h 453"/>
              <a:gd name="T16" fmla="*/ 160 w 249"/>
              <a:gd name="T17" fmla="*/ 452 h 453"/>
              <a:gd name="T18" fmla="*/ 79 w 249"/>
              <a:gd name="T19" fmla="*/ 452 h 453"/>
              <a:gd name="T20" fmla="*/ 79 w 249"/>
              <a:gd name="T21" fmla="*/ 231 h 453"/>
              <a:gd name="T22" fmla="*/ 0 w 249"/>
              <a:gd name="T23" fmla="*/ 231 h 453"/>
              <a:gd name="T24" fmla="*/ 0 w 249"/>
              <a:gd name="T25" fmla="*/ 160 h 453"/>
              <a:gd name="T26" fmla="*/ 79 w 249"/>
              <a:gd name="T27" fmla="*/ 160 h 453"/>
              <a:gd name="T28" fmla="*/ 79 w 249"/>
              <a:gd name="T29" fmla="*/ 116 h 453"/>
              <a:gd name="T30" fmla="*/ 177 w 249"/>
              <a:gd name="T31" fmla="*/ 0 h 453"/>
              <a:gd name="T32" fmla="*/ 248 w 249"/>
              <a:gd name="T33" fmla="*/ 0 h 453"/>
              <a:gd name="T34" fmla="*/ 248 w 249"/>
              <a:gd name="T35" fmla="*/ 8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68586" tIns="34293" rIns="68586" bIns="34293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 flipH="1">
            <a:off x="1169644" y="4839479"/>
            <a:ext cx="1239070" cy="1317871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1" dirty="0">
              <a:latin typeface="Roboto Regular"/>
              <a:cs typeface="Roboto Regular"/>
            </a:endParaRPr>
          </a:p>
        </p:txBody>
      </p:sp>
      <p:pic>
        <p:nvPicPr>
          <p:cNvPr id="37" name="Picture 2" descr="Globe International World Flag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84" y="5004785"/>
            <a:ext cx="925790" cy="9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14654" y="4395732"/>
            <a:ext cx="1510737" cy="4520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社群網絡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2867032" y="4395344"/>
            <a:ext cx="2126279" cy="4520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例行記者會</a:t>
            </a:r>
            <a:endParaRPr lang="zh-TW" altLang="en-US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5528361" y="4444100"/>
            <a:ext cx="1624564" cy="4520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發布新聞稿</a:t>
            </a:r>
            <a:endParaRPr lang="zh-TW" altLang="en-US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7678577" y="4442826"/>
            <a:ext cx="1713044" cy="57159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疾管署網頁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7672177" y="6412773"/>
            <a:ext cx="1788414" cy="4520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altLang="zh-TW" dirty="0"/>
              <a:t>1922 </a:t>
            </a:r>
            <a:r>
              <a:rPr lang="zh-TW" altLang="en-US" dirty="0" smtClean="0"/>
              <a:t>防疫專線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654076" y="6403696"/>
            <a:ext cx="1510737" cy="4520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電視頻道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2808269" y="6353117"/>
            <a:ext cx="2202498" cy="5713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投稿醫學期刊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760199" y="6342828"/>
            <a:ext cx="2202498" cy="3960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國際</a:t>
            </a:r>
            <a:r>
              <a:rPr lang="zh-TW" altLang="en-US" dirty="0"/>
              <a:t>媒體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9734871" y="6499761"/>
            <a:ext cx="1839739" cy="654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endParaRPr lang="zh-TW" altLang="en-US" dirty="0"/>
          </a:p>
        </p:txBody>
      </p:sp>
      <p:sp>
        <p:nvSpPr>
          <p:cNvPr id="46" name="圓角矩形 45"/>
          <p:cNvSpPr/>
          <p:nvPr/>
        </p:nvSpPr>
        <p:spPr>
          <a:xfrm>
            <a:off x="76880" y="463228"/>
            <a:ext cx="5580304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 風險</a:t>
            </a: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 flipH="1">
            <a:off x="7830509" y="2970146"/>
            <a:ext cx="1235514" cy="142643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2B34A6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1" dirty="0">
              <a:latin typeface="Roboto Regular"/>
              <a:cs typeface="Roboto Regular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45" y="3133745"/>
            <a:ext cx="1040852" cy="1040852"/>
          </a:xfrm>
          <a:prstGeom prst="rect">
            <a:avLst/>
          </a:prstGeom>
        </p:spPr>
      </p:pic>
      <p:sp>
        <p:nvSpPr>
          <p:cNvPr id="49" name="文字方塊 48"/>
          <p:cNvSpPr txBox="1"/>
          <p:nvPr/>
        </p:nvSpPr>
        <p:spPr>
          <a:xfrm>
            <a:off x="9906738" y="6499761"/>
            <a:ext cx="1713044" cy="3560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假訊息澄清</a:t>
            </a:r>
            <a:endParaRPr lang="zh-TW" altLang="en-US" dirty="0"/>
          </a:p>
        </p:txBody>
      </p:sp>
      <p:sp>
        <p:nvSpPr>
          <p:cNvPr id="50" name="Freeform 5"/>
          <p:cNvSpPr>
            <a:spLocks/>
          </p:cNvSpPr>
          <p:nvPr/>
        </p:nvSpPr>
        <p:spPr bwMode="auto">
          <a:xfrm flipH="1">
            <a:off x="10075090" y="3061158"/>
            <a:ext cx="1235514" cy="142643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CA8484"/>
          </a:solidFill>
          <a:ln>
            <a:noFill/>
          </a:ln>
        </p:spPr>
        <p:txBody>
          <a:bodyPr vert="horz" wrap="square" lIns="91446" tIns="45723" rIns="91446" bIns="45723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1" dirty="0">
              <a:latin typeface="Roboto Regular"/>
              <a:cs typeface="Roboto Regular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9882081" y="4512227"/>
            <a:ext cx="1713044" cy="3560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zh-TW" altLang="en-US" dirty="0" smtClean="0"/>
              <a:t>研討與說明會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8" y="5376997"/>
            <a:ext cx="792164" cy="7921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09" y="3461049"/>
            <a:ext cx="770583" cy="7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36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012382" y="6241154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35</a:t>
            </a:fld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87394" y="390848"/>
            <a:ext cx="3070813" cy="100112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研究發展</a:t>
            </a:r>
          </a:p>
        </p:txBody>
      </p:sp>
      <p:pic>
        <p:nvPicPr>
          <p:cNvPr id="3074" name="Picture 2" descr="COVID-19 疫苗研發競爭激烈化！BioNTech SE 與Pfizer、 復星醫藥合作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07" y="3481963"/>
            <a:ext cx="3089394" cy="231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瑞德西韋是神藥？ 專家：須增強療效| 新冠肺炎全球燒| 要聞| 聯合新聞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5" r="22682" b="1555"/>
          <a:stretch/>
        </p:blipFill>
        <p:spPr bwMode="auto">
          <a:xfrm>
            <a:off x="7884807" y="624738"/>
            <a:ext cx="3070202" cy="223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36990" y="1853292"/>
            <a:ext cx="7547817" cy="362195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試劑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PCR,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快篩套組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2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Remdesivir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b="1" dirty="0" smtClean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Hydroxychloroquine(HCQ) </a:t>
            </a:r>
            <a:r>
              <a:rPr lang="zh-TW" altLang="en-US" sz="2400" b="1" dirty="0" smtClean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</a:t>
            </a:r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試驗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三家國內疫苗廠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國光、基亞、聯亞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),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中研院及國衛院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篩檢及分析技術支援平台」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71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848" y="3695173"/>
            <a:ext cx="2924932" cy="2193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68" y="1275353"/>
            <a:ext cx="4595041" cy="461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619" y="3698914"/>
            <a:ext cx="3286221" cy="2189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圓角矩形 4"/>
          <p:cNvSpPr/>
          <p:nvPr/>
        </p:nvSpPr>
        <p:spPr>
          <a:xfrm>
            <a:off x="5355504" y="1275353"/>
            <a:ext cx="2359620" cy="6771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國際合作</a:t>
            </a:r>
            <a:endParaRPr lang="zh-TW" altLang="en-US" sz="4400" b="1" spc="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55504" y="2206349"/>
            <a:ext cx="634019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雙邊與多邊</a:t>
            </a:r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合作：</a:t>
            </a: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WHO</a:t>
            </a:r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APEC</a:t>
            </a: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歐盟、</a:t>
            </a:r>
            <a:endParaRPr lang="en-US" altLang="zh-TW" sz="24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</a:t>
            </a: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、南韓、新加坡、馬來西亞、美國、英國</a:t>
            </a:r>
            <a:endParaRPr lang="en-US" altLang="zh-TW" sz="24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012382" y="6241154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36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4609271" y="1012594"/>
            <a:ext cx="2359620" cy="6771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展望未來</a:t>
            </a:r>
            <a:endParaRPr lang="zh-TW" altLang="en-US" sz="4400" b="1" spc="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002925" y="2408382"/>
            <a:ext cx="5893058" cy="34401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</a:t>
            </a:r>
            <a:r>
              <a:rPr lang="en-US" altLang="zh-TW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 </a:t>
            </a:r>
            <a:r>
              <a:rPr lang="zh-TW" altLang="en-US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疫情風險仍高</a:t>
            </a:r>
            <a:endParaRPr lang="en-US" altLang="zh-TW" sz="2400" b="1" dirty="0">
              <a:solidFill>
                <a:srgbClr val="00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目前尚無疫苗或有效的抗病毒藥物</a:t>
            </a:r>
            <a:endParaRPr lang="en-US" altLang="zh-TW" sz="2400" b="1" dirty="0" smtClean="0">
              <a:solidFill>
                <a:srgbClr val="00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相關國際會議參與受限，如</a:t>
            </a:r>
            <a:r>
              <a:rPr lang="en-US" altLang="zh-TW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WHO COVID-19</a:t>
            </a:r>
            <a:r>
              <a:rPr lang="zh-TW" altLang="en-US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實驗室網絡及</a:t>
            </a:r>
            <a:r>
              <a:rPr lang="en-US" altLang="zh-TW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GOARN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在研究發展方面</a:t>
            </a:r>
            <a:r>
              <a:rPr lang="zh-TW" altLang="en-US" sz="2400" b="1" dirty="0" smtClean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仍需更</a:t>
            </a:r>
            <a:r>
              <a:rPr lang="zh-TW" altLang="en-US" sz="2400" b="1" dirty="0">
                <a:solidFill>
                  <a:srgbClr val="00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多的國際合作</a:t>
            </a:r>
            <a:endParaRPr lang="en-US" altLang="zh-TW" sz="2400" b="1" dirty="0">
              <a:solidFill>
                <a:srgbClr val="00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endParaRPr lang="en-US" altLang="zh-TW" sz="2400" b="1" dirty="0">
              <a:solidFill>
                <a:srgbClr val="00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" y="1574088"/>
            <a:ext cx="4093779" cy="4093779"/>
          </a:xfrm>
          <a:prstGeom prst="rect">
            <a:avLst/>
          </a:prstGeom>
        </p:spPr>
      </p:pic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012382" y="6241154"/>
            <a:ext cx="2743200" cy="365125"/>
          </a:xfrm>
        </p:spPr>
        <p:txBody>
          <a:bodyPr vert="horz" lIns="91440" tIns="45720" rIns="91440" bIns="45720" rtlCol="0" anchor="ctr"/>
          <a:lstStyle/>
          <a:p>
            <a:pPr defTabSz="1828434"/>
            <a:fld id="{D57F1E4F-1CFF-5643-939E-217C01CDF565}" type="slidenum">
              <a:rPr lang="en-US" sz="2200">
                <a:solidFill>
                  <a:schemeClr val="tx1"/>
                </a:solidFill>
              </a:rPr>
              <a:pPr defTabSz="1828434"/>
              <a:t>37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1;p24"/>
          <p:cNvSpPr txBox="1">
            <a:spLocks/>
          </p:cNvSpPr>
          <p:nvPr/>
        </p:nvSpPr>
        <p:spPr>
          <a:xfrm>
            <a:off x="11277611" y="6382481"/>
            <a:ext cx="682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defTabSz="1828434">
              <a:defRPr sz="2200"/>
            </a:lvl1pPr>
          </a:lstStyle>
          <a:p>
            <a:fld id="{00000000-1234-1234-1234-123412341234}" type="slidenum">
              <a:rPr lang="en-US" altLang="zh-TW"/>
              <a:pPr/>
              <a:t>38</a:t>
            </a:fld>
            <a:endParaRPr lang="en-US" dirty="0"/>
          </a:p>
        </p:txBody>
      </p:sp>
      <p:sp>
        <p:nvSpPr>
          <p:cNvPr id="35" name="圓角矩形 34"/>
          <p:cNvSpPr/>
          <p:nvPr/>
        </p:nvSpPr>
        <p:spPr>
          <a:xfrm>
            <a:off x="136151" y="94097"/>
            <a:ext cx="6124426" cy="749141"/>
          </a:xfrm>
          <a:prstGeom prst="round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持續努力 保持防治</a:t>
            </a:r>
            <a:r>
              <a:rPr lang="zh-TW" altLang="en-US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成效</a:t>
            </a:r>
          </a:p>
        </p:txBody>
      </p:sp>
      <p:cxnSp>
        <p:nvCxnSpPr>
          <p:cNvPr id="34" name="直線接點 33"/>
          <p:cNvCxnSpPr/>
          <p:nvPr/>
        </p:nvCxnSpPr>
        <p:spPr>
          <a:xfrm>
            <a:off x="6019973" y="971512"/>
            <a:ext cx="0" cy="5364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群組 35"/>
          <p:cNvGrpSpPr/>
          <p:nvPr/>
        </p:nvGrpSpPr>
        <p:grpSpPr>
          <a:xfrm>
            <a:off x="19223" y="1413929"/>
            <a:ext cx="11984639" cy="4433270"/>
            <a:chOff x="85725" y="1428750"/>
            <a:chExt cx="11984639" cy="4641850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 rotWithShape="1">
            <a:blip r:embed="rId3"/>
            <a:srcRect b="10681"/>
            <a:stretch/>
          </p:blipFill>
          <p:spPr>
            <a:xfrm>
              <a:off x="6182992" y="1428750"/>
              <a:ext cx="5887372" cy="4641850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4"/>
            <a:srcRect b="15242"/>
            <a:stretch/>
          </p:blipFill>
          <p:spPr>
            <a:xfrm flipH="1">
              <a:off x="85725" y="1428750"/>
              <a:ext cx="5891534" cy="4405993"/>
            </a:xfrm>
            <a:prstGeom prst="rect">
              <a:avLst/>
            </a:prstGeom>
          </p:spPr>
        </p:pic>
      </p:grpSp>
      <p:sp>
        <p:nvSpPr>
          <p:cNvPr id="39" name="矩形 38"/>
          <p:cNvSpPr/>
          <p:nvPr/>
        </p:nvSpPr>
        <p:spPr>
          <a:xfrm>
            <a:off x="6245522" y="5950433"/>
            <a:ext cx="36000" cy="24765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777474" y="6022441"/>
            <a:ext cx="36000" cy="24765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1" name="標題 12"/>
          <p:cNvSpPr txBox="1">
            <a:spLocks/>
          </p:cNvSpPr>
          <p:nvPr/>
        </p:nvSpPr>
        <p:spPr>
          <a:xfrm>
            <a:off x="362123" y="1019137"/>
            <a:ext cx="5657850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每</a:t>
            </a:r>
            <a:r>
              <a:rPr kumimoji="0" lang="zh-TW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百萬人口確診數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2" name="標題 12"/>
          <p:cNvSpPr txBox="1">
            <a:spLocks/>
          </p:cNvSpPr>
          <p:nvPr/>
        </p:nvSpPr>
        <p:spPr>
          <a:xfrm>
            <a:off x="6019973" y="1019137"/>
            <a:ext cx="5657850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累計確診數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3" name="標題 12"/>
          <p:cNvSpPr txBox="1">
            <a:spLocks/>
          </p:cNvSpPr>
          <p:nvPr/>
        </p:nvSpPr>
        <p:spPr>
          <a:xfrm rot="5400000">
            <a:off x="5324500" y="5570925"/>
            <a:ext cx="8858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…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4" name="標題 12"/>
          <p:cNvSpPr txBox="1">
            <a:spLocks/>
          </p:cNvSpPr>
          <p:nvPr/>
        </p:nvSpPr>
        <p:spPr>
          <a:xfrm rot="5400000">
            <a:off x="6019825" y="5448639"/>
            <a:ext cx="8858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…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5" name="標題 12"/>
          <p:cNvSpPr txBox="1">
            <a:spLocks/>
          </p:cNvSpPr>
          <p:nvPr/>
        </p:nvSpPr>
        <p:spPr>
          <a:xfrm>
            <a:off x="4273324" y="5933227"/>
            <a:ext cx="1688234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臺灣 </a:t>
            </a:r>
            <a:r>
              <a:rPr kumimoji="0" lang="en-US" altLang="zh-TW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.1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6" name="標題 12"/>
          <p:cNvSpPr txBox="1">
            <a:spLocks/>
          </p:cNvSpPr>
          <p:nvPr/>
        </p:nvSpPr>
        <p:spPr>
          <a:xfrm>
            <a:off x="6359506" y="5878425"/>
            <a:ext cx="28289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474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臺灣 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798685" y="4006217"/>
            <a:ext cx="10127357" cy="1330901"/>
          </a:xfrm>
          <a:prstGeom prst="roundRect">
            <a:avLst>
              <a:gd name="adj" fmla="val 4167"/>
            </a:avLst>
          </a:prstGeom>
          <a:solidFill>
            <a:schemeClr val="bg1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8" name="標題 12"/>
          <p:cNvSpPr txBox="1">
            <a:spLocks/>
          </p:cNvSpPr>
          <p:nvPr/>
        </p:nvSpPr>
        <p:spPr>
          <a:xfrm>
            <a:off x="979467" y="4265968"/>
            <a:ext cx="2330652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臺灣排名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9" name="標題 12"/>
          <p:cNvSpPr txBox="1">
            <a:spLocks/>
          </p:cNvSpPr>
          <p:nvPr/>
        </p:nvSpPr>
        <p:spPr>
          <a:xfrm>
            <a:off x="3090091" y="4147287"/>
            <a:ext cx="2498258" cy="1188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7C4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180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  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187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0" name="標題 12"/>
          <p:cNvSpPr txBox="1">
            <a:spLocks/>
          </p:cNvSpPr>
          <p:nvPr/>
        </p:nvSpPr>
        <p:spPr>
          <a:xfrm>
            <a:off x="7851720" y="4147286"/>
            <a:ext cx="2498258" cy="1188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A0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159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 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187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cxnSp>
        <p:nvCxnSpPr>
          <p:cNvPr id="51" name="直線接點 50"/>
          <p:cNvCxnSpPr/>
          <p:nvPr/>
        </p:nvCxnSpPr>
        <p:spPr>
          <a:xfrm flipH="1">
            <a:off x="3763302" y="4330959"/>
            <a:ext cx="786100" cy="7861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flipH="1">
            <a:off x="8477770" y="4322172"/>
            <a:ext cx="786100" cy="7861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標題 12"/>
          <p:cNvSpPr txBox="1">
            <a:spLocks/>
          </p:cNvSpPr>
          <p:nvPr/>
        </p:nvSpPr>
        <p:spPr>
          <a:xfrm flipH="1">
            <a:off x="10118550" y="1413929"/>
            <a:ext cx="1804264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美國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4,708,331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4" name="標題 12"/>
          <p:cNvSpPr txBox="1">
            <a:spLocks/>
          </p:cNvSpPr>
          <p:nvPr/>
        </p:nvSpPr>
        <p:spPr>
          <a:xfrm flipH="1">
            <a:off x="10118550" y="1701961"/>
            <a:ext cx="17805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巴西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2,707,877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5" name="標題 12"/>
          <p:cNvSpPr txBox="1">
            <a:spLocks/>
          </p:cNvSpPr>
          <p:nvPr/>
        </p:nvSpPr>
        <p:spPr>
          <a:xfrm flipH="1">
            <a:off x="8723497" y="1917985"/>
            <a:ext cx="28289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印度 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1,695,988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6" name="標題 12"/>
          <p:cNvSpPr txBox="1">
            <a:spLocks/>
          </p:cNvSpPr>
          <p:nvPr/>
        </p:nvSpPr>
        <p:spPr>
          <a:xfrm flipH="1">
            <a:off x="8453625" y="2206017"/>
            <a:ext cx="28289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俄羅斯 </a:t>
            </a:r>
            <a:r>
              <a:rPr kumimoji="0" lang="en-US" altLang="zh-TW" sz="1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845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,443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7" name="標題 12"/>
          <p:cNvSpPr txBox="1">
            <a:spLocks/>
          </p:cNvSpPr>
          <p:nvPr/>
        </p:nvSpPr>
        <p:spPr>
          <a:xfrm flipH="1">
            <a:off x="7890483" y="2494049"/>
            <a:ext cx="2828925" cy="44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南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非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en-US" altLang="zh-TW" sz="1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503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,290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9629898" y="6002696"/>
            <a:ext cx="2448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資料截止日期：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2020/8/1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-373085" y="1420539"/>
            <a:ext cx="5466479" cy="1522764"/>
            <a:chOff x="-272423" y="1445636"/>
            <a:chExt cx="5466479" cy="1522764"/>
          </a:xfrm>
        </p:grpSpPr>
        <p:sp>
          <p:nvSpPr>
            <p:cNvPr id="60" name="標題 12"/>
            <p:cNvSpPr txBox="1">
              <a:spLocks/>
            </p:cNvSpPr>
            <p:nvPr/>
          </p:nvSpPr>
          <p:spPr>
            <a:xfrm>
              <a:off x="-272423" y="1445636"/>
              <a:ext cx="1804264" cy="449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卡達 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43,260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1" name="標題 12"/>
            <p:cNvSpPr txBox="1">
              <a:spLocks/>
            </p:cNvSpPr>
            <p:nvPr/>
          </p:nvSpPr>
          <p:spPr>
            <a:xfrm>
              <a:off x="1478188" y="1715024"/>
              <a:ext cx="2828925" cy="449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巴林 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28,395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2" name="標題 12"/>
            <p:cNvSpPr txBox="1">
              <a:spLocks/>
            </p:cNvSpPr>
            <p:nvPr/>
          </p:nvSpPr>
          <p:spPr>
            <a:xfrm>
              <a:off x="1802082" y="1997884"/>
              <a:ext cx="2828925" cy="449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聖馬利諾 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21,318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3" name="標題 12"/>
            <p:cNvSpPr txBox="1">
              <a:spLocks/>
            </p:cNvSpPr>
            <p:nvPr/>
          </p:nvSpPr>
          <p:spPr>
            <a:xfrm>
              <a:off x="2353137" y="2519146"/>
              <a:ext cx="2828925" cy="449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巴拿</a:t>
              </a:r>
              <a:r>
                <a:rPr kumimoji="0" lang="zh-TW" altLang="en-US" sz="18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</a:t>
              </a: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15,868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4" name="標題 12"/>
            <p:cNvSpPr txBox="1">
              <a:spLocks/>
            </p:cNvSpPr>
            <p:nvPr/>
          </p:nvSpPr>
          <p:spPr>
            <a:xfrm>
              <a:off x="2365131" y="2231114"/>
              <a:ext cx="2828925" cy="4492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2800" kern="1200">
                  <a:solidFill>
                    <a:schemeClr val="tx1"/>
                  </a:solidFill>
                  <a:latin typeface="Arial" charset="0"/>
                  <a:ea typeface="標楷體" pitchFamily="65" charset="-120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智利</a:t>
              </a: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19,191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31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313639" y="1355140"/>
            <a:ext cx="3420000" cy="4860000"/>
          </a:xfrm>
          <a:prstGeom prst="rect">
            <a:avLst/>
          </a:prstGeom>
          <a:solidFill>
            <a:schemeClr val="accent1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254999" y="1455273"/>
            <a:ext cx="3420000" cy="4860000"/>
          </a:xfrm>
          <a:prstGeom prst="rect">
            <a:avLst/>
          </a:prstGeom>
          <a:solidFill>
            <a:schemeClr val="accent1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250662" y="1607265"/>
            <a:ext cx="3420000" cy="460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商務活動</a:t>
            </a:r>
            <a:endParaRPr lang="en-US" altLang="zh-TW" sz="28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6000" lvl="1" indent="-3060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altLang="zh-TW" sz="2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6/22</a:t>
            </a:r>
            <a:r>
              <a:rPr lang="zh-TW" altLang="en-US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起，</a:t>
            </a:r>
            <a:r>
              <a:rPr lang="zh-TW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開放自低風險</a:t>
            </a:r>
            <a:r>
              <a:rPr lang="en-US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中低風險國家</a:t>
            </a:r>
            <a:r>
              <a:rPr lang="en-US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地區入境之短期商務人士，可申請縮短居家檢疫時間</a:t>
            </a:r>
            <a:endParaRPr lang="en-US" altLang="zh-TW" sz="2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6000" lvl="1" indent="-3060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zh-TW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日起，放寬外籍人士除觀光及一般社會訪問以外之入境申請，以及港澳人士入境為人道考量或商務經貿需求之申請</a:t>
            </a:r>
            <a:endParaRPr lang="zh-TW" altLang="en-US" sz="2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1" indent="-177800" defTabSz="3556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060" y="1355141"/>
            <a:ext cx="3420000" cy="4860000"/>
          </a:xfrm>
          <a:prstGeom prst="rect">
            <a:avLst/>
          </a:prstGeom>
          <a:solidFill>
            <a:schemeClr val="accent1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365649" y="1581016"/>
            <a:ext cx="3416300" cy="4608513"/>
          </a:xfrm>
        </p:spPr>
        <p:txBody>
          <a:bodyPr anchor="t"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非本國國民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人道或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就學因素需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入境</a:t>
            </a:r>
            <a:endParaRPr lang="en-US" altLang="zh-TW" sz="28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zh-TW" sz="1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6000" lvl="1" indent="-3060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zh-TW" altLang="en-US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優先順序：其他國家、香港澳門、中國大陸</a:t>
            </a:r>
            <a:endParaRPr lang="en-US" altLang="zh-TW" sz="2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6000" lvl="1" indent="-30600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zh-TW" altLang="en-US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學生部分：由教育部規劃分批入境</a:t>
            </a:r>
          </a:p>
        </p:txBody>
      </p:sp>
      <p:sp>
        <p:nvSpPr>
          <p:cNvPr id="7" name="內容版面配置區 5"/>
          <p:cNvSpPr txBox="1">
            <a:spLocks/>
          </p:cNvSpPr>
          <p:nvPr/>
        </p:nvSpPr>
        <p:spPr>
          <a:xfrm>
            <a:off x="4322030" y="1607266"/>
            <a:ext cx="3277263" cy="4607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zh-TW" altLang="en-US" sz="18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5"/>
          <p:cNvSpPr txBox="1">
            <a:spLocks/>
          </p:cNvSpPr>
          <p:nvPr/>
        </p:nvSpPr>
        <p:spPr>
          <a:xfrm>
            <a:off x="8393706" y="1607265"/>
            <a:ext cx="3142587" cy="4714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ABC7B"/>
              </a:buClr>
              <a:buSzPct val="100000"/>
              <a:buFont typeface="Wingdings" panose="05000000000000000000" pitchFamily="2" charset="2"/>
              <a:buChar char="n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國際防疫圈　</a:t>
            </a:r>
            <a:r>
              <a:rPr lang="en-US" altLang="zh-TW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Travel Bubble</a:t>
            </a:r>
          </a:p>
          <a:p>
            <a:pPr marL="306000" lvl="1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zh-TW" altLang="en-US" sz="2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疫情控制及防疫成果與我相當的國家或地區，經</a:t>
            </a:r>
            <a:r>
              <a:rPr lang="zh-TW" altLang="en-US" sz="20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雙邊協議並以對等為</a:t>
            </a:r>
            <a:r>
              <a:rPr lang="zh-TW" altLang="en-US" sz="2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原則，進行雙邊開放</a:t>
            </a:r>
            <a:endParaRPr lang="zh-TW" altLang="en-US" sz="2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投影片編號版面配置區 3"/>
          <p:cNvSpPr txBox="1">
            <a:spLocks/>
          </p:cNvSpPr>
          <p:nvPr/>
        </p:nvSpPr>
        <p:spPr>
          <a:xfrm>
            <a:off x="11010038" y="633351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defTabSz="1828434">
              <a:defRPr sz="2200"/>
            </a:lvl1pPr>
          </a:lstStyle>
          <a:p>
            <a:fld id="{D57F1E4F-1CFF-5643-939E-217C01CDF565}" type="slidenum">
              <a:rPr lang="en-US"/>
              <a:pPr/>
              <a:t>39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13" y="5030753"/>
            <a:ext cx="1151625" cy="11516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86" y="5090361"/>
            <a:ext cx="977223" cy="97722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83" y="5006342"/>
            <a:ext cx="955341" cy="955341"/>
          </a:xfrm>
          <a:prstGeom prst="rect">
            <a:avLst/>
          </a:prstGeom>
        </p:spPr>
      </p:pic>
      <p:sp>
        <p:nvSpPr>
          <p:cNvPr id="24" name="圓角矩形 23"/>
          <p:cNvSpPr/>
          <p:nvPr/>
        </p:nvSpPr>
        <p:spPr>
          <a:xfrm>
            <a:off x="299995" y="347723"/>
            <a:ext cx="8893461" cy="749141"/>
          </a:xfrm>
          <a:prstGeom prst="round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TW" altLang="en-US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未來對策</a:t>
            </a:r>
            <a:r>
              <a:rPr lang="en-US" altLang="zh-TW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—</a:t>
            </a:r>
            <a:r>
              <a:rPr lang="zh-TW" altLang="en-US" sz="4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謹慎放寬邊境管制措施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8910025" y="4963035"/>
            <a:ext cx="2079013" cy="1201319"/>
            <a:chOff x="8910025" y="4963035"/>
            <a:chExt cx="2079013" cy="120131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025" y="4963035"/>
              <a:ext cx="1183074" cy="1183073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965" y="4981281"/>
              <a:ext cx="1183073" cy="1183073"/>
            </a:xfrm>
            <a:prstGeom prst="rect">
              <a:avLst/>
            </a:prstGeom>
          </p:spPr>
        </p:pic>
        <p:sp>
          <p:nvSpPr>
            <p:cNvPr id="19" name="圓角矩形 18"/>
            <p:cNvSpPr/>
            <p:nvPr/>
          </p:nvSpPr>
          <p:spPr>
            <a:xfrm>
              <a:off x="9682650" y="5276192"/>
              <a:ext cx="558431" cy="424651"/>
            </a:xfrm>
            <a:prstGeom prst="roundRect">
              <a:avLst>
                <a:gd name="adj" fmla="val 38354"/>
              </a:avLst>
            </a:prstGeom>
            <a:solidFill>
              <a:srgbClr val="F1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1533">
              <a:off x="9475333" y="5287953"/>
              <a:ext cx="450916" cy="450916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4311" flipH="1">
              <a:off x="9994755" y="5133234"/>
              <a:ext cx="450916" cy="45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264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44FAD602-4217-48DC-8582-844364FFBF9A}"/>
              </a:ext>
            </a:extLst>
          </p:cNvPr>
          <p:cNvGrpSpPr/>
          <p:nvPr/>
        </p:nvGrpSpPr>
        <p:grpSpPr>
          <a:xfrm>
            <a:off x="4247908" y="1150335"/>
            <a:ext cx="7944091" cy="4320668"/>
            <a:chOff x="-293274" y="1974038"/>
            <a:chExt cx="24454648" cy="12492257"/>
          </a:xfrm>
        </p:grpSpPr>
        <p:pic>
          <p:nvPicPr>
            <p:cNvPr id="3" name="圖片 2">
              <a:extLst>
                <a:ext uri="{FF2B5EF4-FFF2-40B4-BE49-F238E27FC236}">
                  <a16:creationId xmlns="" xmlns:a16="http://schemas.microsoft.com/office/drawing/2014/main" id="{7DB323CC-35C2-497C-B5E7-0B3BB7287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3274" y="1974038"/>
              <a:ext cx="24454648" cy="1224643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3D7B02A5-EA2A-4CE2-A01C-117AF067FD34}"/>
                </a:ext>
              </a:extLst>
            </p:cNvPr>
            <p:cNvSpPr/>
            <p:nvPr/>
          </p:nvSpPr>
          <p:spPr>
            <a:xfrm>
              <a:off x="4092622" y="13487441"/>
              <a:ext cx="19571563" cy="978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rgbClr val="222222"/>
                  </a:solidFill>
                  <a:latin typeface="+mj-lt"/>
                </a:rPr>
                <a:t>Route map of the world‘s scheduled commercial airline traffic,</a:t>
              </a:r>
              <a:r>
                <a:rPr lang="zh-TW" altLang="en-US" sz="1600" dirty="0">
                  <a:solidFill>
                    <a:srgbClr val="222222"/>
                  </a:solidFill>
                  <a:latin typeface="+mj-lt"/>
                </a:rPr>
                <a:t> </a:t>
              </a:r>
              <a:r>
                <a:rPr lang="en-US" altLang="zh-TW" sz="1600" dirty="0">
                  <a:solidFill>
                    <a:srgbClr val="222222"/>
                  </a:solidFill>
                  <a:latin typeface="+mj-lt"/>
                </a:rPr>
                <a:t>June 2009</a:t>
              </a:r>
              <a:endParaRPr lang="zh-TW" altLang="en-US" sz="1600" dirty="0">
                <a:latin typeface="+mj-lt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03501"/>
            <a:ext cx="5672667" cy="4254500"/>
          </a:xfrm>
          <a:prstGeom prst="flowChartDelay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D0B2F37E-34C3-4B38-8F4A-3986DC50033A}"/>
              </a:ext>
            </a:extLst>
          </p:cNvPr>
          <p:cNvSpPr/>
          <p:nvPr/>
        </p:nvSpPr>
        <p:spPr>
          <a:xfrm>
            <a:off x="240147" y="1318298"/>
            <a:ext cx="3776026" cy="84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國際交通頻繁</a:t>
            </a:r>
            <a:endParaRPr lang="zh-TW" alt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èå­ æè² è²å­ 22468533">
            <a:extLst>
              <a:ext uri="{FF2B5EF4-FFF2-40B4-BE49-F238E27FC236}">
                <a16:creationId xmlns="" xmlns:a16="http://schemas.microsoft.com/office/drawing/2014/main" id="{3974DA6F-BDC1-401E-A2A7-6AEAA9AF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79" b="90888" l="889" r="96889">
                        <a14:foregroundMark x1="66444" y1="62383" x2="66444" y2="62383"/>
                        <a14:foregroundMark x1="25111" y1="46495" x2="25111" y2="46495"/>
                        <a14:foregroundMark x1="23556" y1="44393" x2="23556" y2="44393"/>
                        <a14:foregroundMark x1="42667" y1="58411" x2="42667" y2="58411"/>
                        <a14:foregroundMark x1="37556" y1="58178" x2="37556" y2="58178"/>
                        <a14:foregroundMark x1="40000" y1="63785" x2="40000" y2="63785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983">
            <a:off x="4074753" y="3930995"/>
            <a:ext cx="775478" cy="7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1">
            <a:extLst>
              <a:ext uri="{FF2B5EF4-FFF2-40B4-BE49-F238E27FC236}">
                <a16:creationId xmlns="" xmlns:a16="http://schemas.microsoft.com/office/drawing/2014/main" id="{D4DAAC14-6AC3-4B5F-9A6E-DED41DED326A}"/>
              </a:ext>
            </a:extLst>
          </p:cNvPr>
          <p:cNvSpPr txBox="1">
            <a:spLocks/>
          </p:cNvSpPr>
          <p:nvPr/>
        </p:nvSpPr>
        <p:spPr>
          <a:xfrm>
            <a:off x="9220685" y="63324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F63A3B-78C7-47BE-AE5E-E10140E04643}" type="slidenum">
              <a:rPr lang="en-US" sz="2200"/>
              <a:pPr algn="r"/>
              <a:t>4</a:t>
            </a:fld>
            <a:endParaRPr lang="en-US" sz="2200" dirty="0"/>
          </a:p>
        </p:txBody>
      </p:sp>
      <p:sp>
        <p:nvSpPr>
          <p:cNvPr id="12" name="Rectangle 85"/>
          <p:cNvSpPr>
            <a:spLocks/>
          </p:cNvSpPr>
          <p:nvPr/>
        </p:nvSpPr>
        <p:spPr bwMode="auto">
          <a:xfrm>
            <a:off x="683357" y="185281"/>
            <a:ext cx="21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傳染病全球化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8F3B6185-67BC-44FE-8ED5-C4CF50A2E7C3}"/>
              </a:ext>
            </a:extLst>
          </p:cNvPr>
          <p:cNvGrpSpPr/>
          <p:nvPr/>
        </p:nvGrpSpPr>
        <p:grpSpPr>
          <a:xfrm>
            <a:off x="112143" y="99207"/>
            <a:ext cx="541339" cy="541480"/>
            <a:chOff x="2098439" y="2711861"/>
            <a:chExt cx="2142641" cy="2143200"/>
          </a:xfrm>
        </p:grpSpPr>
        <p:sp>
          <p:nvSpPr>
            <p:cNvPr id="15" name="Oval 145"/>
            <p:cNvSpPr/>
            <p:nvPr/>
          </p:nvSpPr>
          <p:spPr>
            <a:xfrm>
              <a:off x="2098439" y="2711861"/>
              <a:ext cx="2142641" cy="2143200"/>
            </a:xfrm>
            <a:prstGeom prst="ellipse">
              <a:avLst/>
            </a:prstGeom>
            <a:solidFill>
              <a:srgbClr val="EF8A4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569" y="2967915"/>
              <a:ext cx="1631091" cy="1631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1"/>
          <a:stretch/>
        </p:blipFill>
        <p:spPr>
          <a:xfrm>
            <a:off x="0" y="-1"/>
            <a:ext cx="7730836" cy="6873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125E134D-2749-45C3-9074-3A53139E391C}"/>
              </a:ext>
            </a:extLst>
          </p:cNvPr>
          <p:cNvSpPr txBox="1"/>
          <p:nvPr/>
        </p:nvSpPr>
        <p:spPr>
          <a:xfrm>
            <a:off x="6355917" y="1619071"/>
            <a:ext cx="616150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anose="020B0504020000000003" pitchFamily="34" charset="0"/>
                <a:ea typeface="Bebas Neue" charset="0"/>
                <a:cs typeface="Bebas Neue" charset="0"/>
              </a:rPr>
              <a:t>感謝聆聽</a:t>
            </a:r>
            <a:endParaRPr lang="en-US" altLang="zh-TW" sz="6000" b="1" spc="600" dirty="0" smtClean="0">
              <a:solidFill>
                <a:schemeClr val="tx1">
                  <a:lumMod val="50000"/>
                  <a:lumOff val="50000"/>
                </a:schemeClr>
              </a:solidFill>
              <a:latin typeface="Segoe Script" panose="020B0504020000000003" pitchFamily="34" charset="0"/>
              <a:ea typeface="Bebas Neue" charset="0"/>
              <a:cs typeface="Bebas Neue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6000" b="1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anose="020B0504020000000003" pitchFamily="34" charset="0"/>
                <a:ea typeface="Bebas Neue" charset="0"/>
                <a:cs typeface="Bebas Neue" charset="0"/>
              </a:rPr>
              <a:t>敬請</a:t>
            </a:r>
            <a:r>
              <a:rPr lang="zh-TW" altLang="en-US" sz="60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anose="020B0504020000000003" pitchFamily="34" charset="0"/>
                <a:ea typeface="Bebas Neue" charset="0"/>
                <a:cs typeface="Bebas Neue" charset="0"/>
              </a:rPr>
              <a:t>指教</a:t>
            </a:r>
            <a:endParaRPr lang="en-US" sz="6000" b="1" spc="600" dirty="0">
              <a:solidFill>
                <a:schemeClr val="tx1">
                  <a:lumMod val="50000"/>
                  <a:lumOff val="50000"/>
                </a:schemeClr>
              </a:solidFill>
              <a:latin typeface="Segoe Script" panose="020B0504020000000003" pitchFamily="34" charset="0"/>
              <a:ea typeface="Bebas Neue" charset="0"/>
              <a:cs typeface="Bebas Neue" charset="0"/>
            </a:endParaRPr>
          </a:p>
        </p:txBody>
      </p:sp>
      <p:sp>
        <p:nvSpPr>
          <p:cNvPr id="10" name="Google Shape;936;p43"/>
          <p:cNvSpPr txBox="1">
            <a:spLocks/>
          </p:cNvSpPr>
          <p:nvPr/>
        </p:nvSpPr>
        <p:spPr>
          <a:xfrm>
            <a:off x="6056320" y="5012159"/>
            <a:ext cx="4712110" cy="82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5ABB7B"/>
                </a:solidFill>
                <a:latin typeface="Gill Sans MT" panose="020B0502020104020203" pitchFamily="34" charset="0"/>
                <a:ea typeface="+mn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Clr>
                <a:srgbClr val="069675"/>
              </a:buClr>
              <a:buSzPts val="6600"/>
              <a:buFont typeface="Gill Sans"/>
              <a:buNone/>
            </a:pPr>
            <a:r>
              <a:rPr lang="zh-TW" altLang="en-US" sz="3600" i="1" dirty="0" smtClean="0">
                <a:solidFill>
                  <a:srgbClr val="FDBD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站在防疫最前線</a:t>
            </a:r>
            <a:endParaRPr lang="zh-TW" altLang="en-US" sz="3600" i="1" dirty="0">
              <a:solidFill>
                <a:srgbClr val="FDBD0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79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="" xmlns:a16="http://schemas.microsoft.com/office/drawing/2014/main" id="{20820F95-1677-4706-9FAB-E8382D60E928}"/>
              </a:ext>
            </a:extLst>
          </p:cNvPr>
          <p:cNvGrpSpPr/>
          <p:nvPr/>
        </p:nvGrpSpPr>
        <p:grpSpPr>
          <a:xfrm>
            <a:off x="390590" y="1075398"/>
            <a:ext cx="11401720" cy="5594294"/>
            <a:chOff x="-722392" y="940593"/>
            <a:chExt cx="24943246" cy="12238490"/>
          </a:xfrm>
        </p:grpSpPr>
        <p:grpSp>
          <p:nvGrpSpPr>
            <p:cNvPr id="54" name="群組 53">
              <a:extLst>
                <a:ext uri="{FF2B5EF4-FFF2-40B4-BE49-F238E27FC236}">
                  <a16:creationId xmlns="" xmlns:a16="http://schemas.microsoft.com/office/drawing/2014/main" id="{329F7093-E652-4A8D-9690-617A302EC7D2}"/>
                </a:ext>
              </a:extLst>
            </p:cNvPr>
            <p:cNvGrpSpPr/>
            <p:nvPr/>
          </p:nvGrpSpPr>
          <p:grpSpPr>
            <a:xfrm>
              <a:off x="11306999" y="1946038"/>
              <a:ext cx="12913855" cy="11233045"/>
              <a:chOff x="11306999" y="1946038"/>
              <a:chExt cx="12913855" cy="11233045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3"/>
              <a:srcRect l="11742" t="14673" r="2979" b="5425"/>
              <a:stretch/>
            </p:blipFill>
            <p:spPr>
              <a:xfrm>
                <a:off x="11306999" y="4638193"/>
                <a:ext cx="12913855" cy="8540890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14760750" y="1946038"/>
                <a:ext cx="7456836" cy="1333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TW" alt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快速的都市化發展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31" name="直線單箭頭接點 30">
                <a:extLst>
                  <a:ext uri="{FF2B5EF4-FFF2-40B4-BE49-F238E27FC236}">
                    <a16:creationId xmlns="" xmlns:a16="http://schemas.microsoft.com/office/drawing/2014/main" id="{6E151C1C-587D-4C08-BBEC-F9E0671DB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86902" y="4774629"/>
                <a:ext cx="1509476" cy="0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>
                <a:extLst>
                  <a:ext uri="{FF2B5EF4-FFF2-40B4-BE49-F238E27FC236}">
                    <a16:creationId xmlns="" xmlns:a16="http://schemas.microsoft.com/office/drawing/2014/main" id="{22CB733C-B1A2-49CD-BB46-13EFA9788D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95207" y="7202489"/>
                <a:ext cx="1429446" cy="23934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="" xmlns:a16="http://schemas.microsoft.com/office/drawing/2014/main" id="{6601F7C7-27F1-498C-9829-CF356A2E9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39844" y="10270203"/>
                <a:ext cx="1255363" cy="0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2" name="矩形 41">
                <a:extLst>
                  <a:ext uri="{FF2B5EF4-FFF2-40B4-BE49-F238E27FC236}">
                    <a16:creationId xmlns="" xmlns:a16="http://schemas.microsoft.com/office/drawing/2014/main" id="{6DA3C6A1-C95B-459C-A7EB-7B414F524C11}"/>
                  </a:ext>
                </a:extLst>
              </p:cNvPr>
              <p:cNvSpPr/>
              <p:nvPr/>
            </p:nvSpPr>
            <p:spPr>
              <a:xfrm>
                <a:off x="18546864" y="4099654"/>
                <a:ext cx="2740038" cy="1661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2050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68.4%</a:t>
                </a: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="" xmlns:a16="http://schemas.microsoft.com/office/drawing/2014/main" id="{E18E6AB6-F91B-498B-9C23-38BC7076C741}"/>
                  </a:ext>
                </a:extLst>
              </p:cNvPr>
              <p:cNvSpPr/>
              <p:nvPr/>
            </p:nvSpPr>
            <p:spPr>
              <a:xfrm>
                <a:off x="17755169" y="6429626"/>
                <a:ext cx="2740038" cy="1661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2016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54.4%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="" xmlns:a16="http://schemas.microsoft.com/office/drawing/2014/main" id="{355DD579-9CAD-4E04-AA1C-795BE6554DC0}"/>
                  </a:ext>
                </a:extLst>
              </p:cNvPr>
              <p:cNvSpPr/>
              <p:nvPr/>
            </p:nvSpPr>
            <p:spPr>
              <a:xfrm>
                <a:off x="16281589" y="9485373"/>
                <a:ext cx="2740038" cy="1661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1950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29.6%</a:t>
                </a:r>
              </a:p>
            </p:txBody>
          </p:sp>
        </p:grpSp>
        <p:grpSp>
          <p:nvGrpSpPr>
            <p:cNvPr id="52" name="群組 51">
              <a:extLst>
                <a:ext uri="{FF2B5EF4-FFF2-40B4-BE49-F238E27FC236}">
                  <a16:creationId xmlns="" xmlns:a16="http://schemas.microsoft.com/office/drawing/2014/main" id="{7BD33747-7E8C-4951-920C-9C1336EA7872}"/>
                </a:ext>
              </a:extLst>
            </p:cNvPr>
            <p:cNvGrpSpPr/>
            <p:nvPr/>
          </p:nvGrpSpPr>
          <p:grpSpPr>
            <a:xfrm>
              <a:off x="-722392" y="940593"/>
              <a:ext cx="13315215" cy="10699465"/>
              <a:chOff x="-101289" y="846300"/>
              <a:chExt cx="12656951" cy="9964090"/>
            </a:xfrm>
          </p:grpSpPr>
          <p:pic>
            <p:nvPicPr>
              <p:cNvPr id="10" name="圖片 9">
                <a:extLst>
                  <a:ext uri="{FF2B5EF4-FFF2-40B4-BE49-F238E27FC236}">
                    <a16:creationId xmlns="" xmlns:a16="http://schemas.microsoft.com/office/drawing/2014/main" id="{8FE79EE7-9724-4271-91A4-0F6F7B02D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97" r="25973" b="5344"/>
              <a:stretch/>
            </p:blipFill>
            <p:spPr>
              <a:xfrm>
                <a:off x="-101289" y="846300"/>
                <a:ext cx="12656951" cy="9964090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="" xmlns:a16="http://schemas.microsoft.com/office/drawing/2014/main" id="{F3A3C3FE-EEE0-4F76-87E4-A88E171F4339}"/>
                  </a:ext>
                </a:extLst>
              </p:cNvPr>
              <p:cNvSpPr/>
              <p:nvPr/>
            </p:nvSpPr>
            <p:spPr>
              <a:xfrm>
                <a:off x="2751745" y="8386501"/>
                <a:ext cx="2671581" cy="1693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1950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25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億人 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="" xmlns:a16="http://schemas.microsoft.com/office/drawing/2014/main" id="{81EBE443-34A7-4DE9-A060-ACCB052E6CEF}"/>
                  </a:ext>
                </a:extLst>
              </p:cNvPr>
              <p:cNvSpPr/>
              <p:nvPr/>
            </p:nvSpPr>
            <p:spPr>
              <a:xfrm>
                <a:off x="2483850" y="1774378"/>
                <a:ext cx="6840305" cy="1146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zh-TW" alt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全球人口大幅成長</a:t>
                </a:r>
                <a:endParaRPr lang="en-US" altLang="zh-TW" sz="2800" b="1" dirty="0">
                  <a:solidFill>
                    <a:schemeClr val="accent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47911BF6-9C91-4500-A149-6764C3926B8E}"/>
                  </a:ext>
                </a:extLst>
              </p:cNvPr>
              <p:cNvSpPr/>
              <p:nvPr/>
            </p:nvSpPr>
            <p:spPr>
              <a:xfrm>
                <a:off x="6227188" y="5833157"/>
                <a:ext cx="2576507" cy="1547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2018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76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億人 </a:t>
                </a:r>
              </a:p>
            </p:txBody>
          </p:sp>
          <p:cxnSp>
            <p:nvCxnSpPr>
              <p:cNvPr id="15" name="直線單箭頭接點 14">
                <a:extLst>
                  <a:ext uri="{FF2B5EF4-FFF2-40B4-BE49-F238E27FC236}">
                    <a16:creationId xmlns="" xmlns:a16="http://schemas.microsoft.com/office/drawing/2014/main" id="{78048CA1-6E9A-4473-8647-B70B221F57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97352" y="8248962"/>
                <a:ext cx="958283" cy="700771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直線單箭頭接點 16">
                <a:extLst>
                  <a:ext uri="{FF2B5EF4-FFF2-40B4-BE49-F238E27FC236}">
                    <a16:creationId xmlns="" xmlns:a16="http://schemas.microsoft.com/office/drawing/2014/main" id="{A4016584-C62D-49D2-A802-4257CF83BE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8619" y="4575739"/>
                <a:ext cx="0" cy="1132659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>
                <a:extLst>
                  <a:ext uri="{FF2B5EF4-FFF2-40B4-BE49-F238E27FC236}">
                    <a16:creationId xmlns="" xmlns:a16="http://schemas.microsoft.com/office/drawing/2014/main" id="{4433AE14-EC7D-46CE-89A3-23C02BE28C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05058" y="2665854"/>
                <a:ext cx="0" cy="1348739"/>
              </a:xfrm>
              <a:prstGeom prst="straightConnector1">
                <a:avLst/>
              </a:prstGeom>
              <a:ln w="762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" name="矩形 5"/>
              <p:cNvSpPr/>
              <p:nvPr/>
            </p:nvSpPr>
            <p:spPr>
              <a:xfrm>
                <a:off x="9116802" y="4053689"/>
                <a:ext cx="2576507" cy="1547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2050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98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億人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49" name="圖片 48">
            <a:extLst>
              <a:ext uri="{FF2B5EF4-FFF2-40B4-BE49-F238E27FC236}">
                <a16:creationId xmlns="" xmlns:a16="http://schemas.microsoft.com/office/drawing/2014/main" id="{26F88461-FE8B-4D99-A73B-99613E699B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82629"/>
              </a:clrFrom>
              <a:clrTo>
                <a:srgbClr val="18262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8255" y="3520999"/>
            <a:ext cx="3140376" cy="1763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投影片編號版面配置區 1">
            <a:extLst>
              <a:ext uri="{FF2B5EF4-FFF2-40B4-BE49-F238E27FC236}">
                <a16:creationId xmlns="" xmlns:a16="http://schemas.microsoft.com/office/drawing/2014/main" id="{3E82C79C-9747-412B-B3EF-8CC692CC9194}"/>
              </a:ext>
            </a:extLst>
          </p:cNvPr>
          <p:cNvSpPr txBox="1">
            <a:spLocks/>
          </p:cNvSpPr>
          <p:nvPr/>
        </p:nvSpPr>
        <p:spPr>
          <a:xfrm>
            <a:off x="9220685" y="63324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F63A3B-78C7-47BE-AE5E-E10140E04643}" type="slidenum">
              <a:rPr lang="en-US" sz="2200"/>
              <a:pPr algn="r"/>
              <a:t>5</a:t>
            </a:fld>
            <a:endParaRPr lang="en-US" sz="2200" dirty="0"/>
          </a:p>
        </p:txBody>
      </p:sp>
      <p:sp>
        <p:nvSpPr>
          <p:cNvPr id="32" name="Rectangle 85"/>
          <p:cNvSpPr>
            <a:spLocks/>
          </p:cNvSpPr>
          <p:nvPr/>
        </p:nvSpPr>
        <p:spPr bwMode="auto">
          <a:xfrm>
            <a:off x="683357" y="185281"/>
            <a:ext cx="21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傳染病全球化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="" xmlns:a16="http://schemas.microsoft.com/office/drawing/2014/main" id="{8F3B6185-67BC-44FE-8ED5-C4CF50A2E7C3}"/>
              </a:ext>
            </a:extLst>
          </p:cNvPr>
          <p:cNvGrpSpPr/>
          <p:nvPr/>
        </p:nvGrpSpPr>
        <p:grpSpPr>
          <a:xfrm>
            <a:off x="112143" y="99207"/>
            <a:ext cx="541339" cy="541480"/>
            <a:chOff x="2098439" y="2711861"/>
            <a:chExt cx="2142641" cy="2143200"/>
          </a:xfrm>
        </p:grpSpPr>
        <p:sp>
          <p:nvSpPr>
            <p:cNvPr id="34" name="Oval 145"/>
            <p:cNvSpPr/>
            <p:nvPr/>
          </p:nvSpPr>
          <p:spPr>
            <a:xfrm>
              <a:off x="2098439" y="2711861"/>
              <a:ext cx="2142641" cy="2143200"/>
            </a:xfrm>
            <a:prstGeom prst="ellipse">
              <a:avLst/>
            </a:prstGeom>
            <a:solidFill>
              <a:srgbClr val="EF8A4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569" y="2967915"/>
              <a:ext cx="1631091" cy="1631091"/>
            </a:xfrm>
            <a:prstGeom prst="rect">
              <a:avLst/>
            </a:prstGeom>
          </p:spPr>
        </p:pic>
      </p:grpSp>
      <p:sp>
        <p:nvSpPr>
          <p:cNvPr id="38" name="矩形 37">
            <a:extLst>
              <a:ext uri="{FF2B5EF4-FFF2-40B4-BE49-F238E27FC236}">
                <a16:creationId xmlns="" xmlns:a16="http://schemas.microsoft.com/office/drawing/2014/main" id="{D0B2F37E-34C3-4B38-8F4A-3986DC50033A}"/>
              </a:ext>
            </a:extLst>
          </p:cNvPr>
          <p:cNvSpPr/>
          <p:nvPr/>
        </p:nvSpPr>
        <p:spPr>
          <a:xfrm>
            <a:off x="3902152" y="357622"/>
            <a:ext cx="508330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人口成長與都市化</a:t>
            </a:r>
          </a:p>
        </p:txBody>
      </p:sp>
    </p:spTree>
    <p:extLst>
      <p:ext uri="{BB962C8B-B14F-4D97-AF65-F5344CB8AC3E}">
        <p14:creationId xmlns:p14="http://schemas.microsoft.com/office/powerpoint/2010/main" val="719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820264AF-BAB3-4AED-83A1-6636A1B6F9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0072" y="6356351"/>
            <a:ext cx="2743200" cy="365125"/>
          </a:xfrm>
        </p:spPr>
        <p:txBody>
          <a:bodyPr/>
          <a:lstStyle/>
          <a:p>
            <a:pPr defTabSz="1828434"/>
            <a:fld id="{48F63A3B-78C7-47BE-AE5E-E10140E04643}" type="slidenum">
              <a:rPr lang="en-US" sz="2200">
                <a:solidFill>
                  <a:schemeClr val="tx1"/>
                </a:solidFill>
              </a:rPr>
              <a:pPr defTabSz="1828434"/>
              <a:t>6</a:t>
            </a:fld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8441AAA-E860-4F53-8891-5E2BB8066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08" y="647278"/>
            <a:ext cx="4259864" cy="3603853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C578CA28-8802-44CC-9A47-66604CFC54D7}"/>
              </a:ext>
            </a:extLst>
          </p:cNvPr>
          <p:cNvSpPr/>
          <p:nvPr/>
        </p:nvSpPr>
        <p:spPr>
          <a:xfrm>
            <a:off x="1061050" y="1648841"/>
            <a:ext cx="4862048" cy="84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環境過度開發</a:t>
            </a:r>
            <a:endParaRPr lang="zh-TW" alt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DCAD04EB-E998-4D5F-9B31-4810E25C9C55}"/>
              </a:ext>
            </a:extLst>
          </p:cNvPr>
          <p:cNvGrpSpPr/>
          <p:nvPr/>
        </p:nvGrpSpPr>
        <p:grpSpPr>
          <a:xfrm>
            <a:off x="348466" y="4687199"/>
            <a:ext cx="11525511" cy="1153012"/>
            <a:chOff x="696931" y="9063748"/>
            <a:chExt cx="23051021" cy="2306024"/>
          </a:xfrm>
        </p:grpSpPr>
        <p:sp>
          <p:nvSpPr>
            <p:cNvPr id="10" name="Chevron 3">
              <a:extLst>
                <a:ext uri="{FF2B5EF4-FFF2-40B4-BE49-F238E27FC236}">
                  <a16:creationId xmlns="" xmlns:a16="http://schemas.microsoft.com/office/drawing/2014/main" id="{C7C6D4BA-E99E-4E79-837C-251CC0FF4384}"/>
                </a:ext>
              </a:extLst>
            </p:cNvPr>
            <p:cNvSpPr/>
            <p:nvPr/>
          </p:nvSpPr>
          <p:spPr>
            <a:xfrm>
              <a:off x="696931" y="9063748"/>
              <a:ext cx="4777905" cy="2306024"/>
            </a:xfrm>
            <a:prstGeom prst="chevron">
              <a:avLst>
                <a:gd name="adj" fmla="val 3125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18000" rIns="18000" bIns="18000" rtlCol="0" anchor="ctr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開發自然環境</a:t>
              </a:r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</p:txBody>
        </p:sp>
        <p:sp>
          <p:nvSpPr>
            <p:cNvPr id="11" name="Chevron 30">
              <a:extLst>
                <a:ext uri="{FF2B5EF4-FFF2-40B4-BE49-F238E27FC236}">
                  <a16:creationId xmlns="" xmlns:a16="http://schemas.microsoft.com/office/drawing/2014/main" id="{1698506D-BF2E-4B63-B648-888051723C84}"/>
                </a:ext>
              </a:extLst>
            </p:cNvPr>
            <p:cNvSpPr/>
            <p:nvPr/>
          </p:nvSpPr>
          <p:spPr>
            <a:xfrm>
              <a:off x="5010846" y="9063748"/>
              <a:ext cx="4852531" cy="2306024"/>
            </a:xfrm>
            <a:prstGeom prst="chevron">
              <a:avLst>
                <a:gd name="adj" fmla="val 31257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18000" rIns="18000" bIns="18000" rtlCol="0" anchor="ctr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破壞生態平衡</a:t>
              </a:r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</p:txBody>
        </p:sp>
        <p:sp>
          <p:nvSpPr>
            <p:cNvPr id="12" name="Chevron 31">
              <a:extLst>
                <a:ext uri="{FF2B5EF4-FFF2-40B4-BE49-F238E27FC236}">
                  <a16:creationId xmlns="" xmlns:a16="http://schemas.microsoft.com/office/drawing/2014/main" id="{E58ED8CB-2E58-41A3-AC45-A36D5513AE6D}"/>
                </a:ext>
              </a:extLst>
            </p:cNvPr>
            <p:cNvSpPr/>
            <p:nvPr/>
          </p:nvSpPr>
          <p:spPr>
            <a:xfrm>
              <a:off x="9402956" y="9063748"/>
              <a:ext cx="5229067" cy="2306024"/>
            </a:xfrm>
            <a:prstGeom prst="chevron">
              <a:avLst>
                <a:gd name="adj" fmla="val 31257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18000" rIns="18000" bIns="18000"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人畜共通傳染病宿主增殖</a:t>
              </a:r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</p:txBody>
        </p:sp>
        <p:sp>
          <p:nvSpPr>
            <p:cNvPr id="13" name="Chevron 32">
              <a:extLst>
                <a:ext uri="{FF2B5EF4-FFF2-40B4-BE49-F238E27FC236}">
                  <a16:creationId xmlns="" xmlns:a16="http://schemas.microsoft.com/office/drawing/2014/main" id="{B4603551-C4E0-4A85-AC2A-5286447831BC}"/>
                </a:ext>
              </a:extLst>
            </p:cNvPr>
            <p:cNvSpPr/>
            <p:nvPr/>
          </p:nvSpPr>
          <p:spPr>
            <a:xfrm>
              <a:off x="14177292" y="9063748"/>
              <a:ext cx="4852531" cy="2306024"/>
            </a:xfrm>
            <a:prstGeom prst="chevron">
              <a:avLst>
                <a:gd name="adj" fmla="val 31257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18000" rIns="18000" bIns="18000"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宿主與人類</a:t>
              </a:r>
              <a:endPara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活動領域交集 </a:t>
              </a:r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</p:txBody>
        </p:sp>
        <p:sp>
          <p:nvSpPr>
            <p:cNvPr id="14" name="Chevron 33">
              <a:extLst>
                <a:ext uri="{FF2B5EF4-FFF2-40B4-BE49-F238E27FC236}">
                  <a16:creationId xmlns="" xmlns:a16="http://schemas.microsoft.com/office/drawing/2014/main" id="{6408FC28-EDF8-4901-80AC-38F056864548}"/>
                </a:ext>
              </a:extLst>
            </p:cNvPr>
            <p:cNvSpPr/>
            <p:nvPr/>
          </p:nvSpPr>
          <p:spPr>
            <a:xfrm>
              <a:off x="18560143" y="9063748"/>
              <a:ext cx="5187809" cy="2306024"/>
            </a:xfrm>
            <a:prstGeom prst="chevron">
              <a:avLst>
                <a:gd name="adj" fmla="val 312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18000" rIns="18000" bIns="18000" rtlCol="0" anchor="ctr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Roboto Regular"/>
                </a:rPr>
                <a:t>傳播新興傳染病</a:t>
              </a:r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Regular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91357E98-974A-4060-9661-A5517CB980E9}"/>
              </a:ext>
            </a:extLst>
          </p:cNvPr>
          <p:cNvSpPr/>
          <p:nvPr/>
        </p:nvSpPr>
        <p:spPr>
          <a:xfrm>
            <a:off x="2961605" y="2619341"/>
            <a:ext cx="257903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27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森林破碎化</a:t>
            </a:r>
            <a:endParaRPr lang="zh-TW" alt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6C19AF44-CFDC-442B-AD30-F7F59E10F9FA}"/>
              </a:ext>
            </a:extLst>
          </p:cNvPr>
          <p:cNvSpPr/>
          <p:nvPr/>
        </p:nvSpPr>
        <p:spPr>
          <a:xfrm>
            <a:off x="3642171" y="3128294"/>
            <a:ext cx="257903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27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棲地成農田</a:t>
            </a:r>
            <a:endParaRPr lang="zh-TW" altLang="en-US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ctangle 85"/>
          <p:cNvSpPr>
            <a:spLocks/>
          </p:cNvSpPr>
          <p:nvPr/>
        </p:nvSpPr>
        <p:spPr bwMode="auto">
          <a:xfrm>
            <a:off x="683357" y="185281"/>
            <a:ext cx="21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傳染病全球化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8F3B6185-67BC-44FE-8ED5-C4CF50A2E7C3}"/>
              </a:ext>
            </a:extLst>
          </p:cNvPr>
          <p:cNvGrpSpPr/>
          <p:nvPr/>
        </p:nvGrpSpPr>
        <p:grpSpPr>
          <a:xfrm>
            <a:off x="112143" y="99207"/>
            <a:ext cx="541339" cy="541480"/>
            <a:chOff x="2098439" y="2711861"/>
            <a:chExt cx="2142641" cy="2143200"/>
          </a:xfrm>
        </p:grpSpPr>
        <p:sp>
          <p:nvSpPr>
            <p:cNvPr id="21" name="Oval 145"/>
            <p:cNvSpPr/>
            <p:nvPr/>
          </p:nvSpPr>
          <p:spPr>
            <a:xfrm>
              <a:off x="2098439" y="2711861"/>
              <a:ext cx="2142641" cy="2143200"/>
            </a:xfrm>
            <a:prstGeom prst="ellipse">
              <a:avLst/>
            </a:prstGeom>
            <a:solidFill>
              <a:srgbClr val="EF8A4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569" y="2967915"/>
              <a:ext cx="1631091" cy="1631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2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F134D9D5-8607-495A-9DA3-72168DC9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068037"/>
            <a:ext cx="11849100" cy="553983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43FC67C-6DAC-4F2A-B259-08D12A871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244" y="2348346"/>
            <a:ext cx="619774" cy="61977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="" xmlns:a16="http://schemas.microsoft.com/office/drawing/2014/main" id="{0E2A25CF-44B5-4F8A-B168-3D7C617D7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97" y="5320146"/>
            <a:ext cx="619774" cy="61977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="" xmlns:a16="http://schemas.microsoft.com/office/drawing/2014/main" id="{A3FC911A-B4CA-4B5D-88F6-0E2709A35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3" y="3864394"/>
            <a:ext cx="619774" cy="619774"/>
          </a:xfrm>
          <a:prstGeom prst="rect">
            <a:avLst/>
          </a:prstGeom>
        </p:spPr>
      </p:pic>
      <p:sp>
        <p:nvSpPr>
          <p:cNvPr id="7" name="投影片編號版面配置區 1">
            <a:extLst>
              <a:ext uri="{FF2B5EF4-FFF2-40B4-BE49-F238E27FC236}">
                <a16:creationId xmlns="" xmlns:a16="http://schemas.microsoft.com/office/drawing/2014/main" id="{65FE696E-EDF0-47AF-803A-709F4FFE62B9}"/>
              </a:ext>
            </a:extLst>
          </p:cNvPr>
          <p:cNvSpPr txBox="1">
            <a:spLocks/>
          </p:cNvSpPr>
          <p:nvPr/>
        </p:nvSpPr>
        <p:spPr>
          <a:xfrm>
            <a:off x="9220685" y="6242751"/>
            <a:ext cx="27432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algn="r">
              <a:defRPr sz="44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2200">
                <a:solidFill>
                  <a:schemeClr val="bg1"/>
                </a:solidFill>
              </a:rPr>
              <a:pPr/>
              <a:t>7</a:t>
            </a:fld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BB5F36FE-1530-4A88-997D-672176AF7B39}"/>
              </a:ext>
            </a:extLst>
          </p:cNvPr>
          <p:cNvGrpSpPr/>
          <p:nvPr/>
        </p:nvGrpSpPr>
        <p:grpSpPr>
          <a:xfrm>
            <a:off x="342188" y="56489"/>
            <a:ext cx="1077218" cy="979124"/>
            <a:chOff x="17384106" y="6389922"/>
            <a:chExt cx="2672994" cy="2429587"/>
          </a:xfrm>
        </p:grpSpPr>
        <p:sp>
          <p:nvSpPr>
            <p:cNvPr id="10" name="Rectangle 144">
              <a:extLst>
                <a:ext uri="{FF2B5EF4-FFF2-40B4-BE49-F238E27FC236}">
                  <a16:creationId xmlns="" xmlns:a16="http://schemas.microsoft.com/office/drawing/2014/main" id="{1B61347D-3F3D-45BB-87B2-C73CD538521F}"/>
                </a:ext>
              </a:extLst>
            </p:cNvPr>
            <p:cNvSpPr/>
            <p:nvPr/>
          </p:nvSpPr>
          <p:spPr>
            <a:xfrm>
              <a:off x="17384106" y="6389922"/>
              <a:ext cx="2672994" cy="69545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TW" altLang="en-US" sz="1401" dirty="0">
                  <a:solidFill>
                    <a:schemeClr val="bg1"/>
                  </a:solidFill>
                  <a:latin typeface="Roboto Regular"/>
                  <a:ea typeface="Roboto Regular" charset="0"/>
                  <a:cs typeface="Roboto Regular"/>
                </a:rPr>
                <a:t>全球氣候變遷</a:t>
              </a:r>
              <a:endParaRPr lang="en-US" sz="1401" dirty="0">
                <a:solidFill>
                  <a:schemeClr val="bg1"/>
                </a:solidFill>
                <a:latin typeface="Roboto Regular"/>
                <a:ea typeface="Roboto Regular" charset="0"/>
                <a:cs typeface="Roboto Regular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2BD94191-CDD7-4822-BF23-BEEDB59FC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3800" y="7165905"/>
              <a:ext cx="1653603" cy="1653604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578CA28-8802-44CC-9A47-66604CFC54D7}"/>
              </a:ext>
            </a:extLst>
          </p:cNvPr>
          <p:cNvSpPr/>
          <p:nvPr/>
        </p:nvSpPr>
        <p:spPr>
          <a:xfrm>
            <a:off x="2742248" y="89308"/>
            <a:ext cx="6478437" cy="84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氣候變遷</a:t>
            </a:r>
            <a:r>
              <a:rPr lang="en-US" altLang="zh-TW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環境惡化</a:t>
            </a:r>
            <a:endParaRPr lang="zh-TW" alt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tangle 85"/>
          <p:cNvSpPr>
            <a:spLocks/>
          </p:cNvSpPr>
          <p:nvPr/>
        </p:nvSpPr>
        <p:spPr bwMode="auto">
          <a:xfrm>
            <a:off x="683357" y="185281"/>
            <a:ext cx="21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400" b="1" spc="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  <a:sym typeface="Bebas Neue" charset="0"/>
              </a:rPr>
              <a:t>傳染病全球化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="" xmlns:a16="http://schemas.microsoft.com/office/drawing/2014/main" id="{8F3B6185-67BC-44FE-8ED5-C4CF50A2E7C3}"/>
              </a:ext>
            </a:extLst>
          </p:cNvPr>
          <p:cNvGrpSpPr/>
          <p:nvPr/>
        </p:nvGrpSpPr>
        <p:grpSpPr>
          <a:xfrm>
            <a:off x="112143" y="99207"/>
            <a:ext cx="541339" cy="541480"/>
            <a:chOff x="2098439" y="2711861"/>
            <a:chExt cx="2142641" cy="2143200"/>
          </a:xfrm>
        </p:grpSpPr>
        <p:sp>
          <p:nvSpPr>
            <p:cNvPr id="15" name="Oval 145"/>
            <p:cNvSpPr/>
            <p:nvPr/>
          </p:nvSpPr>
          <p:spPr>
            <a:xfrm>
              <a:off x="2098439" y="2711861"/>
              <a:ext cx="2142641" cy="2143200"/>
            </a:xfrm>
            <a:prstGeom prst="ellipse">
              <a:avLst/>
            </a:prstGeom>
            <a:solidFill>
              <a:srgbClr val="EF8A4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569" y="2967915"/>
              <a:ext cx="1631091" cy="1631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0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594"/>
            <a:ext cx="3747375" cy="50544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47780" y="6264933"/>
            <a:ext cx="27748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chemeClr val="bg1"/>
                </a:solidFill>
                <a:latin typeface="Montserrat"/>
              </a:rPr>
              <a:t>Corona We all </a:t>
            </a:r>
            <a:r>
              <a:rPr lang="en-US" altLang="zh-TW" sz="1050" b="1" dirty="0" smtClean="0">
                <a:solidFill>
                  <a:schemeClr val="bg1"/>
                </a:solidFill>
                <a:latin typeface="Montserrat"/>
              </a:rPr>
              <a:t>one by </a:t>
            </a:r>
            <a:r>
              <a:rPr lang="en-US" altLang="zh-TW" sz="1050" b="1" dirty="0" err="1">
                <a:solidFill>
                  <a:schemeClr val="bg1"/>
                </a:solidFill>
                <a:latin typeface="Montserrat"/>
              </a:rPr>
              <a:t>YesDope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r="3678"/>
          <a:stretch/>
        </p:blipFill>
        <p:spPr>
          <a:xfrm>
            <a:off x="3747375" y="1497662"/>
            <a:ext cx="8444625" cy="50033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46564" y="1497662"/>
            <a:ext cx="702701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bg1">
                    <a:lumMod val="75000"/>
                  </a:schemeClr>
                </a:solidFill>
                <a:latin typeface="Montserrat"/>
              </a:rPr>
              <a:t>JOHNS HOPKINS  COVID-19 </a:t>
            </a:r>
            <a:r>
              <a:rPr lang="en-US" altLang="zh-TW" sz="1050" b="1" dirty="0">
                <a:solidFill>
                  <a:schemeClr val="bg1">
                    <a:lumMod val="75000"/>
                  </a:schemeClr>
                </a:solidFill>
                <a:latin typeface="Montserrat"/>
              </a:rPr>
              <a:t>Dashboard by the Center for Systems Science and </a:t>
            </a:r>
            <a:r>
              <a:rPr lang="en-US" altLang="zh-TW" sz="1050" b="1" dirty="0" smtClean="0">
                <a:solidFill>
                  <a:schemeClr val="bg1">
                    <a:lumMod val="75000"/>
                  </a:schemeClr>
                </a:solidFill>
                <a:latin typeface="Montserrat"/>
              </a:rPr>
              <a:t>Engineering Data for 2020.July.30</a:t>
            </a:r>
            <a:endParaRPr lang="zh-TW" altLang="en-US" sz="1050" b="1" dirty="0">
              <a:solidFill>
                <a:schemeClr val="bg1">
                  <a:lumMod val="75000"/>
                </a:schemeClr>
              </a:solidFill>
              <a:latin typeface="Montserra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0370" y="334314"/>
            <a:ext cx="11610871" cy="831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武漢肺炎蔓延全球 聯合國：二戰後最嚴重危機</a:t>
            </a:r>
            <a:endParaRPr lang="zh-TW" altLang="en-US" sz="48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310;p23"/>
          <p:cNvSpPr txBox="1"/>
          <p:nvPr/>
        </p:nvSpPr>
        <p:spPr>
          <a:xfrm>
            <a:off x="6925472" y="5404799"/>
            <a:ext cx="4526021" cy="114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45700" rIns="36000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受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影響國家/地區數：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確診病</a:t>
            </a:r>
            <a:r>
              <a:rPr 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例數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16,987,000 (+285,316 /day)</a:t>
            </a:r>
            <a:r>
              <a:rPr lang="en-US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↑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死亡</a:t>
            </a:r>
            <a:r>
              <a:rPr lang="zh-TW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病例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數：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666,762 (+6,870 /day)↑</a:t>
            </a:r>
            <a:b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CFR：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3.9</a:t>
            </a:r>
            <a:r>
              <a:rPr 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%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↓</a:t>
            </a:r>
            <a:endParaRPr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="" xmlns:a16="http://schemas.microsoft.com/office/drawing/2014/main" id="{820264AF-BAB3-4AED-83A1-6636A1B6F9A1}"/>
              </a:ext>
            </a:extLst>
          </p:cNvPr>
          <p:cNvSpPr txBox="1">
            <a:spLocks/>
          </p:cNvSpPr>
          <p:nvPr/>
        </p:nvSpPr>
        <p:spPr>
          <a:xfrm>
            <a:off x="9401982" y="64679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434"/>
            <a:fld id="{48F63A3B-78C7-47BE-AE5E-E10140E04643}" type="slidenum">
              <a:rPr lang="en-US" sz="2200" smtClean="0">
                <a:solidFill>
                  <a:schemeClr val="tx1"/>
                </a:solidFill>
              </a:rPr>
              <a:pPr defTabSz="1828434"/>
              <a:t>8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77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8" y="1239177"/>
            <a:ext cx="10154463" cy="53894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72396" y="334314"/>
            <a:ext cx="10482357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ts val="300"/>
              </a:spcBef>
            </a:pPr>
            <a:r>
              <a:rPr lang="zh-TW" altLang="en-US" sz="44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聯合國教科文組織統計 全球多數校園關閉</a:t>
            </a:r>
            <a:endParaRPr lang="zh-TW" altLang="en-US" sz="48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="" xmlns:a16="http://schemas.microsoft.com/office/drawing/2014/main" id="{820264AF-BAB3-4AED-83A1-6636A1B6F9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80072" y="6356351"/>
            <a:ext cx="2743200" cy="365125"/>
          </a:xfrm>
        </p:spPr>
        <p:txBody>
          <a:bodyPr/>
          <a:lstStyle/>
          <a:p>
            <a:pPr defTabSz="1828434"/>
            <a:fld id="{48F63A3B-78C7-47BE-AE5E-E10140E04643}" type="slidenum">
              <a:rPr lang="en-US" sz="2200">
                <a:solidFill>
                  <a:schemeClr val="tx1"/>
                </a:solidFill>
              </a:rPr>
              <a:pPr defTabSz="1828434"/>
              <a:t>9</a:t>
            </a:fld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1EC801-D9D4-4A7C-8B19-2462F0E1A8E8}">
  <we:reference id="wa104178141" version="4.3.3.0" store="zh-TW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0553378DE7CB404B8FCA9FB390B358C3" ma:contentTypeVersion="1" ma:contentTypeDescription="建立新的文件。" ma:contentTypeScope="" ma:versionID="a77765d2646dde20abea5294befb0944">
  <xsd:schema xmlns:xsd="http://www.w3.org/2001/XMLSchema" xmlns:xs="http://www.w3.org/2001/XMLSchema" xmlns:p="http://schemas.microsoft.com/office/2006/metadata/properties" xmlns:ns2="dd7fc72f-9582-4d4d-b968-62b9962b31e0" targetNamespace="http://schemas.microsoft.com/office/2006/metadata/properties" ma:root="true" ma:fieldsID="d57e57e9bf8237c664b5d7bb104a8e0d" ns2:_="">
    <xsd:import namespace="dd7fc72f-9582-4d4d-b968-62b9962b31e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fc72f-9582-4d4d-b968-62b9962b31e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文件識別碼值" ma:description="指派給此項目的文件識別碼值。" ma:internalName="_dlc_DocId" ma:readOnly="true">
      <xsd:simpleType>
        <xsd:restriction base="dms:Text"/>
      </xsd:simpleType>
    </xsd:element>
    <xsd:element name="_dlc_DocIdUrl" ma:index="9" nillable="true" ma:displayName="文件識別碼" ma:description="此文件的永久性連結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持續性識別碼" ma:description="新增時保留識別碼。" ma:hidden="true" ma:internalName="_dlc_DocIdPersistId" ma:readOnly="true">
      <xsd:simpleType>
        <xsd:restriction base="dms:Boolean"/>
      </xsd:simpleType>
    </xsd:element>
    <xsd:element name="SharedWithUsers" ma:index="11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d7fc72f-9582-4d4d-b968-62b9962b31e0">XWVTFXZDR6YW-397783909-771</_dlc_DocId>
    <_dlc_DocIdUrl xmlns="dd7fc72f-9582-4d4d-b968-62b9962b31e0">
      <Url>http://share.cdc.gov.tw/hotzone/_layouts/15/DocIdRedir.aspx?ID=XWVTFXZDR6YW-397783909-771</Url>
      <Description>XWVTFXZDR6YW-397783909-771</Description>
    </_dlc_DocIdUrl>
  </documentManagement>
</p:properties>
</file>

<file path=customXml/itemProps1.xml><?xml version="1.0" encoding="utf-8"?>
<ds:datastoreItem xmlns:ds="http://schemas.openxmlformats.org/officeDocument/2006/customXml" ds:itemID="{EB5B5E84-B4F1-4E4C-B46B-7DAE0B1B24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EF6429-25ED-457F-B582-6504B5EAF1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7fc72f-9582-4d4d-b968-62b9962b31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38A804-09E7-40E4-B588-D9D11CD2BCC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9391C2A-D8B0-4E31-83B4-9E1E8F654B92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dd7fc72f-9582-4d4d-b968-62b9962b31e0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24687</TotalTime>
  <Words>2561</Words>
  <Application>Microsoft Office PowerPoint</Application>
  <PresentationFormat>寬螢幕</PresentationFormat>
  <Paragraphs>590</Paragraphs>
  <Slides>40</Slides>
  <Notes>40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65" baseType="lpstr">
      <vt:lpstr>Aharoni</vt:lpstr>
      <vt:lpstr>Bebas Neue</vt:lpstr>
      <vt:lpstr>Gill Sans</vt:lpstr>
      <vt:lpstr>Gill Sans MT</vt:lpstr>
      <vt:lpstr>맑은 고딕</vt:lpstr>
      <vt:lpstr>Montserrat</vt:lpstr>
      <vt:lpstr>ＭＳ Ｐゴシック</vt:lpstr>
      <vt:lpstr>Open Sans</vt:lpstr>
      <vt:lpstr>Roboto Light</vt:lpstr>
      <vt:lpstr>Roboto Regular</vt:lpstr>
      <vt:lpstr>微軟正黑體</vt:lpstr>
      <vt:lpstr>微軟正黑體</vt:lpstr>
      <vt:lpstr>新細明體</vt:lpstr>
      <vt:lpstr>標楷體</vt:lpstr>
      <vt:lpstr>Arial</vt:lpstr>
      <vt:lpstr>Calibri</vt:lpstr>
      <vt:lpstr>Calibri Light</vt:lpstr>
      <vt:lpstr>Helvetica</vt:lpstr>
      <vt:lpstr>Segoe Script</vt:lpstr>
      <vt:lpstr>Times New Roman</vt:lpstr>
      <vt:lpstr>Trebuchet MS</vt:lpstr>
      <vt:lpstr>Wingdings</vt:lpstr>
      <vt:lpstr>Wingdings 2</vt:lpstr>
      <vt:lpstr>Template PresentationGo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疫情監測與通報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民生口罩配銷持續進化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林福田</dc:creator>
  <cp:lastModifiedBy>A313</cp:lastModifiedBy>
  <cp:revision>3440</cp:revision>
  <cp:lastPrinted>2020-07-31T07:26:00Z</cp:lastPrinted>
  <dcterms:created xsi:type="dcterms:W3CDTF">2020-01-20T05:40:07Z</dcterms:created>
  <dcterms:modified xsi:type="dcterms:W3CDTF">2020-08-03T23:07:29Z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0x0101000553378DE7CB404B8FCA9FB390B358C3</vt:lpwstr>
  </property>
  <property fmtid="{D5CDD505-2E9C-101B-9397-08002B2CF9AE}" pid="3" name="_dlc_DocIdItemGuid">
    <vt:lpwstr>b3a7a9b7-52f0-4fde-a4cc-1cb7608efb9e</vt:lpwstr>
  </property>
</Properties>
</file>