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57" r:id="rId3"/>
    <p:sldId id="279" r:id="rId4"/>
    <p:sldId id="278"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82" r:id="rId19"/>
    <p:sldId id="277" r:id="rId20"/>
    <p:sldId id="274" r:id="rId21"/>
    <p:sldId id="281" r:id="rId22"/>
    <p:sldId id="271" r:id="rId23"/>
    <p:sldId id="272" r:id="rId24"/>
    <p:sldId id="273" r:id="rId25"/>
    <p:sldId id="280" r:id="rId26"/>
    <p:sldId id="275" r:id="rId27"/>
    <p:sldId id="276" r:id="rId28"/>
  </p:sldIdLst>
  <p:sldSz cx="18288000" cy="10287000"/>
  <p:notesSz cx="6858000" cy="9144000"/>
  <p:embeddedFontLst>
    <p:embeddedFont>
      <p:font typeface="微軟正黑體" panose="020B0604030504040204" pitchFamily="34" charset="-120"/>
      <p:regular r:id="rId30"/>
      <p:bold r:id="rId31"/>
    </p:embeddedFont>
    <p:embeddedFont>
      <p:font typeface="Calibri"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ECE"/>
    <a:srgbClr val="FFFFFF"/>
    <a:srgbClr val="2F66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9" d="100"/>
          <a:sy n="49" d="100"/>
        </p:scale>
        <p:origin x="-182"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8A6B3B-4C14-483B-9981-E5FD6E6DC350}" type="datetimeFigureOut">
              <a:rPr lang="zh-TW" altLang="en-US" smtClean="0"/>
              <a:t>21/12/21</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39D8D-4662-40F7-8667-38166E426562}" type="slidenum">
              <a:rPr lang="zh-TW" altLang="en-US" smtClean="0"/>
              <a:t>‹#›</a:t>
            </a:fld>
            <a:endParaRPr lang="zh-TW" altLang="en-US"/>
          </a:p>
        </p:txBody>
      </p:sp>
    </p:spTree>
    <p:extLst>
      <p:ext uri="{BB962C8B-B14F-4D97-AF65-F5344CB8AC3E}">
        <p14:creationId xmlns:p14="http://schemas.microsoft.com/office/powerpoint/2010/main" val="1513037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E139D8D-4662-40F7-8667-38166E426562}" type="slidenum">
              <a:rPr lang="zh-TW" altLang="en-US" smtClean="0"/>
              <a:t>14</a:t>
            </a:fld>
            <a:endParaRPr lang="zh-TW" altLang="en-US"/>
          </a:p>
        </p:txBody>
      </p:sp>
    </p:spTree>
    <p:extLst>
      <p:ext uri="{BB962C8B-B14F-4D97-AF65-F5344CB8AC3E}">
        <p14:creationId xmlns:p14="http://schemas.microsoft.com/office/powerpoint/2010/main" val="3166911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4E139D8D-4662-40F7-8667-38166E426562}" type="slidenum">
              <a:rPr lang="zh-TW" altLang="en-US" smtClean="0"/>
              <a:t>21</a:t>
            </a:fld>
            <a:endParaRPr lang="zh-TW" altLang="en-US"/>
          </a:p>
        </p:txBody>
      </p:sp>
    </p:spTree>
    <p:extLst>
      <p:ext uri="{BB962C8B-B14F-4D97-AF65-F5344CB8AC3E}">
        <p14:creationId xmlns:p14="http://schemas.microsoft.com/office/powerpoint/2010/main" val="1668958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26" Type="http://schemas.openxmlformats.org/officeDocument/2006/relationships/image" Target="../media/image13.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24"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4.png"/><Relationship Id="rId10" Type="http://schemas.openxmlformats.org/officeDocument/2006/relationships/image" Target="../media/image5.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image" Target="../media/image26.svg"/><Relationship Id="rId30"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4.svg"/><Relationship Id="rId4" Type="http://schemas.openxmlformats.org/officeDocument/2006/relationships/image" Target="../media/image17.png"/><Relationship Id="rId9" Type="http://schemas.openxmlformats.org/officeDocument/2006/relationships/image" Target="../media/image45.sv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8.svg"/><Relationship Id="rId7" Type="http://schemas.openxmlformats.org/officeDocument/2006/relationships/image" Target="../media/image3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svg"/><Relationship Id="rId10" Type="http://schemas.openxmlformats.org/officeDocument/2006/relationships/image" Target="../media/image26.png"/><Relationship Id="rId4" Type="http://schemas.openxmlformats.org/officeDocument/2006/relationships/image" Target="../media/image1.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8.svg"/><Relationship Id="rId7" Type="http://schemas.openxmlformats.org/officeDocument/2006/relationships/image" Target="../media/image3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4.svg"/><Relationship Id="rId4" Type="http://schemas.openxmlformats.org/officeDocument/2006/relationships/image" Target="../media/image17.png"/><Relationship Id="rId9" Type="http://schemas.openxmlformats.org/officeDocument/2006/relationships/image" Target="../media/image45.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1.pn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4.svg"/><Relationship Id="rId4" Type="http://schemas.openxmlformats.org/officeDocument/2006/relationships/image" Target="../media/image17.png"/><Relationship Id="rId9" Type="http://schemas.openxmlformats.org/officeDocument/2006/relationships/image" Target="../media/image45.svg"/></Relationships>
</file>

<file path=ppt/slides/_rels/slide1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5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0.sv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4.svg"/><Relationship Id="rId4" Type="http://schemas.openxmlformats.org/officeDocument/2006/relationships/image" Target="../media/image17.png"/><Relationship Id="rId9" Type="http://schemas.openxmlformats.org/officeDocument/2006/relationships/image" Target="../media/image45.svg"/></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5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0.sv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4.svg"/><Relationship Id="rId4" Type="http://schemas.openxmlformats.org/officeDocument/2006/relationships/image" Target="../media/image17.png"/><Relationship Id="rId9" Type="http://schemas.openxmlformats.org/officeDocument/2006/relationships/image" Target="../media/image38.sv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4.svg"/><Relationship Id="rId4" Type="http://schemas.openxmlformats.org/officeDocument/2006/relationships/image" Target="../media/image17.png"/><Relationship Id="rId9" Type="http://schemas.openxmlformats.org/officeDocument/2006/relationships/image" Target="../media/image45.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1.pn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4.svg"/><Relationship Id="rId4" Type="http://schemas.openxmlformats.org/officeDocument/2006/relationships/image" Target="../media/image17.png"/><Relationship Id="rId9" Type="http://schemas.openxmlformats.org/officeDocument/2006/relationships/image" Target="../media/image45.sv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2.svg"/><Relationship Id="rId7" Type="http://schemas.openxmlformats.org/officeDocument/2006/relationships/image" Target="../media/image2.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31.png"/><Relationship Id="rId5" Type="http://schemas.openxmlformats.org/officeDocument/2006/relationships/image" Target="../media/image40.svg"/><Relationship Id="rId10"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28.sv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2.svg"/><Relationship Id="rId7" Type="http://schemas.openxmlformats.org/officeDocument/2006/relationships/image" Target="../media/image2.svg"/><Relationship Id="rId12"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33.png"/><Relationship Id="rId5" Type="http://schemas.openxmlformats.org/officeDocument/2006/relationships/image" Target="../media/image40.svg"/><Relationship Id="rId10"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28.sv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4.svg"/><Relationship Id="rId4" Type="http://schemas.openxmlformats.org/officeDocument/2006/relationships/image" Target="../media/image17.png"/><Relationship Id="rId9" Type="http://schemas.openxmlformats.org/officeDocument/2006/relationships/image" Target="../media/image45.sv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1.svg"/><Relationship Id="rId3" Type="http://schemas.openxmlformats.org/officeDocument/2006/relationships/image" Target="../media/image32.svg"/><Relationship Id="rId7" Type="http://schemas.openxmlformats.org/officeDocument/2006/relationships/image" Target="../media/image28.svg"/><Relationship Id="rId12"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9.svg"/><Relationship Id="rId5" Type="http://schemas.openxmlformats.org/officeDocument/2006/relationships/image" Target="../media/image2.svg"/><Relationship Id="rId10" Type="http://schemas.openxmlformats.org/officeDocument/2006/relationships/image" Target="../media/image35.png"/><Relationship Id="rId4" Type="http://schemas.openxmlformats.org/officeDocument/2006/relationships/image" Target="../media/image1.png"/><Relationship Id="rId9" Type="http://schemas.openxmlformats.org/officeDocument/2006/relationships/image" Target="../media/image42.svg"/></Relationships>
</file>

<file path=ppt/slides/_rels/slide27.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40.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4.sv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8.svg"/><Relationship Id="rId3" Type="http://schemas.openxmlformats.org/officeDocument/2006/relationships/image" Target="../media/image2.svg"/><Relationship Id="rId7" Type="http://schemas.openxmlformats.org/officeDocument/2006/relationships/image" Target="../media/image28.svg"/><Relationship Id="rId12"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2.svg"/><Relationship Id="rId5" Type="http://schemas.openxmlformats.org/officeDocument/2006/relationships/image" Target="../media/image40.svg"/><Relationship Id="rId10"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32.svg"/><Relationship Id="rId14" Type="http://schemas.openxmlformats.org/officeDocument/2006/relationships/image" Target="../media/image22.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4.svg"/><Relationship Id="rId4" Type="http://schemas.openxmlformats.org/officeDocument/2006/relationships/image" Target="../media/image17.png"/><Relationship Id="rId9" Type="http://schemas.openxmlformats.org/officeDocument/2006/relationships/image" Target="../media/image38.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8.svg"/><Relationship Id="rId3" Type="http://schemas.openxmlformats.org/officeDocument/2006/relationships/image" Target="../media/image2.svg"/><Relationship Id="rId7" Type="http://schemas.openxmlformats.org/officeDocument/2006/relationships/image" Target="../media/image28.svg"/><Relationship Id="rId12"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2.svg"/><Relationship Id="rId5" Type="http://schemas.openxmlformats.org/officeDocument/2006/relationships/image" Target="../media/image40.svg"/><Relationship Id="rId10"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32.sv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8.svg"/><Relationship Id="rId3" Type="http://schemas.openxmlformats.org/officeDocument/2006/relationships/image" Target="../media/image2.svg"/><Relationship Id="rId7" Type="http://schemas.openxmlformats.org/officeDocument/2006/relationships/image" Target="../media/image28.svg"/><Relationship Id="rId12"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2.svg"/><Relationship Id="rId5" Type="http://schemas.openxmlformats.org/officeDocument/2006/relationships/image" Target="../media/image40.svg"/><Relationship Id="rId10"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8.svg"/><Relationship Id="rId3" Type="http://schemas.openxmlformats.org/officeDocument/2006/relationships/image" Target="../media/image2.svg"/><Relationship Id="rId7" Type="http://schemas.openxmlformats.org/officeDocument/2006/relationships/image" Target="../media/image28.svg"/><Relationship Id="rId12"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2.svg"/><Relationship Id="rId5" Type="http://schemas.openxmlformats.org/officeDocument/2006/relationships/image" Target="../media/image40.svg"/><Relationship Id="rId10"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32.sv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4.svg"/><Relationship Id="rId4" Type="http://schemas.openxmlformats.org/officeDocument/2006/relationships/image" Target="../media/image17.png"/><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8.svg"/><Relationship Id="rId4" Type="http://schemas.openxmlformats.org/officeDocument/2006/relationships/image" Target="../media/image14.png"/><Relationship Id="rId9"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266" b="266"/>
          <a:stretch>
            <a:fillRect/>
          </a:stretch>
        </p:blipFill>
        <p:spPr>
          <a:xfrm rot="-7959976">
            <a:off x="-1944690" y="-3874241"/>
            <a:ext cx="6876420" cy="1183280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330316" y="1004086"/>
            <a:ext cx="1827384" cy="142535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225980" y="612310"/>
            <a:ext cx="1856948" cy="142985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469581" y="6226767"/>
            <a:ext cx="1481592" cy="1259353"/>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426042" y="6442006"/>
            <a:ext cx="1200131" cy="1044114"/>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902901" y="2777623"/>
            <a:ext cx="2356399" cy="179086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3122091" y="2429446"/>
            <a:ext cx="1427305" cy="1384485"/>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1807957" y="6325310"/>
            <a:ext cx="2027787" cy="1277506"/>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1252916" y="4075941"/>
            <a:ext cx="2745600" cy="1853280"/>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3998516" y="4818637"/>
            <a:ext cx="1644291" cy="986575"/>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6560975" y="7822735"/>
            <a:ext cx="930265" cy="1722712"/>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12453444" y="7822735"/>
            <a:ext cx="1545072" cy="1872815"/>
          </a:xfrm>
          <a:prstGeom prst="rect">
            <a:avLst/>
          </a:prstGeom>
        </p:spPr>
      </p:pic>
      <p:pic>
        <p:nvPicPr>
          <p:cNvPr id="14" name="Picture 14"/>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16081101" y="4883804"/>
            <a:ext cx="1545072" cy="942494"/>
          </a:xfrm>
          <a:prstGeom prst="rect">
            <a:avLst/>
          </a:prstGeom>
        </p:spPr>
      </p:pic>
      <p:pic>
        <p:nvPicPr>
          <p:cNvPr id="15" name="Picture 15"/>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358115" y="6124287"/>
            <a:ext cx="3329439" cy="4323947"/>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4709460" y="8195759"/>
            <a:ext cx="1241713" cy="1349688"/>
          </a:xfrm>
          <a:prstGeom prst="rect">
            <a:avLst/>
          </a:prstGeom>
        </p:spPr>
      </p:pic>
      <p:sp>
        <p:nvSpPr>
          <p:cNvPr id="17" name="TextBox 17"/>
          <p:cNvSpPr txBox="1"/>
          <p:nvPr/>
        </p:nvSpPr>
        <p:spPr>
          <a:xfrm>
            <a:off x="-1963642" y="612310"/>
            <a:ext cx="9372600" cy="1734386"/>
          </a:xfrm>
          <a:prstGeom prst="rect">
            <a:avLst/>
          </a:prstGeom>
        </p:spPr>
        <p:txBody>
          <a:bodyPr wrap="square" lIns="0" tIns="0" rIns="0" bIns="0" rtlCol="0" anchor="t">
            <a:spAutoFit/>
          </a:bodyPr>
          <a:lstStyle/>
          <a:p>
            <a:pPr algn="ctr">
              <a:lnSpc>
                <a:spcPts val="6988"/>
              </a:lnSpc>
            </a:pPr>
            <a:r>
              <a:rPr lang="en-US" sz="4992" dirty="0" err="1">
                <a:solidFill>
                  <a:srgbClr val="000000"/>
                </a:solidFill>
                <a:latin typeface="微軟正黑體" panose="020B0604030504040204" pitchFamily="34" charset="-120"/>
                <a:ea typeface="微軟正黑體" panose="020B0604030504040204" pitchFamily="34" charset="-120"/>
              </a:rPr>
              <a:t>國文彈性選修課程</a:t>
            </a:r>
            <a:r>
              <a:rPr lang="en-US" sz="4992" dirty="0">
                <a:solidFill>
                  <a:srgbClr val="000000"/>
                </a:solidFill>
                <a:latin typeface="微軟正黑體" panose="020B0604030504040204" pitchFamily="34" charset="-120"/>
                <a:ea typeface="微軟正黑體" panose="020B0604030504040204" pitchFamily="34" charset="-120"/>
              </a:rPr>
              <a:t> </a:t>
            </a:r>
          </a:p>
          <a:p>
            <a:pPr algn="ctr">
              <a:lnSpc>
                <a:spcPts val="6988"/>
              </a:lnSpc>
            </a:pPr>
            <a:r>
              <a:rPr lang="en-US" sz="4992" dirty="0" err="1">
                <a:solidFill>
                  <a:srgbClr val="000000"/>
                </a:solidFill>
                <a:latin typeface="微軟正黑體" panose="020B0604030504040204" pitchFamily="34" charset="-120"/>
                <a:ea typeface="微軟正黑體" panose="020B0604030504040204" pitchFamily="34" charset="-120"/>
              </a:rPr>
              <a:t>成果發表報告</a:t>
            </a:r>
            <a:r>
              <a:rPr lang="en-US" sz="4992" dirty="0">
                <a:solidFill>
                  <a:srgbClr val="000000"/>
                </a:solidFill>
                <a:latin typeface="微軟正黑體" panose="020B0604030504040204" pitchFamily="34" charset="-120"/>
                <a:ea typeface="微軟正黑體" panose="020B0604030504040204" pitchFamily="34" charset="-120"/>
              </a:rPr>
              <a:t> </a:t>
            </a:r>
          </a:p>
        </p:txBody>
      </p:sp>
      <p:sp>
        <p:nvSpPr>
          <p:cNvPr id="18" name="TextBox 18"/>
          <p:cNvSpPr txBox="1"/>
          <p:nvPr/>
        </p:nvSpPr>
        <p:spPr>
          <a:xfrm>
            <a:off x="-538269" y="3422542"/>
            <a:ext cx="12755975" cy="2941190"/>
          </a:xfrm>
          <a:prstGeom prst="rect">
            <a:avLst/>
          </a:prstGeom>
        </p:spPr>
        <p:txBody>
          <a:bodyPr wrap="square" lIns="0" tIns="0" rIns="0" bIns="0" rtlCol="0" anchor="t">
            <a:spAutoFit/>
          </a:bodyPr>
          <a:lstStyle/>
          <a:p>
            <a:pPr algn="ctr">
              <a:lnSpc>
                <a:spcPts val="24593"/>
              </a:lnSpc>
            </a:pPr>
            <a:r>
              <a:rPr lang="en-US" sz="17566" b="1" dirty="0" err="1">
                <a:solidFill>
                  <a:srgbClr val="D6C700"/>
                </a:solidFill>
                <a:latin typeface="微軟正黑體" panose="020B0604030504040204" pitchFamily="34" charset="-120"/>
                <a:ea typeface="微軟正黑體" panose="020B0604030504040204" pitchFamily="34" charset="-120"/>
              </a:rPr>
              <a:t>金</a:t>
            </a:r>
            <a:r>
              <a:rPr lang="en-US" sz="17566" b="1" dirty="0" err="1">
                <a:solidFill>
                  <a:srgbClr val="000000"/>
                </a:solidFill>
                <a:latin typeface="微軟正黑體" panose="020B0604030504040204" pitchFamily="34" charset="-120"/>
                <a:ea typeface="微軟正黑體" panose="020B0604030504040204" pitchFamily="34" charset="-120"/>
              </a:rPr>
              <a:t>蘋果</a:t>
            </a:r>
            <a:endParaRPr lang="en-US" sz="17566" b="1" dirty="0">
              <a:solidFill>
                <a:srgbClr val="000000"/>
              </a:solidFill>
              <a:latin typeface="微軟正黑體" panose="020B0604030504040204" pitchFamily="34" charset="-120"/>
              <a:ea typeface="微軟正黑體" panose="020B0604030504040204" pitchFamily="34" charset="-120"/>
            </a:endParaRPr>
          </a:p>
        </p:txBody>
      </p:sp>
      <p:sp>
        <p:nvSpPr>
          <p:cNvPr id="19" name="TextBox 19"/>
          <p:cNvSpPr txBox="1"/>
          <p:nvPr/>
        </p:nvSpPr>
        <p:spPr>
          <a:xfrm>
            <a:off x="4135898" y="6674809"/>
            <a:ext cx="6546121" cy="2524760"/>
          </a:xfrm>
          <a:prstGeom prst="rect">
            <a:avLst/>
          </a:prstGeom>
        </p:spPr>
        <p:txBody>
          <a:bodyPr lIns="0" tIns="0" rIns="0" bIns="0" rtlCol="0" anchor="t">
            <a:spAutoFit/>
          </a:bodyPr>
          <a:lstStyle/>
          <a:p>
            <a:pPr>
              <a:lnSpc>
                <a:spcPts val="5040"/>
              </a:lnSpc>
            </a:pPr>
            <a:r>
              <a:rPr lang="en-US" sz="3600" dirty="0" err="1">
                <a:solidFill>
                  <a:srgbClr val="000000"/>
                </a:solidFill>
                <a:latin typeface="微軟正黑體" panose="020B0604030504040204" pitchFamily="34" charset="-120"/>
                <a:ea typeface="微軟正黑體" panose="020B0604030504040204" pitchFamily="34" charset="-120"/>
              </a:rPr>
              <a:t>組別:第三組</a:t>
            </a:r>
            <a:endParaRPr lang="en-US" sz="3600" dirty="0">
              <a:solidFill>
                <a:srgbClr val="000000"/>
              </a:solidFill>
              <a:latin typeface="微軟正黑體" panose="020B0604030504040204" pitchFamily="34" charset="-120"/>
              <a:ea typeface="微軟正黑體" panose="020B0604030504040204" pitchFamily="34" charset="-120"/>
            </a:endParaRPr>
          </a:p>
          <a:p>
            <a:pPr>
              <a:lnSpc>
                <a:spcPts val="5040"/>
              </a:lnSpc>
            </a:pPr>
            <a:r>
              <a:rPr lang="en-US" sz="3600" dirty="0">
                <a:solidFill>
                  <a:srgbClr val="000000"/>
                </a:solidFill>
                <a:latin typeface="微軟正黑體" panose="020B0604030504040204" pitchFamily="34" charset="-120"/>
                <a:ea typeface="微軟正黑體" panose="020B0604030504040204" pitchFamily="34" charset="-120"/>
              </a:rPr>
              <a:t>組長:26朱苡瑄</a:t>
            </a:r>
          </a:p>
          <a:p>
            <a:pPr>
              <a:lnSpc>
                <a:spcPts val="5040"/>
              </a:lnSpc>
            </a:pPr>
            <a:r>
              <a:rPr lang="en-US" sz="3600" dirty="0">
                <a:solidFill>
                  <a:srgbClr val="000000"/>
                </a:solidFill>
                <a:latin typeface="微軟正黑體" panose="020B0604030504040204" pitchFamily="34" charset="-120"/>
                <a:ea typeface="微軟正黑體" panose="020B0604030504040204" pitchFamily="34" charset="-120"/>
              </a:rPr>
              <a:t>組員:3廖玟晏18黃筠媜21劉佩捷</a:t>
            </a:r>
          </a:p>
          <a:p>
            <a:pPr>
              <a:lnSpc>
                <a:spcPts val="5040"/>
              </a:lnSpc>
            </a:pPr>
            <a:r>
              <a:rPr lang="en-US" sz="3600" dirty="0">
                <a:solidFill>
                  <a:srgbClr val="000000"/>
                </a:solidFill>
                <a:latin typeface="微軟正黑體" panose="020B0604030504040204" pitchFamily="34" charset="-120"/>
                <a:ea typeface="微軟正黑體" panose="020B0604030504040204" pitchFamily="34" charset="-120"/>
              </a:rPr>
              <a:t>        25程慧萱30邱詩羽</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1+#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E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2762549" y="4421013"/>
            <a:ext cx="6610437" cy="1137510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074298">
            <a:off x="1955575" y="-7977356"/>
            <a:ext cx="13309117" cy="2290205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12884344" y="5197810"/>
            <a:ext cx="6610437" cy="1137510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2354" y="-850277"/>
            <a:ext cx="3329439" cy="432394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00000">
            <a:off x="14965919" y="7055834"/>
            <a:ext cx="3555228" cy="4617179"/>
          </a:xfrm>
          <a:prstGeom prst="rect">
            <a:avLst/>
          </a:prstGeom>
        </p:spPr>
      </p:pic>
      <p:sp>
        <p:nvSpPr>
          <p:cNvPr id="7" name="TextBox 7"/>
          <p:cNvSpPr txBox="1"/>
          <p:nvPr/>
        </p:nvSpPr>
        <p:spPr>
          <a:xfrm>
            <a:off x="3810000" y="3597259"/>
            <a:ext cx="10668000" cy="2883225"/>
          </a:xfrm>
          <a:prstGeom prst="rect">
            <a:avLst/>
          </a:prstGeom>
        </p:spPr>
        <p:txBody>
          <a:bodyPr wrap="square" lIns="0" tIns="0" rIns="0" bIns="0" rtlCol="0" anchor="t">
            <a:spAutoFit/>
          </a:bodyPr>
          <a:lstStyle/>
          <a:p>
            <a:pPr algn="ctr">
              <a:lnSpc>
                <a:spcPts val="24639"/>
              </a:lnSpc>
            </a:pPr>
            <a:r>
              <a:rPr lang="en-US" sz="17600" b="1" dirty="0" err="1">
                <a:solidFill>
                  <a:srgbClr val="2F665C"/>
                </a:solidFill>
                <a:latin typeface="微軟正黑體" panose="020B0604030504040204" pitchFamily="34" charset="-120"/>
                <a:ea typeface="微軟正黑體" panose="020B0604030504040204" pitchFamily="34" charset="-120"/>
              </a:rPr>
              <a:t>遊戲道具</a:t>
            </a:r>
            <a:endParaRPr lang="en-US" sz="17600" b="1" dirty="0">
              <a:solidFill>
                <a:srgbClr val="2F665C"/>
              </a:solidFill>
              <a:latin typeface="微軟正黑體" panose="020B0604030504040204" pitchFamily="34" charset="-120"/>
              <a:ea typeface="微軟正黑體"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3763" y="-1155330"/>
            <a:ext cx="3329439" cy="432394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5601472" y="7172209"/>
            <a:ext cx="3329439" cy="432394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61650">
            <a:off x="16623406" y="-2402205"/>
            <a:ext cx="3329189" cy="572879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741675">
            <a:off x="-1321694" y="7105674"/>
            <a:ext cx="3329189" cy="5728799"/>
          </a:xfrm>
          <a:prstGeom prst="rect">
            <a:avLst/>
          </a:prstGeom>
        </p:spPr>
      </p:pic>
      <p:pic>
        <p:nvPicPr>
          <p:cNvPr id="6" name="Picture 6"/>
          <p:cNvPicPr>
            <a:picLocks noChangeAspect="1"/>
          </p:cNvPicPr>
          <p:nvPr/>
        </p:nvPicPr>
        <p:blipFill>
          <a:blip r:embed="rId8"/>
          <a:srcRect/>
          <a:stretch>
            <a:fillRect/>
          </a:stretch>
        </p:blipFill>
        <p:spPr>
          <a:xfrm>
            <a:off x="1664191" y="1097206"/>
            <a:ext cx="4050002" cy="6075002"/>
          </a:xfrm>
          <a:prstGeom prst="rect">
            <a:avLst/>
          </a:prstGeom>
        </p:spPr>
      </p:pic>
      <p:pic>
        <p:nvPicPr>
          <p:cNvPr id="7" name="Picture 7"/>
          <p:cNvPicPr>
            <a:picLocks noChangeAspect="1"/>
          </p:cNvPicPr>
          <p:nvPr/>
        </p:nvPicPr>
        <p:blipFill>
          <a:blip r:embed="rId9"/>
          <a:srcRect/>
          <a:stretch>
            <a:fillRect/>
          </a:stretch>
        </p:blipFill>
        <p:spPr>
          <a:xfrm>
            <a:off x="7514571" y="1097206"/>
            <a:ext cx="4059398" cy="6075002"/>
          </a:xfrm>
          <a:prstGeom prst="rect">
            <a:avLst/>
          </a:prstGeom>
        </p:spPr>
      </p:pic>
      <p:pic>
        <p:nvPicPr>
          <p:cNvPr id="8" name="Picture 8"/>
          <p:cNvPicPr>
            <a:picLocks noChangeAspect="1"/>
          </p:cNvPicPr>
          <p:nvPr/>
        </p:nvPicPr>
        <p:blipFill>
          <a:blip r:embed="rId10"/>
          <a:srcRect/>
          <a:stretch>
            <a:fillRect/>
          </a:stretch>
        </p:blipFill>
        <p:spPr>
          <a:xfrm>
            <a:off x="13522326" y="1097206"/>
            <a:ext cx="4054646" cy="6075002"/>
          </a:xfrm>
          <a:prstGeom prst="rect">
            <a:avLst/>
          </a:prstGeom>
        </p:spPr>
      </p:pic>
      <p:sp>
        <p:nvSpPr>
          <p:cNvPr id="9" name="TextBox 9"/>
          <p:cNvSpPr txBox="1"/>
          <p:nvPr/>
        </p:nvSpPr>
        <p:spPr>
          <a:xfrm>
            <a:off x="1371600" y="7738745"/>
            <a:ext cx="4672125" cy="1577355"/>
          </a:xfrm>
          <a:prstGeom prst="rect">
            <a:avLst/>
          </a:prstGeom>
        </p:spPr>
        <p:txBody>
          <a:bodyPr wrap="square" lIns="0" tIns="0" rIns="0" bIns="0" rtlCol="0" anchor="t">
            <a:spAutoFit/>
          </a:bodyPr>
          <a:lstStyle/>
          <a:p>
            <a:pPr algn="ctr">
              <a:lnSpc>
                <a:spcPts val="12319"/>
              </a:lnSpc>
            </a:pPr>
            <a:r>
              <a:rPr lang="en-US" sz="8800" b="1" dirty="0" err="1">
                <a:solidFill>
                  <a:srgbClr val="FF0000"/>
                </a:solidFill>
                <a:latin typeface="微軟正黑體" panose="020B0604030504040204" pitchFamily="34" charset="-120"/>
                <a:ea typeface="微軟正黑體" panose="020B0604030504040204" pitchFamily="34" charset="-120"/>
              </a:rPr>
              <a:t>安全</a:t>
            </a:r>
            <a:r>
              <a:rPr lang="en-US" sz="8800" dirty="0" err="1">
                <a:solidFill>
                  <a:srgbClr val="000000"/>
                </a:solidFill>
                <a:latin typeface="微軟正黑體" panose="020B0604030504040204" pitchFamily="34" charset="-120"/>
                <a:ea typeface="微軟正黑體" panose="020B0604030504040204" pitchFamily="34" charset="-120"/>
              </a:rPr>
              <a:t>蘋果</a:t>
            </a:r>
            <a:endParaRPr lang="en-US" sz="8800" dirty="0">
              <a:solidFill>
                <a:srgbClr val="000000"/>
              </a:solidFill>
              <a:latin typeface="微軟正黑體" panose="020B0604030504040204" pitchFamily="34" charset="-120"/>
              <a:ea typeface="微軟正黑體" panose="020B0604030504040204" pitchFamily="34" charset="-120"/>
            </a:endParaRPr>
          </a:p>
        </p:txBody>
      </p:sp>
      <p:sp>
        <p:nvSpPr>
          <p:cNvPr id="10" name="TextBox 10"/>
          <p:cNvSpPr txBox="1"/>
          <p:nvPr/>
        </p:nvSpPr>
        <p:spPr>
          <a:xfrm>
            <a:off x="7569104" y="7738745"/>
            <a:ext cx="4059398" cy="1577355"/>
          </a:xfrm>
          <a:prstGeom prst="rect">
            <a:avLst/>
          </a:prstGeom>
        </p:spPr>
        <p:txBody>
          <a:bodyPr wrap="square" lIns="0" tIns="0" rIns="0" bIns="0" rtlCol="0" anchor="t">
            <a:spAutoFit/>
          </a:bodyPr>
          <a:lstStyle/>
          <a:p>
            <a:pPr algn="ctr">
              <a:lnSpc>
                <a:spcPts val="12319"/>
              </a:lnSpc>
            </a:pPr>
            <a:r>
              <a:rPr lang="en-US" sz="8800" b="1" dirty="0" err="1">
                <a:solidFill>
                  <a:srgbClr val="D6C700"/>
                </a:solidFill>
                <a:latin typeface="微軟正黑體" panose="020B0604030504040204" pitchFamily="34" charset="-120"/>
                <a:ea typeface="微軟正黑體" panose="020B0604030504040204" pitchFamily="34" charset="-120"/>
              </a:rPr>
              <a:t>金</a:t>
            </a:r>
            <a:r>
              <a:rPr lang="en-US" sz="8800" dirty="0" err="1">
                <a:solidFill>
                  <a:srgbClr val="000000"/>
                </a:solidFill>
                <a:latin typeface="微軟正黑體" panose="020B0604030504040204" pitchFamily="34" charset="-120"/>
                <a:ea typeface="微軟正黑體" panose="020B0604030504040204" pitchFamily="34" charset="-120"/>
              </a:rPr>
              <a:t>蘋果</a:t>
            </a:r>
            <a:endParaRPr lang="en-US" sz="8800" dirty="0">
              <a:solidFill>
                <a:srgbClr val="000000"/>
              </a:solidFill>
              <a:latin typeface="微軟正黑體" panose="020B0604030504040204" pitchFamily="34" charset="-120"/>
              <a:ea typeface="微軟正黑體" panose="020B0604030504040204" pitchFamily="34" charset="-120"/>
            </a:endParaRPr>
          </a:p>
        </p:txBody>
      </p:sp>
      <p:sp>
        <p:nvSpPr>
          <p:cNvPr id="11" name="TextBox 11"/>
          <p:cNvSpPr txBox="1"/>
          <p:nvPr/>
        </p:nvSpPr>
        <p:spPr>
          <a:xfrm>
            <a:off x="13707648" y="7729309"/>
            <a:ext cx="4054646" cy="1441998"/>
          </a:xfrm>
          <a:prstGeom prst="rect">
            <a:avLst/>
          </a:prstGeom>
        </p:spPr>
        <p:txBody>
          <a:bodyPr wrap="square" lIns="0" tIns="0" rIns="0" bIns="0" rtlCol="0" anchor="t">
            <a:spAutoFit/>
          </a:bodyPr>
          <a:lstStyle/>
          <a:p>
            <a:pPr algn="ctr">
              <a:lnSpc>
                <a:spcPts val="12319"/>
              </a:lnSpc>
            </a:pPr>
            <a:r>
              <a:rPr lang="en-US" sz="8800" b="1" dirty="0" err="1">
                <a:solidFill>
                  <a:srgbClr val="60055C"/>
                </a:solidFill>
                <a:latin typeface="微軟正黑體" panose="020B0604030504040204" pitchFamily="34" charset="-120"/>
                <a:ea typeface="微軟正黑體" panose="020B0604030504040204" pitchFamily="34" charset="-120"/>
              </a:rPr>
              <a:t>毒</a:t>
            </a:r>
            <a:r>
              <a:rPr lang="en-US" sz="8800" dirty="0" err="1">
                <a:solidFill>
                  <a:srgbClr val="000000"/>
                </a:solidFill>
                <a:latin typeface="微軟正黑體" panose="020B0604030504040204" pitchFamily="34" charset="-120"/>
                <a:ea typeface="微軟正黑體" panose="020B0604030504040204" pitchFamily="34" charset="-120"/>
              </a:rPr>
              <a:t>蘋果</a:t>
            </a:r>
            <a:endParaRPr lang="en-US" sz="8800" dirty="0">
              <a:solidFill>
                <a:srgbClr val="000000"/>
              </a:solidFill>
              <a:latin typeface="微軟正黑體" panose="020B0604030504040204" pitchFamily="34" charset="-120"/>
              <a:ea typeface="微軟正黑體"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3763" y="-1155330"/>
            <a:ext cx="3329439" cy="432394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5601472" y="7172209"/>
            <a:ext cx="3329439" cy="432394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61650">
            <a:off x="16623406" y="-2402205"/>
            <a:ext cx="3329189" cy="572879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741675">
            <a:off x="-1321694" y="7105674"/>
            <a:ext cx="3329189" cy="5728799"/>
          </a:xfrm>
          <a:prstGeom prst="rect">
            <a:avLst/>
          </a:prstGeom>
        </p:spPr>
      </p:pic>
      <p:pic>
        <p:nvPicPr>
          <p:cNvPr id="6" name="Picture 6"/>
          <p:cNvPicPr>
            <a:picLocks noChangeAspect="1"/>
          </p:cNvPicPr>
          <p:nvPr/>
        </p:nvPicPr>
        <p:blipFill>
          <a:blip r:embed="rId8"/>
          <a:srcRect/>
          <a:stretch>
            <a:fillRect/>
          </a:stretch>
        </p:blipFill>
        <p:spPr>
          <a:xfrm>
            <a:off x="3865940" y="1127133"/>
            <a:ext cx="4025375" cy="6045075"/>
          </a:xfrm>
          <a:prstGeom prst="rect">
            <a:avLst/>
          </a:prstGeom>
        </p:spPr>
      </p:pic>
      <p:pic>
        <p:nvPicPr>
          <p:cNvPr id="7" name="Picture 7"/>
          <p:cNvPicPr>
            <a:picLocks noChangeAspect="1"/>
          </p:cNvPicPr>
          <p:nvPr/>
        </p:nvPicPr>
        <p:blipFill>
          <a:blip r:embed="rId9"/>
          <a:srcRect/>
          <a:stretch>
            <a:fillRect/>
          </a:stretch>
        </p:blipFill>
        <p:spPr>
          <a:xfrm>
            <a:off x="11300515" y="1127133"/>
            <a:ext cx="4039401" cy="6045075"/>
          </a:xfrm>
          <a:prstGeom prst="rect">
            <a:avLst/>
          </a:prstGeom>
        </p:spPr>
      </p:pic>
      <p:sp>
        <p:nvSpPr>
          <p:cNvPr id="8" name="TextBox 8"/>
          <p:cNvSpPr txBox="1"/>
          <p:nvPr/>
        </p:nvSpPr>
        <p:spPr>
          <a:xfrm>
            <a:off x="3593874" y="8016550"/>
            <a:ext cx="4635981" cy="1441998"/>
          </a:xfrm>
          <a:prstGeom prst="rect">
            <a:avLst/>
          </a:prstGeom>
        </p:spPr>
        <p:txBody>
          <a:bodyPr wrap="square" lIns="0" tIns="0" rIns="0" bIns="0" rtlCol="0" anchor="t">
            <a:spAutoFit/>
          </a:bodyPr>
          <a:lstStyle/>
          <a:p>
            <a:pPr algn="ctr">
              <a:lnSpc>
                <a:spcPts val="12319"/>
              </a:lnSpc>
            </a:pPr>
            <a:r>
              <a:rPr lang="en-US" sz="8800" b="1" dirty="0" err="1">
                <a:solidFill>
                  <a:srgbClr val="2F665C"/>
                </a:solidFill>
                <a:latin typeface="微軟正黑體" panose="020B0604030504040204" pitchFamily="34" charset="-120"/>
                <a:ea typeface="微軟正黑體" panose="020B0604030504040204" pitchFamily="34" charset="-120"/>
              </a:rPr>
              <a:t>壞人</a:t>
            </a:r>
            <a:r>
              <a:rPr lang="en-US" sz="8800" dirty="0" err="1">
                <a:solidFill>
                  <a:srgbClr val="000000"/>
                </a:solidFill>
                <a:latin typeface="微軟正黑體" panose="020B0604030504040204" pitchFamily="34" charset="-120"/>
                <a:ea typeface="微軟正黑體" panose="020B0604030504040204" pitchFamily="34" charset="-120"/>
              </a:rPr>
              <a:t>陣營</a:t>
            </a:r>
            <a:endParaRPr lang="en-US" sz="8800" dirty="0">
              <a:solidFill>
                <a:srgbClr val="000000"/>
              </a:solidFill>
              <a:latin typeface="微軟正黑體" panose="020B0604030504040204" pitchFamily="34" charset="-120"/>
              <a:ea typeface="微軟正黑體" panose="020B0604030504040204" pitchFamily="34" charset="-120"/>
            </a:endParaRPr>
          </a:p>
        </p:txBody>
      </p:sp>
      <p:sp>
        <p:nvSpPr>
          <p:cNvPr id="9" name="TextBox 9"/>
          <p:cNvSpPr txBox="1"/>
          <p:nvPr/>
        </p:nvSpPr>
        <p:spPr>
          <a:xfrm>
            <a:off x="10965491" y="8016550"/>
            <a:ext cx="4635981" cy="1441998"/>
          </a:xfrm>
          <a:prstGeom prst="rect">
            <a:avLst/>
          </a:prstGeom>
        </p:spPr>
        <p:txBody>
          <a:bodyPr wrap="square" lIns="0" tIns="0" rIns="0" bIns="0" rtlCol="0" anchor="t">
            <a:spAutoFit/>
          </a:bodyPr>
          <a:lstStyle/>
          <a:p>
            <a:pPr algn="ctr">
              <a:lnSpc>
                <a:spcPts val="12319"/>
              </a:lnSpc>
            </a:pPr>
            <a:r>
              <a:rPr lang="en-US" sz="8800" b="1" dirty="0" err="1">
                <a:solidFill>
                  <a:srgbClr val="2F665C"/>
                </a:solidFill>
                <a:latin typeface="微軟正黑體" panose="020B0604030504040204" pitchFamily="34" charset="-120"/>
                <a:ea typeface="微軟正黑體" panose="020B0604030504040204" pitchFamily="34" charset="-120"/>
              </a:rPr>
              <a:t>好人</a:t>
            </a:r>
            <a:r>
              <a:rPr lang="en-US" sz="8800" dirty="0" err="1">
                <a:solidFill>
                  <a:srgbClr val="000000"/>
                </a:solidFill>
                <a:latin typeface="微軟正黑體" panose="020B0604030504040204" pitchFamily="34" charset="-120"/>
                <a:ea typeface="微軟正黑體" panose="020B0604030504040204" pitchFamily="34" charset="-120"/>
              </a:rPr>
              <a:t>陣營</a:t>
            </a:r>
            <a:endParaRPr lang="en-US" sz="8800" dirty="0">
              <a:solidFill>
                <a:srgbClr val="000000"/>
              </a:solidFill>
              <a:latin typeface="微軟正黑體" panose="020B0604030504040204" pitchFamily="34" charset="-120"/>
              <a:ea typeface="微軟正黑體"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E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2762549" y="4421013"/>
            <a:ext cx="6610437" cy="1137510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074298">
            <a:off x="1955575" y="-7977356"/>
            <a:ext cx="13309117" cy="2290205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12884344" y="5197810"/>
            <a:ext cx="6610437" cy="1137510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2354" y="-850277"/>
            <a:ext cx="3329439" cy="432394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00000">
            <a:off x="14965919" y="7055834"/>
            <a:ext cx="3555228" cy="4617179"/>
          </a:xfrm>
          <a:prstGeom prst="rect">
            <a:avLst/>
          </a:prstGeom>
        </p:spPr>
      </p:pic>
      <p:sp>
        <p:nvSpPr>
          <p:cNvPr id="7" name="TextBox 7"/>
          <p:cNvSpPr txBox="1"/>
          <p:nvPr/>
        </p:nvSpPr>
        <p:spPr>
          <a:xfrm>
            <a:off x="4800600" y="3811959"/>
            <a:ext cx="9218216" cy="2944051"/>
          </a:xfrm>
          <a:prstGeom prst="rect">
            <a:avLst/>
          </a:prstGeom>
        </p:spPr>
        <p:txBody>
          <a:bodyPr wrap="square" lIns="0" tIns="0" rIns="0" bIns="0" rtlCol="0" anchor="t">
            <a:spAutoFit/>
          </a:bodyPr>
          <a:lstStyle/>
          <a:p>
            <a:pPr algn="ctr">
              <a:lnSpc>
                <a:spcPts val="24639"/>
              </a:lnSpc>
            </a:pPr>
            <a:r>
              <a:rPr lang="en-US" sz="17600" b="1" dirty="0" err="1">
                <a:solidFill>
                  <a:srgbClr val="2F665C"/>
                </a:solidFill>
                <a:latin typeface="微軟正黑體" panose="020B0604030504040204" pitchFamily="34" charset="-120"/>
                <a:ea typeface="微軟正黑體" panose="020B0604030504040204" pitchFamily="34" charset="-120"/>
              </a:rPr>
              <a:t>遊戲玩法</a:t>
            </a:r>
            <a:endParaRPr lang="en-US" sz="17600" b="1" dirty="0">
              <a:solidFill>
                <a:srgbClr val="2F665C"/>
              </a:solidFill>
              <a:latin typeface="微軟正黑體" panose="020B0604030504040204" pitchFamily="34" charset="-120"/>
              <a:ea typeface="微軟正黑體"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96399">
            <a:off x="14420702" y="712767"/>
            <a:ext cx="7530976" cy="12959148"/>
          </a:xfrm>
          <a:prstGeom prst="rect">
            <a:avLst/>
          </a:prstGeom>
        </p:spPr>
      </p:pic>
      <p:grpSp>
        <p:nvGrpSpPr>
          <p:cNvPr id="3" name="Group 3"/>
          <p:cNvGrpSpPr/>
          <p:nvPr/>
        </p:nvGrpSpPr>
        <p:grpSpPr>
          <a:xfrm>
            <a:off x="0" y="1352364"/>
            <a:ext cx="1326889" cy="541391"/>
            <a:chOff x="0" y="0"/>
            <a:chExt cx="1245051" cy="508000"/>
          </a:xfrm>
        </p:grpSpPr>
        <p:sp>
          <p:nvSpPr>
            <p:cNvPr id="4" name="Freeform 4"/>
            <p:cNvSpPr/>
            <p:nvPr/>
          </p:nvSpPr>
          <p:spPr>
            <a:xfrm>
              <a:off x="797653"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2F665C"/>
            </a:solidFill>
          </p:spPr>
        </p:sp>
        <p:sp>
          <p:nvSpPr>
            <p:cNvPr id="5" name="Freeform 5"/>
            <p:cNvSpPr/>
            <p:nvPr/>
          </p:nvSpPr>
          <p:spPr>
            <a:xfrm>
              <a:off x="0" y="11430"/>
              <a:ext cx="1245051" cy="485140"/>
            </a:xfrm>
            <a:custGeom>
              <a:avLst/>
              <a:gdLst/>
              <a:ahLst/>
              <a:cxnLst/>
              <a:rect l="l" t="t" r="r" b="b"/>
              <a:pathLst>
                <a:path w="1245051" h="485140">
                  <a:moveTo>
                    <a:pt x="1001211" y="0"/>
                  </a:moveTo>
                  <a:cubicBezTo>
                    <a:pt x="880561" y="0"/>
                    <a:pt x="780231" y="88900"/>
                    <a:pt x="761181" y="204470"/>
                  </a:cubicBezTo>
                  <a:lnTo>
                    <a:pt x="0" y="204470"/>
                  </a:lnTo>
                  <a:lnTo>
                    <a:pt x="0" y="280670"/>
                  </a:lnTo>
                  <a:lnTo>
                    <a:pt x="762451" y="280670"/>
                  </a:lnTo>
                  <a:cubicBezTo>
                    <a:pt x="780231" y="396240"/>
                    <a:pt x="881831" y="485140"/>
                    <a:pt x="1002481" y="485140"/>
                  </a:cubicBezTo>
                  <a:cubicBezTo>
                    <a:pt x="1137101" y="485140"/>
                    <a:pt x="1245051" y="375920"/>
                    <a:pt x="1245051" y="242570"/>
                  </a:cubicBezTo>
                  <a:cubicBezTo>
                    <a:pt x="1245051" y="107950"/>
                    <a:pt x="1135831" y="0"/>
                    <a:pt x="1001211" y="0"/>
                  </a:cubicBezTo>
                  <a:close/>
                  <a:moveTo>
                    <a:pt x="1001211" y="408940"/>
                  </a:moveTo>
                  <a:cubicBezTo>
                    <a:pt x="909771" y="408940"/>
                    <a:pt x="834841" y="334010"/>
                    <a:pt x="834841" y="242570"/>
                  </a:cubicBezTo>
                  <a:cubicBezTo>
                    <a:pt x="834841" y="151130"/>
                    <a:pt x="909771" y="76200"/>
                    <a:pt x="1001211" y="76200"/>
                  </a:cubicBezTo>
                  <a:cubicBezTo>
                    <a:pt x="1092651" y="76200"/>
                    <a:pt x="1167581" y="151130"/>
                    <a:pt x="1167581" y="242570"/>
                  </a:cubicBezTo>
                  <a:cubicBezTo>
                    <a:pt x="1168851" y="334010"/>
                    <a:pt x="1093921" y="408940"/>
                    <a:pt x="1001211" y="408940"/>
                  </a:cubicBezTo>
                  <a:close/>
                </a:path>
              </a:pathLst>
            </a:custGeom>
            <a:solidFill>
              <a:srgbClr val="FFCECE"/>
            </a:solidFill>
          </p:spPr>
        </p:sp>
      </p:grpSp>
      <p:grpSp>
        <p:nvGrpSpPr>
          <p:cNvPr id="6" name="Group 6"/>
          <p:cNvGrpSpPr/>
          <p:nvPr/>
        </p:nvGrpSpPr>
        <p:grpSpPr>
          <a:xfrm>
            <a:off x="0" y="4507044"/>
            <a:ext cx="1326889" cy="541391"/>
            <a:chOff x="0" y="0"/>
            <a:chExt cx="1245051" cy="508000"/>
          </a:xfrm>
        </p:grpSpPr>
        <p:sp>
          <p:nvSpPr>
            <p:cNvPr id="7" name="Freeform 7"/>
            <p:cNvSpPr/>
            <p:nvPr/>
          </p:nvSpPr>
          <p:spPr>
            <a:xfrm>
              <a:off x="797653"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2F665C"/>
            </a:solidFill>
          </p:spPr>
        </p:sp>
        <p:sp>
          <p:nvSpPr>
            <p:cNvPr id="8" name="Freeform 8"/>
            <p:cNvSpPr/>
            <p:nvPr/>
          </p:nvSpPr>
          <p:spPr>
            <a:xfrm>
              <a:off x="0" y="11430"/>
              <a:ext cx="1245051" cy="485140"/>
            </a:xfrm>
            <a:custGeom>
              <a:avLst/>
              <a:gdLst/>
              <a:ahLst/>
              <a:cxnLst/>
              <a:rect l="l" t="t" r="r" b="b"/>
              <a:pathLst>
                <a:path w="1245051" h="485140">
                  <a:moveTo>
                    <a:pt x="1001211" y="0"/>
                  </a:moveTo>
                  <a:cubicBezTo>
                    <a:pt x="880561" y="0"/>
                    <a:pt x="780231" y="88900"/>
                    <a:pt x="761181" y="204470"/>
                  </a:cubicBezTo>
                  <a:lnTo>
                    <a:pt x="0" y="204470"/>
                  </a:lnTo>
                  <a:lnTo>
                    <a:pt x="0" y="280670"/>
                  </a:lnTo>
                  <a:lnTo>
                    <a:pt x="762451" y="280670"/>
                  </a:lnTo>
                  <a:cubicBezTo>
                    <a:pt x="780231" y="396240"/>
                    <a:pt x="881831" y="485140"/>
                    <a:pt x="1002481" y="485140"/>
                  </a:cubicBezTo>
                  <a:cubicBezTo>
                    <a:pt x="1137101" y="485140"/>
                    <a:pt x="1245051" y="375920"/>
                    <a:pt x="1245051" y="242570"/>
                  </a:cubicBezTo>
                  <a:cubicBezTo>
                    <a:pt x="1245051" y="107950"/>
                    <a:pt x="1135831" y="0"/>
                    <a:pt x="1001211" y="0"/>
                  </a:cubicBezTo>
                  <a:close/>
                  <a:moveTo>
                    <a:pt x="1001211" y="408940"/>
                  </a:moveTo>
                  <a:cubicBezTo>
                    <a:pt x="909771" y="408940"/>
                    <a:pt x="834841" y="334010"/>
                    <a:pt x="834841" y="242570"/>
                  </a:cubicBezTo>
                  <a:cubicBezTo>
                    <a:pt x="834841" y="151130"/>
                    <a:pt x="909771" y="76200"/>
                    <a:pt x="1001211" y="76200"/>
                  </a:cubicBezTo>
                  <a:cubicBezTo>
                    <a:pt x="1092651" y="76200"/>
                    <a:pt x="1167581" y="151130"/>
                    <a:pt x="1167581" y="242570"/>
                  </a:cubicBezTo>
                  <a:cubicBezTo>
                    <a:pt x="1168851" y="334010"/>
                    <a:pt x="1093921" y="408940"/>
                    <a:pt x="1001211" y="408940"/>
                  </a:cubicBezTo>
                  <a:close/>
                </a:path>
              </a:pathLst>
            </a:custGeom>
            <a:solidFill>
              <a:srgbClr val="FFCECE"/>
            </a:solidFill>
          </p:spPr>
        </p:sp>
      </p:grpSp>
      <p:grpSp>
        <p:nvGrpSpPr>
          <p:cNvPr id="9" name="Group 9"/>
          <p:cNvGrpSpPr/>
          <p:nvPr/>
        </p:nvGrpSpPr>
        <p:grpSpPr>
          <a:xfrm>
            <a:off x="19605" y="8454959"/>
            <a:ext cx="1326889" cy="541391"/>
            <a:chOff x="0" y="0"/>
            <a:chExt cx="1245051" cy="508000"/>
          </a:xfrm>
        </p:grpSpPr>
        <p:sp>
          <p:nvSpPr>
            <p:cNvPr id="10" name="Freeform 10"/>
            <p:cNvSpPr/>
            <p:nvPr/>
          </p:nvSpPr>
          <p:spPr>
            <a:xfrm>
              <a:off x="797653"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2F665C"/>
            </a:solidFill>
          </p:spPr>
        </p:sp>
        <p:sp>
          <p:nvSpPr>
            <p:cNvPr id="11" name="Freeform 11"/>
            <p:cNvSpPr/>
            <p:nvPr/>
          </p:nvSpPr>
          <p:spPr>
            <a:xfrm>
              <a:off x="0" y="11430"/>
              <a:ext cx="1245051" cy="485140"/>
            </a:xfrm>
            <a:custGeom>
              <a:avLst/>
              <a:gdLst/>
              <a:ahLst/>
              <a:cxnLst/>
              <a:rect l="l" t="t" r="r" b="b"/>
              <a:pathLst>
                <a:path w="1245051" h="485140">
                  <a:moveTo>
                    <a:pt x="1001211" y="0"/>
                  </a:moveTo>
                  <a:cubicBezTo>
                    <a:pt x="880561" y="0"/>
                    <a:pt x="780231" y="88900"/>
                    <a:pt x="761181" y="204470"/>
                  </a:cubicBezTo>
                  <a:lnTo>
                    <a:pt x="0" y="204470"/>
                  </a:lnTo>
                  <a:lnTo>
                    <a:pt x="0" y="280670"/>
                  </a:lnTo>
                  <a:lnTo>
                    <a:pt x="762451" y="280670"/>
                  </a:lnTo>
                  <a:cubicBezTo>
                    <a:pt x="780231" y="396240"/>
                    <a:pt x="881831" y="485140"/>
                    <a:pt x="1002481" y="485140"/>
                  </a:cubicBezTo>
                  <a:cubicBezTo>
                    <a:pt x="1137101" y="485140"/>
                    <a:pt x="1245051" y="375920"/>
                    <a:pt x="1245051" y="242570"/>
                  </a:cubicBezTo>
                  <a:cubicBezTo>
                    <a:pt x="1245051" y="107950"/>
                    <a:pt x="1135831" y="0"/>
                    <a:pt x="1001211" y="0"/>
                  </a:cubicBezTo>
                  <a:close/>
                  <a:moveTo>
                    <a:pt x="1001211" y="408940"/>
                  </a:moveTo>
                  <a:cubicBezTo>
                    <a:pt x="909771" y="408940"/>
                    <a:pt x="834841" y="334010"/>
                    <a:pt x="834841" y="242570"/>
                  </a:cubicBezTo>
                  <a:cubicBezTo>
                    <a:pt x="834841" y="151130"/>
                    <a:pt x="909771" y="76200"/>
                    <a:pt x="1001211" y="76200"/>
                  </a:cubicBezTo>
                  <a:cubicBezTo>
                    <a:pt x="1092651" y="76200"/>
                    <a:pt x="1167581" y="151130"/>
                    <a:pt x="1167581" y="242570"/>
                  </a:cubicBezTo>
                  <a:cubicBezTo>
                    <a:pt x="1168851" y="334010"/>
                    <a:pt x="1093921" y="408940"/>
                    <a:pt x="1001211" y="408940"/>
                  </a:cubicBezTo>
                  <a:close/>
                </a:path>
              </a:pathLst>
            </a:custGeom>
            <a:solidFill>
              <a:srgbClr val="FFCECE"/>
            </a:solidFill>
          </p:spPr>
        </p:sp>
      </p:gr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255294" y="-1161457"/>
            <a:ext cx="3329439" cy="4323947"/>
          </a:xfrm>
          <a:prstGeom prst="rect">
            <a:avLst/>
          </a:prstGeom>
        </p:spPr>
      </p:pic>
      <p:grpSp>
        <p:nvGrpSpPr>
          <p:cNvPr id="13" name="Group 13"/>
          <p:cNvGrpSpPr/>
          <p:nvPr/>
        </p:nvGrpSpPr>
        <p:grpSpPr>
          <a:xfrm>
            <a:off x="0" y="2891794"/>
            <a:ext cx="1326889" cy="541391"/>
            <a:chOff x="0" y="0"/>
            <a:chExt cx="1245051" cy="508000"/>
          </a:xfrm>
        </p:grpSpPr>
        <p:sp>
          <p:nvSpPr>
            <p:cNvPr id="14" name="Freeform 14"/>
            <p:cNvSpPr/>
            <p:nvPr/>
          </p:nvSpPr>
          <p:spPr>
            <a:xfrm>
              <a:off x="797653"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2F665C"/>
            </a:solidFill>
          </p:spPr>
        </p:sp>
        <p:sp>
          <p:nvSpPr>
            <p:cNvPr id="15" name="Freeform 15"/>
            <p:cNvSpPr/>
            <p:nvPr/>
          </p:nvSpPr>
          <p:spPr>
            <a:xfrm>
              <a:off x="0" y="11430"/>
              <a:ext cx="1245051" cy="485140"/>
            </a:xfrm>
            <a:custGeom>
              <a:avLst/>
              <a:gdLst/>
              <a:ahLst/>
              <a:cxnLst/>
              <a:rect l="l" t="t" r="r" b="b"/>
              <a:pathLst>
                <a:path w="1245051" h="485140">
                  <a:moveTo>
                    <a:pt x="1001211" y="0"/>
                  </a:moveTo>
                  <a:cubicBezTo>
                    <a:pt x="880561" y="0"/>
                    <a:pt x="780231" y="88900"/>
                    <a:pt x="761181" y="204470"/>
                  </a:cubicBezTo>
                  <a:lnTo>
                    <a:pt x="0" y="204470"/>
                  </a:lnTo>
                  <a:lnTo>
                    <a:pt x="0" y="280670"/>
                  </a:lnTo>
                  <a:lnTo>
                    <a:pt x="762451" y="280670"/>
                  </a:lnTo>
                  <a:cubicBezTo>
                    <a:pt x="780231" y="396240"/>
                    <a:pt x="881831" y="485140"/>
                    <a:pt x="1002481" y="485140"/>
                  </a:cubicBezTo>
                  <a:cubicBezTo>
                    <a:pt x="1137101" y="485140"/>
                    <a:pt x="1245051" y="375920"/>
                    <a:pt x="1245051" y="242570"/>
                  </a:cubicBezTo>
                  <a:cubicBezTo>
                    <a:pt x="1245051" y="107950"/>
                    <a:pt x="1135831" y="0"/>
                    <a:pt x="1001211" y="0"/>
                  </a:cubicBezTo>
                  <a:close/>
                  <a:moveTo>
                    <a:pt x="1001211" y="408940"/>
                  </a:moveTo>
                  <a:cubicBezTo>
                    <a:pt x="909771" y="408940"/>
                    <a:pt x="834841" y="334010"/>
                    <a:pt x="834841" y="242570"/>
                  </a:cubicBezTo>
                  <a:cubicBezTo>
                    <a:pt x="834841" y="151130"/>
                    <a:pt x="909771" y="76200"/>
                    <a:pt x="1001211" y="76200"/>
                  </a:cubicBezTo>
                  <a:cubicBezTo>
                    <a:pt x="1092651" y="76200"/>
                    <a:pt x="1167581" y="151130"/>
                    <a:pt x="1167581" y="242570"/>
                  </a:cubicBezTo>
                  <a:cubicBezTo>
                    <a:pt x="1168851" y="334010"/>
                    <a:pt x="1093921" y="408940"/>
                    <a:pt x="1001211" y="408940"/>
                  </a:cubicBezTo>
                  <a:close/>
                </a:path>
              </a:pathLst>
            </a:custGeom>
            <a:solidFill>
              <a:srgbClr val="FFCECE"/>
            </a:solidFill>
          </p:spPr>
        </p:sp>
      </p:grpSp>
      <p:grpSp>
        <p:nvGrpSpPr>
          <p:cNvPr id="16" name="Group 16"/>
          <p:cNvGrpSpPr/>
          <p:nvPr/>
        </p:nvGrpSpPr>
        <p:grpSpPr>
          <a:xfrm>
            <a:off x="7052" y="6341280"/>
            <a:ext cx="1326889" cy="541391"/>
            <a:chOff x="0" y="0"/>
            <a:chExt cx="1245051" cy="508000"/>
          </a:xfrm>
        </p:grpSpPr>
        <p:sp>
          <p:nvSpPr>
            <p:cNvPr id="17" name="Freeform 17"/>
            <p:cNvSpPr/>
            <p:nvPr/>
          </p:nvSpPr>
          <p:spPr>
            <a:xfrm>
              <a:off x="797653"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2F665C"/>
            </a:solidFill>
          </p:spPr>
        </p:sp>
        <p:sp>
          <p:nvSpPr>
            <p:cNvPr id="18" name="Freeform 18"/>
            <p:cNvSpPr/>
            <p:nvPr/>
          </p:nvSpPr>
          <p:spPr>
            <a:xfrm>
              <a:off x="0" y="11430"/>
              <a:ext cx="1245051" cy="485140"/>
            </a:xfrm>
            <a:custGeom>
              <a:avLst/>
              <a:gdLst/>
              <a:ahLst/>
              <a:cxnLst/>
              <a:rect l="l" t="t" r="r" b="b"/>
              <a:pathLst>
                <a:path w="1245051" h="485140">
                  <a:moveTo>
                    <a:pt x="1001211" y="0"/>
                  </a:moveTo>
                  <a:cubicBezTo>
                    <a:pt x="880561" y="0"/>
                    <a:pt x="780231" y="88900"/>
                    <a:pt x="761181" y="204470"/>
                  </a:cubicBezTo>
                  <a:lnTo>
                    <a:pt x="0" y="204470"/>
                  </a:lnTo>
                  <a:lnTo>
                    <a:pt x="0" y="280670"/>
                  </a:lnTo>
                  <a:lnTo>
                    <a:pt x="762451" y="280670"/>
                  </a:lnTo>
                  <a:cubicBezTo>
                    <a:pt x="780231" y="396240"/>
                    <a:pt x="881831" y="485140"/>
                    <a:pt x="1002481" y="485140"/>
                  </a:cubicBezTo>
                  <a:cubicBezTo>
                    <a:pt x="1137101" y="485140"/>
                    <a:pt x="1245051" y="375920"/>
                    <a:pt x="1245051" y="242570"/>
                  </a:cubicBezTo>
                  <a:cubicBezTo>
                    <a:pt x="1245051" y="107950"/>
                    <a:pt x="1135831" y="0"/>
                    <a:pt x="1001211" y="0"/>
                  </a:cubicBezTo>
                  <a:close/>
                  <a:moveTo>
                    <a:pt x="1001211" y="408940"/>
                  </a:moveTo>
                  <a:cubicBezTo>
                    <a:pt x="909771" y="408940"/>
                    <a:pt x="834841" y="334010"/>
                    <a:pt x="834841" y="242570"/>
                  </a:cubicBezTo>
                  <a:cubicBezTo>
                    <a:pt x="834841" y="151130"/>
                    <a:pt x="909771" y="76200"/>
                    <a:pt x="1001211" y="76200"/>
                  </a:cubicBezTo>
                  <a:cubicBezTo>
                    <a:pt x="1092651" y="76200"/>
                    <a:pt x="1167581" y="151130"/>
                    <a:pt x="1167581" y="242570"/>
                  </a:cubicBezTo>
                  <a:cubicBezTo>
                    <a:pt x="1168851" y="334010"/>
                    <a:pt x="1093921" y="408940"/>
                    <a:pt x="1001211" y="408940"/>
                  </a:cubicBezTo>
                  <a:close/>
                </a:path>
              </a:pathLst>
            </a:custGeom>
            <a:solidFill>
              <a:srgbClr val="FFCECE"/>
            </a:solidFill>
          </p:spPr>
        </p:sp>
      </p:grpSp>
      <p:sp>
        <p:nvSpPr>
          <p:cNvPr id="19" name="TextBox 19"/>
          <p:cNvSpPr txBox="1"/>
          <p:nvPr/>
        </p:nvSpPr>
        <p:spPr>
          <a:xfrm>
            <a:off x="1807029" y="1161394"/>
            <a:ext cx="15163800" cy="923330"/>
          </a:xfrm>
          <a:prstGeom prst="rect">
            <a:avLst/>
          </a:prstGeom>
        </p:spPr>
        <p:txBody>
          <a:bodyPr wrap="square" lIns="0" tIns="0" rIns="0" bIns="0" rtlCol="0" anchor="t">
            <a:spAutoFit/>
          </a:bodyPr>
          <a:lstStyle/>
          <a:p>
            <a:pPr algn="ctr">
              <a:lnSpc>
                <a:spcPts val="7200"/>
              </a:lnSpc>
              <a:spcBef>
                <a:spcPct val="0"/>
              </a:spcBef>
            </a:pPr>
            <a:r>
              <a:rPr lang="en-US" sz="4800" spc="48" dirty="0">
                <a:solidFill>
                  <a:srgbClr val="000000"/>
                </a:solidFill>
                <a:latin typeface="微軟正黑體" panose="020B0604030504040204" pitchFamily="34" charset="-120"/>
                <a:ea typeface="微軟正黑體" panose="020B0604030504040204" pitchFamily="34" charset="-120"/>
              </a:rPr>
              <a:t>1.遊戲為6人，共4回合，將角色卡洗牌後發給每人一張</a:t>
            </a:r>
          </a:p>
        </p:txBody>
      </p:sp>
      <p:sp>
        <p:nvSpPr>
          <p:cNvPr id="20" name="TextBox 20"/>
          <p:cNvSpPr txBox="1"/>
          <p:nvPr/>
        </p:nvSpPr>
        <p:spPr>
          <a:xfrm>
            <a:off x="1839686" y="2737276"/>
            <a:ext cx="14462897" cy="850426"/>
          </a:xfrm>
          <a:prstGeom prst="rect">
            <a:avLst/>
          </a:prstGeom>
        </p:spPr>
        <p:txBody>
          <a:bodyPr wrap="square" lIns="0" tIns="0" rIns="0" bIns="0" rtlCol="0" anchor="t">
            <a:spAutoFit/>
          </a:bodyPr>
          <a:lstStyle/>
          <a:p>
            <a:pPr algn="ctr">
              <a:lnSpc>
                <a:spcPts val="7200"/>
              </a:lnSpc>
              <a:spcBef>
                <a:spcPct val="0"/>
              </a:spcBef>
            </a:pPr>
            <a:r>
              <a:rPr lang="en-US" sz="4800" spc="48" dirty="0">
                <a:solidFill>
                  <a:srgbClr val="000000"/>
                </a:solidFill>
                <a:latin typeface="微軟正黑體" panose="020B0604030504040204" pitchFamily="34" charset="-120"/>
                <a:ea typeface="微軟正黑體" panose="020B0604030504040204" pitchFamily="34" charset="-120"/>
              </a:rPr>
              <a:t>2.確認自己的角色後，將卡牌覆蓋不讓其他玩家看到</a:t>
            </a:r>
          </a:p>
        </p:txBody>
      </p:sp>
      <p:sp>
        <p:nvSpPr>
          <p:cNvPr id="21" name="TextBox 21"/>
          <p:cNvSpPr txBox="1"/>
          <p:nvPr/>
        </p:nvSpPr>
        <p:spPr>
          <a:xfrm>
            <a:off x="1807029" y="4316074"/>
            <a:ext cx="8763000" cy="923330"/>
          </a:xfrm>
          <a:prstGeom prst="rect">
            <a:avLst/>
          </a:prstGeom>
        </p:spPr>
        <p:txBody>
          <a:bodyPr wrap="square" lIns="0" tIns="0" rIns="0" bIns="0" rtlCol="0" anchor="t">
            <a:spAutoFit/>
          </a:bodyPr>
          <a:lstStyle/>
          <a:p>
            <a:pPr algn="ctr">
              <a:lnSpc>
                <a:spcPts val="7200"/>
              </a:lnSpc>
              <a:spcBef>
                <a:spcPct val="0"/>
              </a:spcBef>
            </a:pPr>
            <a:r>
              <a:rPr lang="en-US" sz="4800" spc="48" dirty="0">
                <a:solidFill>
                  <a:srgbClr val="000000"/>
                </a:solidFill>
                <a:latin typeface="微軟正黑體" panose="020B0604030504040204" pitchFamily="34" charset="-120"/>
                <a:ea typeface="微軟正黑體" panose="020B0604030504040204" pitchFamily="34" charset="-120"/>
              </a:rPr>
              <a:t>3.將蘋果卡洗牌後，平分給6人</a:t>
            </a:r>
          </a:p>
        </p:txBody>
      </p:sp>
      <p:sp>
        <p:nvSpPr>
          <p:cNvPr id="22" name="TextBox 22"/>
          <p:cNvSpPr txBox="1"/>
          <p:nvPr/>
        </p:nvSpPr>
        <p:spPr>
          <a:xfrm>
            <a:off x="2081280" y="5733433"/>
            <a:ext cx="16977497" cy="1757084"/>
          </a:xfrm>
          <a:prstGeom prst="rect">
            <a:avLst/>
          </a:prstGeom>
        </p:spPr>
        <p:txBody>
          <a:bodyPr wrap="square" lIns="0" tIns="0" rIns="0" bIns="0" rtlCol="0" anchor="t">
            <a:spAutoFit/>
          </a:bodyPr>
          <a:lstStyle/>
          <a:p>
            <a:pPr>
              <a:lnSpc>
                <a:spcPts val="7200"/>
              </a:lnSpc>
              <a:spcBef>
                <a:spcPct val="0"/>
              </a:spcBef>
            </a:pPr>
            <a:r>
              <a:rPr lang="en-US" sz="4800" spc="48" dirty="0">
                <a:solidFill>
                  <a:srgbClr val="000000"/>
                </a:solidFill>
                <a:latin typeface="微軟正黑體" panose="020B0604030504040204" pitchFamily="34" charset="-120"/>
                <a:ea typeface="微軟正黑體" panose="020B0604030504040204" pitchFamily="34" charset="-120"/>
              </a:rPr>
              <a:t>4.每個人確認自己手中的蘋果卡後將自己的卡牌</a:t>
            </a:r>
          </a:p>
          <a:p>
            <a:pPr>
              <a:lnSpc>
                <a:spcPts val="7200"/>
              </a:lnSpc>
              <a:spcBef>
                <a:spcPct val="0"/>
              </a:spcBef>
            </a:pPr>
            <a:r>
              <a:rPr lang="en-US" sz="4800" spc="48" dirty="0" err="1">
                <a:solidFill>
                  <a:srgbClr val="000000"/>
                </a:solidFill>
                <a:latin typeface="微軟正黑體" panose="020B0604030504040204" pitchFamily="34" charset="-120"/>
                <a:ea typeface="微軟正黑體" panose="020B0604030504040204" pitchFamily="34" charset="-120"/>
              </a:rPr>
              <a:t>覆蓋在桌面上</a:t>
            </a:r>
            <a:endParaRPr lang="en-US" sz="4800" spc="48" dirty="0">
              <a:solidFill>
                <a:srgbClr val="000000"/>
              </a:solidFill>
              <a:latin typeface="微軟正黑體" panose="020B0604030504040204" pitchFamily="34" charset="-120"/>
              <a:ea typeface="微軟正黑體" panose="020B0604030504040204" pitchFamily="34" charset="-120"/>
            </a:endParaRPr>
          </a:p>
        </p:txBody>
      </p:sp>
      <p:sp>
        <p:nvSpPr>
          <p:cNvPr id="23" name="TextBox 23"/>
          <p:cNvSpPr txBox="1"/>
          <p:nvPr/>
        </p:nvSpPr>
        <p:spPr>
          <a:xfrm>
            <a:off x="2081280" y="7831258"/>
            <a:ext cx="12938897" cy="1788795"/>
          </a:xfrm>
          <a:prstGeom prst="rect">
            <a:avLst/>
          </a:prstGeom>
        </p:spPr>
        <p:txBody>
          <a:bodyPr wrap="square" lIns="0" tIns="0" rIns="0" bIns="0" rtlCol="0" anchor="t">
            <a:spAutoFit/>
          </a:bodyPr>
          <a:lstStyle/>
          <a:p>
            <a:pPr>
              <a:lnSpc>
                <a:spcPts val="7200"/>
              </a:lnSpc>
              <a:spcBef>
                <a:spcPct val="0"/>
              </a:spcBef>
            </a:pPr>
            <a:r>
              <a:rPr lang="en-US" sz="4800" spc="48" dirty="0">
                <a:solidFill>
                  <a:srgbClr val="000000"/>
                </a:solidFill>
                <a:latin typeface="微軟正黑體" panose="020B0604030504040204" pitchFamily="34" charset="-120"/>
                <a:ea typeface="微軟正黑體" panose="020B0604030504040204" pitchFamily="34" charset="-120"/>
              </a:rPr>
              <a:t>5.每位玩家說出自己手中的蘋果卡裡有幾顆</a:t>
            </a:r>
          </a:p>
          <a:p>
            <a:pPr>
              <a:lnSpc>
                <a:spcPts val="7200"/>
              </a:lnSpc>
              <a:spcBef>
                <a:spcPct val="0"/>
              </a:spcBef>
            </a:pPr>
            <a:r>
              <a:rPr lang="en-US" sz="4800" spc="48" dirty="0" err="1">
                <a:solidFill>
                  <a:srgbClr val="000000"/>
                </a:solidFill>
                <a:latin typeface="微軟正黑體" panose="020B0604030504040204" pitchFamily="34" charset="-120"/>
                <a:ea typeface="微軟正黑體" panose="020B0604030504040204" pitchFamily="34" charset="-120"/>
              </a:rPr>
              <a:t>金蘋果和毒蘋果</a:t>
            </a:r>
            <a:r>
              <a:rPr lang="en-US" sz="4800" spc="48" dirty="0">
                <a:solidFill>
                  <a:srgbClr val="000000"/>
                </a:solidFill>
                <a:latin typeface="微軟正黑體" panose="020B0604030504040204" pitchFamily="34" charset="-120"/>
                <a:ea typeface="微軟正黑體" panose="020B0604030504040204" pitchFamily="34" charset="-120"/>
              </a:rPr>
              <a:t>(</a:t>
            </a:r>
            <a:r>
              <a:rPr lang="en-US" sz="4800" spc="48" dirty="0" err="1">
                <a:solidFill>
                  <a:srgbClr val="000000"/>
                </a:solidFill>
                <a:latin typeface="微軟正黑體" panose="020B0604030504040204" pitchFamily="34" charset="-120"/>
                <a:ea typeface="微軟正黑體" panose="020B0604030504040204" pitchFamily="34" charset="-120"/>
              </a:rPr>
              <a:t>不一定要說實話</a:t>
            </a:r>
            <a:r>
              <a:rPr lang="en-US" sz="4800" spc="48" dirty="0">
                <a:solidFill>
                  <a:srgbClr val="000000"/>
                </a:solidFill>
                <a:latin typeface="微軟正黑體" panose="020B0604030504040204" pitchFamily="34" charset="-120"/>
                <a:ea typeface="微軟正黑體" panose="020B0604030504040204" pitchFamily="34" charset="-120"/>
              </a:rPr>
              <a:t>)</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80">
                                          <p:stCondLst>
                                            <p:cond delay="0"/>
                                          </p:stCondLst>
                                        </p:cTn>
                                        <p:tgtEl>
                                          <p:spTgt spid="20"/>
                                        </p:tgtEl>
                                      </p:cBhvr>
                                    </p:animEffect>
                                    <p:anim calcmode="lin" valueType="num">
                                      <p:cBhvr>
                                        <p:cTn id="2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1" dur="26">
                                          <p:stCondLst>
                                            <p:cond delay="650"/>
                                          </p:stCondLst>
                                        </p:cTn>
                                        <p:tgtEl>
                                          <p:spTgt spid="20"/>
                                        </p:tgtEl>
                                      </p:cBhvr>
                                      <p:to x="100000" y="60000"/>
                                    </p:animScale>
                                    <p:animScale>
                                      <p:cBhvr>
                                        <p:cTn id="32" dur="166" decel="50000">
                                          <p:stCondLst>
                                            <p:cond delay="676"/>
                                          </p:stCondLst>
                                        </p:cTn>
                                        <p:tgtEl>
                                          <p:spTgt spid="20"/>
                                        </p:tgtEl>
                                      </p:cBhvr>
                                      <p:to x="100000" y="100000"/>
                                    </p:animScale>
                                    <p:animScale>
                                      <p:cBhvr>
                                        <p:cTn id="33" dur="26">
                                          <p:stCondLst>
                                            <p:cond delay="1312"/>
                                          </p:stCondLst>
                                        </p:cTn>
                                        <p:tgtEl>
                                          <p:spTgt spid="20"/>
                                        </p:tgtEl>
                                      </p:cBhvr>
                                      <p:to x="100000" y="80000"/>
                                    </p:animScale>
                                    <p:animScale>
                                      <p:cBhvr>
                                        <p:cTn id="34" dur="166" decel="50000">
                                          <p:stCondLst>
                                            <p:cond delay="1338"/>
                                          </p:stCondLst>
                                        </p:cTn>
                                        <p:tgtEl>
                                          <p:spTgt spid="20"/>
                                        </p:tgtEl>
                                      </p:cBhvr>
                                      <p:to x="100000" y="100000"/>
                                    </p:animScale>
                                    <p:animScale>
                                      <p:cBhvr>
                                        <p:cTn id="35" dur="26">
                                          <p:stCondLst>
                                            <p:cond delay="1642"/>
                                          </p:stCondLst>
                                        </p:cTn>
                                        <p:tgtEl>
                                          <p:spTgt spid="20"/>
                                        </p:tgtEl>
                                      </p:cBhvr>
                                      <p:to x="100000" y="90000"/>
                                    </p:animScale>
                                    <p:animScale>
                                      <p:cBhvr>
                                        <p:cTn id="36" dur="166" decel="50000">
                                          <p:stCondLst>
                                            <p:cond delay="1668"/>
                                          </p:stCondLst>
                                        </p:cTn>
                                        <p:tgtEl>
                                          <p:spTgt spid="20"/>
                                        </p:tgtEl>
                                      </p:cBhvr>
                                      <p:to x="100000" y="100000"/>
                                    </p:animScale>
                                    <p:animScale>
                                      <p:cBhvr>
                                        <p:cTn id="37" dur="26">
                                          <p:stCondLst>
                                            <p:cond delay="1808"/>
                                          </p:stCondLst>
                                        </p:cTn>
                                        <p:tgtEl>
                                          <p:spTgt spid="20"/>
                                        </p:tgtEl>
                                      </p:cBhvr>
                                      <p:to x="100000" y="95000"/>
                                    </p:animScale>
                                    <p:animScale>
                                      <p:cBhvr>
                                        <p:cTn id="38" dur="166" decel="50000">
                                          <p:stCondLst>
                                            <p:cond delay="1834"/>
                                          </p:stCondLst>
                                        </p:cTn>
                                        <p:tgtEl>
                                          <p:spTgt spid="2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80">
                                          <p:stCondLst>
                                            <p:cond delay="0"/>
                                          </p:stCondLst>
                                        </p:cTn>
                                        <p:tgtEl>
                                          <p:spTgt spid="21"/>
                                        </p:tgtEl>
                                      </p:cBhvr>
                                    </p:animEffect>
                                    <p:anim calcmode="lin" valueType="num">
                                      <p:cBhvr>
                                        <p:cTn id="4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9" dur="26">
                                          <p:stCondLst>
                                            <p:cond delay="650"/>
                                          </p:stCondLst>
                                        </p:cTn>
                                        <p:tgtEl>
                                          <p:spTgt spid="21"/>
                                        </p:tgtEl>
                                      </p:cBhvr>
                                      <p:to x="100000" y="60000"/>
                                    </p:animScale>
                                    <p:animScale>
                                      <p:cBhvr>
                                        <p:cTn id="50" dur="166" decel="50000">
                                          <p:stCondLst>
                                            <p:cond delay="676"/>
                                          </p:stCondLst>
                                        </p:cTn>
                                        <p:tgtEl>
                                          <p:spTgt spid="21"/>
                                        </p:tgtEl>
                                      </p:cBhvr>
                                      <p:to x="100000" y="100000"/>
                                    </p:animScale>
                                    <p:animScale>
                                      <p:cBhvr>
                                        <p:cTn id="51" dur="26">
                                          <p:stCondLst>
                                            <p:cond delay="1312"/>
                                          </p:stCondLst>
                                        </p:cTn>
                                        <p:tgtEl>
                                          <p:spTgt spid="21"/>
                                        </p:tgtEl>
                                      </p:cBhvr>
                                      <p:to x="100000" y="80000"/>
                                    </p:animScale>
                                    <p:animScale>
                                      <p:cBhvr>
                                        <p:cTn id="52" dur="166" decel="50000">
                                          <p:stCondLst>
                                            <p:cond delay="1338"/>
                                          </p:stCondLst>
                                        </p:cTn>
                                        <p:tgtEl>
                                          <p:spTgt spid="21"/>
                                        </p:tgtEl>
                                      </p:cBhvr>
                                      <p:to x="100000" y="100000"/>
                                    </p:animScale>
                                    <p:animScale>
                                      <p:cBhvr>
                                        <p:cTn id="53" dur="26">
                                          <p:stCondLst>
                                            <p:cond delay="1642"/>
                                          </p:stCondLst>
                                        </p:cTn>
                                        <p:tgtEl>
                                          <p:spTgt spid="21"/>
                                        </p:tgtEl>
                                      </p:cBhvr>
                                      <p:to x="100000" y="90000"/>
                                    </p:animScale>
                                    <p:animScale>
                                      <p:cBhvr>
                                        <p:cTn id="54" dur="166" decel="50000">
                                          <p:stCondLst>
                                            <p:cond delay="1668"/>
                                          </p:stCondLst>
                                        </p:cTn>
                                        <p:tgtEl>
                                          <p:spTgt spid="21"/>
                                        </p:tgtEl>
                                      </p:cBhvr>
                                      <p:to x="100000" y="100000"/>
                                    </p:animScale>
                                    <p:animScale>
                                      <p:cBhvr>
                                        <p:cTn id="55" dur="26">
                                          <p:stCondLst>
                                            <p:cond delay="1808"/>
                                          </p:stCondLst>
                                        </p:cTn>
                                        <p:tgtEl>
                                          <p:spTgt spid="21"/>
                                        </p:tgtEl>
                                      </p:cBhvr>
                                      <p:to x="100000" y="95000"/>
                                    </p:animScale>
                                    <p:animScale>
                                      <p:cBhvr>
                                        <p:cTn id="56" dur="166" decel="50000">
                                          <p:stCondLst>
                                            <p:cond delay="1834"/>
                                          </p:stCondLst>
                                        </p:cTn>
                                        <p:tgtEl>
                                          <p:spTgt spid="2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80">
                                          <p:stCondLst>
                                            <p:cond delay="0"/>
                                          </p:stCondLst>
                                        </p:cTn>
                                        <p:tgtEl>
                                          <p:spTgt spid="22"/>
                                        </p:tgtEl>
                                      </p:cBhvr>
                                    </p:animEffect>
                                    <p:anim calcmode="lin" valueType="num">
                                      <p:cBhvr>
                                        <p:cTn id="6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7" dur="26">
                                          <p:stCondLst>
                                            <p:cond delay="650"/>
                                          </p:stCondLst>
                                        </p:cTn>
                                        <p:tgtEl>
                                          <p:spTgt spid="22"/>
                                        </p:tgtEl>
                                      </p:cBhvr>
                                      <p:to x="100000" y="60000"/>
                                    </p:animScale>
                                    <p:animScale>
                                      <p:cBhvr>
                                        <p:cTn id="68" dur="166" decel="50000">
                                          <p:stCondLst>
                                            <p:cond delay="676"/>
                                          </p:stCondLst>
                                        </p:cTn>
                                        <p:tgtEl>
                                          <p:spTgt spid="22"/>
                                        </p:tgtEl>
                                      </p:cBhvr>
                                      <p:to x="100000" y="100000"/>
                                    </p:animScale>
                                    <p:animScale>
                                      <p:cBhvr>
                                        <p:cTn id="69" dur="26">
                                          <p:stCondLst>
                                            <p:cond delay="1312"/>
                                          </p:stCondLst>
                                        </p:cTn>
                                        <p:tgtEl>
                                          <p:spTgt spid="22"/>
                                        </p:tgtEl>
                                      </p:cBhvr>
                                      <p:to x="100000" y="80000"/>
                                    </p:animScale>
                                    <p:animScale>
                                      <p:cBhvr>
                                        <p:cTn id="70" dur="166" decel="50000">
                                          <p:stCondLst>
                                            <p:cond delay="1338"/>
                                          </p:stCondLst>
                                        </p:cTn>
                                        <p:tgtEl>
                                          <p:spTgt spid="22"/>
                                        </p:tgtEl>
                                      </p:cBhvr>
                                      <p:to x="100000" y="100000"/>
                                    </p:animScale>
                                    <p:animScale>
                                      <p:cBhvr>
                                        <p:cTn id="71" dur="26">
                                          <p:stCondLst>
                                            <p:cond delay="1642"/>
                                          </p:stCondLst>
                                        </p:cTn>
                                        <p:tgtEl>
                                          <p:spTgt spid="22"/>
                                        </p:tgtEl>
                                      </p:cBhvr>
                                      <p:to x="100000" y="90000"/>
                                    </p:animScale>
                                    <p:animScale>
                                      <p:cBhvr>
                                        <p:cTn id="72" dur="166" decel="50000">
                                          <p:stCondLst>
                                            <p:cond delay="1668"/>
                                          </p:stCondLst>
                                        </p:cTn>
                                        <p:tgtEl>
                                          <p:spTgt spid="22"/>
                                        </p:tgtEl>
                                      </p:cBhvr>
                                      <p:to x="100000" y="100000"/>
                                    </p:animScale>
                                    <p:animScale>
                                      <p:cBhvr>
                                        <p:cTn id="73" dur="26">
                                          <p:stCondLst>
                                            <p:cond delay="1808"/>
                                          </p:stCondLst>
                                        </p:cTn>
                                        <p:tgtEl>
                                          <p:spTgt spid="22"/>
                                        </p:tgtEl>
                                      </p:cBhvr>
                                      <p:to x="100000" y="95000"/>
                                    </p:animScale>
                                    <p:animScale>
                                      <p:cBhvr>
                                        <p:cTn id="74" dur="166" decel="50000">
                                          <p:stCondLst>
                                            <p:cond delay="1834"/>
                                          </p:stCondLst>
                                        </p:cTn>
                                        <p:tgtEl>
                                          <p:spTgt spid="22"/>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ipe(down)">
                                      <p:cBhvr>
                                        <p:cTn id="79" dur="580">
                                          <p:stCondLst>
                                            <p:cond delay="0"/>
                                          </p:stCondLst>
                                        </p:cTn>
                                        <p:tgtEl>
                                          <p:spTgt spid="23"/>
                                        </p:tgtEl>
                                      </p:cBhvr>
                                    </p:animEffect>
                                    <p:anim calcmode="lin" valueType="num">
                                      <p:cBhvr>
                                        <p:cTn id="8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85" dur="26">
                                          <p:stCondLst>
                                            <p:cond delay="650"/>
                                          </p:stCondLst>
                                        </p:cTn>
                                        <p:tgtEl>
                                          <p:spTgt spid="23"/>
                                        </p:tgtEl>
                                      </p:cBhvr>
                                      <p:to x="100000" y="60000"/>
                                    </p:animScale>
                                    <p:animScale>
                                      <p:cBhvr>
                                        <p:cTn id="86" dur="166" decel="50000">
                                          <p:stCondLst>
                                            <p:cond delay="676"/>
                                          </p:stCondLst>
                                        </p:cTn>
                                        <p:tgtEl>
                                          <p:spTgt spid="23"/>
                                        </p:tgtEl>
                                      </p:cBhvr>
                                      <p:to x="100000" y="100000"/>
                                    </p:animScale>
                                    <p:animScale>
                                      <p:cBhvr>
                                        <p:cTn id="87" dur="26">
                                          <p:stCondLst>
                                            <p:cond delay="1312"/>
                                          </p:stCondLst>
                                        </p:cTn>
                                        <p:tgtEl>
                                          <p:spTgt spid="23"/>
                                        </p:tgtEl>
                                      </p:cBhvr>
                                      <p:to x="100000" y="80000"/>
                                    </p:animScale>
                                    <p:animScale>
                                      <p:cBhvr>
                                        <p:cTn id="88" dur="166" decel="50000">
                                          <p:stCondLst>
                                            <p:cond delay="1338"/>
                                          </p:stCondLst>
                                        </p:cTn>
                                        <p:tgtEl>
                                          <p:spTgt spid="23"/>
                                        </p:tgtEl>
                                      </p:cBhvr>
                                      <p:to x="100000" y="100000"/>
                                    </p:animScale>
                                    <p:animScale>
                                      <p:cBhvr>
                                        <p:cTn id="89" dur="26">
                                          <p:stCondLst>
                                            <p:cond delay="1642"/>
                                          </p:stCondLst>
                                        </p:cTn>
                                        <p:tgtEl>
                                          <p:spTgt spid="23"/>
                                        </p:tgtEl>
                                      </p:cBhvr>
                                      <p:to x="100000" y="90000"/>
                                    </p:animScale>
                                    <p:animScale>
                                      <p:cBhvr>
                                        <p:cTn id="90" dur="166" decel="50000">
                                          <p:stCondLst>
                                            <p:cond delay="1668"/>
                                          </p:stCondLst>
                                        </p:cTn>
                                        <p:tgtEl>
                                          <p:spTgt spid="23"/>
                                        </p:tgtEl>
                                      </p:cBhvr>
                                      <p:to x="100000" y="100000"/>
                                    </p:animScale>
                                    <p:animScale>
                                      <p:cBhvr>
                                        <p:cTn id="91" dur="26">
                                          <p:stCondLst>
                                            <p:cond delay="1808"/>
                                          </p:stCondLst>
                                        </p:cTn>
                                        <p:tgtEl>
                                          <p:spTgt spid="23"/>
                                        </p:tgtEl>
                                      </p:cBhvr>
                                      <p:to x="100000" y="95000"/>
                                    </p:animScale>
                                    <p:animScale>
                                      <p:cBhvr>
                                        <p:cTn id="92"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96399">
            <a:off x="13672430" y="644936"/>
            <a:ext cx="7530976" cy="12959148"/>
          </a:xfrm>
          <a:prstGeom prst="rect">
            <a:avLst/>
          </a:prstGeom>
        </p:spPr>
      </p:pic>
      <p:grpSp>
        <p:nvGrpSpPr>
          <p:cNvPr id="3" name="Group 3"/>
          <p:cNvGrpSpPr/>
          <p:nvPr/>
        </p:nvGrpSpPr>
        <p:grpSpPr>
          <a:xfrm>
            <a:off x="0" y="2551372"/>
            <a:ext cx="1326889" cy="541391"/>
            <a:chOff x="0" y="0"/>
            <a:chExt cx="1245051" cy="508000"/>
          </a:xfrm>
        </p:grpSpPr>
        <p:sp>
          <p:nvSpPr>
            <p:cNvPr id="4" name="Freeform 4"/>
            <p:cNvSpPr/>
            <p:nvPr/>
          </p:nvSpPr>
          <p:spPr>
            <a:xfrm>
              <a:off x="797653"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2F665C"/>
            </a:solidFill>
          </p:spPr>
        </p:sp>
        <p:sp>
          <p:nvSpPr>
            <p:cNvPr id="5" name="Freeform 5"/>
            <p:cNvSpPr/>
            <p:nvPr/>
          </p:nvSpPr>
          <p:spPr>
            <a:xfrm>
              <a:off x="0" y="11430"/>
              <a:ext cx="1245051" cy="485140"/>
            </a:xfrm>
            <a:custGeom>
              <a:avLst/>
              <a:gdLst/>
              <a:ahLst/>
              <a:cxnLst/>
              <a:rect l="l" t="t" r="r" b="b"/>
              <a:pathLst>
                <a:path w="1245051" h="485140">
                  <a:moveTo>
                    <a:pt x="1001211" y="0"/>
                  </a:moveTo>
                  <a:cubicBezTo>
                    <a:pt x="880561" y="0"/>
                    <a:pt x="780231" y="88900"/>
                    <a:pt x="761181" y="204470"/>
                  </a:cubicBezTo>
                  <a:lnTo>
                    <a:pt x="0" y="204470"/>
                  </a:lnTo>
                  <a:lnTo>
                    <a:pt x="0" y="280670"/>
                  </a:lnTo>
                  <a:lnTo>
                    <a:pt x="762451" y="280670"/>
                  </a:lnTo>
                  <a:cubicBezTo>
                    <a:pt x="780231" y="396240"/>
                    <a:pt x="881831" y="485140"/>
                    <a:pt x="1002481" y="485140"/>
                  </a:cubicBezTo>
                  <a:cubicBezTo>
                    <a:pt x="1137101" y="485140"/>
                    <a:pt x="1245051" y="375920"/>
                    <a:pt x="1245051" y="242570"/>
                  </a:cubicBezTo>
                  <a:cubicBezTo>
                    <a:pt x="1245051" y="107950"/>
                    <a:pt x="1135831" y="0"/>
                    <a:pt x="1001211" y="0"/>
                  </a:cubicBezTo>
                  <a:close/>
                  <a:moveTo>
                    <a:pt x="1001211" y="408940"/>
                  </a:moveTo>
                  <a:cubicBezTo>
                    <a:pt x="909771" y="408940"/>
                    <a:pt x="834841" y="334010"/>
                    <a:pt x="834841" y="242570"/>
                  </a:cubicBezTo>
                  <a:cubicBezTo>
                    <a:pt x="834841" y="151130"/>
                    <a:pt x="909771" y="76200"/>
                    <a:pt x="1001211" y="76200"/>
                  </a:cubicBezTo>
                  <a:cubicBezTo>
                    <a:pt x="1092651" y="76200"/>
                    <a:pt x="1167581" y="151130"/>
                    <a:pt x="1167581" y="242570"/>
                  </a:cubicBezTo>
                  <a:cubicBezTo>
                    <a:pt x="1168851" y="334010"/>
                    <a:pt x="1093921" y="408940"/>
                    <a:pt x="1001211" y="408940"/>
                  </a:cubicBezTo>
                  <a:close/>
                </a:path>
              </a:pathLst>
            </a:custGeom>
            <a:solidFill>
              <a:srgbClr val="FFCECE"/>
            </a:solidFill>
          </p:spPr>
        </p:sp>
      </p:grpSp>
      <p:grpSp>
        <p:nvGrpSpPr>
          <p:cNvPr id="6" name="Group 6"/>
          <p:cNvGrpSpPr/>
          <p:nvPr/>
        </p:nvGrpSpPr>
        <p:grpSpPr>
          <a:xfrm>
            <a:off x="0" y="7824290"/>
            <a:ext cx="1326889" cy="541391"/>
            <a:chOff x="0" y="0"/>
            <a:chExt cx="1245051" cy="508000"/>
          </a:xfrm>
        </p:grpSpPr>
        <p:sp>
          <p:nvSpPr>
            <p:cNvPr id="7" name="Freeform 7"/>
            <p:cNvSpPr/>
            <p:nvPr/>
          </p:nvSpPr>
          <p:spPr>
            <a:xfrm>
              <a:off x="797653"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2F665C"/>
            </a:solidFill>
          </p:spPr>
        </p:sp>
        <p:sp>
          <p:nvSpPr>
            <p:cNvPr id="8" name="Freeform 8"/>
            <p:cNvSpPr/>
            <p:nvPr/>
          </p:nvSpPr>
          <p:spPr>
            <a:xfrm>
              <a:off x="0" y="11430"/>
              <a:ext cx="1245051" cy="485140"/>
            </a:xfrm>
            <a:custGeom>
              <a:avLst/>
              <a:gdLst/>
              <a:ahLst/>
              <a:cxnLst/>
              <a:rect l="l" t="t" r="r" b="b"/>
              <a:pathLst>
                <a:path w="1245051" h="485140">
                  <a:moveTo>
                    <a:pt x="1001211" y="0"/>
                  </a:moveTo>
                  <a:cubicBezTo>
                    <a:pt x="880561" y="0"/>
                    <a:pt x="780231" y="88900"/>
                    <a:pt x="761181" y="204470"/>
                  </a:cubicBezTo>
                  <a:lnTo>
                    <a:pt x="0" y="204470"/>
                  </a:lnTo>
                  <a:lnTo>
                    <a:pt x="0" y="280670"/>
                  </a:lnTo>
                  <a:lnTo>
                    <a:pt x="762451" y="280670"/>
                  </a:lnTo>
                  <a:cubicBezTo>
                    <a:pt x="780231" y="396240"/>
                    <a:pt x="881831" y="485140"/>
                    <a:pt x="1002481" y="485140"/>
                  </a:cubicBezTo>
                  <a:cubicBezTo>
                    <a:pt x="1137101" y="485140"/>
                    <a:pt x="1245051" y="375920"/>
                    <a:pt x="1245051" y="242570"/>
                  </a:cubicBezTo>
                  <a:cubicBezTo>
                    <a:pt x="1245051" y="107950"/>
                    <a:pt x="1135831" y="0"/>
                    <a:pt x="1001211" y="0"/>
                  </a:cubicBezTo>
                  <a:close/>
                  <a:moveTo>
                    <a:pt x="1001211" y="408940"/>
                  </a:moveTo>
                  <a:cubicBezTo>
                    <a:pt x="909771" y="408940"/>
                    <a:pt x="834841" y="334010"/>
                    <a:pt x="834841" y="242570"/>
                  </a:cubicBezTo>
                  <a:cubicBezTo>
                    <a:pt x="834841" y="151130"/>
                    <a:pt x="909771" y="76200"/>
                    <a:pt x="1001211" y="76200"/>
                  </a:cubicBezTo>
                  <a:cubicBezTo>
                    <a:pt x="1092651" y="76200"/>
                    <a:pt x="1167581" y="151130"/>
                    <a:pt x="1167581" y="242570"/>
                  </a:cubicBezTo>
                  <a:cubicBezTo>
                    <a:pt x="1168851" y="334010"/>
                    <a:pt x="1093921" y="408940"/>
                    <a:pt x="1001211" y="408940"/>
                  </a:cubicBezTo>
                  <a:close/>
                </a:path>
              </a:pathLst>
            </a:custGeom>
            <a:solidFill>
              <a:srgbClr val="FFCECE"/>
            </a:solidFill>
          </p:spPr>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55294" y="-1161457"/>
            <a:ext cx="3329439" cy="4323947"/>
          </a:xfrm>
          <a:prstGeom prst="rect">
            <a:avLst/>
          </a:prstGeom>
        </p:spPr>
      </p:pic>
      <p:grpSp>
        <p:nvGrpSpPr>
          <p:cNvPr id="10" name="Group 10"/>
          <p:cNvGrpSpPr/>
          <p:nvPr/>
        </p:nvGrpSpPr>
        <p:grpSpPr>
          <a:xfrm>
            <a:off x="0" y="5244809"/>
            <a:ext cx="1326889" cy="541391"/>
            <a:chOff x="0" y="0"/>
            <a:chExt cx="1245051" cy="508000"/>
          </a:xfrm>
        </p:grpSpPr>
        <p:sp>
          <p:nvSpPr>
            <p:cNvPr id="11" name="Freeform 11"/>
            <p:cNvSpPr/>
            <p:nvPr/>
          </p:nvSpPr>
          <p:spPr>
            <a:xfrm>
              <a:off x="797653"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2F665C"/>
            </a:solidFill>
          </p:spPr>
        </p:sp>
        <p:sp>
          <p:nvSpPr>
            <p:cNvPr id="12" name="Freeform 12"/>
            <p:cNvSpPr/>
            <p:nvPr/>
          </p:nvSpPr>
          <p:spPr>
            <a:xfrm>
              <a:off x="0" y="11430"/>
              <a:ext cx="1245051" cy="485140"/>
            </a:xfrm>
            <a:custGeom>
              <a:avLst/>
              <a:gdLst/>
              <a:ahLst/>
              <a:cxnLst/>
              <a:rect l="l" t="t" r="r" b="b"/>
              <a:pathLst>
                <a:path w="1245051" h="485140">
                  <a:moveTo>
                    <a:pt x="1001211" y="0"/>
                  </a:moveTo>
                  <a:cubicBezTo>
                    <a:pt x="880561" y="0"/>
                    <a:pt x="780231" y="88900"/>
                    <a:pt x="761181" y="204470"/>
                  </a:cubicBezTo>
                  <a:lnTo>
                    <a:pt x="0" y="204470"/>
                  </a:lnTo>
                  <a:lnTo>
                    <a:pt x="0" y="280670"/>
                  </a:lnTo>
                  <a:lnTo>
                    <a:pt x="762451" y="280670"/>
                  </a:lnTo>
                  <a:cubicBezTo>
                    <a:pt x="780231" y="396240"/>
                    <a:pt x="881831" y="485140"/>
                    <a:pt x="1002481" y="485140"/>
                  </a:cubicBezTo>
                  <a:cubicBezTo>
                    <a:pt x="1137101" y="485140"/>
                    <a:pt x="1245051" y="375920"/>
                    <a:pt x="1245051" y="242570"/>
                  </a:cubicBezTo>
                  <a:cubicBezTo>
                    <a:pt x="1245051" y="107950"/>
                    <a:pt x="1135831" y="0"/>
                    <a:pt x="1001211" y="0"/>
                  </a:cubicBezTo>
                  <a:close/>
                  <a:moveTo>
                    <a:pt x="1001211" y="408940"/>
                  </a:moveTo>
                  <a:cubicBezTo>
                    <a:pt x="909771" y="408940"/>
                    <a:pt x="834841" y="334010"/>
                    <a:pt x="834841" y="242570"/>
                  </a:cubicBezTo>
                  <a:cubicBezTo>
                    <a:pt x="834841" y="151130"/>
                    <a:pt x="909771" y="76200"/>
                    <a:pt x="1001211" y="76200"/>
                  </a:cubicBezTo>
                  <a:cubicBezTo>
                    <a:pt x="1092651" y="76200"/>
                    <a:pt x="1167581" y="151130"/>
                    <a:pt x="1167581" y="242570"/>
                  </a:cubicBezTo>
                  <a:cubicBezTo>
                    <a:pt x="1168851" y="334010"/>
                    <a:pt x="1093921" y="408940"/>
                    <a:pt x="1001211" y="408940"/>
                  </a:cubicBezTo>
                  <a:close/>
                </a:path>
              </a:pathLst>
            </a:custGeom>
            <a:solidFill>
              <a:srgbClr val="FFCECE"/>
            </a:solidFill>
          </p:spPr>
        </p:sp>
      </p:grpSp>
      <p:sp>
        <p:nvSpPr>
          <p:cNvPr id="13" name="TextBox 13"/>
          <p:cNvSpPr txBox="1"/>
          <p:nvPr/>
        </p:nvSpPr>
        <p:spPr>
          <a:xfrm>
            <a:off x="2057400" y="1399033"/>
            <a:ext cx="16230600" cy="2703195"/>
          </a:xfrm>
          <a:prstGeom prst="rect">
            <a:avLst/>
          </a:prstGeom>
        </p:spPr>
        <p:txBody>
          <a:bodyPr lIns="0" tIns="0" rIns="0" bIns="0" rtlCol="0" anchor="t">
            <a:spAutoFit/>
          </a:bodyPr>
          <a:lstStyle/>
          <a:p>
            <a:pPr>
              <a:lnSpc>
                <a:spcPts val="7200"/>
              </a:lnSpc>
              <a:spcBef>
                <a:spcPct val="0"/>
              </a:spcBef>
            </a:pPr>
            <a:r>
              <a:rPr lang="en-US" sz="4800" spc="48" dirty="0">
                <a:solidFill>
                  <a:srgbClr val="000000"/>
                </a:solidFill>
                <a:latin typeface="微軟正黑體" panose="020B0604030504040204" pitchFamily="34" charset="-120"/>
                <a:ea typeface="微軟正黑體" panose="020B0604030504040204" pitchFamily="34" charset="-120"/>
              </a:rPr>
              <a:t>6.選擇一位玩家為第一位抽牌者，抽牌者可透過其他玩家的陳述，選擇要抽哪位玩家的卡牌，並將抽的牌翻開於桌面。</a:t>
            </a:r>
          </a:p>
          <a:p>
            <a:pPr>
              <a:lnSpc>
                <a:spcPts val="7200"/>
              </a:lnSpc>
              <a:spcBef>
                <a:spcPct val="0"/>
              </a:spcBef>
            </a:pPr>
            <a:r>
              <a:rPr lang="en-US" sz="4800" spc="48" dirty="0" err="1">
                <a:solidFill>
                  <a:srgbClr val="000000"/>
                </a:solidFill>
                <a:latin typeface="微軟正黑體" panose="020B0604030504040204" pitchFamily="34" charset="-120"/>
                <a:ea typeface="微軟正黑體" panose="020B0604030504040204" pitchFamily="34" charset="-120"/>
              </a:rPr>
              <a:t>下一位抽牌者為第一位抽牌者左手邊的人，以此類推</a:t>
            </a:r>
            <a:r>
              <a:rPr lang="en-US" sz="4800" spc="48" dirty="0">
                <a:solidFill>
                  <a:srgbClr val="000000"/>
                </a:solidFill>
                <a:latin typeface="微軟正黑體" panose="020B0604030504040204" pitchFamily="34" charset="-120"/>
                <a:ea typeface="微軟正黑體" panose="020B0604030504040204" pitchFamily="34" charset="-120"/>
              </a:rPr>
              <a:t>。</a:t>
            </a:r>
          </a:p>
        </p:txBody>
      </p:sp>
      <p:sp>
        <p:nvSpPr>
          <p:cNvPr id="14" name="TextBox 14"/>
          <p:cNvSpPr txBox="1"/>
          <p:nvPr/>
        </p:nvSpPr>
        <p:spPr>
          <a:xfrm>
            <a:off x="2057400" y="4549669"/>
            <a:ext cx="15240000" cy="1846659"/>
          </a:xfrm>
          <a:prstGeom prst="rect">
            <a:avLst/>
          </a:prstGeom>
        </p:spPr>
        <p:txBody>
          <a:bodyPr wrap="square" lIns="0" tIns="0" rIns="0" bIns="0" rtlCol="0" anchor="t">
            <a:spAutoFit/>
          </a:bodyPr>
          <a:lstStyle/>
          <a:p>
            <a:pPr>
              <a:lnSpc>
                <a:spcPts val="7200"/>
              </a:lnSpc>
              <a:spcBef>
                <a:spcPct val="0"/>
              </a:spcBef>
            </a:pPr>
            <a:r>
              <a:rPr lang="en-US" sz="4800" spc="48" dirty="0">
                <a:solidFill>
                  <a:srgbClr val="000000"/>
                </a:solidFill>
                <a:latin typeface="微軟正黑體" panose="020B0604030504040204" pitchFamily="34" charset="-120"/>
                <a:ea typeface="微軟正黑體" panose="020B0604030504040204" pitchFamily="34" charset="-120"/>
              </a:rPr>
              <a:t>7.直到6位玩家都抽過一次卡牌後則結束第一輪，</a:t>
            </a:r>
          </a:p>
          <a:p>
            <a:pPr>
              <a:lnSpc>
                <a:spcPts val="7200"/>
              </a:lnSpc>
              <a:spcBef>
                <a:spcPct val="0"/>
              </a:spcBef>
            </a:pPr>
            <a:r>
              <a:rPr lang="en-US" sz="4800" spc="48" dirty="0" err="1">
                <a:solidFill>
                  <a:srgbClr val="000000"/>
                </a:solidFill>
                <a:latin typeface="微軟正黑體" panose="020B0604030504040204" pitchFamily="34" charset="-120"/>
                <a:ea typeface="微軟正黑體" panose="020B0604030504040204" pitchFamily="34" charset="-120"/>
              </a:rPr>
              <a:t>若一輪結束後，仍未達到結束遊戲的標準則遊戲繼續</a:t>
            </a:r>
            <a:r>
              <a:rPr lang="en-US" sz="4800" spc="48" dirty="0">
                <a:solidFill>
                  <a:srgbClr val="000000"/>
                </a:solidFill>
                <a:latin typeface="微軟正黑體" panose="020B0604030504040204" pitchFamily="34" charset="-120"/>
                <a:ea typeface="微軟正黑體" panose="020B0604030504040204" pitchFamily="34" charset="-120"/>
              </a:rPr>
              <a:t>。</a:t>
            </a:r>
          </a:p>
        </p:txBody>
      </p:sp>
      <p:sp>
        <p:nvSpPr>
          <p:cNvPr id="15" name="TextBox 15"/>
          <p:cNvSpPr txBox="1"/>
          <p:nvPr/>
        </p:nvSpPr>
        <p:spPr>
          <a:xfrm>
            <a:off x="2057400" y="7129151"/>
            <a:ext cx="13321010" cy="1757084"/>
          </a:xfrm>
          <a:prstGeom prst="rect">
            <a:avLst/>
          </a:prstGeom>
        </p:spPr>
        <p:txBody>
          <a:bodyPr lIns="0" tIns="0" rIns="0" bIns="0" rtlCol="0" anchor="t">
            <a:spAutoFit/>
          </a:bodyPr>
          <a:lstStyle/>
          <a:p>
            <a:pPr>
              <a:lnSpc>
                <a:spcPts val="7200"/>
              </a:lnSpc>
              <a:spcBef>
                <a:spcPct val="0"/>
              </a:spcBef>
            </a:pPr>
            <a:r>
              <a:rPr lang="en-US" sz="4800" spc="48" dirty="0">
                <a:solidFill>
                  <a:srgbClr val="000000"/>
                </a:solidFill>
                <a:latin typeface="微軟正黑體" panose="020B0604030504040204" pitchFamily="34" charset="-120"/>
                <a:ea typeface="微軟正黑體" panose="020B0604030504040204" pitchFamily="34" charset="-120"/>
              </a:rPr>
              <a:t>8.將剩餘的卡牌重新洗牌並重複3~7 的遊戲步驟，直到4回合結束</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80">
                                          <p:stCondLst>
                                            <p:cond delay="0"/>
                                          </p:stCondLst>
                                        </p:cTn>
                                        <p:tgtEl>
                                          <p:spTgt spid="14"/>
                                        </p:tgtEl>
                                      </p:cBhvr>
                                    </p:animEffect>
                                    <p:anim calcmode="lin" valueType="num">
                                      <p:cBhvr>
                                        <p:cTn id="2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1" dur="26">
                                          <p:stCondLst>
                                            <p:cond delay="650"/>
                                          </p:stCondLst>
                                        </p:cTn>
                                        <p:tgtEl>
                                          <p:spTgt spid="14"/>
                                        </p:tgtEl>
                                      </p:cBhvr>
                                      <p:to x="100000" y="60000"/>
                                    </p:animScale>
                                    <p:animScale>
                                      <p:cBhvr>
                                        <p:cTn id="32" dur="166" decel="50000">
                                          <p:stCondLst>
                                            <p:cond delay="676"/>
                                          </p:stCondLst>
                                        </p:cTn>
                                        <p:tgtEl>
                                          <p:spTgt spid="14"/>
                                        </p:tgtEl>
                                      </p:cBhvr>
                                      <p:to x="100000" y="100000"/>
                                    </p:animScale>
                                    <p:animScale>
                                      <p:cBhvr>
                                        <p:cTn id="33" dur="26">
                                          <p:stCondLst>
                                            <p:cond delay="1312"/>
                                          </p:stCondLst>
                                        </p:cTn>
                                        <p:tgtEl>
                                          <p:spTgt spid="14"/>
                                        </p:tgtEl>
                                      </p:cBhvr>
                                      <p:to x="100000" y="80000"/>
                                    </p:animScale>
                                    <p:animScale>
                                      <p:cBhvr>
                                        <p:cTn id="34" dur="166" decel="50000">
                                          <p:stCondLst>
                                            <p:cond delay="1338"/>
                                          </p:stCondLst>
                                        </p:cTn>
                                        <p:tgtEl>
                                          <p:spTgt spid="14"/>
                                        </p:tgtEl>
                                      </p:cBhvr>
                                      <p:to x="100000" y="100000"/>
                                    </p:animScale>
                                    <p:animScale>
                                      <p:cBhvr>
                                        <p:cTn id="35" dur="26">
                                          <p:stCondLst>
                                            <p:cond delay="1642"/>
                                          </p:stCondLst>
                                        </p:cTn>
                                        <p:tgtEl>
                                          <p:spTgt spid="14"/>
                                        </p:tgtEl>
                                      </p:cBhvr>
                                      <p:to x="100000" y="90000"/>
                                    </p:animScale>
                                    <p:animScale>
                                      <p:cBhvr>
                                        <p:cTn id="36" dur="166" decel="50000">
                                          <p:stCondLst>
                                            <p:cond delay="1668"/>
                                          </p:stCondLst>
                                        </p:cTn>
                                        <p:tgtEl>
                                          <p:spTgt spid="14"/>
                                        </p:tgtEl>
                                      </p:cBhvr>
                                      <p:to x="100000" y="100000"/>
                                    </p:animScale>
                                    <p:animScale>
                                      <p:cBhvr>
                                        <p:cTn id="37" dur="26">
                                          <p:stCondLst>
                                            <p:cond delay="1808"/>
                                          </p:stCondLst>
                                        </p:cTn>
                                        <p:tgtEl>
                                          <p:spTgt spid="14"/>
                                        </p:tgtEl>
                                      </p:cBhvr>
                                      <p:to x="100000" y="95000"/>
                                    </p:animScale>
                                    <p:animScale>
                                      <p:cBhvr>
                                        <p:cTn id="38" dur="166" decel="50000">
                                          <p:stCondLst>
                                            <p:cond delay="1834"/>
                                          </p:stCondLst>
                                        </p:cTn>
                                        <p:tgtEl>
                                          <p:spTgt spid="1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E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2762549" y="4421013"/>
            <a:ext cx="6610437" cy="1137510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074298">
            <a:off x="2014867" y="-7832352"/>
            <a:ext cx="13309117" cy="2290205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12884344" y="5197810"/>
            <a:ext cx="6610437" cy="1137510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2354" y="-850277"/>
            <a:ext cx="3329439" cy="432394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00000">
            <a:off x="14965919" y="7055834"/>
            <a:ext cx="3555228" cy="4617179"/>
          </a:xfrm>
          <a:prstGeom prst="rect">
            <a:avLst/>
          </a:prstGeom>
        </p:spPr>
      </p:pic>
      <p:sp>
        <p:nvSpPr>
          <p:cNvPr id="7" name="TextBox 7"/>
          <p:cNvSpPr txBox="1"/>
          <p:nvPr/>
        </p:nvSpPr>
        <p:spPr>
          <a:xfrm>
            <a:off x="2421273" y="3729574"/>
            <a:ext cx="12496304" cy="2884059"/>
          </a:xfrm>
          <a:prstGeom prst="rect">
            <a:avLst/>
          </a:prstGeom>
        </p:spPr>
        <p:txBody>
          <a:bodyPr wrap="square" lIns="0" tIns="0" rIns="0" bIns="0" rtlCol="0" anchor="t">
            <a:spAutoFit/>
          </a:bodyPr>
          <a:lstStyle/>
          <a:p>
            <a:pPr algn="ctr">
              <a:lnSpc>
                <a:spcPts val="24639"/>
              </a:lnSpc>
            </a:pPr>
            <a:r>
              <a:rPr lang="en-US" sz="17600" b="1" dirty="0" err="1">
                <a:solidFill>
                  <a:srgbClr val="2F665C"/>
                </a:solidFill>
                <a:latin typeface="微軟正黑體" panose="020B0604030504040204" pitchFamily="34" charset="-120"/>
                <a:ea typeface="微軟正黑體" panose="020B0604030504040204" pitchFamily="34" charset="-120"/>
              </a:rPr>
              <a:t>反思</a:t>
            </a:r>
            <a:r>
              <a:rPr lang="en-US" altLang="zh-TW" sz="17600" b="1" dirty="0">
                <a:solidFill>
                  <a:srgbClr val="2F665C"/>
                </a:solidFill>
                <a:latin typeface="微軟正黑體" panose="020B0604030504040204" pitchFamily="34" charset="-120"/>
                <a:ea typeface="微軟正黑體" panose="020B0604030504040204" pitchFamily="34" charset="-120"/>
              </a:rPr>
              <a:t>—</a:t>
            </a:r>
            <a:r>
              <a:rPr lang="zh-TW" altLang="en-US" sz="17600" b="1" dirty="0">
                <a:solidFill>
                  <a:srgbClr val="2F665C"/>
                </a:solidFill>
                <a:latin typeface="微軟正黑體" panose="020B0604030504040204" pitchFamily="34" charset="-120"/>
                <a:ea typeface="微軟正黑體" panose="020B0604030504040204" pitchFamily="34" charset="-120"/>
              </a:rPr>
              <a:t>全員</a:t>
            </a:r>
            <a:endParaRPr lang="en-US" sz="17600" b="1" dirty="0">
              <a:solidFill>
                <a:srgbClr val="2F665C"/>
              </a:solidFill>
              <a:latin typeface="微軟正黑體" panose="020B0604030504040204" pitchFamily="34" charset="-120"/>
              <a:ea typeface="微軟正黑體"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E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246492">
            <a:off x="-1999424" y="4341729"/>
            <a:ext cx="5980047" cy="1029034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6581" y="5963053"/>
            <a:ext cx="3329439" cy="43239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41143">
            <a:off x="15345808" y="-3193325"/>
            <a:ext cx="4607172" cy="792792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594858" y="-127434"/>
            <a:ext cx="3329439" cy="4323947"/>
          </a:xfrm>
          <a:prstGeom prst="rect">
            <a:avLst/>
          </a:prstGeom>
        </p:spPr>
      </p:pic>
      <p:sp>
        <p:nvSpPr>
          <p:cNvPr id="6" name="TextBox 6"/>
          <p:cNvSpPr txBox="1"/>
          <p:nvPr/>
        </p:nvSpPr>
        <p:spPr>
          <a:xfrm>
            <a:off x="514350" y="811530"/>
            <a:ext cx="17773650" cy="8492490"/>
          </a:xfrm>
          <a:prstGeom prst="rect">
            <a:avLst/>
          </a:prstGeom>
        </p:spPr>
        <p:txBody>
          <a:bodyPr lIns="0" tIns="0" rIns="0" bIns="0" rtlCol="0" anchor="t">
            <a:spAutoFit/>
          </a:bodyPr>
          <a:lstStyle/>
          <a:p>
            <a:pPr>
              <a:lnSpc>
                <a:spcPts val="8400"/>
              </a:lnSpc>
              <a:spcBef>
                <a:spcPct val="0"/>
              </a:spcBef>
            </a:pPr>
            <a:r>
              <a:rPr lang="en-US" sz="5600" spc="56" dirty="0">
                <a:solidFill>
                  <a:srgbClr val="000000"/>
                </a:solidFill>
                <a:latin typeface="微軟正黑體" panose="020B0604030504040204" pitchFamily="34" charset="-120"/>
                <a:ea typeface="微軟正黑體" panose="020B0604030504040204" pitchFamily="34" charset="-120"/>
              </a:rPr>
              <a:t>雖然我們設計的這款桌遊因應了現在流行的諜對諜遊戲，也結合了一些社會心理學及說話方面的技巧，但是人心是最難懂的，所有事情都是一體兩面的，我們所聽到、看到的都不一定是事實，因此，我們認為應該要思考、判斷內容的真實性、事事求證，才不會盲目的相信及接受。最後我們認為，可以藉由這個遊戲去學習說話的藝術、靈機應變的技巧以及即時的邏輯思考和推理能力，所以這是一款簡單又非常值得嚐鮮的桌遊哦！</a:t>
            </a:r>
          </a:p>
        </p:txBody>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02595">
            <a:off x="16733798" y="8649431"/>
            <a:ext cx="1554202" cy="16375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E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2762549" y="4421013"/>
            <a:ext cx="6610437" cy="1137510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074298">
            <a:off x="2014867" y="-7832352"/>
            <a:ext cx="13309117" cy="2290205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12884344" y="5197810"/>
            <a:ext cx="6610437" cy="1137510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2354" y="-850277"/>
            <a:ext cx="3329439" cy="432394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00000">
            <a:off x="14965919" y="7055834"/>
            <a:ext cx="3555228" cy="4617179"/>
          </a:xfrm>
          <a:prstGeom prst="rect">
            <a:avLst/>
          </a:prstGeom>
        </p:spPr>
      </p:pic>
      <p:sp>
        <p:nvSpPr>
          <p:cNvPr id="7" name="TextBox 7"/>
          <p:cNvSpPr txBox="1"/>
          <p:nvPr/>
        </p:nvSpPr>
        <p:spPr>
          <a:xfrm>
            <a:off x="439825" y="3473670"/>
            <a:ext cx="16459200" cy="3154710"/>
          </a:xfrm>
          <a:prstGeom prst="rect">
            <a:avLst/>
          </a:prstGeom>
        </p:spPr>
        <p:txBody>
          <a:bodyPr wrap="square" lIns="0" tIns="0" rIns="0" bIns="0" rtlCol="0" anchor="t">
            <a:spAutoFit/>
          </a:bodyPr>
          <a:lstStyle/>
          <a:p>
            <a:pPr algn="ctr">
              <a:lnSpc>
                <a:spcPts val="24639"/>
              </a:lnSpc>
            </a:pPr>
            <a:r>
              <a:rPr lang="en-US" sz="17600" b="1" dirty="0" err="1">
                <a:solidFill>
                  <a:srgbClr val="2F665C"/>
                </a:solidFill>
                <a:latin typeface="微軟正黑體" panose="020B0604030504040204" pitchFamily="34" charset="-120"/>
                <a:ea typeface="微軟正黑體" panose="020B0604030504040204" pitchFamily="34" charset="-120"/>
              </a:rPr>
              <a:t>反思</a:t>
            </a:r>
            <a:r>
              <a:rPr lang="en-US" altLang="zh-TW" sz="17600" b="1" dirty="0">
                <a:solidFill>
                  <a:srgbClr val="2F665C"/>
                </a:solidFill>
                <a:latin typeface="微軟正黑體" panose="020B0604030504040204" pitchFamily="34" charset="-120"/>
                <a:ea typeface="微軟正黑體" panose="020B0604030504040204" pitchFamily="34" charset="-120"/>
              </a:rPr>
              <a:t>—</a:t>
            </a:r>
            <a:r>
              <a:rPr lang="zh-TW" altLang="en-US" sz="17600" b="1" dirty="0">
                <a:solidFill>
                  <a:srgbClr val="2F665C"/>
                </a:solidFill>
                <a:latin typeface="微軟正黑體" panose="020B0604030504040204" pitchFamily="34" charset="-120"/>
                <a:ea typeface="微軟正黑體" panose="020B0604030504040204" pitchFamily="34" charset="-120"/>
              </a:rPr>
              <a:t>同學試玩</a:t>
            </a:r>
            <a:endParaRPr lang="en-US" altLang="zh-TW" sz="17600" b="1" dirty="0">
              <a:solidFill>
                <a:srgbClr val="2F665C"/>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20027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E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246492">
            <a:off x="-1999424" y="4341729"/>
            <a:ext cx="5980047" cy="10290341"/>
          </a:xfrm>
          <a:prstGeom prst="rect">
            <a:avLst/>
          </a:prstGeom>
          <a:ln>
            <a:noFill/>
          </a:ln>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6581" y="5963053"/>
            <a:ext cx="3329439" cy="43239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941143">
            <a:off x="15345808" y="-3193325"/>
            <a:ext cx="4607172" cy="792792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594858" y="-127434"/>
            <a:ext cx="3329439" cy="4323947"/>
          </a:xfrm>
          <a:prstGeom prst="rect">
            <a:avLst/>
          </a:prstGeom>
        </p:spPr>
      </p:pic>
      <p:sp>
        <p:nvSpPr>
          <p:cNvPr id="6" name="TextBox 6"/>
          <p:cNvSpPr txBox="1"/>
          <p:nvPr/>
        </p:nvSpPr>
        <p:spPr>
          <a:xfrm>
            <a:off x="257175" y="834628"/>
            <a:ext cx="17773650" cy="8617744"/>
          </a:xfrm>
          <a:prstGeom prst="rect">
            <a:avLst/>
          </a:prstGeom>
        </p:spPr>
        <p:txBody>
          <a:bodyPr lIns="0" tIns="0" rIns="0" bIns="0" rtlCol="0" anchor="t">
            <a:spAutoFit/>
          </a:bodyPr>
          <a:lstStyle/>
          <a:p>
            <a:pPr>
              <a:lnSpc>
                <a:spcPts val="8400"/>
              </a:lnSpc>
              <a:spcBef>
                <a:spcPct val="0"/>
              </a:spcBef>
            </a:pPr>
            <a:r>
              <a:rPr lang="zh-TW" altLang="en-US" sz="5600" spc="56" dirty="0">
                <a:solidFill>
                  <a:srgbClr val="000000"/>
                </a:solidFill>
                <a:latin typeface="微軟正黑體" panose="020B0604030504040204" pitchFamily="34" charset="-120"/>
                <a:ea typeface="微軟正黑體" panose="020B0604030504040204" pitchFamily="34" charset="-120"/>
              </a:rPr>
              <a:t>缺點</a:t>
            </a:r>
            <a:r>
              <a:rPr lang="en-US" altLang="zh-TW" sz="5600" spc="56" dirty="0">
                <a:solidFill>
                  <a:srgbClr val="000000"/>
                </a:solidFill>
                <a:latin typeface="微軟正黑體" panose="020B0604030504040204" pitchFamily="34" charset="-120"/>
                <a:ea typeface="微軟正黑體" panose="020B0604030504040204" pitchFamily="34" charset="-120"/>
              </a:rPr>
              <a:t>:</a:t>
            </a:r>
          </a:p>
          <a:p>
            <a:pPr>
              <a:lnSpc>
                <a:spcPts val="8400"/>
              </a:lnSpc>
              <a:spcBef>
                <a:spcPct val="0"/>
              </a:spcBef>
            </a:pPr>
            <a:r>
              <a:rPr lang="zh-TW" altLang="en-US" sz="5600" spc="56" dirty="0">
                <a:solidFill>
                  <a:srgbClr val="000000"/>
                </a:solidFill>
                <a:latin typeface="微軟正黑體" panose="020B0604030504040204" pitchFamily="34" charset="-120"/>
                <a:ea typeface="微軟正黑體" panose="020B0604030504040204" pitchFamily="34" charset="-120"/>
              </a:rPr>
              <a:t>．遊戲規則在一開始制訂時比較複雜，以至於讓同學們試玩時沒辦法簡單明瞭的看一次就搞懂遊戲規則。</a:t>
            </a:r>
            <a:endParaRPr lang="en-US" altLang="zh-TW" sz="5600" spc="56" dirty="0">
              <a:solidFill>
                <a:srgbClr val="000000"/>
              </a:solidFill>
              <a:latin typeface="微軟正黑體" panose="020B0604030504040204" pitchFamily="34" charset="-120"/>
              <a:ea typeface="微軟正黑體" panose="020B0604030504040204" pitchFamily="34" charset="-120"/>
            </a:endParaRPr>
          </a:p>
          <a:p>
            <a:pPr>
              <a:lnSpc>
                <a:spcPts val="8400"/>
              </a:lnSpc>
              <a:spcBef>
                <a:spcPct val="0"/>
              </a:spcBef>
            </a:pPr>
            <a:r>
              <a:rPr lang="zh-TW" altLang="en-US" sz="5600" spc="56" dirty="0">
                <a:solidFill>
                  <a:srgbClr val="000000"/>
                </a:solidFill>
                <a:latin typeface="微軟正黑體" panose="020B0604030504040204" pitchFamily="34" charset="-120"/>
                <a:ea typeface="微軟正黑體" panose="020B0604030504040204" pitchFamily="34" charset="-120"/>
              </a:rPr>
              <a:t>修正→所以我們重新再打了一份，將上一份的遊戲規則再敘述的更完整些。</a:t>
            </a:r>
            <a:endParaRPr lang="en-US" altLang="zh-TW" sz="5600" spc="56" dirty="0">
              <a:solidFill>
                <a:srgbClr val="000000"/>
              </a:solidFill>
              <a:latin typeface="微軟正黑體" panose="020B0604030504040204" pitchFamily="34" charset="-120"/>
              <a:ea typeface="微軟正黑體" panose="020B0604030504040204" pitchFamily="34" charset="-120"/>
            </a:endParaRPr>
          </a:p>
          <a:p>
            <a:pPr>
              <a:lnSpc>
                <a:spcPts val="8400"/>
              </a:lnSpc>
              <a:spcBef>
                <a:spcPct val="0"/>
              </a:spcBef>
            </a:pPr>
            <a:endParaRPr lang="en-US" altLang="zh-TW" sz="5600" spc="56" dirty="0">
              <a:solidFill>
                <a:srgbClr val="000000"/>
              </a:solidFill>
              <a:latin typeface="微軟正黑體" panose="020B0604030504040204" pitchFamily="34" charset="-120"/>
              <a:ea typeface="微軟正黑體" panose="020B0604030504040204" pitchFamily="34" charset="-120"/>
            </a:endParaRPr>
          </a:p>
          <a:p>
            <a:pPr>
              <a:lnSpc>
                <a:spcPts val="8400"/>
              </a:lnSpc>
              <a:spcBef>
                <a:spcPct val="0"/>
              </a:spcBef>
            </a:pPr>
            <a:r>
              <a:rPr lang="zh-TW" altLang="en-US" sz="5600" spc="56" dirty="0">
                <a:solidFill>
                  <a:srgbClr val="000000"/>
                </a:solidFill>
                <a:latin typeface="微軟正黑體" panose="020B0604030504040204" pitchFamily="34" charset="-120"/>
                <a:ea typeface="微軟正黑體" panose="020B0604030504040204" pitchFamily="34" charset="-120"/>
              </a:rPr>
              <a:t>優點</a:t>
            </a:r>
            <a:r>
              <a:rPr lang="en-US" altLang="zh-TW" sz="5600" spc="56" dirty="0">
                <a:solidFill>
                  <a:srgbClr val="000000"/>
                </a:solidFill>
                <a:latin typeface="微軟正黑體" panose="020B0604030504040204" pitchFamily="34" charset="-120"/>
                <a:ea typeface="微軟正黑體" panose="020B0604030504040204" pitchFamily="34" charset="-120"/>
              </a:rPr>
              <a:t>:</a:t>
            </a:r>
          </a:p>
          <a:p>
            <a:pPr>
              <a:lnSpc>
                <a:spcPts val="8400"/>
              </a:lnSpc>
              <a:spcBef>
                <a:spcPct val="0"/>
              </a:spcBef>
            </a:pPr>
            <a:r>
              <a:rPr lang="zh-TW" altLang="en-US" sz="5600" spc="56" dirty="0">
                <a:solidFill>
                  <a:srgbClr val="000000"/>
                </a:solidFill>
                <a:latin typeface="微軟正黑體" panose="020B0604030504040204" pitchFamily="34" charset="-120"/>
                <a:ea typeface="微軟正黑體" panose="020B0604030504040204" pitchFamily="34" charset="-120"/>
              </a:rPr>
              <a:t>．卡牌設計很用心</a:t>
            </a:r>
            <a:endParaRPr lang="en-US" sz="5600" spc="56" dirty="0">
              <a:solidFill>
                <a:srgbClr val="000000"/>
              </a:solidFill>
              <a:latin typeface="微軟正黑體" panose="020B0604030504040204" pitchFamily="34" charset="-120"/>
              <a:ea typeface="微軟正黑體" panose="020B0604030504040204" pitchFamily="34" charset="-120"/>
            </a:endParaRPr>
          </a:p>
        </p:txBody>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02595">
            <a:off x="16733798" y="8649431"/>
            <a:ext cx="1554202" cy="1637569"/>
          </a:xfrm>
          <a:prstGeom prst="rect">
            <a:avLst/>
          </a:prstGeom>
        </p:spPr>
      </p:pic>
    </p:spTree>
    <p:extLst>
      <p:ext uri="{BB962C8B-B14F-4D97-AF65-F5344CB8AC3E}">
        <p14:creationId xmlns:p14="http://schemas.microsoft.com/office/powerpoint/2010/main" val="277442712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E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2762549" y="4421013"/>
            <a:ext cx="6610437" cy="1137510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074298">
            <a:off x="1955575" y="-7977356"/>
            <a:ext cx="13309117" cy="2290205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12884344" y="5197810"/>
            <a:ext cx="6610437" cy="1137510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2354" y="-850277"/>
            <a:ext cx="3329439" cy="432394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00000">
            <a:off x="14965919" y="7055834"/>
            <a:ext cx="3555228" cy="4617179"/>
          </a:xfrm>
          <a:prstGeom prst="rect">
            <a:avLst/>
          </a:prstGeom>
        </p:spPr>
      </p:pic>
      <p:sp>
        <p:nvSpPr>
          <p:cNvPr id="7" name="TextBox 7"/>
          <p:cNvSpPr txBox="1"/>
          <p:nvPr/>
        </p:nvSpPr>
        <p:spPr>
          <a:xfrm>
            <a:off x="3564552" y="3285197"/>
            <a:ext cx="11158895" cy="2993779"/>
          </a:xfrm>
          <a:prstGeom prst="rect">
            <a:avLst/>
          </a:prstGeom>
        </p:spPr>
        <p:txBody>
          <a:bodyPr wrap="square" lIns="0" tIns="0" rIns="0" bIns="0" rtlCol="0" anchor="t">
            <a:spAutoFit/>
          </a:bodyPr>
          <a:lstStyle/>
          <a:p>
            <a:pPr algn="ctr">
              <a:lnSpc>
                <a:spcPts val="24639"/>
              </a:lnSpc>
            </a:pPr>
            <a:r>
              <a:rPr lang="en-US" sz="17600" b="1" dirty="0" err="1">
                <a:solidFill>
                  <a:srgbClr val="2F665C"/>
                </a:solidFill>
                <a:latin typeface="微軟正黑體" panose="020B0604030504040204" pitchFamily="34" charset="-120"/>
                <a:ea typeface="微軟正黑體" panose="020B0604030504040204" pitchFamily="34" charset="-120"/>
              </a:rPr>
              <a:t>設計來源</a:t>
            </a:r>
            <a:endParaRPr lang="en-US" sz="17600" b="1" dirty="0">
              <a:solidFill>
                <a:srgbClr val="2F665C"/>
              </a:solidFill>
              <a:latin typeface="微軟正黑體" panose="020B0604030504040204" pitchFamily="34" charset="-120"/>
              <a:ea typeface="微軟正黑體"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E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2762549" y="4421013"/>
            <a:ext cx="6610437" cy="1137510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074298">
            <a:off x="1955575" y="-7977356"/>
            <a:ext cx="13309117" cy="2290205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12884344" y="5197810"/>
            <a:ext cx="6610437" cy="1137510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2354" y="-850277"/>
            <a:ext cx="3329439" cy="432394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00000">
            <a:off x="14965919" y="7055834"/>
            <a:ext cx="3555228" cy="4617179"/>
          </a:xfrm>
          <a:prstGeom prst="rect">
            <a:avLst/>
          </a:prstGeom>
        </p:spPr>
      </p:pic>
      <p:sp>
        <p:nvSpPr>
          <p:cNvPr id="7" name="TextBox 7"/>
          <p:cNvSpPr txBox="1"/>
          <p:nvPr/>
        </p:nvSpPr>
        <p:spPr>
          <a:xfrm>
            <a:off x="4622144" y="3591816"/>
            <a:ext cx="10132616" cy="2900474"/>
          </a:xfrm>
          <a:prstGeom prst="rect">
            <a:avLst/>
          </a:prstGeom>
        </p:spPr>
        <p:txBody>
          <a:bodyPr wrap="square" lIns="0" tIns="0" rIns="0" bIns="0" rtlCol="0" anchor="t">
            <a:spAutoFit/>
          </a:bodyPr>
          <a:lstStyle/>
          <a:p>
            <a:pPr algn="ctr">
              <a:lnSpc>
                <a:spcPts val="24639"/>
              </a:lnSpc>
            </a:pPr>
            <a:r>
              <a:rPr lang="zh-TW" altLang="en-US" sz="17600" b="1" dirty="0">
                <a:solidFill>
                  <a:srgbClr val="2F665C"/>
                </a:solidFill>
                <a:latin typeface="微軟正黑體" panose="020B0604030504040204" pitchFamily="34" charset="-120"/>
                <a:ea typeface="微軟正黑體" panose="020B0604030504040204" pitchFamily="34" charset="-120"/>
              </a:rPr>
              <a:t>課程進度</a:t>
            </a:r>
            <a:endParaRPr lang="en-US" sz="17600" b="1" dirty="0">
              <a:solidFill>
                <a:srgbClr val="2F665C"/>
              </a:solidFill>
              <a:latin typeface="微軟正黑體" panose="020B0604030504040204" pitchFamily="34" charset="-120"/>
              <a:ea typeface="微軟正黑體"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96399">
            <a:off x="14420702" y="712767"/>
            <a:ext cx="7530976" cy="12959148"/>
          </a:xfrm>
          <a:prstGeom prst="rect">
            <a:avLst/>
          </a:prstGeom>
        </p:spPr>
      </p:pic>
      <p:grpSp>
        <p:nvGrpSpPr>
          <p:cNvPr id="3" name="Group 3"/>
          <p:cNvGrpSpPr/>
          <p:nvPr/>
        </p:nvGrpSpPr>
        <p:grpSpPr>
          <a:xfrm>
            <a:off x="4196" y="1611144"/>
            <a:ext cx="1326889" cy="541391"/>
            <a:chOff x="0" y="0"/>
            <a:chExt cx="1245051" cy="508000"/>
          </a:xfrm>
        </p:grpSpPr>
        <p:sp>
          <p:nvSpPr>
            <p:cNvPr id="4" name="Freeform 4"/>
            <p:cNvSpPr/>
            <p:nvPr/>
          </p:nvSpPr>
          <p:spPr>
            <a:xfrm>
              <a:off x="797653"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2F665C"/>
            </a:solidFill>
          </p:spPr>
        </p:sp>
        <p:sp>
          <p:nvSpPr>
            <p:cNvPr id="5" name="Freeform 5"/>
            <p:cNvSpPr/>
            <p:nvPr/>
          </p:nvSpPr>
          <p:spPr>
            <a:xfrm>
              <a:off x="0" y="11430"/>
              <a:ext cx="1245051" cy="485140"/>
            </a:xfrm>
            <a:custGeom>
              <a:avLst/>
              <a:gdLst/>
              <a:ahLst/>
              <a:cxnLst/>
              <a:rect l="l" t="t" r="r" b="b"/>
              <a:pathLst>
                <a:path w="1245051" h="485140">
                  <a:moveTo>
                    <a:pt x="1001211" y="0"/>
                  </a:moveTo>
                  <a:cubicBezTo>
                    <a:pt x="880561" y="0"/>
                    <a:pt x="780231" y="88900"/>
                    <a:pt x="761181" y="204470"/>
                  </a:cubicBezTo>
                  <a:lnTo>
                    <a:pt x="0" y="204470"/>
                  </a:lnTo>
                  <a:lnTo>
                    <a:pt x="0" y="280670"/>
                  </a:lnTo>
                  <a:lnTo>
                    <a:pt x="762451" y="280670"/>
                  </a:lnTo>
                  <a:cubicBezTo>
                    <a:pt x="780231" y="396240"/>
                    <a:pt x="881831" y="485140"/>
                    <a:pt x="1002481" y="485140"/>
                  </a:cubicBezTo>
                  <a:cubicBezTo>
                    <a:pt x="1137101" y="485140"/>
                    <a:pt x="1245051" y="375920"/>
                    <a:pt x="1245051" y="242570"/>
                  </a:cubicBezTo>
                  <a:cubicBezTo>
                    <a:pt x="1245051" y="107950"/>
                    <a:pt x="1135831" y="0"/>
                    <a:pt x="1001211" y="0"/>
                  </a:cubicBezTo>
                  <a:close/>
                  <a:moveTo>
                    <a:pt x="1001211" y="408940"/>
                  </a:moveTo>
                  <a:cubicBezTo>
                    <a:pt x="909771" y="408940"/>
                    <a:pt x="834841" y="334010"/>
                    <a:pt x="834841" y="242570"/>
                  </a:cubicBezTo>
                  <a:cubicBezTo>
                    <a:pt x="834841" y="151130"/>
                    <a:pt x="909771" y="76200"/>
                    <a:pt x="1001211" y="76200"/>
                  </a:cubicBezTo>
                  <a:cubicBezTo>
                    <a:pt x="1092651" y="76200"/>
                    <a:pt x="1167581" y="151130"/>
                    <a:pt x="1167581" y="242570"/>
                  </a:cubicBezTo>
                  <a:cubicBezTo>
                    <a:pt x="1168851" y="334010"/>
                    <a:pt x="1093921" y="408940"/>
                    <a:pt x="1001211" y="408940"/>
                  </a:cubicBezTo>
                  <a:close/>
                </a:path>
              </a:pathLst>
            </a:custGeom>
            <a:solidFill>
              <a:srgbClr val="FFCECE"/>
            </a:solidFill>
          </p:spPr>
        </p:sp>
      </p:grpSp>
      <p:grpSp>
        <p:nvGrpSpPr>
          <p:cNvPr id="6" name="Group 6"/>
          <p:cNvGrpSpPr/>
          <p:nvPr/>
        </p:nvGrpSpPr>
        <p:grpSpPr>
          <a:xfrm>
            <a:off x="-3182" y="4654353"/>
            <a:ext cx="1326889" cy="541391"/>
            <a:chOff x="0" y="0"/>
            <a:chExt cx="1245051" cy="508000"/>
          </a:xfrm>
        </p:grpSpPr>
        <p:sp>
          <p:nvSpPr>
            <p:cNvPr id="7" name="Freeform 7"/>
            <p:cNvSpPr/>
            <p:nvPr/>
          </p:nvSpPr>
          <p:spPr>
            <a:xfrm>
              <a:off x="797653"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2F665C"/>
            </a:solidFill>
          </p:spPr>
        </p:sp>
        <p:sp>
          <p:nvSpPr>
            <p:cNvPr id="8" name="Freeform 8"/>
            <p:cNvSpPr/>
            <p:nvPr/>
          </p:nvSpPr>
          <p:spPr>
            <a:xfrm>
              <a:off x="0" y="11430"/>
              <a:ext cx="1245051" cy="485140"/>
            </a:xfrm>
            <a:custGeom>
              <a:avLst/>
              <a:gdLst/>
              <a:ahLst/>
              <a:cxnLst/>
              <a:rect l="l" t="t" r="r" b="b"/>
              <a:pathLst>
                <a:path w="1245051" h="485140">
                  <a:moveTo>
                    <a:pt x="1001211" y="0"/>
                  </a:moveTo>
                  <a:cubicBezTo>
                    <a:pt x="880561" y="0"/>
                    <a:pt x="780231" y="88900"/>
                    <a:pt x="761181" y="204470"/>
                  </a:cubicBezTo>
                  <a:lnTo>
                    <a:pt x="0" y="204470"/>
                  </a:lnTo>
                  <a:lnTo>
                    <a:pt x="0" y="280670"/>
                  </a:lnTo>
                  <a:lnTo>
                    <a:pt x="762451" y="280670"/>
                  </a:lnTo>
                  <a:cubicBezTo>
                    <a:pt x="780231" y="396240"/>
                    <a:pt x="881831" y="485140"/>
                    <a:pt x="1002481" y="485140"/>
                  </a:cubicBezTo>
                  <a:cubicBezTo>
                    <a:pt x="1137101" y="485140"/>
                    <a:pt x="1245051" y="375920"/>
                    <a:pt x="1245051" y="242570"/>
                  </a:cubicBezTo>
                  <a:cubicBezTo>
                    <a:pt x="1245051" y="107950"/>
                    <a:pt x="1135831" y="0"/>
                    <a:pt x="1001211" y="0"/>
                  </a:cubicBezTo>
                  <a:close/>
                  <a:moveTo>
                    <a:pt x="1001211" y="408940"/>
                  </a:moveTo>
                  <a:cubicBezTo>
                    <a:pt x="909771" y="408940"/>
                    <a:pt x="834841" y="334010"/>
                    <a:pt x="834841" y="242570"/>
                  </a:cubicBezTo>
                  <a:cubicBezTo>
                    <a:pt x="834841" y="151130"/>
                    <a:pt x="909771" y="76200"/>
                    <a:pt x="1001211" y="76200"/>
                  </a:cubicBezTo>
                  <a:cubicBezTo>
                    <a:pt x="1092651" y="76200"/>
                    <a:pt x="1167581" y="151130"/>
                    <a:pt x="1167581" y="242570"/>
                  </a:cubicBezTo>
                  <a:cubicBezTo>
                    <a:pt x="1168851" y="334010"/>
                    <a:pt x="1093921" y="408940"/>
                    <a:pt x="1001211" y="408940"/>
                  </a:cubicBezTo>
                  <a:close/>
                </a:path>
              </a:pathLst>
            </a:custGeom>
            <a:solidFill>
              <a:srgbClr val="FFCECE"/>
            </a:solidFill>
          </p:spPr>
        </p:sp>
      </p:grpSp>
      <p:grpSp>
        <p:nvGrpSpPr>
          <p:cNvPr id="9" name="Group 9"/>
          <p:cNvGrpSpPr/>
          <p:nvPr/>
        </p:nvGrpSpPr>
        <p:grpSpPr>
          <a:xfrm>
            <a:off x="-1706" y="8711967"/>
            <a:ext cx="1326889" cy="541391"/>
            <a:chOff x="0" y="0"/>
            <a:chExt cx="1245051" cy="508000"/>
          </a:xfrm>
        </p:grpSpPr>
        <p:sp>
          <p:nvSpPr>
            <p:cNvPr id="10" name="Freeform 10"/>
            <p:cNvSpPr/>
            <p:nvPr/>
          </p:nvSpPr>
          <p:spPr>
            <a:xfrm>
              <a:off x="797653"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2F665C"/>
            </a:solidFill>
          </p:spPr>
        </p:sp>
        <p:sp>
          <p:nvSpPr>
            <p:cNvPr id="11" name="Freeform 11"/>
            <p:cNvSpPr/>
            <p:nvPr/>
          </p:nvSpPr>
          <p:spPr>
            <a:xfrm>
              <a:off x="0" y="11430"/>
              <a:ext cx="1245051" cy="485140"/>
            </a:xfrm>
            <a:custGeom>
              <a:avLst/>
              <a:gdLst/>
              <a:ahLst/>
              <a:cxnLst/>
              <a:rect l="l" t="t" r="r" b="b"/>
              <a:pathLst>
                <a:path w="1245051" h="485140">
                  <a:moveTo>
                    <a:pt x="1001211" y="0"/>
                  </a:moveTo>
                  <a:cubicBezTo>
                    <a:pt x="880561" y="0"/>
                    <a:pt x="780231" y="88900"/>
                    <a:pt x="761181" y="204470"/>
                  </a:cubicBezTo>
                  <a:lnTo>
                    <a:pt x="0" y="204470"/>
                  </a:lnTo>
                  <a:lnTo>
                    <a:pt x="0" y="280670"/>
                  </a:lnTo>
                  <a:lnTo>
                    <a:pt x="762451" y="280670"/>
                  </a:lnTo>
                  <a:cubicBezTo>
                    <a:pt x="780231" y="396240"/>
                    <a:pt x="881831" y="485140"/>
                    <a:pt x="1002481" y="485140"/>
                  </a:cubicBezTo>
                  <a:cubicBezTo>
                    <a:pt x="1137101" y="485140"/>
                    <a:pt x="1245051" y="375920"/>
                    <a:pt x="1245051" y="242570"/>
                  </a:cubicBezTo>
                  <a:cubicBezTo>
                    <a:pt x="1245051" y="107950"/>
                    <a:pt x="1135831" y="0"/>
                    <a:pt x="1001211" y="0"/>
                  </a:cubicBezTo>
                  <a:close/>
                  <a:moveTo>
                    <a:pt x="1001211" y="408940"/>
                  </a:moveTo>
                  <a:cubicBezTo>
                    <a:pt x="909771" y="408940"/>
                    <a:pt x="834841" y="334010"/>
                    <a:pt x="834841" y="242570"/>
                  </a:cubicBezTo>
                  <a:cubicBezTo>
                    <a:pt x="834841" y="151130"/>
                    <a:pt x="909771" y="76200"/>
                    <a:pt x="1001211" y="76200"/>
                  </a:cubicBezTo>
                  <a:cubicBezTo>
                    <a:pt x="1092651" y="76200"/>
                    <a:pt x="1167581" y="151130"/>
                    <a:pt x="1167581" y="242570"/>
                  </a:cubicBezTo>
                  <a:cubicBezTo>
                    <a:pt x="1168851" y="334010"/>
                    <a:pt x="1093921" y="408940"/>
                    <a:pt x="1001211" y="408940"/>
                  </a:cubicBezTo>
                  <a:close/>
                </a:path>
              </a:pathLst>
            </a:custGeom>
            <a:solidFill>
              <a:srgbClr val="FFCECE"/>
            </a:solidFill>
          </p:spPr>
        </p:sp>
      </p:gr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255294" y="-1161457"/>
            <a:ext cx="3329439" cy="4323947"/>
          </a:xfrm>
          <a:prstGeom prst="rect">
            <a:avLst/>
          </a:prstGeom>
        </p:spPr>
      </p:pic>
      <p:grpSp>
        <p:nvGrpSpPr>
          <p:cNvPr id="13" name="Group 13"/>
          <p:cNvGrpSpPr/>
          <p:nvPr/>
        </p:nvGrpSpPr>
        <p:grpSpPr>
          <a:xfrm>
            <a:off x="-6134" y="2625547"/>
            <a:ext cx="1326889" cy="541391"/>
            <a:chOff x="0" y="0"/>
            <a:chExt cx="1245051" cy="508000"/>
          </a:xfrm>
        </p:grpSpPr>
        <p:sp>
          <p:nvSpPr>
            <p:cNvPr id="14" name="Freeform 14"/>
            <p:cNvSpPr/>
            <p:nvPr/>
          </p:nvSpPr>
          <p:spPr>
            <a:xfrm>
              <a:off x="797653"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2F665C"/>
            </a:solidFill>
          </p:spPr>
        </p:sp>
        <p:sp>
          <p:nvSpPr>
            <p:cNvPr id="15" name="Freeform 15"/>
            <p:cNvSpPr/>
            <p:nvPr/>
          </p:nvSpPr>
          <p:spPr>
            <a:xfrm>
              <a:off x="0" y="11430"/>
              <a:ext cx="1245051" cy="485140"/>
            </a:xfrm>
            <a:custGeom>
              <a:avLst/>
              <a:gdLst/>
              <a:ahLst/>
              <a:cxnLst/>
              <a:rect l="l" t="t" r="r" b="b"/>
              <a:pathLst>
                <a:path w="1245051" h="485140">
                  <a:moveTo>
                    <a:pt x="1001211" y="0"/>
                  </a:moveTo>
                  <a:cubicBezTo>
                    <a:pt x="880561" y="0"/>
                    <a:pt x="780231" y="88900"/>
                    <a:pt x="761181" y="204470"/>
                  </a:cubicBezTo>
                  <a:lnTo>
                    <a:pt x="0" y="204470"/>
                  </a:lnTo>
                  <a:lnTo>
                    <a:pt x="0" y="280670"/>
                  </a:lnTo>
                  <a:lnTo>
                    <a:pt x="762451" y="280670"/>
                  </a:lnTo>
                  <a:cubicBezTo>
                    <a:pt x="780231" y="396240"/>
                    <a:pt x="881831" y="485140"/>
                    <a:pt x="1002481" y="485140"/>
                  </a:cubicBezTo>
                  <a:cubicBezTo>
                    <a:pt x="1137101" y="485140"/>
                    <a:pt x="1245051" y="375920"/>
                    <a:pt x="1245051" y="242570"/>
                  </a:cubicBezTo>
                  <a:cubicBezTo>
                    <a:pt x="1245051" y="107950"/>
                    <a:pt x="1135831" y="0"/>
                    <a:pt x="1001211" y="0"/>
                  </a:cubicBezTo>
                  <a:close/>
                  <a:moveTo>
                    <a:pt x="1001211" y="408940"/>
                  </a:moveTo>
                  <a:cubicBezTo>
                    <a:pt x="909771" y="408940"/>
                    <a:pt x="834841" y="334010"/>
                    <a:pt x="834841" y="242570"/>
                  </a:cubicBezTo>
                  <a:cubicBezTo>
                    <a:pt x="834841" y="151130"/>
                    <a:pt x="909771" y="76200"/>
                    <a:pt x="1001211" y="76200"/>
                  </a:cubicBezTo>
                  <a:cubicBezTo>
                    <a:pt x="1092651" y="76200"/>
                    <a:pt x="1167581" y="151130"/>
                    <a:pt x="1167581" y="242570"/>
                  </a:cubicBezTo>
                  <a:cubicBezTo>
                    <a:pt x="1168851" y="334010"/>
                    <a:pt x="1093921" y="408940"/>
                    <a:pt x="1001211" y="408940"/>
                  </a:cubicBezTo>
                  <a:close/>
                </a:path>
              </a:pathLst>
            </a:custGeom>
            <a:solidFill>
              <a:srgbClr val="FFCECE"/>
            </a:solidFill>
          </p:spPr>
        </p:sp>
      </p:grpSp>
      <p:grpSp>
        <p:nvGrpSpPr>
          <p:cNvPr id="16" name="Group 16"/>
          <p:cNvGrpSpPr/>
          <p:nvPr/>
        </p:nvGrpSpPr>
        <p:grpSpPr>
          <a:xfrm>
            <a:off x="-230" y="6683159"/>
            <a:ext cx="1326889" cy="541391"/>
            <a:chOff x="0" y="0"/>
            <a:chExt cx="1245051" cy="508000"/>
          </a:xfrm>
        </p:grpSpPr>
        <p:sp>
          <p:nvSpPr>
            <p:cNvPr id="17" name="Freeform 17"/>
            <p:cNvSpPr/>
            <p:nvPr/>
          </p:nvSpPr>
          <p:spPr>
            <a:xfrm>
              <a:off x="797653"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2F665C"/>
            </a:solidFill>
          </p:spPr>
        </p:sp>
        <p:sp>
          <p:nvSpPr>
            <p:cNvPr id="18" name="Freeform 18"/>
            <p:cNvSpPr/>
            <p:nvPr/>
          </p:nvSpPr>
          <p:spPr>
            <a:xfrm>
              <a:off x="0" y="11430"/>
              <a:ext cx="1245051" cy="485140"/>
            </a:xfrm>
            <a:custGeom>
              <a:avLst/>
              <a:gdLst/>
              <a:ahLst/>
              <a:cxnLst/>
              <a:rect l="l" t="t" r="r" b="b"/>
              <a:pathLst>
                <a:path w="1245051" h="485140">
                  <a:moveTo>
                    <a:pt x="1001211" y="0"/>
                  </a:moveTo>
                  <a:cubicBezTo>
                    <a:pt x="880561" y="0"/>
                    <a:pt x="780231" y="88900"/>
                    <a:pt x="761181" y="204470"/>
                  </a:cubicBezTo>
                  <a:lnTo>
                    <a:pt x="0" y="204470"/>
                  </a:lnTo>
                  <a:lnTo>
                    <a:pt x="0" y="280670"/>
                  </a:lnTo>
                  <a:lnTo>
                    <a:pt x="762451" y="280670"/>
                  </a:lnTo>
                  <a:cubicBezTo>
                    <a:pt x="780231" y="396240"/>
                    <a:pt x="881831" y="485140"/>
                    <a:pt x="1002481" y="485140"/>
                  </a:cubicBezTo>
                  <a:cubicBezTo>
                    <a:pt x="1137101" y="485140"/>
                    <a:pt x="1245051" y="375920"/>
                    <a:pt x="1245051" y="242570"/>
                  </a:cubicBezTo>
                  <a:cubicBezTo>
                    <a:pt x="1245051" y="107950"/>
                    <a:pt x="1135831" y="0"/>
                    <a:pt x="1001211" y="0"/>
                  </a:cubicBezTo>
                  <a:close/>
                  <a:moveTo>
                    <a:pt x="1001211" y="408940"/>
                  </a:moveTo>
                  <a:cubicBezTo>
                    <a:pt x="909771" y="408940"/>
                    <a:pt x="834841" y="334010"/>
                    <a:pt x="834841" y="242570"/>
                  </a:cubicBezTo>
                  <a:cubicBezTo>
                    <a:pt x="834841" y="151130"/>
                    <a:pt x="909771" y="76200"/>
                    <a:pt x="1001211" y="76200"/>
                  </a:cubicBezTo>
                  <a:cubicBezTo>
                    <a:pt x="1092651" y="76200"/>
                    <a:pt x="1167581" y="151130"/>
                    <a:pt x="1167581" y="242570"/>
                  </a:cubicBezTo>
                  <a:cubicBezTo>
                    <a:pt x="1168851" y="334010"/>
                    <a:pt x="1093921" y="408940"/>
                    <a:pt x="1001211" y="408940"/>
                  </a:cubicBezTo>
                  <a:close/>
                </a:path>
              </a:pathLst>
            </a:custGeom>
            <a:solidFill>
              <a:srgbClr val="FFCECE"/>
            </a:solidFill>
          </p:spPr>
        </p:sp>
      </p:grpSp>
      <p:grpSp>
        <p:nvGrpSpPr>
          <p:cNvPr id="24" name="Group 3"/>
          <p:cNvGrpSpPr/>
          <p:nvPr/>
        </p:nvGrpSpPr>
        <p:grpSpPr>
          <a:xfrm>
            <a:off x="1246" y="3639950"/>
            <a:ext cx="1326889" cy="541391"/>
            <a:chOff x="0" y="0"/>
            <a:chExt cx="1245051" cy="508000"/>
          </a:xfrm>
        </p:grpSpPr>
        <p:sp>
          <p:nvSpPr>
            <p:cNvPr id="25" name="Freeform 4"/>
            <p:cNvSpPr/>
            <p:nvPr/>
          </p:nvSpPr>
          <p:spPr>
            <a:xfrm>
              <a:off x="797653"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2F665C"/>
            </a:solidFill>
          </p:spPr>
        </p:sp>
        <p:sp>
          <p:nvSpPr>
            <p:cNvPr id="26" name="Freeform 5"/>
            <p:cNvSpPr/>
            <p:nvPr/>
          </p:nvSpPr>
          <p:spPr>
            <a:xfrm>
              <a:off x="0" y="11430"/>
              <a:ext cx="1245051" cy="485140"/>
            </a:xfrm>
            <a:custGeom>
              <a:avLst/>
              <a:gdLst/>
              <a:ahLst/>
              <a:cxnLst/>
              <a:rect l="l" t="t" r="r" b="b"/>
              <a:pathLst>
                <a:path w="1245051" h="485140">
                  <a:moveTo>
                    <a:pt x="1001211" y="0"/>
                  </a:moveTo>
                  <a:cubicBezTo>
                    <a:pt x="880561" y="0"/>
                    <a:pt x="780231" y="88900"/>
                    <a:pt x="761181" y="204470"/>
                  </a:cubicBezTo>
                  <a:lnTo>
                    <a:pt x="0" y="204470"/>
                  </a:lnTo>
                  <a:lnTo>
                    <a:pt x="0" y="280670"/>
                  </a:lnTo>
                  <a:lnTo>
                    <a:pt x="762451" y="280670"/>
                  </a:lnTo>
                  <a:cubicBezTo>
                    <a:pt x="780231" y="396240"/>
                    <a:pt x="881831" y="485140"/>
                    <a:pt x="1002481" y="485140"/>
                  </a:cubicBezTo>
                  <a:cubicBezTo>
                    <a:pt x="1137101" y="485140"/>
                    <a:pt x="1245051" y="375920"/>
                    <a:pt x="1245051" y="242570"/>
                  </a:cubicBezTo>
                  <a:cubicBezTo>
                    <a:pt x="1245051" y="107950"/>
                    <a:pt x="1135831" y="0"/>
                    <a:pt x="1001211" y="0"/>
                  </a:cubicBezTo>
                  <a:close/>
                  <a:moveTo>
                    <a:pt x="1001211" y="408940"/>
                  </a:moveTo>
                  <a:cubicBezTo>
                    <a:pt x="909771" y="408940"/>
                    <a:pt x="834841" y="334010"/>
                    <a:pt x="834841" y="242570"/>
                  </a:cubicBezTo>
                  <a:cubicBezTo>
                    <a:pt x="834841" y="151130"/>
                    <a:pt x="909771" y="76200"/>
                    <a:pt x="1001211" y="76200"/>
                  </a:cubicBezTo>
                  <a:cubicBezTo>
                    <a:pt x="1092651" y="76200"/>
                    <a:pt x="1167581" y="151130"/>
                    <a:pt x="1167581" y="242570"/>
                  </a:cubicBezTo>
                  <a:cubicBezTo>
                    <a:pt x="1168851" y="334010"/>
                    <a:pt x="1093921" y="408940"/>
                    <a:pt x="1001211" y="408940"/>
                  </a:cubicBezTo>
                  <a:close/>
                </a:path>
              </a:pathLst>
            </a:custGeom>
            <a:solidFill>
              <a:srgbClr val="FFCECE"/>
            </a:solidFill>
          </p:spPr>
        </p:sp>
      </p:grpSp>
      <p:grpSp>
        <p:nvGrpSpPr>
          <p:cNvPr id="27" name="Group 3"/>
          <p:cNvGrpSpPr/>
          <p:nvPr/>
        </p:nvGrpSpPr>
        <p:grpSpPr>
          <a:xfrm>
            <a:off x="-4658" y="7697562"/>
            <a:ext cx="1326889" cy="541391"/>
            <a:chOff x="0" y="0"/>
            <a:chExt cx="1245051" cy="508000"/>
          </a:xfrm>
        </p:grpSpPr>
        <p:sp>
          <p:nvSpPr>
            <p:cNvPr id="28" name="Freeform 4"/>
            <p:cNvSpPr/>
            <p:nvPr/>
          </p:nvSpPr>
          <p:spPr>
            <a:xfrm>
              <a:off x="797653"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2F665C"/>
            </a:solidFill>
          </p:spPr>
        </p:sp>
        <p:sp>
          <p:nvSpPr>
            <p:cNvPr id="29" name="Freeform 5"/>
            <p:cNvSpPr/>
            <p:nvPr/>
          </p:nvSpPr>
          <p:spPr>
            <a:xfrm>
              <a:off x="0" y="11430"/>
              <a:ext cx="1245051" cy="485140"/>
            </a:xfrm>
            <a:custGeom>
              <a:avLst/>
              <a:gdLst/>
              <a:ahLst/>
              <a:cxnLst/>
              <a:rect l="l" t="t" r="r" b="b"/>
              <a:pathLst>
                <a:path w="1245051" h="485140">
                  <a:moveTo>
                    <a:pt x="1001211" y="0"/>
                  </a:moveTo>
                  <a:cubicBezTo>
                    <a:pt x="880561" y="0"/>
                    <a:pt x="780231" y="88900"/>
                    <a:pt x="761181" y="204470"/>
                  </a:cubicBezTo>
                  <a:lnTo>
                    <a:pt x="0" y="204470"/>
                  </a:lnTo>
                  <a:lnTo>
                    <a:pt x="0" y="280670"/>
                  </a:lnTo>
                  <a:lnTo>
                    <a:pt x="762451" y="280670"/>
                  </a:lnTo>
                  <a:cubicBezTo>
                    <a:pt x="780231" y="396240"/>
                    <a:pt x="881831" y="485140"/>
                    <a:pt x="1002481" y="485140"/>
                  </a:cubicBezTo>
                  <a:cubicBezTo>
                    <a:pt x="1137101" y="485140"/>
                    <a:pt x="1245051" y="375920"/>
                    <a:pt x="1245051" y="242570"/>
                  </a:cubicBezTo>
                  <a:cubicBezTo>
                    <a:pt x="1245051" y="107950"/>
                    <a:pt x="1135831" y="0"/>
                    <a:pt x="1001211" y="0"/>
                  </a:cubicBezTo>
                  <a:close/>
                  <a:moveTo>
                    <a:pt x="1001211" y="408940"/>
                  </a:moveTo>
                  <a:cubicBezTo>
                    <a:pt x="909771" y="408940"/>
                    <a:pt x="834841" y="334010"/>
                    <a:pt x="834841" y="242570"/>
                  </a:cubicBezTo>
                  <a:cubicBezTo>
                    <a:pt x="834841" y="151130"/>
                    <a:pt x="909771" y="76200"/>
                    <a:pt x="1001211" y="76200"/>
                  </a:cubicBezTo>
                  <a:cubicBezTo>
                    <a:pt x="1092651" y="76200"/>
                    <a:pt x="1167581" y="151130"/>
                    <a:pt x="1167581" y="242570"/>
                  </a:cubicBezTo>
                  <a:cubicBezTo>
                    <a:pt x="1168851" y="334010"/>
                    <a:pt x="1093921" y="408940"/>
                    <a:pt x="1001211" y="408940"/>
                  </a:cubicBezTo>
                  <a:close/>
                </a:path>
              </a:pathLst>
            </a:custGeom>
            <a:solidFill>
              <a:srgbClr val="FFCECE"/>
            </a:solidFill>
          </p:spPr>
        </p:sp>
      </p:grpSp>
      <p:grpSp>
        <p:nvGrpSpPr>
          <p:cNvPr id="30" name="Group 3"/>
          <p:cNvGrpSpPr/>
          <p:nvPr/>
        </p:nvGrpSpPr>
        <p:grpSpPr>
          <a:xfrm>
            <a:off x="2722" y="5668756"/>
            <a:ext cx="1326889" cy="541391"/>
            <a:chOff x="0" y="0"/>
            <a:chExt cx="1245051" cy="508000"/>
          </a:xfrm>
        </p:grpSpPr>
        <p:sp>
          <p:nvSpPr>
            <p:cNvPr id="31" name="Freeform 4"/>
            <p:cNvSpPr/>
            <p:nvPr/>
          </p:nvSpPr>
          <p:spPr>
            <a:xfrm>
              <a:off x="797653" y="49530"/>
              <a:ext cx="407115" cy="408940"/>
            </a:xfrm>
            <a:custGeom>
              <a:avLst/>
              <a:gdLst/>
              <a:ahLst/>
              <a:cxnLst/>
              <a:rect l="l" t="t" r="r" b="b"/>
              <a:pathLst>
                <a:path w="407115" h="408940">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2F665C"/>
            </a:solidFill>
          </p:spPr>
        </p:sp>
        <p:sp>
          <p:nvSpPr>
            <p:cNvPr id="32" name="Freeform 5"/>
            <p:cNvSpPr/>
            <p:nvPr/>
          </p:nvSpPr>
          <p:spPr>
            <a:xfrm>
              <a:off x="0" y="11430"/>
              <a:ext cx="1245051" cy="485140"/>
            </a:xfrm>
            <a:custGeom>
              <a:avLst/>
              <a:gdLst/>
              <a:ahLst/>
              <a:cxnLst/>
              <a:rect l="l" t="t" r="r" b="b"/>
              <a:pathLst>
                <a:path w="1245051" h="485140">
                  <a:moveTo>
                    <a:pt x="1001211" y="0"/>
                  </a:moveTo>
                  <a:cubicBezTo>
                    <a:pt x="880561" y="0"/>
                    <a:pt x="780231" y="88900"/>
                    <a:pt x="761181" y="204470"/>
                  </a:cubicBezTo>
                  <a:lnTo>
                    <a:pt x="0" y="204470"/>
                  </a:lnTo>
                  <a:lnTo>
                    <a:pt x="0" y="280670"/>
                  </a:lnTo>
                  <a:lnTo>
                    <a:pt x="762451" y="280670"/>
                  </a:lnTo>
                  <a:cubicBezTo>
                    <a:pt x="780231" y="396240"/>
                    <a:pt x="881831" y="485140"/>
                    <a:pt x="1002481" y="485140"/>
                  </a:cubicBezTo>
                  <a:cubicBezTo>
                    <a:pt x="1137101" y="485140"/>
                    <a:pt x="1245051" y="375920"/>
                    <a:pt x="1245051" y="242570"/>
                  </a:cubicBezTo>
                  <a:cubicBezTo>
                    <a:pt x="1245051" y="107950"/>
                    <a:pt x="1135831" y="0"/>
                    <a:pt x="1001211" y="0"/>
                  </a:cubicBezTo>
                  <a:close/>
                  <a:moveTo>
                    <a:pt x="1001211" y="408940"/>
                  </a:moveTo>
                  <a:cubicBezTo>
                    <a:pt x="909771" y="408940"/>
                    <a:pt x="834841" y="334010"/>
                    <a:pt x="834841" y="242570"/>
                  </a:cubicBezTo>
                  <a:cubicBezTo>
                    <a:pt x="834841" y="151130"/>
                    <a:pt x="909771" y="76200"/>
                    <a:pt x="1001211" y="76200"/>
                  </a:cubicBezTo>
                  <a:cubicBezTo>
                    <a:pt x="1092651" y="76200"/>
                    <a:pt x="1167581" y="151130"/>
                    <a:pt x="1167581" y="242570"/>
                  </a:cubicBezTo>
                  <a:cubicBezTo>
                    <a:pt x="1168851" y="334010"/>
                    <a:pt x="1093921" y="408940"/>
                    <a:pt x="1001211" y="408940"/>
                  </a:cubicBezTo>
                  <a:close/>
                </a:path>
              </a:pathLst>
            </a:custGeom>
            <a:solidFill>
              <a:srgbClr val="FFCECE"/>
            </a:solidFill>
          </p:spPr>
        </p:sp>
      </p:grpSp>
      <p:sp>
        <p:nvSpPr>
          <p:cNvPr id="34" name="文字方塊 33"/>
          <p:cNvSpPr txBox="1"/>
          <p:nvPr/>
        </p:nvSpPr>
        <p:spPr>
          <a:xfrm>
            <a:off x="3276592" y="1420162"/>
            <a:ext cx="5189241" cy="923330"/>
          </a:xfrm>
          <a:prstGeom prst="rect">
            <a:avLst/>
          </a:prstGeom>
          <a:noFill/>
        </p:spPr>
        <p:txBody>
          <a:bodyPr wrap="none" rtlCol="0">
            <a:spAutoFit/>
          </a:bodyPr>
          <a:lstStyle/>
          <a:p>
            <a:r>
              <a:rPr lang="zh-TW" altLang="en-US" sz="5400" dirty="0">
                <a:latin typeface="微軟正黑體" panose="020B0604030504040204" pitchFamily="34" charset="-120"/>
                <a:ea typeface="微軟正黑體" panose="020B0604030504040204" pitchFamily="34" charset="-120"/>
              </a:rPr>
              <a:t>第一週 課程介紹</a:t>
            </a:r>
          </a:p>
        </p:txBody>
      </p:sp>
      <p:sp>
        <p:nvSpPr>
          <p:cNvPr id="35" name="文字方塊 34"/>
          <p:cNvSpPr txBox="1"/>
          <p:nvPr/>
        </p:nvSpPr>
        <p:spPr>
          <a:xfrm>
            <a:off x="3276592" y="2434577"/>
            <a:ext cx="6590266" cy="923330"/>
          </a:xfrm>
          <a:prstGeom prst="rect">
            <a:avLst/>
          </a:prstGeom>
          <a:noFill/>
        </p:spPr>
        <p:txBody>
          <a:bodyPr wrap="none" rtlCol="0">
            <a:spAutoFit/>
          </a:bodyPr>
          <a:lstStyle/>
          <a:p>
            <a:r>
              <a:rPr lang="zh-TW" altLang="en-US" sz="5400" dirty="0">
                <a:latin typeface="微軟正黑體" panose="020B0604030504040204" pitchFamily="34" charset="-120"/>
                <a:ea typeface="微軟正黑體" panose="020B0604030504040204" pitchFamily="34" charset="-120"/>
              </a:rPr>
              <a:t>第二週 討論遊戲方向</a:t>
            </a:r>
          </a:p>
        </p:txBody>
      </p:sp>
      <p:sp>
        <p:nvSpPr>
          <p:cNvPr id="36" name="文字方塊 35"/>
          <p:cNvSpPr txBox="1"/>
          <p:nvPr/>
        </p:nvSpPr>
        <p:spPr>
          <a:xfrm>
            <a:off x="3276592" y="3448980"/>
            <a:ext cx="6590266" cy="923330"/>
          </a:xfrm>
          <a:prstGeom prst="rect">
            <a:avLst/>
          </a:prstGeom>
          <a:noFill/>
        </p:spPr>
        <p:txBody>
          <a:bodyPr wrap="none" rtlCol="0">
            <a:spAutoFit/>
          </a:bodyPr>
          <a:lstStyle/>
          <a:p>
            <a:r>
              <a:rPr lang="zh-TW" altLang="en-US" sz="5400" dirty="0">
                <a:latin typeface="微軟正黑體" panose="020B0604030504040204" pitchFamily="34" charset="-120"/>
                <a:ea typeface="微軟正黑體" panose="020B0604030504040204" pitchFamily="34" charset="-120"/>
              </a:rPr>
              <a:t>第三週 確定遊戲名稱</a:t>
            </a:r>
          </a:p>
        </p:txBody>
      </p:sp>
      <p:sp>
        <p:nvSpPr>
          <p:cNvPr id="37" name="文字方塊 36"/>
          <p:cNvSpPr txBox="1"/>
          <p:nvPr/>
        </p:nvSpPr>
        <p:spPr>
          <a:xfrm>
            <a:off x="3276592" y="4463377"/>
            <a:ext cx="6590266" cy="923330"/>
          </a:xfrm>
          <a:prstGeom prst="rect">
            <a:avLst/>
          </a:prstGeom>
          <a:noFill/>
        </p:spPr>
        <p:txBody>
          <a:bodyPr wrap="none" rtlCol="0">
            <a:spAutoFit/>
          </a:bodyPr>
          <a:lstStyle/>
          <a:p>
            <a:r>
              <a:rPr lang="zh-TW" altLang="en-US" sz="5400" dirty="0">
                <a:latin typeface="微軟正黑體" panose="020B0604030504040204" pitchFamily="34" charset="-120"/>
                <a:ea typeface="微軟正黑體" panose="020B0604030504040204" pitchFamily="34" charset="-120"/>
              </a:rPr>
              <a:t>第四週 設計遊戲規則</a:t>
            </a:r>
          </a:p>
        </p:txBody>
      </p:sp>
      <p:sp>
        <p:nvSpPr>
          <p:cNvPr id="38" name="文字方塊 37"/>
          <p:cNvSpPr txBox="1"/>
          <p:nvPr/>
        </p:nvSpPr>
        <p:spPr>
          <a:xfrm>
            <a:off x="3276593" y="5477786"/>
            <a:ext cx="7282763" cy="923330"/>
          </a:xfrm>
          <a:prstGeom prst="rect">
            <a:avLst/>
          </a:prstGeom>
          <a:noFill/>
        </p:spPr>
        <p:txBody>
          <a:bodyPr wrap="none" rtlCol="0">
            <a:spAutoFit/>
          </a:bodyPr>
          <a:lstStyle/>
          <a:p>
            <a:r>
              <a:rPr lang="zh-TW" altLang="en-US" sz="5400" dirty="0">
                <a:latin typeface="微軟正黑體" panose="020B0604030504040204" pitchFamily="34" charset="-120"/>
                <a:ea typeface="微軟正黑體" panose="020B0604030504040204" pitchFamily="34" charset="-120"/>
              </a:rPr>
              <a:t>第五週 卡牌及道具設計</a:t>
            </a:r>
          </a:p>
        </p:txBody>
      </p:sp>
      <p:sp>
        <p:nvSpPr>
          <p:cNvPr id="39" name="文字方塊 38"/>
          <p:cNvSpPr txBox="1"/>
          <p:nvPr/>
        </p:nvSpPr>
        <p:spPr>
          <a:xfrm>
            <a:off x="3276593" y="6492187"/>
            <a:ext cx="8667757" cy="923330"/>
          </a:xfrm>
          <a:prstGeom prst="rect">
            <a:avLst/>
          </a:prstGeom>
          <a:noFill/>
        </p:spPr>
        <p:txBody>
          <a:bodyPr wrap="none" rtlCol="0">
            <a:spAutoFit/>
          </a:bodyPr>
          <a:lstStyle/>
          <a:p>
            <a:r>
              <a:rPr lang="zh-TW" altLang="en-US" sz="5400" dirty="0">
                <a:latin typeface="微軟正黑體" panose="020B0604030504040204" pitchFamily="34" charset="-120"/>
                <a:ea typeface="微軟正黑體" panose="020B0604030504040204" pitchFamily="34" charset="-120"/>
              </a:rPr>
              <a:t>第六週 卡牌及道具成品實作</a:t>
            </a:r>
          </a:p>
        </p:txBody>
      </p:sp>
      <p:sp>
        <p:nvSpPr>
          <p:cNvPr id="40" name="文字方塊 39"/>
          <p:cNvSpPr txBox="1"/>
          <p:nvPr/>
        </p:nvSpPr>
        <p:spPr>
          <a:xfrm>
            <a:off x="3276594" y="7506592"/>
            <a:ext cx="6590266" cy="923330"/>
          </a:xfrm>
          <a:prstGeom prst="rect">
            <a:avLst/>
          </a:prstGeom>
          <a:noFill/>
        </p:spPr>
        <p:txBody>
          <a:bodyPr wrap="none" rtlCol="0">
            <a:spAutoFit/>
          </a:bodyPr>
          <a:lstStyle/>
          <a:p>
            <a:r>
              <a:rPr lang="zh-TW" altLang="en-US" sz="5400" dirty="0">
                <a:latin typeface="微軟正黑體" panose="020B0604030504040204" pitchFamily="34" charset="-120"/>
                <a:ea typeface="微軟正黑體" panose="020B0604030504040204" pitchFamily="34" charset="-120"/>
              </a:rPr>
              <a:t>第七週 組內遊戲試玩</a:t>
            </a:r>
          </a:p>
        </p:txBody>
      </p:sp>
      <p:sp>
        <p:nvSpPr>
          <p:cNvPr id="41" name="文字方塊 40"/>
          <p:cNvSpPr txBox="1"/>
          <p:nvPr/>
        </p:nvSpPr>
        <p:spPr>
          <a:xfrm>
            <a:off x="3276594" y="8520997"/>
            <a:ext cx="6590266" cy="923330"/>
          </a:xfrm>
          <a:prstGeom prst="rect">
            <a:avLst/>
          </a:prstGeom>
          <a:noFill/>
        </p:spPr>
        <p:txBody>
          <a:bodyPr wrap="none" rtlCol="0">
            <a:spAutoFit/>
          </a:bodyPr>
          <a:lstStyle/>
          <a:p>
            <a:r>
              <a:rPr lang="zh-TW" altLang="en-US" sz="5400" dirty="0">
                <a:latin typeface="微軟正黑體" panose="020B0604030504040204" pitchFamily="34" charset="-120"/>
                <a:ea typeface="微軟正黑體" panose="020B0604030504040204" pitchFamily="34" charset="-120"/>
              </a:rPr>
              <a:t>第八週 班上成果發表</a:t>
            </a:r>
          </a:p>
        </p:txBody>
      </p:sp>
    </p:spTree>
    <p:extLst>
      <p:ext uri="{BB962C8B-B14F-4D97-AF65-F5344CB8AC3E}">
        <p14:creationId xmlns:p14="http://schemas.microsoft.com/office/powerpoint/2010/main" val="326608835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2000"/>
                                        <p:tgtEl>
                                          <p:spTgt spid="34"/>
                                        </p:tgtEl>
                                      </p:cBhvr>
                                    </p:animEffect>
                                    <p:anim calcmode="lin" valueType="num">
                                      <p:cBhvr>
                                        <p:cTn id="8" dur="2000" fill="hold"/>
                                        <p:tgtEl>
                                          <p:spTgt spid="34"/>
                                        </p:tgtEl>
                                        <p:attrNameLst>
                                          <p:attrName>ppt_w</p:attrName>
                                        </p:attrNameLst>
                                      </p:cBhvr>
                                      <p:tavLst>
                                        <p:tav tm="0" fmla="#ppt_w*sin(2.5*pi*$)">
                                          <p:val>
                                            <p:fltVal val="0"/>
                                          </p:val>
                                        </p:tav>
                                        <p:tav tm="100000">
                                          <p:val>
                                            <p:fltVal val="1"/>
                                          </p:val>
                                        </p:tav>
                                      </p:tavLst>
                                    </p:anim>
                                    <p:anim calcmode="lin" valueType="num">
                                      <p:cBhvr>
                                        <p:cTn id="9" dur="2000" fill="hold"/>
                                        <p:tgtEl>
                                          <p:spTgt spid="3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2000"/>
                                        <p:tgtEl>
                                          <p:spTgt spid="35"/>
                                        </p:tgtEl>
                                      </p:cBhvr>
                                    </p:animEffect>
                                    <p:anim calcmode="lin" valueType="num">
                                      <p:cBhvr>
                                        <p:cTn id="13" dur="2000" fill="hold"/>
                                        <p:tgtEl>
                                          <p:spTgt spid="35"/>
                                        </p:tgtEl>
                                        <p:attrNameLst>
                                          <p:attrName>ppt_w</p:attrName>
                                        </p:attrNameLst>
                                      </p:cBhvr>
                                      <p:tavLst>
                                        <p:tav tm="0" fmla="#ppt_w*sin(2.5*pi*$)">
                                          <p:val>
                                            <p:fltVal val="0"/>
                                          </p:val>
                                        </p:tav>
                                        <p:tav tm="100000">
                                          <p:val>
                                            <p:fltVal val="1"/>
                                          </p:val>
                                        </p:tav>
                                      </p:tavLst>
                                    </p:anim>
                                    <p:anim calcmode="lin" valueType="num">
                                      <p:cBhvr>
                                        <p:cTn id="14" dur="2000" fill="hold"/>
                                        <p:tgtEl>
                                          <p:spTgt spid="35"/>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2000"/>
                                        <p:tgtEl>
                                          <p:spTgt spid="36"/>
                                        </p:tgtEl>
                                      </p:cBhvr>
                                    </p:animEffect>
                                    <p:anim calcmode="lin" valueType="num">
                                      <p:cBhvr>
                                        <p:cTn id="18" dur="2000" fill="hold"/>
                                        <p:tgtEl>
                                          <p:spTgt spid="36"/>
                                        </p:tgtEl>
                                        <p:attrNameLst>
                                          <p:attrName>ppt_w</p:attrName>
                                        </p:attrNameLst>
                                      </p:cBhvr>
                                      <p:tavLst>
                                        <p:tav tm="0" fmla="#ppt_w*sin(2.5*pi*$)">
                                          <p:val>
                                            <p:fltVal val="0"/>
                                          </p:val>
                                        </p:tav>
                                        <p:tav tm="100000">
                                          <p:val>
                                            <p:fltVal val="1"/>
                                          </p:val>
                                        </p:tav>
                                      </p:tavLst>
                                    </p:anim>
                                    <p:anim calcmode="lin" valueType="num">
                                      <p:cBhvr>
                                        <p:cTn id="19" dur="2000" fill="hold"/>
                                        <p:tgtEl>
                                          <p:spTgt spid="36"/>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2000"/>
                                        <p:tgtEl>
                                          <p:spTgt spid="37"/>
                                        </p:tgtEl>
                                      </p:cBhvr>
                                    </p:animEffect>
                                    <p:anim calcmode="lin" valueType="num">
                                      <p:cBhvr>
                                        <p:cTn id="23" dur="2000" fill="hold"/>
                                        <p:tgtEl>
                                          <p:spTgt spid="37"/>
                                        </p:tgtEl>
                                        <p:attrNameLst>
                                          <p:attrName>ppt_w</p:attrName>
                                        </p:attrNameLst>
                                      </p:cBhvr>
                                      <p:tavLst>
                                        <p:tav tm="0" fmla="#ppt_w*sin(2.5*pi*$)">
                                          <p:val>
                                            <p:fltVal val="0"/>
                                          </p:val>
                                        </p:tav>
                                        <p:tav tm="100000">
                                          <p:val>
                                            <p:fltVal val="1"/>
                                          </p:val>
                                        </p:tav>
                                      </p:tavLst>
                                    </p:anim>
                                    <p:anim calcmode="lin" valueType="num">
                                      <p:cBhvr>
                                        <p:cTn id="24" dur="2000" fill="hold"/>
                                        <p:tgtEl>
                                          <p:spTgt spid="37"/>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2000"/>
                                        <p:tgtEl>
                                          <p:spTgt spid="38"/>
                                        </p:tgtEl>
                                      </p:cBhvr>
                                    </p:animEffect>
                                    <p:anim calcmode="lin" valueType="num">
                                      <p:cBhvr>
                                        <p:cTn id="28" dur="2000" fill="hold"/>
                                        <p:tgtEl>
                                          <p:spTgt spid="38"/>
                                        </p:tgtEl>
                                        <p:attrNameLst>
                                          <p:attrName>ppt_w</p:attrName>
                                        </p:attrNameLst>
                                      </p:cBhvr>
                                      <p:tavLst>
                                        <p:tav tm="0" fmla="#ppt_w*sin(2.5*pi*$)">
                                          <p:val>
                                            <p:fltVal val="0"/>
                                          </p:val>
                                        </p:tav>
                                        <p:tav tm="100000">
                                          <p:val>
                                            <p:fltVal val="1"/>
                                          </p:val>
                                        </p:tav>
                                      </p:tavLst>
                                    </p:anim>
                                    <p:anim calcmode="lin" valueType="num">
                                      <p:cBhvr>
                                        <p:cTn id="29" dur="2000" fill="hold"/>
                                        <p:tgtEl>
                                          <p:spTgt spid="38"/>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2000"/>
                                        <p:tgtEl>
                                          <p:spTgt spid="39"/>
                                        </p:tgtEl>
                                      </p:cBhvr>
                                    </p:animEffect>
                                    <p:anim calcmode="lin" valueType="num">
                                      <p:cBhvr>
                                        <p:cTn id="33" dur="2000" fill="hold"/>
                                        <p:tgtEl>
                                          <p:spTgt spid="39"/>
                                        </p:tgtEl>
                                        <p:attrNameLst>
                                          <p:attrName>ppt_w</p:attrName>
                                        </p:attrNameLst>
                                      </p:cBhvr>
                                      <p:tavLst>
                                        <p:tav tm="0" fmla="#ppt_w*sin(2.5*pi*$)">
                                          <p:val>
                                            <p:fltVal val="0"/>
                                          </p:val>
                                        </p:tav>
                                        <p:tav tm="100000">
                                          <p:val>
                                            <p:fltVal val="1"/>
                                          </p:val>
                                        </p:tav>
                                      </p:tavLst>
                                    </p:anim>
                                    <p:anim calcmode="lin" valueType="num">
                                      <p:cBhvr>
                                        <p:cTn id="34" dur="2000" fill="hold"/>
                                        <p:tgtEl>
                                          <p:spTgt spid="39"/>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2000"/>
                                        <p:tgtEl>
                                          <p:spTgt spid="40"/>
                                        </p:tgtEl>
                                      </p:cBhvr>
                                    </p:animEffect>
                                    <p:anim calcmode="lin" valueType="num">
                                      <p:cBhvr>
                                        <p:cTn id="38" dur="2000" fill="hold"/>
                                        <p:tgtEl>
                                          <p:spTgt spid="40"/>
                                        </p:tgtEl>
                                        <p:attrNameLst>
                                          <p:attrName>ppt_w</p:attrName>
                                        </p:attrNameLst>
                                      </p:cBhvr>
                                      <p:tavLst>
                                        <p:tav tm="0" fmla="#ppt_w*sin(2.5*pi*$)">
                                          <p:val>
                                            <p:fltVal val="0"/>
                                          </p:val>
                                        </p:tav>
                                        <p:tav tm="100000">
                                          <p:val>
                                            <p:fltVal val="1"/>
                                          </p:val>
                                        </p:tav>
                                      </p:tavLst>
                                    </p:anim>
                                    <p:anim calcmode="lin" valueType="num">
                                      <p:cBhvr>
                                        <p:cTn id="39" dur="2000" fill="hold"/>
                                        <p:tgtEl>
                                          <p:spTgt spid="40"/>
                                        </p:tgtEl>
                                        <p:attrNameLst>
                                          <p:attrName>ppt_h</p:attrName>
                                        </p:attrNameLst>
                                      </p:cBhvr>
                                      <p:tavLst>
                                        <p:tav tm="0">
                                          <p:val>
                                            <p:strVal val="#ppt_h"/>
                                          </p:val>
                                        </p:tav>
                                        <p:tav tm="100000">
                                          <p:val>
                                            <p:strVal val="#ppt_h"/>
                                          </p:val>
                                        </p:tav>
                                      </p:tavLst>
                                    </p:anim>
                                  </p:childTnLst>
                                </p:cTn>
                              </p:par>
                              <p:par>
                                <p:cTn id="40" presetID="45" presetClass="entr" presetSubtype="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2000"/>
                                        <p:tgtEl>
                                          <p:spTgt spid="41"/>
                                        </p:tgtEl>
                                      </p:cBhvr>
                                    </p:animEffect>
                                    <p:anim calcmode="lin" valueType="num">
                                      <p:cBhvr>
                                        <p:cTn id="43" dur="2000" fill="hold"/>
                                        <p:tgtEl>
                                          <p:spTgt spid="41"/>
                                        </p:tgtEl>
                                        <p:attrNameLst>
                                          <p:attrName>ppt_w</p:attrName>
                                        </p:attrNameLst>
                                      </p:cBhvr>
                                      <p:tavLst>
                                        <p:tav tm="0" fmla="#ppt_w*sin(2.5*pi*$)">
                                          <p:val>
                                            <p:fltVal val="0"/>
                                          </p:val>
                                        </p:tav>
                                        <p:tav tm="100000">
                                          <p:val>
                                            <p:fltVal val="1"/>
                                          </p:val>
                                        </p:tav>
                                      </p:tavLst>
                                    </p:anim>
                                    <p:anim calcmode="lin" valueType="num">
                                      <p:cBhvr>
                                        <p:cTn id="44" dur="20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E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2762549" y="4421013"/>
            <a:ext cx="6610437" cy="1137510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074298">
            <a:off x="1944990" y="-7977355"/>
            <a:ext cx="13309117" cy="2290205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12884344" y="5197810"/>
            <a:ext cx="6610437" cy="1137510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2354" y="-850277"/>
            <a:ext cx="3329439" cy="432394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00000">
            <a:off x="14965919" y="7055834"/>
            <a:ext cx="3555228" cy="4617179"/>
          </a:xfrm>
          <a:prstGeom prst="rect">
            <a:avLst/>
          </a:prstGeom>
        </p:spPr>
      </p:pic>
      <p:sp>
        <p:nvSpPr>
          <p:cNvPr id="7" name="TextBox 7"/>
          <p:cNvSpPr txBox="1"/>
          <p:nvPr/>
        </p:nvSpPr>
        <p:spPr>
          <a:xfrm>
            <a:off x="1371600" y="3221320"/>
            <a:ext cx="16341378" cy="2883225"/>
          </a:xfrm>
          <a:prstGeom prst="rect">
            <a:avLst/>
          </a:prstGeom>
        </p:spPr>
        <p:txBody>
          <a:bodyPr wrap="square" lIns="0" tIns="0" rIns="0" bIns="0" rtlCol="0" anchor="t">
            <a:spAutoFit/>
          </a:bodyPr>
          <a:lstStyle/>
          <a:p>
            <a:pPr algn="ctr">
              <a:lnSpc>
                <a:spcPts val="24639"/>
              </a:lnSpc>
            </a:pPr>
            <a:r>
              <a:rPr lang="en-US" sz="17600" b="1" dirty="0" err="1">
                <a:solidFill>
                  <a:srgbClr val="2F665C"/>
                </a:solidFill>
                <a:latin typeface="微軟正黑體" panose="020B0604030504040204" pitchFamily="34" charset="-120"/>
                <a:ea typeface="微軟正黑體" panose="020B0604030504040204" pitchFamily="34" charset="-120"/>
              </a:rPr>
              <a:t>討論及試玩照片</a:t>
            </a:r>
            <a:endParaRPr lang="en-US" sz="17600" b="1" dirty="0">
              <a:solidFill>
                <a:srgbClr val="2F665C"/>
              </a:solidFill>
              <a:latin typeface="微軟正黑體" panose="020B0604030504040204" pitchFamily="34" charset="-120"/>
              <a:ea typeface="微軟正黑體"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44126">
            <a:off x="-400755" y="-2758950"/>
            <a:ext cx="3863190" cy="664769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651044" y="-2069278"/>
            <a:ext cx="2956910" cy="3840142"/>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855873">
            <a:off x="14855431" y="6511269"/>
            <a:ext cx="3990170" cy="686620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153428" y="8698764"/>
            <a:ext cx="3054100" cy="396636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70014" y="8552421"/>
            <a:ext cx="2752365" cy="473621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43041" y="8049650"/>
            <a:ext cx="3329439" cy="432394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16941740" y="-3210374"/>
            <a:ext cx="2752365" cy="473621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594580" y="-2041534"/>
            <a:ext cx="3329439" cy="4323947"/>
          </a:xfrm>
          <a:prstGeom prst="rect">
            <a:avLst/>
          </a:prstGeom>
        </p:spPr>
      </p:pic>
      <p:pic>
        <p:nvPicPr>
          <p:cNvPr id="10" name="Picture 10"/>
          <p:cNvPicPr>
            <a:picLocks noChangeAspect="1"/>
          </p:cNvPicPr>
          <p:nvPr/>
        </p:nvPicPr>
        <p:blipFill>
          <a:blip r:embed="rId10"/>
          <a:srcRect/>
          <a:stretch>
            <a:fillRect/>
          </a:stretch>
        </p:blipFill>
        <p:spPr>
          <a:xfrm>
            <a:off x="827411" y="1028700"/>
            <a:ext cx="7755112" cy="5813711"/>
          </a:xfrm>
          <a:prstGeom prst="rect">
            <a:avLst/>
          </a:prstGeom>
        </p:spPr>
      </p:pic>
      <p:pic>
        <p:nvPicPr>
          <p:cNvPr id="11" name="Picture 11"/>
          <p:cNvPicPr>
            <a:picLocks noChangeAspect="1"/>
          </p:cNvPicPr>
          <p:nvPr/>
        </p:nvPicPr>
        <p:blipFill>
          <a:blip r:embed="rId11"/>
          <a:srcRect/>
          <a:stretch>
            <a:fillRect/>
          </a:stretch>
        </p:blipFill>
        <p:spPr>
          <a:xfrm>
            <a:off x="9242638" y="3493708"/>
            <a:ext cx="8437840" cy="63255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944126">
            <a:off x="-400755" y="-2758950"/>
            <a:ext cx="3863190" cy="664769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651044" y="-2069278"/>
            <a:ext cx="2956910" cy="3840142"/>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855873">
            <a:off x="14855431" y="6511269"/>
            <a:ext cx="3990170" cy="686620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153428" y="8698764"/>
            <a:ext cx="3054100" cy="396636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70014" y="8552421"/>
            <a:ext cx="2752365" cy="473621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43041" y="8049650"/>
            <a:ext cx="3329439" cy="432394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16941740" y="-3210374"/>
            <a:ext cx="2752365" cy="4736213"/>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594580" y="-2041534"/>
            <a:ext cx="3329439" cy="4323947"/>
          </a:xfrm>
          <a:prstGeom prst="rect">
            <a:avLst/>
          </a:prstGeom>
        </p:spPr>
      </p:pic>
      <p:pic>
        <p:nvPicPr>
          <p:cNvPr id="10" name="圖片 9"/>
          <p:cNvPicPr>
            <a:picLocks noChangeAspect="1"/>
          </p:cNvPicPr>
          <p:nvPr/>
        </p:nvPicPr>
        <p:blipFill>
          <a:blip r:embed="rId10"/>
          <a:stretch>
            <a:fillRect/>
          </a:stretch>
        </p:blipFill>
        <p:spPr>
          <a:xfrm>
            <a:off x="1214855" y="1353645"/>
            <a:ext cx="7073016" cy="5304762"/>
          </a:xfrm>
          <a:prstGeom prst="rect">
            <a:avLst/>
          </a:prstGeom>
        </p:spPr>
      </p:pic>
      <p:pic>
        <p:nvPicPr>
          <p:cNvPr id="11" name="圖片 10"/>
          <p:cNvPicPr>
            <a:picLocks noChangeAspect="1"/>
          </p:cNvPicPr>
          <p:nvPr/>
        </p:nvPicPr>
        <p:blipFill>
          <a:blip r:embed="rId11"/>
          <a:stretch>
            <a:fillRect/>
          </a:stretch>
        </p:blipFill>
        <p:spPr>
          <a:xfrm>
            <a:off x="5824549" y="5067299"/>
            <a:ext cx="6810020" cy="5107515"/>
          </a:xfrm>
          <a:prstGeom prst="rect">
            <a:avLst/>
          </a:prstGeom>
        </p:spPr>
      </p:pic>
      <p:pic>
        <p:nvPicPr>
          <p:cNvPr id="12" name="圖片 11"/>
          <p:cNvPicPr>
            <a:picLocks noChangeAspect="1"/>
          </p:cNvPicPr>
          <p:nvPr/>
        </p:nvPicPr>
        <p:blipFill>
          <a:blip r:embed="rId12"/>
          <a:stretch>
            <a:fillRect/>
          </a:stretch>
        </p:blipFill>
        <p:spPr>
          <a:xfrm>
            <a:off x="9281302" y="495300"/>
            <a:ext cx="7437179" cy="55778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E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2762549" y="4421013"/>
            <a:ext cx="6610437" cy="1137510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074298">
            <a:off x="1955575" y="-7977356"/>
            <a:ext cx="13309117" cy="2290205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12884344" y="5197810"/>
            <a:ext cx="6610437" cy="1137510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2354" y="-850277"/>
            <a:ext cx="3329439" cy="432394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00000">
            <a:off x="14965919" y="7055834"/>
            <a:ext cx="3555228" cy="4617179"/>
          </a:xfrm>
          <a:prstGeom prst="rect">
            <a:avLst/>
          </a:prstGeom>
        </p:spPr>
      </p:pic>
      <p:sp>
        <p:nvSpPr>
          <p:cNvPr id="7" name="TextBox 7"/>
          <p:cNvSpPr txBox="1"/>
          <p:nvPr/>
        </p:nvSpPr>
        <p:spPr>
          <a:xfrm>
            <a:off x="4622144" y="3591816"/>
            <a:ext cx="10132616" cy="2883225"/>
          </a:xfrm>
          <a:prstGeom prst="rect">
            <a:avLst/>
          </a:prstGeom>
        </p:spPr>
        <p:txBody>
          <a:bodyPr wrap="square" lIns="0" tIns="0" rIns="0" bIns="0" rtlCol="0" anchor="t">
            <a:spAutoFit/>
          </a:bodyPr>
          <a:lstStyle/>
          <a:p>
            <a:pPr algn="ctr">
              <a:lnSpc>
                <a:spcPts val="24639"/>
              </a:lnSpc>
            </a:pPr>
            <a:r>
              <a:rPr lang="en-US" sz="17600" b="1" dirty="0" err="1">
                <a:solidFill>
                  <a:srgbClr val="2F665C"/>
                </a:solidFill>
                <a:latin typeface="微軟正黑體" panose="020B0604030504040204" pitchFamily="34" charset="-120"/>
                <a:ea typeface="微軟正黑體" panose="020B0604030504040204" pitchFamily="34" charset="-120"/>
              </a:rPr>
              <a:t>工作分配</a:t>
            </a:r>
            <a:endParaRPr lang="en-US" sz="17600" b="1" dirty="0">
              <a:solidFill>
                <a:srgbClr val="2F665C"/>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982992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928686">
            <a:off x="1035897" y="-748021"/>
            <a:ext cx="13010253" cy="2238777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090647" flipH="1">
            <a:off x="10577838" y="-5594002"/>
            <a:ext cx="10872268" cy="1870877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931451" y="8001780"/>
            <a:ext cx="3329439" cy="432394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013972" y="-1820082"/>
            <a:ext cx="3329439" cy="432394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501789">
            <a:off x="-1664720" y="7567802"/>
            <a:ext cx="3329439" cy="4323947"/>
          </a:xfrm>
          <a:prstGeom prst="rect">
            <a:avLst/>
          </a:prstGeom>
        </p:spPr>
      </p:pic>
      <p:sp>
        <p:nvSpPr>
          <p:cNvPr id="7" name="TextBox 7"/>
          <p:cNvSpPr txBox="1"/>
          <p:nvPr/>
        </p:nvSpPr>
        <p:spPr>
          <a:xfrm>
            <a:off x="2397573" y="1340139"/>
            <a:ext cx="12004227" cy="914738"/>
          </a:xfrm>
          <a:prstGeom prst="rect">
            <a:avLst/>
          </a:prstGeom>
        </p:spPr>
        <p:txBody>
          <a:bodyPr wrap="square" lIns="0" tIns="0" rIns="0" bIns="0" rtlCol="0" anchor="t">
            <a:spAutoFit/>
          </a:bodyPr>
          <a:lstStyle/>
          <a:p>
            <a:pPr algn="ctr">
              <a:lnSpc>
                <a:spcPts val="7839"/>
              </a:lnSpc>
            </a:pPr>
            <a:r>
              <a:rPr lang="en-US" sz="5600" dirty="0" err="1">
                <a:solidFill>
                  <a:srgbClr val="60055C"/>
                </a:solidFill>
                <a:latin typeface="微軟正黑體" panose="020B0604030504040204" pitchFamily="34" charset="-120"/>
                <a:ea typeface="微軟正黑體" panose="020B0604030504040204" pitchFamily="34" charset="-120"/>
              </a:rPr>
              <a:t>設計遊戲及規則</a:t>
            </a:r>
            <a:r>
              <a:rPr lang="en-US" sz="5600" dirty="0">
                <a:solidFill>
                  <a:srgbClr val="60055C"/>
                </a:solidFill>
                <a:latin typeface="微軟正黑體" panose="020B0604030504040204" pitchFamily="34" charset="-120"/>
                <a:ea typeface="微軟正黑體" panose="020B0604030504040204" pitchFamily="34" charset="-120"/>
              </a:rPr>
              <a:t>: 3廖玟晏  26朱苡瑄</a:t>
            </a:r>
          </a:p>
        </p:txBody>
      </p:sp>
      <p:sp>
        <p:nvSpPr>
          <p:cNvPr id="8" name="TextBox 8"/>
          <p:cNvSpPr txBox="1"/>
          <p:nvPr/>
        </p:nvSpPr>
        <p:spPr>
          <a:xfrm>
            <a:off x="2397572" y="3373431"/>
            <a:ext cx="10632627" cy="920252"/>
          </a:xfrm>
          <a:prstGeom prst="rect">
            <a:avLst/>
          </a:prstGeom>
        </p:spPr>
        <p:txBody>
          <a:bodyPr wrap="square" lIns="0" tIns="0" rIns="0" bIns="0" rtlCol="0" anchor="t">
            <a:spAutoFit/>
          </a:bodyPr>
          <a:lstStyle/>
          <a:p>
            <a:pPr algn="ctr">
              <a:lnSpc>
                <a:spcPts val="7839"/>
              </a:lnSpc>
            </a:pPr>
            <a:r>
              <a:rPr lang="en-US" sz="5600" dirty="0" err="1">
                <a:solidFill>
                  <a:srgbClr val="60055C"/>
                </a:solidFill>
                <a:latin typeface="微軟正黑體" panose="020B0604030504040204" pitchFamily="34" charset="-120"/>
                <a:ea typeface="微軟正黑體" panose="020B0604030504040204" pitchFamily="34" charset="-120"/>
              </a:rPr>
              <a:t>卡面設計</a:t>
            </a:r>
            <a:r>
              <a:rPr lang="en-US" sz="5600" dirty="0">
                <a:solidFill>
                  <a:srgbClr val="60055C"/>
                </a:solidFill>
                <a:latin typeface="微軟正黑體" panose="020B0604030504040204" pitchFamily="34" charset="-120"/>
                <a:ea typeface="微軟正黑體" panose="020B0604030504040204" pitchFamily="34" charset="-120"/>
              </a:rPr>
              <a:t>: 18黃筠媜  21劉佩</a:t>
            </a:r>
            <a:r>
              <a:rPr lang="zh-TW" altLang="en-US" sz="5600" dirty="0">
                <a:solidFill>
                  <a:srgbClr val="60055C"/>
                </a:solidFill>
                <a:latin typeface="微軟正黑體" panose="020B0604030504040204" pitchFamily="34" charset="-120"/>
                <a:ea typeface="微軟正黑體" panose="020B0604030504040204" pitchFamily="34" charset="-120"/>
              </a:rPr>
              <a:t>婕</a:t>
            </a:r>
            <a:endParaRPr lang="en-US" sz="5600" dirty="0">
              <a:solidFill>
                <a:srgbClr val="60055C"/>
              </a:solidFill>
              <a:latin typeface="微軟正黑體" panose="020B0604030504040204" pitchFamily="34" charset="-120"/>
              <a:ea typeface="微軟正黑體" panose="020B0604030504040204" pitchFamily="34" charset="-120"/>
            </a:endParaRPr>
          </a:p>
        </p:txBody>
      </p:sp>
      <p:sp>
        <p:nvSpPr>
          <p:cNvPr id="9" name="TextBox 9"/>
          <p:cNvSpPr txBox="1"/>
          <p:nvPr/>
        </p:nvSpPr>
        <p:spPr>
          <a:xfrm>
            <a:off x="2397573" y="5394464"/>
            <a:ext cx="12004227" cy="914738"/>
          </a:xfrm>
          <a:prstGeom prst="rect">
            <a:avLst/>
          </a:prstGeom>
        </p:spPr>
        <p:txBody>
          <a:bodyPr wrap="square" lIns="0" tIns="0" rIns="0" bIns="0" rtlCol="0" anchor="t">
            <a:spAutoFit/>
          </a:bodyPr>
          <a:lstStyle/>
          <a:p>
            <a:pPr algn="ctr">
              <a:lnSpc>
                <a:spcPts val="7839"/>
              </a:lnSpc>
            </a:pPr>
            <a:r>
              <a:rPr lang="en-US" sz="5600" dirty="0" err="1">
                <a:solidFill>
                  <a:srgbClr val="D6C700"/>
                </a:solidFill>
                <a:latin typeface="微軟正黑體" panose="020B0604030504040204" pitchFamily="34" charset="-120"/>
                <a:ea typeface="微軟正黑體" panose="020B0604030504040204" pitchFamily="34" charset="-120"/>
              </a:rPr>
              <a:t>卡面及盒子加工</a:t>
            </a:r>
            <a:r>
              <a:rPr lang="en-US" sz="5600" dirty="0">
                <a:solidFill>
                  <a:srgbClr val="D6C700"/>
                </a:solidFill>
                <a:latin typeface="微軟正黑體" panose="020B0604030504040204" pitchFamily="34" charset="-120"/>
                <a:ea typeface="微軟正黑體" panose="020B0604030504040204" pitchFamily="34" charset="-120"/>
              </a:rPr>
              <a:t>: 25程慧萱   30邱詩羽</a:t>
            </a:r>
          </a:p>
        </p:txBody>
      </p:sp>
      <p:sp>
        <p:nvSpPr>
          <p:cNvPr id="10" name="TextBox 10"/>
          <p:cNvSpPr txBox="1"/>
          <p:nvPr/>
        </p:nvSpPr>
        <p:spPr>
          <a:xfrm>
            <a:off x="2397573" y="7645932"/>
            <a:ext cx="11063585" cy="921855"/>
          </a:xfrm>
          <a:prstGeom prst="rect">
            <a:avLst/>
          </a:prstGeom>
        </p:spPr>
        <p:txBody>
          <a:bodyPr lIns="0" tIns="0" rIns="0" bIns="0" rtlCol="0" anchor="t">
            <a:spAutoFit/>
          </a:bodyPr>
          <a:lstStyle/>
          <a:p>
            <a:pPr>
              <a:lnSpc>
                <a:spcPts val="7839"/>
              </a:lnSpc>
            </a:pPr>
            <a:r>
              <a:rPr lang="en-US" sz="5600" dirty="0" err="1">
                <a:solidFill>
                  <a:srgbClr val="D6C700"/>
                </a:solidFill>
                <a:latin typeface="微軟正黑體" panose="020B0604030504040204" pitchFamily="34" charset="-120"/>
                <a:ea typeface="微軟正黑體" panose="020B0604030504040204" pitchFamily="34" charset="-120"/>
              </a:rPr>
              <a:t>PPT製作</a:t>
            </a:r>
            <a:r>
              <a:rPr lang="en-US" sz="5600" dirty="0">
                <a:solidFill>
                  <a:srgbClr val="D6C700"/>
                </a:solidFill>
                <a:latin typeface="微軟正黑體" panose="020B0604030504040204" pitchFamily="34" charset="-120"/>
                <a:ea typeface="微軟正黑體" panose="020B0604030504040204" pitchFamily="34" charset="-120"/>
              </a:rPr>
              <a:t>: 18黃筠媜  26朱苡瑄</a:t>
            </a:r>
          </a:p>
        </p:txBody>
      </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71670" y="1409513"/>
            <a:ext cx="1038640" cy="109435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71670" y="3241738"/>
            <a:ext cx="1038640" cy="1094352"/>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71670" y="5262772"/>
            <a:ext cx="1038640" cy="1094352"/>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71670" y="7514240"/>
            <a:ext cx="1038640" cy="10943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8"/>
                                        </p:tgtEl>
                                      </p:cBhvr>
                                    </p:animEffect>
                                    <p:animScale>
                                      <p:cBhvr>
                                        <p:cTn id="10" dur="250" autoRev="1" fill="hold"/>
                                        <p:tgtEl>
                                          <p:spTgt spid="8"/>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E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2762549" y="4421013"/>
            <a:ext cx="6610437" cy="1137510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074298">
            <a:off x="1955575" y="-7977356"/>
            <a:ext cx="13309117" cy="2290205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12884344" y="5197810"/>
            <a:ext cx="6610437" cy="1137510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2354" y="-850277"/>
            <a:ext cx="3329439" cy="432394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100000">
            <a:off x="14965919" y="7055834"/>
            <a:ext cx="3555228" cy="4617179"/>
          </a:xfrm>
          <a:prstGeom prst="rect">
            <a:avLst/>
          </a:prstGeom>
        </p:spPr>
      </p:pic>
      <p:sp>
        <p:nvSpPr>
          <p:cNvPr id="7" name="TextBox 7"/>
          <p:cNvSpPr txBox="1"/>
          <p:nvPr/>
        </p:nvSpPr>
        <p:spPr>
          <a:xfrm>
            <a:off x="4377759" y="3473669"/>
            <a:ext cx="8464748" cy="2905604"/>
          </a:xfrm>
          <a:prstGeom prst="rect">
            <a:avLst/>
          </a:prstGeom>
        </p:spPr>
        <p:txBody>
          <a:bodyPr lIns="0" tIns="0" rIns="0" bIns="0" rtlCol="0" anchor="t">
            <a:spAutoFit/>
          </a:bodyPr>
          <a:lstStyle/>
          <a:p>
            <a:pPr algn="ctr">
              <a:lnSpc>
                <a:spcPts val="24639"/>
              </a:lnSpc>
            </a:pPr>
            <a:r>
              <a:rPr lang="en-US" sz="17600" dirty="0">
                <a:solidFill>
                  <a:srgbClr val="2F665C"/>
                </a:solidFill>
                <a:latin typeface="微軟正黑體" panose="020B0604030504040204" pitchFamily="34" charset="-120"/>
                <a:ea typeface="微軟正黑體" panose="020B0604030504040204" pitchFamily="34" charset="-120"/>
              </a:rPr>
              <a:t>The End</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900520">
            <a:off x="-1654511" y="4240199"/>
            <a:ext cx="5366422" cy="92344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12928" y="6505776"/>
            <a:ext cx="3329439" cy="43239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33487">
            <a:off x="15369461" y="-1975663"/>
            <a:ext cx="3779678" cy="650399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40572">
            <a:off x="15842951" y="-1282098"/>
            <a:ext cx="3329439" cy="432394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23665" y="-1619513"/>
            <a:ext cx="2752365" cy="473621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17259300" y="7137992"/>
            <a:ext cx="2752365" cy="473621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2894361"/>
            <a:ext cx="3329439" cy="4323947"/>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594580" y="8857413"/>
            <a:ext cx="3329439" cy="4323947"/>
          </a:xfrm>
          <a:prstGeom prst="rect">
            <a:avLst/>
          </a:prstGeom>
        </p:spPr>
      </p:pic>
      <p:sp>
        <p:nvSpPr>
          <p:cNvPr id="10" name="TextBox 10"/>
          <p:cNvSpPr txBox="1"/>
          <p:nvPr/>
        </p:nvSpPr>
        <p:spPr>
          <a:xfrm>
            <a:off x="1028700" y="1848196"/>
            <a:ext cx="5520104" cy="1077218"/>
          </a:xfrm>
          <a:prstGeom prst="rect">
            <a:avLst/>
          </a:prstGeom>
        </p:spPr>
        <p:txBody>
          <a:bodyPr wrap="square" lIns="0" tIns="0" rIns="0" bIns="0" rtlCol="0" anchor="t">
            <a:spAutoFit/>
          </a:bodyPr>
          <a:lstStyle/>
          <a:p>
            <a:pPr>
              <a:lnSpc>
                <a:spcPts val="8400"/>
              </a:lnSpc>
              <a:spcBef>
                <a:spcPct val="0"/>
              </a:spcBef>
            </a:pPr>
            <a:r>
              <a:rPr lang="en-US" sz="5600" spc="56" dirty="0">
                <a:solidFill>
                  <a:srgbClr val="000000"/>
                </a:solidFill>
                <a:latin typeface="Glacial Indifference"/>
              </a:rPr>
              <a:t> </a:t>
            </a:r>
            <a:r>
              <a:rPr lang="zh-TW" altLang="en-US" sz="9600" spc="56" dirty="0">
                <a:solidFill>
                  <a:srgbClr val="000000"/>
                </a:solidFill>
                <a:latin typeface="微軟正黑體" panose="020B0604030504040204" pitchFamily="34" charset="-120"/>
                <a:ea typeface="微軟正黑體" panose="020B0604030504040204" pitchFamily="34" charset="-120"/>
              </a:rPr>
              <a:t>驚爆倫敦</a:t>
            </a:r>
            <a:endParaRPr lang="en-US" sz="9600" spc="56" dirty="0">
              <a:solidFill>
                <a:srgbClr val="000000"/>
              </a:solidFill>
              <a:latin typeface="微軟正黑體" panose="020B0604030504040204" pitchFamily="34" charset="-120"/>
              <a:ea typeface="微軟正黑體" panose="020B0604030504040204" pitchFamily="34" charset="-120"/>
            </a:endParaRPr>
          </a:p>
        </p:txBody>
      </p:sp>
      <p:pic>
        <p:nvPicPr>
          <p:cNvPr id="13" name="圖片 12" descr="timebomb02.jpg"/>
          <p:cNvPicPr>
            <a:picLocks noChangeAspect="1"/>
          </p:cNvPicPr>
          <p:nvPr/>
        </p:nvPicPr>
        <p:blipFill>
          <a:blip r:embed="rId14" cstate="print"/>
          <a:stretch>
            <a:fillRect/>
          </a:stretch>
        </p:blipFill>
        <p:spPr>
          <a:xfrm>
            <a:off x="1028699" y="3139654"/>
            <a:ext cx="6422639" cy="6966930"/>
          </a:xfrm>
          <a:prstGeom prst="rect">
            <a:avLst/>
          </a:prstGeom>
        </p:spPr>
      </p:pic>
      <p:sp>
        <p:nvSpPr>
          <p:cNvPr id="14" name="矩形 13"/>
          <p:cNvSpPr/>
          <p:nvPr/>
        </p:nvSpPr>
        <p:spPr>
          <a:xfrm>
            <a:off x="7854646" y="3139654"/>
            <a:ext cx="9144000" cy="6740307"/>
          </a:xfrm>
          <a:prstGeom prst="rect">
            <a:avLst/>
          </a:prstGeom>
        </p:spPr>
        <p:txBody>
          <a:bodyPr>
            <a:spAutoFit/>
          </a:bodyPr>
          <a:lstStyle/>
          <a:p>
            <a:r>
              <a:rPr lang="zh-TW" altLang="en-US" sz="5400" dirty="0">
                <a:latin typeface="微軟正黑體" panose="020B0604030504040204" pitchFamily="34" charset="-120"/>
                <a:ea typeface="微軟正黑體" panose="020B0604030504040204" pitchFamily="34" charset="-120"/>
              </a:rPr>
              <a:t>玩家分為夏洛克陣營與莫里亞蒂陣營，在四輪遊戲中，夏洛克陣營要剪掉五條「解除引線」，才能成功阻止炸彈引爆，而莫里亞蒂陣營則是要拖延夏洛克陣營回合或者引誘夏洛克陣營剪到「炸彈」直接引爆獲得勝利。</a:t>
            </a:r>
          </a:p>
        </p:txBody>
      </p:sp>
    </p:spTree>
    <p:extLst>
      <p:ext uri="{BB962C8B-B14F-4D97-AF65-F5344CB8AC3E}">
        <p14:creationId xmlns:p14="http://schemas.microsoft.com/office/powerpoint/2010/main" val="42871183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E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2762549" y="4421013"/>
            <a:ext cx="6610437" cy="1137510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074298">
            <a:off x="1955575" y="-7977356"/>
            <a:ext cx="13309117" cy="2290205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12884344" y="5197810"/>
            <a:ext cx="6610437" cy="1137510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2354" y="-850277"/>
            <a:ext cx="3329439" cy="432394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00000">
            <a:off x="14965919" y="7055834"/>
            <a:ext cx="3555228" cy="4617179"/>
          </a:xfrm>
          <a:prstGeom prst="rect">
            <a:avLst/>
          </a:prstGeom>
        </p:spPr>
      </p:pic>
      <p:sp>
        <p:nvSpPr>
          <p:cNvPr id="7" name="TextBox 7"/>
          <p:cNvSpPr txBox="1"/>
          <p:nvPr/>
        </p:nvSpPr>
        <p:spPr>
          <a:xfrm>
            <a:off x="3564552" y="3285197"/>
            <a:ext cx="11158895" cy="2884059"/>
          </a:xfrm>
          <a:prstGeom prst="rect">
            <a:avLst/>
          </a:prstGeom>
        </p:spPr>
        <p:txBody>
          <a:bodyPr wrap="square" lIns="0" tIns="0" rIns="0" bIns="0" rtlCol="0" anchor="t">
            <a:spAutoFit/>
          </a:bodyPr>
          <a:lstStyle/>
          <a:p>
            <a:pPr algn="ctr">
              <a:lnSpc>
                <a:spcPts val="24639"/>
              </a:lnSpc>
            </a:pPr>
            <a:r>
              <a:rPr lang="zh-TW" altLang="en-US" sz="17600" b="1" dirty="0">
                <a:solidFill>
                  <a:srgbClr val="2F665C"/>
                </a:solidFill>
                <a:latin typeface="微軟正黑體" panose="020B0604030504040204" pitchFamily="34" charset="-120"/>
                <a:ea typeface="微軟正黑體" panose="020B0604030504040204" pitchFamily="34" charset="-120"/>
              </a:rPr>
              <a:t>課程連結</a:t>
            </a:r>
            <a:endParaRPr lang="en-US" sz="17600" b="1" dirty="0">
              <a:solidFill>
                <a:srgbClr val="2F665C"/>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861734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900520">
            <a:off x="-1654511" y="4240199"/>
            <a:ext cx="5366422" cy="92344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12928" y="6505776"/>
            <a:ext cx="3329439" cy="43239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33487">
            <a:off x="15369461" y="-1975663"/>
            <a:ext cx="3779678" cy="650399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40572">
            <a:off x="15842951" y="-1282098"/>
            <a:ext cx="3329439" cy="432394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23665" y="-1619513"/>
            <a:ext cx="2752365" cy="473621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17259300" y="7137992"/>
            <a:ext cx="2752365" cy="473621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2894361"/>
            <a:ext cx="3329439" cy="4323947"/>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594580" y="8857413"/>
            <a:ext cx="3329439" cy="4323947"/>
          </a:xfrm>
          <a:prstGeom prst="rect">
            <a:avLst/>
          </a:prstGeom>
        </p:spPr>
      </p:pic>
      <p:sp>
        <p:nvSpPr>
          <p:cNvPr id="10" name="TextBox 10"/>
          <p:cNvSpPr txBox="1"/>
          <p:nvPr/>
        </p:nvSpPr>
        <p:spPr>
          <a:xfrm>
            <a:off x="575896" y="2277270"/>
            <a:ext cx="17136208" cy="5292090"/>
          </a:xfrm>
          <a:prstGeom prst="rect">
            <a:avLst/>
          </a:prstGeom>
        </p:spPr>
        <p:txBody>
          <a:bodyPr lIns="0" tIns="0" rIns="0" bIns="0" rtlCol="0" anchor="t">
            <a:spAutoFit/>
          </a:bodyPr>
          <a:lstStyle/>
          <a:p>
            <a:pPr>
              <a:lnSpc>
                <a:spcPts val="8400"/>
              </a:lnSpc>
              <a:spcBef>
                <a:spcPct val="0"/>
              </a:spcBef>
            </a:pPr>
            <a:r>
              <a:rPr lang="en-US" sz="5600" spc="56" dirty="0">
                <a:solidFill>
                  <a:srgbClr val="000000"/>
                </a:solidFill>
                <a:latin typeface="Glacial Indifference"/>
              </a:rPr>
              <a:t>       </a:t>
            </a:r>
            <a:r>
              <a:rPr lang="en-US" sz="5600" spc="56" dirty="0">
                <a:solidFill>
                  <a:srgbClr val="000000"/>
                </a:solidFill>
                <a:latin typeface="微軟正黑體" panose="020B0604030504040204" pitchFamily="34" charset="-120"/>
                <a:ea typeface="微軟正黑體" panose="020B0604030504040204" pitchFamily="34" charset="-120"/>
              </a:rPr>
              <a:t>在國文課中“燭之武退秦師”裡，燭之武利用說話技巧，讓秦王最後決定不攻打鄭國，可見一個人說話的技巧有多麼重要，若說錯一句話都可能帶來災禍，反之，只要你的說詞能夠讓人信服，也可能因此讓你脫離險境。</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900520">
            <a:off x="-1654511" y="4240199"/>
            <a:ext cx="5366422" cy="92344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12928" y="6505776"/>
            <a:ext cx="3329439" cy="43239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33487">
            <a:off x="15369461" y="-1975663"/>
            <a:ext cx="3779678" cy="650399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40572">
            <a:off x="15842951" y="-1282098"/>
            <a:ext cx="3329439" cy="432394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23665" y="-1619513"/>
            <a:ext cx="2752365" cy="473621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17259300" y="7137992"/>
            <a:ext cx="2752365" cy="473621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2894361"/>
            <a:ext cx="3329439" cy="4323947"/>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594580" y="8857413"/>
            <a:ext cx="3329439" cy="4323947"/>
          </a:xfrm>
          <a:prstGeom prst="rect">
            <a:avLst/>
          </a:prstGeom>
        </p:spPr>
      </p:pic>
      <p:sp>
        <p:nvSpPr>
          <p:cNvPr id="10" name="TextBox 10"/>
          <p:cNvSpPr txBox="1"/>
          <p:nvPr/>
        </p:nvSpPr>
        <p:spPr>
          <a:xfrm>
            <a:off x="476802" y="2810670"/>
            <a:ext cx="17506398" cy="4323946"/>
          </a:xfrm>
          <a:prstGeom prst="rect">
            <a:avLst/>
          </a:prstGeom>
        </p:spPr>
        <p:txBody>
          <a:bodyPr wrap="square" lIns="0" tIns="0" rIns="0" bIns="0" rtlCol="0" anchor="t">
            <a:spAutoFit/>
          </a:bodyPr>
          <a:lstStyle/>
          <a:p>
            <a:pPr>
              <a:lnSpc>
                <a:spcPts val="8400"/>
              </a:lnSpc>
              <a:spcBef>
                <a:spcPct val="0"/>
              </a:spcBef>
            </a:pPr>
            <a:r>
              <a:rPr lang="en-US" sz="5600" spc="56" dirty="0">
                <a:solidFill>
                  <a:srgbClr val="000000"/>
                </a:solidFill>
                <a:latin typeface="Glacial Indifference"/>
              </a:rPr>
              <a:t>        </a:t>
            </a:r>
            <a:r>
              <a:rPr lang="en-US" sz="5600" spc="56" dirty="0">
                <a:solidFill>
                  <a:srgbClr val="000000"/>
                </a:solidFill>
                <a:latin typeface="微軟正黑體" panose="020B0604030504040204" pitchFamily="34" charset="-120"/>
                <a:ea typeface="微軟正黑體" panose="020B0604030504040204" pitchFamily="34" charset="-120"/>
              </a:rPr>
              <a:t>而在國文談選的推理小說課程中，老師向我們介紹“竹籔中”這篇謀殺案故事，故事中每個人的供詞有真有假，每句話都存有疑點，需要透過邏輯思考及判斷力才能一步一步的推理出事實的真相。</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900520">
            <a:off x="-1654511" y="4240199"/>
            <a:ext cx="5366422" cy="92344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12928" y="6505776"/>
            <a:ext cx="3329439" cy="43239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33487">
            <a:off x="15369461" y="-1975663"/>
            <a:ext cx="3779678" cy="650399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40572">
            <a:off x="15842951" y="-1282098"/>
            <a:ext cx="3329439" cy="432394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23665" y="-1619513"/>
            <a:ext cx="2752365" cy="473621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17259300" y="7137992"/>
            <a:ext cx="2752365" cy="473621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2894361"/>
            <a:ext cx="3329439" cy="4323947"/>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594580" y="8857413"/>
            <a:ext cx="3329439" cy="4323947"/>
          </a:xfrm>
          <a:prstGeom prst="rect">
            <a:avLst/>
          </a:prstGeom>
        </p:spPr>
      </p:pic>
      <p:sp>
        <p:nvSpPr>
          <p:cNvPr id="10" name="TextBox 10"/>
          <p:cNvSpPr txBox="1"/>
          <p:nvPr/>
        </p:nvSpPr>
        <p:spPr>
          <a:xfrm>
            <a:off x="476802" y="2810670"/>
            <a:ext cx="17811198" cy="4308872"/>
          </a:xfrm>
          <a:prstGeom prst="rect">
            <a:avLst/>
          </a:prstGeom>
        </p:spPr>
        <p:txBody>
          <a:bodyPr lIns="0" tIns="0" rIns="0" bIns="0" rtlCol="0" anchor="t">
            <a:spAutoFit/>
          </a:bodyPr>
          <a:lstStyle/>
          <a:p>
            <a:pPr>
              <a:lnSpc>
                <a:spcPts val="8400"/>
              </a:lnSpc>
              <a:spcBef>
                <a:spcPct val="0"/>
              </a:spcBef>
            </a:pPr>
            <a:r>
              <a:rPr lang="zh-TW" altLang="en-US" sz="5600" spc="56" dirty="0">
                <a:solidFill>
                  <a:srgbClr val="000000"/>
                </a:solidFill>
                <a:latin typeface="微軟正黑體" panose="020B0604030504040204" pitchFamily="34" charset="-120"/>
                <a:ea typeface="微軟正黑體" panose="020B0604030504040204" pitchFamily="34" charset="-120"/>
              </a:rPr>
              <a:t>        </a:t>
            </a:r>
            <a:r>
              <a:rPr lang="en-US" sz="5600" spc="56" dirty="0">
                <a:solidFill>
                  <a:srgbClr val="000000"/>
                </a:solidFill>
                <a:latin typeface="微軟正黑體" panose="020B0604030504040204" pitchFamily="34" charset="-120"/>
                <a:ea typeface="微軟正黑體" panose="020B0604030504040204" pitchFamily="34" charset="-120"/>
              </a:rPr>
              <a:t>因此我們設計了這款桌遊，結合</a:t>
            </a:r>
            <a:r>
              <a:rPr lang="en-US" sz="5600" b="1" spc="56" dirty="0">
                <a:solidFill>
                  <a:srgbClr val="FF0000"/>
                </a:solidFill>
                <a:latin typeface="微軟正黑體" panose="020B0604030504040204" pitchFamily="34" charset="-120"/>
                <a:ea typeface="微軟正黑體" panose="020B0604030504040204" pitchFamily="34" charset="-120"/>
              </a:rPr>
              <a:t>邏輯推理</a:t>
            </a:r>
            <a:r>
              <a:rPr lang="en-US" sz="5600" spc="56" dirty="0">
                <a:solidFill>
                  <a:srgbClr val="000000"/>
                </a:solidFill>
                <a:latin typeface="微軟正黑體" panose="020B0604030504040204" pitchFamily="34" charset="-120"/>
                <a:ea typeface="微軟正黑體" panose="020B0604030504040204" pitchFamily="34" charset="-120"/>
              </a:rPr>
              <a:t>及運用</a:t>
            </a:r>
            <a:r>
              <a:rPr lang="en-US" sz="5600" b="1" spc="56" dirty="0">
                <a:solidFill>
                  <a:srgbClr val="FF0000"/>
                </a:solidFill>
                <a:latin typeface="微軟正黑體" panose="020B0604030504040204" pitchFamily="34" charset="-120"/>
                <a:ea typeface="微軟正黑體" panose="020B0604030504040204" pitchFamily="34" charset="-120"/>
              </a:rPr>
              <a:t>說話技巧</a:t>
            </a:r>
            <a:r>
              <a:rPr lang="en-US" sz="5600" spc="56" dirty="0">
                <a:solidFill>
                  <a:srgbClr val="000000"/>
                </a:solidFill>
                <a:latin typeface="微軟正黑體" panose="020B0604030504040204" pitchFamily="34" charset="-120"/>
                <a:ea typeface="微軟正黑體" panose="020B0604030504040204" pitchFamily="34" charset="-120"/>
              </a:rPr>
              <a:t>，玩家以不知道其他玩家的身份為前提，從每位玩家的口述中推理每個人的說詞及是否可信度並想辦法讓自己所屬的陣營獲得勝利。</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E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2762549" y="4421013"/>
            <a:ext cx="6610437" cy="1137510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074298">
            <a:off x="2192741" y="-7977356"/>
            <a:ext cx="13309117" cy="2290205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7082">
            <a:off x="12884344" y="5197810"/>
            <a:ext cx="6610437" cy="1137510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2354" y="-850277"/>
            <a:ext cx="3329439" cy="432394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100000">
            <a:off x="14965919" y="7055834"/>
            <a:ext cx="3555228" cy="4617179"/>
          </a:xfrm>
          <a:prstGeom prst="rect">
            <a:avLst/>
          </a:prstGeom>
        </p:spPr>
      </p:pic>
      <p:sp>
        <p:nvSpPr>
          <p:cNvPr id="7" name="TextBox 7"/>
          <p:cNvSpPr txBox="1"/>
          <p:nvPr/>
        </p:nvSpPr>
        <p:spPr>
          <a:xfrm>
            <a:off x="3476191" y="3591816"/>
            <a:ext cx="10742216" cy="2883225"/>
          </a:xfrm>
          <a:prstGeom prst="rect">
            <a:avLst/>
          </a:prstGeom>
        </p:spPr>
        <p:txBody>
          <a:bodyPr wrap="square" lIns="0" tIns="0" rIns="0" bIns="0" rtlCol="0" anchor="t">
            <a:spAutoFit/>
          </a:bodyPr>
          <a:lstStyle/>
          <a:p>
            <a:pPr algn="ctr">
              <a:lnSpc>
                <a:spcPts val="24639"/>
              </a:lnSpc>
            </a:pPr>
            <a:r>
              <a:rPr lang="en-US" sz="17600" b="1" dirty="0" err="1">
                <a:solidFill>
                  <a:srgbClr val="2F665C"/>
                </a:solidFill>
                <a:latin typeface="微軟正黑體" panose="020B0604030504040204" pitchFamily="34" charset="-120"/>
                <a:ea typeface="微軟正黑體" panose="020B0604030504040204" pitchFamily="34" charset="-120"/>
              </a:rPr>
              <a:t>遊戲說明</a:t>
            </a:r>
            <a:endParaRPr lang="en-US" sz="17600" b="1" dirty="0">
              <a:solidFill>
                <a:srgbClr val="2F665C"/>
              </a:solidFill>
              <a:latin typeface="微軟正黑體" panose="020B0604030504040204" pitchFamily="34" charset="-120"/>
              <a:ea typeface="微軟正黑體"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E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2129732" y="-6176215"/>
            <a:ext cx="13156500" cy="2263943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454084" y="-1820082"/>
            <a:ext cx="3889327" cy="505107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399350" y="7096226"/>
            <a:ext cx="3885736" cy="504641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120750">
            <a:off x="15881887" y="7422600"/>
            <a:ext cx="3329189" cy="572879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677401">
            <a:off x="-1082399" y="-2522508"/>
            <a:ext cx="3329189" cy="5728799"/>
          </a:xfrm>
          <a:prstGeom prst="rect">
            <a:avLst/>
          </a:prstGeom>
        </p:spPr>
      </p:pic>
      <p:sp>
        <p:nvSpPr>
          <p:cNvPr id="7" name="TextBox 7"/>
          <p:cNvSpPr txBox="1"/>
          <p:nvPr/>
        </p:nvSpPr>
        <p:spPr>
          <a:xfrm>
            <a:off x="2438400" y="952500"/>
            <a:ext cx="14785137" cy="6448385"/>
          </a:xfrm>
          <a:prstGeom prst="rect">
            <a:avLst/>
          </a:prstGeom>
        </p:spPr>
        <p:txBody>
          <a:bodyPr lIns="0" tIns="0" rIns="0" bIns="0" rtlCol="0" anchor="t">
            <a:spAutoFit/>
          </a:bodyPr>
          <a:lstStyle/>
          <a:p>
            <a:pPr>
              <a:lnSpc>
                <a:spcPts val="8534"/>
              </a:lnSpc>
              <a:spcBef>
                <a:spcPct val="0"/>
              </a:spcBef>
            </a:pPr>
            <a:r>
              <a:rPr lang="en-US" sz="5689" spc="56" dirty="0">
                <a:solidFill>
                  <a:srgbClr val="000000"/>
                </a:solidFill>
                <a:latin typeface="微軟正黑體" panose="020B0604030504040204" pitchFamily="34" charset="-120"/>
                <a:ea typeface="微軟正黑體" panose="020B0604030504040204" pitchFamily="34" charset="-120"/>
              </a:rPr>
              <a:t>遊戲共</a:t>
            </a:r>
            <a:r>
              <a:rPr lang="en-US" sz="5689" b="1" spc="56" dirty="0">
                <a:solidFill>
                  <a:srgbClr val="2F665C"/>
                </a:solidFill>
                <a:latin typeface="微軟正黑體" panose="020B0604030504040204" pitchFamily="34" charset="-120"/>
                <a:ea typeface="微軟正黑體" panose="020B0604030504040204" pitchFamily="34" charset="-120"/>
              </a:rPr>
              <a:t>4輪</a:t>
            </a:r>
            <a:r>
              <a:rPr lang="en-US" sz="5689" spc="56" dirty="0">
                <a:solidFill>
                  <a:srgbClr val="000000"/>
                </a:solidFill>
                <a:latin typeface="微軟正黑體" panose="020B0604030504040204" pitchFamily="34" charset="-120"/>
                <a:ea typeface="微軟正黑體" panose="020B0604030504040204" pitchFamily="34" charset="-120"/>
              </a:rPr>
              <a:t>，玩家</a:t>
            </a:r>
            <a:r>
              <a:rPr lang="en-US" sz="5689" b="1" spc="56" dirty="0">
                <a:solidFill>
                  <a:srgbClr val="2F665C"/>
                </a:solidFill>
                <a:latin typeface="微軟正黑體" panose="020B0604030504040204" pitchFamily="34" charset="-120"/>
                <a:ea typeface="微軟正黑體" panose="020B0604030504040204" pitchFamily="34" charset="-120"/>
              </a:rPr>
              <a:t>6人</a:t>
            </a:r>
            <a:r>
              <a:rPr lang="en-US" sz="5689" spc="56" dirty="0">
                <a:solidFill>
                  <a:srgbClr val="000000"/>
                </a:solidFill>
                <a:latin typeface="微軟正黑體" panose="020B0604030504040204" pitchFamily="34" charset="-120"/>
                <a:ea typeface="微軟正黑體" panose="020B0604030504040204" pitchFamily="34" charset="-120"/>
              </a:rPr>
              <a:t>依序抽卡牌，</a:t>
            </a:r>
          </a:p>
          <a:p>
            <a:pPr>
              <a:lnSpc>
                <a:spcPts val="8534"/>
              </a:lnSpc>
              <a:spcBef>
                <a:spcPct val="0"/>
              </a:spcBef>
            </a:pPr>
            <a:r>
              <a:rPr lang="en-US" sz="5689" spc="56" dirty="0">
                <a:solidFill>
                  <a:srgbClr val="000000"/>
                </a:solidFill>
                <a:latin typeface="微軟正黑體" panose="020B0604030504040204" pitchFamily="34" charset="-120"/>
                <a:ea typeface="微軟正黑體" panose="020B0604030504040204" pitchFamily="34" charset="-120"/>
              </a:rPr>
              <a:t>每輪共可抽</a:t>
            </a:r>
            <a:r>
              <a:rPr lang="en-US" sz="5689" b="1" spc="56" dirty="0">
                <a:solidFill>
                  <a:srgbClr val="2F665C"/>
                </a:solidFill>
                <a:latin typeface="微軟正黑體" panose="020B0604030504040204" pitchFamily="34" charset="-120"/>
                <a:ea typeface="微軟正黑體" panose="020B0604030504040204" pitchFamily="34" charset="-120"/>
              </a:rPr>
              <a:t>6張卡牌</a:t>
            </a:r>
            <a:r>
              <a:rPr lang="en-US" sz="5689" spc="56" dirty="0">
                <a:latin typeface="微軟正黑體" panose="020B0604030504040204" pitchFamily="34" charset="-120"/>
                <a:ea typeface="微軟正黑體" panose="020B0604030504040204" pitchFamily="34" charset="-120"/>
              </a:rPr>
              <a:t>，</a:t>
            </a:r>
          </a:p>
          <a:p>
            <a:pPr>
              <a:lnSpc>
                <a:spcPts val="8534"/>
              </a:lnSpc>
              <a:spcBef>
                <a:spcPct val="0"/>
              </a:spcBef>
            </a:pPr>
            <a:r>
              <a:rPr lang="en-US" sz="5689" spc="56" dirty="0">
                <a:solidFill>
                  <a:srgbClr val="000000"/>
                </a:solidFill>
                <a:latin typeface="微軟正黑體" panose="020B0604030504040204" pitchFamily="34" charset="-120"/>
                <a:ea typeface="微軟正黑體" panose="020B0604030504040204" pitchFamily="34" charset="-120"/>
              </a:rPr>
              <a:t>所有玩家在</a:t>
            </a:r>
            <a:r>
              <a:rPr lang="en-US" sz="5689" b="1" spc="56" dirty="0">
                <a:solidFill>
                  <a:srgbClr val="2F665C"/>
                </a:solidFill>
                <a:latin typeface="微軟正黑體" panose="020B0604030504040204" pitchFamily="34" charset="-120"/>
                <a:ea typeface="微軟正黑體" panose="020B0604030504040204" pitchFamily="34" charset="-120"/>
              </a:rPr>
              <a:t>4輪</a:t>
            </a:r>
            <a:r>
              <a:rPr lang="en-US" sz="5689" spc="56" dirty="0">
                <a:solidFill>
                  <a:srgbClr val="000000"/>
                </a:solidFill>
                <a:latin typeface="微軟正黑體" panose="020B0604030504040204" pitchFamily="34" charset="-120"/>
                <a:ea typeface="微軟正黑體" panose="020B0604030504040204" pitchFamily="34" charset="-120"/>
              </a:rPr>
              <a:t>內抽完</a:t>
            </a:r>
            <a:r>
              <a:rPr lang="en-US" sz="5689" b="1" spc="56" dirty="0">
                <a:solidFill>
                  <a:srgbClr val="2F665C"/>
                </a:solidFill>
                <a:latin typeface="微軟正黑體" panose="020B0604030504040204" pitchFamily="34" charset="-120"/>
                <a:ea typeface="微軟正黑體" panose="020B0604030504040204" pitchFamily="34" charset="-120"/>
              </a:rPr>
              <a:t>6張</a:t>
            </a:r>
            <a:r>
              <a:rPr lang="en-US" sz="5689" b="1" spc="56" dirty="0">
                <a:solidFill>
                  <a:srgbClr val="D6C700"/>
                </a:solidFill>
                <a:latin typeface="微軟正黑體" panose="020B0604030504040204" pitchFamily="34" charset="-120"/>
                <a:ea typeface="微軟正黑體" panose="020B0604030504040204" pitchFamily="34" charset="-120"/>
              </a:rPr>
              <a:t>金蘋果</a:t>
            </a:r>
            <a:r>
              <a:rPr lang="en-US" sz="5689" spc="56" dirty="0">
                <a:solidFill>
                  <a:srgbClr val="000000"/>
                </a:solidFill>
                <a:latin typeface="微軟正黑體" panose="020B0604030504040204" pitchFamily="34" charset="-120"/>
                <a:ea typeface="微軟正黑體" panose="020B0604030504040204" pitchFamily="34" charset="-120"/>
              </a:rPr>
              <a:t>卡牌，</a:t>
            </a:r>
          </a:p>
          <a:p>
            <a:pPr>
              <a:lnSpc>
                <a:spcPts val="8534"/>
              </a:lnSpc>
              <a:spcBef>
                <a:spcPct val="0"/>
              </a:spcBef>
            </a:pPr>
            <a:r>
              <a:rPr lang="en-US" sz="5689" spc="56" dirty="0" err="1">
                <a:solidFill>
                  <a:srgbClr val="000000"/>
                </a:solidFill>
                <a:latin typeface="微軟正黑體" panose="020B0604030504040204" pitchFamily="34" charset="-120"/>
                <a:ea typeface="微軟正黑體" panose="020B0604030504040204" pitchFamily="34" charset="-120"/>
              </a:rPr>
              <a:t>則</a:t>
            </a:r>
            <a:r>
              <a:rPr lang="en-US" sz="5689" b="1" spc="56" dirty="0" err="1">
                <a:solidFill>
                  <a:srgbClr val="2F665C"/>
                </a:solidFill>
                <a:latin typeface="微軟正黑體" panose="020B0604030504040204" pitchFamily="34" charset="-120"/>
                <a:ea typeface="微軟正黑體" panose="020B0604030504040204" pitchFamily="34" charset="-120"/>
              </a:rPr>
              <a:t>好人</a:t>
            </a:r>
            <a:r>
              <a:rPr lang="en-US" sz="5689" spc="56" dirty="0" err="1">
                <a:solidFill>
                  <a:srgbClr val="000000"/>
                </a:solidFill>
                <a:latin typeface="微軟正黑體" panose="020B0604030504040204" pitchFamily="34" charset="-120"/>
                <a:ea typeface="微軟正黑體" panose="020B0604030504040204" pitchFamily="34" charset="-120"/>
              </a:rPr>
              <a:t>陣營</a:t>
            </a:r>
            <a:r>
              <a:rPr lang="en-US" sz="5689" b="1" spc="56" dirty="0" err="1">
                <a:solidFill>
                  <a:srgbClr val="2F665C"/>
                </a:solidFill>
                <a:latin typeface="微軟正黑體" panose="020B0604030504040204" pitchFamily="34" charset="-120"/>
                <a:ea typeface="微軟正黑體" panose="020B0604030504040204" pitchFamily="34" charset="-120"/>
              </a:rPr>
              <a:t>獲勝</a:t>
            </a:r>
            <a:r>
              <a:rPr lang="en-US" sz="5689" spc="56" dirty="0">
                <a:latin typeface="微軟正黑體" panose="020B0604030504040204" pitchFamily="34" charset="-120"/>
                <a:ea typeface="微軟正黑體" panose="020B0604030504040204" pitchFamily="34" charset="-120"/>
              </a:rPr>
              <a:t>；</a:t>
            </a:r>
          </a:p>
          <a:p>
            <a:pPr>
              <a:lnSpc>
                <a:spcPts val="8534"/>
              </a:lnSpc>
              <a:spcBef>
                <a:spcPct val="0"/>
              </a:spcBef>
            </a:pPr>
            <a:r>
              <a:rPr lang="en-US" sz="5689" b="1" spc="56" dirty="0">
                <a:solidFill>
                  <a:srgbClr val="2F665C"/>
                </a:solidFill>
                <a:latin typeface="微軟正黑體" panose="020B0604030504040204" pitchFamily="34" charset="-120"/>
                <a:ea typeface="微軟正黑體" panose="020B0604030504040204" pitchFamily="34" charset="-120"/>
              </a:rPr>
              <a:t>4輪</a:t>
            </a:r>
            <a:r>
              <a:rPr lang="en-US" sz="5689" spc="56" dirty="0">
                <a:solidFill>
                  <a:srgbClr val="000000"/>
                </a:solidFill>
                <a:latin typeface="微軟正黑體" panose="020B0604030504040204" pitchFamily="34" charset="-120"/>
                <a:ea typeface="微軟正黑體" panose="020B0604030504040204" pitchFamily="34" charset="-120"/>
              </a:rPr>
              <a:t>中抽到一次</a:t>
            </a:r>
            <a:r>
              <a:rPr lang="en-US" sz="5689" b="1" spc="56" dirty="0">
                <a:solidFill>
                  <a:srgbClr val="60055C"/>
                </a:solidFill>
                <a:latin typeface="微軟正黑體" panose="020B0604030504040204" pitchFamily="34" charset="-120"/>
                <a:ea typeface="微軟正黑體" panose="020B0604030504040204" pitchFamily="34" charset="-120"/>
              </a:rPr>
              <a:t>毒蘋果</a:t>
            </a:r>
            <a:r>
              <a:rPr lang="en-US" sz="5689" spc="56" dirty="0">
                <a:solidFill>
                  <a:srgbClr val="000000"/>
                </a:solidFill>
                <a:latin typeface="微軟正黑體" panose="020B0604030504040204" pitchFamily="34" charset="-120"/>
                <a:ea typeface="微軟正黑體" panose="020B0604030504040204" pitchFamily="34" charset="-120"/>
              </a:rPr>
              <a:t>卡牌，</a:t>
            </a:r>
          </a:p>
          <a:p>
            <a:pPr>
              <a:lnSpc>
                <a:spcPts val="8534"/>
              </a:lnSpc>
              <a:spcBef>
                <a:spcPct val="0"/>
              </a:spcBef>
            </a:pPr>
            <a:r>
              <a:rPr lang="en-US" sz="5689" spc="56" dirty="0" err="1">
                <a:solidFill>
                  <a:srgbClr val="000000"/>
                </a:solidFill>
                <a:latin typeface="微軟正黑體" panose="020B0604030504040204" pitchFamily="34" charset="-120"/>
                <a:ea typeface="微軟正黑體" panose="020B0604030504040204" pitchFamily="34" charset="-120"/>
              </a:rPr>
              <a:t>則</a:t>
            </a:r>
            <a:r>
              <a:rPr lang="en-US" sz="5689" b="1" spc="56" dirty="0" err="1">
                <a:solidFill>
                  <a:srgbClr val="2F665C"/>
                </a:solidFill>
                <a:latin typeface="微軟正黑體" panose="020B0604030504040204" pitchFamily="34" charset="-120"/>
                <a:ea typeface="微軟正黑體" panose="020B0604030504040204" pitchFamily="34" charset="-120"/>
              </a:rPr>
              <a:t>邪惡</a:t>
            </a:r>
            <a:r>
              <a:rPr lang="en-US" sz="5689" spc="56" dirty="0" err="1">
                <a:solidFill>
                  <a:srgbClr val="000000"/>
                </a:solidFill>
                <a:latin typeface="微軟正黑體" panose="020B0604030504040204" pitchFamily="34" charset="-120"/>
                <a:ea typeface="微軟正黑體" panose="020B0604030504040204" pitchFamily="34" charset="-120"/>
              </a:rPr>
              <a:t>陣營</a:t>
            </a:r>
            <a:r>
              <a:rPr lang="en-US" sz="5689" b="1" spc="56" dirty="0" err="1">
                <a:solidFill>
                  <a:srgbClr val="2F665C"/>
                </a:solidFill>
                <a:latin typeface="微軟正黑體" panose="020B0604030504040204" pitchFamily="34" charset="-120"/>
                <a:ea typeface="微軟正黑體" panose="020B0604030504040204" pitchFamily="34" charset="-120"/>
              </a:rPr>
              <a:t>獲勝</a:t>
            </a:r>
            <a:r>
              <a:rPr lang="en-US" sz="5689" spc="56" dirty="0">
                <a:latin typeface="微軟正黑體" panose="020B0604030504040204" pitchFamily="34" charset="-120"/>
                <a:ea typeface="微軟正黑體" panose="020B0604030504040204" pitchFamily="34" charset="-120"/>
              </a:rPr>
              <a:t>。</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428</Words>
  <Application>Microsoft Office PowerPoint</Application>
  <PresentationFormat>自訂</PresentationFormat>
  <Paragraphs>67</Paragraphs>
  <Slides>27</Slides>
  <Notes>2</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27</vt:i4>
      </vt:variant>
    </vt:vector>
  </HeadingPairs>
  <TitlesOfParts>
    <vt:vector size="33" baseType="lpstr">
      <vt:lpstr>Arial</vt:lpstr>
      <vt:lpstr>新細明體</vt:lpstr>
      <vt:lpstr>Glacial Indifference</vt:lpstr>
      <vt:lpstr>微軟正黑體</vt:lpstr>
      <vt:lpstr>Calibri</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 Resources</dc:title>
  <dc:creator>盧佩婕</dc:creator>
  <cp:lastModifiedBy>升學組長</cp:lastModifiedBy>
  <cp:revision>22</cp:revision>
  <dcterms:created xsi:type="dcterms:W3CDTF">2006-08-16T00:00:00Z</dcterms:created>
  <dcterms:modified xsi:type="dcterms:W3CDTF">2021-01-12T06:21:42Z</dcterms:modified>
  <dc:identifier>DAERmqVZF4c</dc:identifier>
</cp:coreProperties>
</file>