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comments/comment1.xml" ContentType="application/vnd.openxmlformats-officedocument.presentationml.comments+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56" r:id="rId2"/>
    <p:sldId id="1025" r:id="rId3"/>
    <p:sldId id="257" r:id="rId4"/>
    <p:sldId id="875" r:id="rId5"/>
    <p:sldId id="849" r:id="rId6"/>
    <p:sldId id="309" r:id="rId7"/>
    <p:sldId id="308" r:id="rId8"/>
    <p:sldId id="847" r:id="rId9"/>
    <p:sldId id="807" r:id="rId10"/>
    <p:sldId id="1027" r:id="rId11"/>
    <p:sldId id="852" r:id="rId12"/>
    <p:sldId id="1028" r:id="rId13"/>
    <p:sldId id="803" r:id="rId14"/>
    <p:sldId id="1034" r:id="rId15"/>
    <p:sldId id="1029" r:id="rId16"/>
    <p:sldId id="1030" r:id="rId17"/>
    <p:sldId id="846" r:id="rId18"/>
    <p:sldId id="850" r:id="rId19"/>
    <p:sldId id="1032" r:id="rId20"/>
    <p:sldId id="855" r:id="rId21"/>
    <p:sldId id="860" r:id="rId22"/>
    <p:sldId id="878" r:id="rId23"/>
    <p:sldId id="412" r:id="rId24"/>
    <p:sldId id="456" r:id="rId25"/>
    <p:sldId id="395" r:id="rId26"/>
    <p:sldId id="394" r:id="rId27"/>
    <p:sldId id="879" r:id="rId28"/>
    <p:sldId id="880" r:id="rId29"/>
    <p:sldId id="881" r:id="rId30"/>
    <p:sldId id="884" r:id="rId31"/>
    <p:sldId id="882" r:id="rId32"/>
    <p:sldId id="883" r:id="rId33"/>
    <p:sldId id="889" r:id="rId34"/>
    <p:sldId id="1026" r:id="rId35"/>
    <p:sldId id="258" r:id="rId36"/>
    <p:sldId id="260" r:id="rId37"/>
    <p:sldId id="886" r:id="rId38"/>
    <p:sldId id="888" r:id="rId39"/>
    <p:sldId id="1033" r:id="rId40"/>
    <p:sldId id="1035" r:id="rId41"/>
    <p:sldId id="313" r:id="rId42"/>
    <p:sldId id="353" r:id="rId43"/>
    <p:sldId id="259" r:id="rId44"/>
    <p:sldId id="1078" r:id="rId45"/>
    <p:sldId id="1042" r:id="rId46"/>
    <p:sldId id="271" r:id="rId47"/>
    <p:sldId id="277" r:id="rId48"/>
    <p:sldId id="279" r:id="rId49"/>
    <p:sldId id="292" r:id="rId50"/>
    <p:sldId id="272" r:id="rId51"/>
    <p:sldId id="303" r:id="rId52"/>
    <p:sldId id="302" r:id="rId53"/>
    <p:sldId id="268" r:id="rId54"/>
    <p:sldId id="1114" r:id="rId55"/>
    <p:sldId id="1081" r:id="rId56"/>
    <p:sldId id="1056" r:id="rId57"/>
    <p:sldId id="1024" r:id="rId58"/>
    <p:sldId id="1068" r:id="rId59"/>
    <p:sldId id="1085" r:id="rId60"/>
    <p:sldId id="1084" r:id="rId61"/>
    <p:sldId id="876" r:id="rId62"/>
    <p:sldId id="1116" r:id="rId63"/>
    <p:sldId id="1117" r:id="rId64"/>
    <p:sldId id="1115" r:id="rId65"/>
    <p:sldId id="1086" r:id="rId66"/>
    <p:sldId id="1082" r:id="rId67"/>
    <p:sldId id="1118" r:id="rId68"/>
    <p:sldId id="511" r:id="rId69"/>
    <p:sldId id="1112" r:id="rId70"/>
    <p:sldId id="1087" r:id="rId71"/>
    <p:sldId id="1088" r:id="rId72"/>
    <p:sldId id="1089" r:id="rId73"/>
    <p:sldId id="1090" r:id="rId74"/>
    <p:sldId id="376" r:id="rId75"/>
    <p:sldId id="1062" r:id="rId76"/>
    <p:sldId id="520" r:id="rId77"/>
    <p:sldId id="1092" r:id="rId78"/>
    <p:sldId id="1093" r:id="rId79"/>
    <p:sldId id="1094" r:id="rId80"/>
    <p:sldId id="1099" r:id="rId81"/>
    <p:sldId id="1100" r:id="rId82"/>
    <p:sldId id="1101" r:id="rId83"/>
    <p:sldId id="436" r:id="rId84"/>
    <p:sldId id="437" r:id="rId85"/>
    <p:sldId id="438" r:id="rId86"/>
    <p:sldId id="1108" r:id="rId87"/>
    <p:sldId id="1102" r:id="rId88"/>
    <p:sldId id="1103" r:id="rId89"/>
    <p:sldId id="1107" r:id="rId90"/>
    <p:sldId id="1105" r:id="rId91"/>
    <p:sldId id="1104" r:id="rId92"/>
    <p:sldId id="810" r:id="rId93"/>
    <p:sldId id="809" r:id="rId94"/>
    <p:sldId id="819" r:id="rId95"/>
    <p:sldId id="866" r:id="rId96"/>
    <p:sldId id="868" r:id="rId97"/>
    <p:sldId id="865" r:id="rId98"/>
    <p:sldId id="1109" r:id="rId99"/>
    <p:sldId id="1106" r:id="rId100"/>
    <p:sldId id="1110" r:id="rId101"/>
    <p:sldId id="1111" r:id="rId10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75" autoAdjust="0"/>
  </p:normalViewPr>
  <p:slideViewPr>
    <p:cSldViewPr snapToGrid="0">
      <p:cViewPr varScale="1">
        <p:scale>
          <a:sx n="46" d="100"/>
          <a:sy n="46" d="100"/>
        </p:scale>
        <p:origin x="90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30T18:32:07.527" idx="1">
    <p:pos x="7680" y="0"/>
    <p:text/>
    <p:extLst>
      <p:ext uri="{C676402C-5697-4E1C-873F-D02D1690AC5C}">
        <p15:threadingInfo xmlns:p15="http://schemas.microsoft.com/office/powerpoint/2012/main" timeZoneBias="-480"/>
      </p:ext>
    </p:extLst>
  </p:cm>
  <p:cm authorId="1" dt="2020-07-30T18:32:10.517" idx="2">
    <p:pos x="10" y="10"/>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16T17:16:12.394" idx="1">
    <p:pos x="10" y="10"/>
    <p:text/>
    <p:extLst>
      <p:ext uri="{C676402C-5697-4E1C-873F-D02D1690AC5C}">
        <p15:threadingInfo xmlns:p15="http://schemas.microsoft.com/office/powerpoint/2012/main" timeZoneBias="-480"/>
      </p:ext>
    </p:extLst>
  </p:cm>
</p:cmLst>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1:03:10.49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0 147 0,'78'0'16,"0"0"-16,0 0 15,0 0-15,0 0 16,-38 0 140,-1 0-140,78 0-16,39 0 16,40 0-16,38 0 15,-39 0 1,-38 0-16,-40 0 15,-39 0-15,0 0 235,-39 0-220,118 0-15,38 0 16,39 0 0,-116 0-16,116 0 0,1 0 15,-79 0 1,-39 0-16,-39 0 16,-39 0 109,40 0-125,77 0 15,39 0-15,1 0 16,-1 0-16,39 0 15,-38 0-15,-40 0 16,0 0-16,-77 0 16,-1 0 140,-39 0-125,39 0-31,78 0 16,1 0-16,38 0 15,79 0-15,-79 0 16,0 0-16,-38 0 16,-79 0-16,0 0 78,-39 0-63,39 39-15,0-39 16,-39 0-16,79 39 16,-1-39-16,-39 0 15,-39 0-15,0 0 110,0 40-110,0-40 15,79 0-15,-1 0 16,-39 0-16,0 0 16,39 0-16,-78 0 15,0 0 516,-39-40-499</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1:05:18.901"/>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0 225 0,'39'0'78,"-39"-39"-62,39 39-16,0 0 15,0 0-15,39-39 16,1 39-16,-40-39 16,39 39-16,39 0 15,-39-39 1,-39 39-16,39 0 15,40 0-15,-40 0 16,39 0-16,39 0 16,1 0-16,38 0 15,-39 0-15,40 0 16,-40 0-16,-39 0 16,1 0-1,-1 0-15,-78 0 125,39 0-125,39 0 16,40 0-16,38 0 15,0 0-15,1 0 16,38 0-16,-38 0 16,-40 0-16,-78 0 15,39 0-15,-39 0 16</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1:05:25.79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0,'39'0'172,"118"0"-172,38 0 16,0 39-16,40-39 15,-40 0 1,1 0-16,-79 0 16,-39 0-16,-39 0 47,0 0-32,0 0-15,78 0 16,40 0-16,-1 0 15,-39 0-15,1 0 16,-1 0-16,0 0 16,0 39-16,-39-39 15,1 0-15,-40 0 16,0 0 31,78 0-16,-39 0-31,39 39 16,-39-39-16,1 0 15,-1 0-15,78 0 16,-39 0-16,1 0 16,-79 0-16,39 0 156,39 0-156,0 0 15,0 0-15,1 0 16,-1 0-16,-39 0 16,0 0-16,0 0 15,1 0 985,38 0-984,0 0-16,39 0 16,-38 0-1,-1 0-15,0 0 16,-78 0 109,78 0-125,1 0 15,38 0-15,-39 0 16,0 0-16,40 0 16,-40 0-16,-78 0 15,0 0-15,0 0 157,39 0-142,39 0 1,-38 0-16,-1 0 31,-39 0 672,0 0-703,39 0 16,39 0-16,-39 0 15,-38 0 1079,-1 0-563,0 0-484,0 0 313,-39-39-345,0 0 1,0 0 0</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1:05:27.77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15 0,'117'0'31,"78"0"-15,79 0-16,-1 0 15,-77 0-15,-1 0 16,-39 0-16,-38 0 16,-1 0-16,0 0 15,0 0-15,-39 0 16,-39 0-16,1 0 62,38 0-62,0 0 16,78 0-16,0 0 16,-38 0-16,-40 0 15,39 0-15,0 0 16,-78 0-16,40 39 15,-40-39 32,0 0-47,39 0 16,78 39 0,40-39-16,-40 0 0,0 0 15,0 0 1,1 0-1,-1 39-15,-78-39 16,0 0-16,1 0 78,-1 0-62,-39 0-1,39 0-15,0 0 16,39 0-16,-39 0 16,40 39-16,38-39 15,-39 0-15,0 0 16,1 0-16,-40 0 16</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1:05:31.14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0,'117'0'62,"-39"0"-62,78 0 16,1 0-16,-1 0 16,0 0-16,-78 0 15,40 0-15,-40 39 78,0-39-78,39 0 16,39 0-16,1 39 16,38-39-16,40 0 15,-40 0-15,-39 0 16,1 0-16,-79 0 15,0 0-15,-39 0 79,39 0-64,39 0-15,-39 0 16,157 39-16,-79-39 15,40 0-15,-1 0 16,0 0-16,-38 0 16,-40 0-16,-78 0 93,0 0-93,39 40 16,-39-40-16,79 39 16,-40-39-16,39 0 15,-78 39-15,39-39 16,0 0 0,-39 0 843,0 39-859</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1:05:39.64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0 119 0,'79'0'296,"155"0"-280,118-78-16,38 78 16,40 0-16,39 0 15,-156 0-15,39 0 16,-79 0-16,-117 0 16,-117 0 62,40 0-78,-40 0 15,39 0-15,78 0 16,40 0 0,-1 0-16,78 0 15,1 0-15,0 0 16,-1 0-16,-117 0 0,-38 0 15,-79 0-15,39 0 16,-39 0 78,0 0-79,78 39 1,40-39-16,-1 0 16,-39 0-16,118 0 15,-118 0-15,39 0 16,-78 0-16,-39 0 16,0 0 468,0 0-468,1 0-16,77 0 15,0 0-15,-39 0 16,-78 39 1015,0 0-1015,-39 0-1</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3:36.921"/>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39 0,'0'-39'110,"274"39"30,-79 0-124,79 0-16,-1 0 16,1 0-16,-79 0 15,-78 0-15,-78 0 188,40 0-188,38 0 15,39 0-15,0 0 16,-77 39-16,77-39 16,0 0-16,-39 39 15,-77-39-15,38 0 16,-39 0 93,0 39-93,117-39-16,0 0 15,40 0 1,38 0-16,-38 0 16,-1 0-16,-39 0 15,-38 0-15,-40 0 16,39 0-16,-39 0 16,-39 0 124,39 0-124,79 0-16,-1 0 15,-39 0-15,40 0 16,38 0-16,78 0 31,1 0-31,-40 0 16,-116 0-16,38 0 16,-39 0-16,0 0 0,-77 0 0,-1 0 15,0 0 32,0 0-31,78 0-16,0 0 15,40 0-15,-40 0 16,39 0-16,0 0 16,1 0-16,-40 0 15,-39 0-15,0 0 16,0 0 46,-39 0-62,79 0 16,-1 0-16,39 0 16,40 0-16,-40 0 15,-39 0-15,39 0 16,-38 0-16,-40 0 78,0 0-62,39 0-16,-78 0 15,79 0-15,38 0 16,-39 0-16,-39 0 31,0 0-31,-39 0 16,40 0 62,-1 0-63,0 0-15,39 0 16,39 0-16,40 0 16,-40 0-16,0 39 15,1-39-15,-79 0 16,39 0-16,-39 0 62,40 39-46,-1-39-16,-39 39 16,39-39-16,39 0 15,-38 0-15,-40 0 16,0 0-16,0 0 281,-39 0-265,39 0-16,-39 0 15,40 0 1,-40 0 0,-78-39 374,-79 0-374,-38-39-16</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3:40.921"/>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5 0,'156'0'172,"39"0"-156,40 0-16,78 0 15,-40 0-15,-38 0 16,-118 0-16,0 0 15,-39 0-15,-39 0 16,-39 39 0,117 0-16,40-39 15,38 39-15,79-39 16,38 0-16,40 0 16,39 0-16,39 0 15,-118 0-15,-38 0 16,-79 0-16,-78 0 15,-38 0 48,-40 0-63,39 0 16,0 0-1,0 0-15,39 0 16,1 0-16,-1 0 15,-78 0-15,39 0 16,0 0-16,-39 0 63,0 0-48,39 0-15,40 0 16,38 0-16,0 0 15,40 0-15,-1 0 16,157 0-16,-79 0 16,1 0-16,-79 0 15,1 0-15,38 39 16,-39-39-16,1 0 16,-40 0-16,-39 0 15,40 0-15,-40 0 16,0 0-16,0 0 15,1 0-15,-1 0 16,-78 0-16,78 0 16,-39 0-16,-39 0 125,0 0-110,1 0-15,77 0 16,0 0-16,39 0 16,-38 0-16,38 0 15,-39 0-15,0 0 16,-78 0-16,40 0 15,-40 0 142,39 0-142,39 0 1,39 0-16,-38 0 16,-1-39-16,39 39 15,-39 0-15,-78 0 16,40 0 390,-40 0-406,0 0 16,39-39-16,0 39 15,-39 0-15,39-39 16,0 39-16,-39-39 750</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3:46.71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99 0,'78'0'203,"313"0"-187,78-78-16,39 78 15,78 0-15,39 0 16,-39 0 0,1 0-16,-119 0 15,-116 0-15,-196 0 16,-38 0-16,-79 0 62,0 0-62,39 0 16,78 0-16,40 0 16,116 78-16,-77-78 15,38 0-15,1 0 16,-40 0-16,-38 0 16,-40 0-16,0 0 15,-38 0-15,-1 0 16,0 0-16,0 0 15,-39 0 1,40 0-16,-40 0 16,0 0-16,39 0 15,0 0-15,1 0 16,-40 0-16,39 0 16,0 0-16,0 0 15,1 0-15,-1 0 16,39 0-16,1 0 15,-1 0-15,-39 0 16,39 0-16,40 0 16,-40 39-16,0-39 15,1 0-15,-1 0 16,0 0-16,1 39 16,-40-39-16,78 0 15,40 0-15,38 0 16,-77 0-16,-1 0 15,-39 0-15,-38 0 16,-1-39-16,-78 39 156,0 0-140,39 0-16,78 0 16,-38 0-16,38 0 15,39-39-15,40 39 16,-157 0-16,0 0 15,-39-39 470,-39 0-470</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4:21.82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50 0,'156'0'219,"0"0"-203,40 0-16,-1 0 15,40 0-15,-40-39 16,-78 39-16,-39 0 15,-39 0 79,40 0-78,38 0-16,0 0 15,118 0-15,-40 39 16,39-39-16,-38 0 31,-40 0-31,0 0 16,-117 0-16,40 0 78,-40 0-62,0 0-16,117 0 15,-39 0-15,-39 0 16,79 0-16,-40 0 16,0 0-16,-78 0 15,0 0 63,40 0-62,77 39-16,-39-39 16,39 39-16,79-39 15,38 39-15,1 0 16,-118-39-16,-39 39 15,-77-39 1,38 0 234,-39 0-234,39 39-16,78 1 15,1-1-15,-40 0 16,-39-39-16,0 0 16,-39 0 359,0 0-375,-39-78 15,0-1 1,0-38-16</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4:25.10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24 0,'39'0'78,"0"0"-62,156 0-16,79 0 15,78 0-15,-40 0 16,118 0-16,-39 0 16,-40 0-16,-38 0 15,-39 39-15,38 0 16,-195-39-16,40 0 15,-1 0-15,-39 0 16,-39 0-16,1 0 16,38 0-16,-39 0 15,0 0-15,39 0 16,40 0-16,-1 0 16,-39 0-16,40 0 15,-40 0-15,-39 0 16,-39 0-16,39 0 47,-39 0 109,0 0-156,79 0 16,38 0-16,-39 0 15,0 0-15,1 0 16,-40 0-1,-39 0 142,0 0-142,39 39-15,0-39 16,78 0-16,-38 0 16,38 0-16,-39 0 15,-78 0-15,39 0 16,-38 0 249,38 0-233,-39 0-32,39 0 15,-39 0 79,0 40-78,78-1-16,40 0 15,-1 0-15,-39-39 16,-78 0-16,39 0 31,-117 0 204,39-39-235,-39 0 15,0 39-15,39-39 16,-39 39-1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1:03:17.78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0,'-39'0'0,"117"0"234,78 0-218,0 0-16,40 0 16,38 0-16,1 0 15,-1 39-15,-77-39 16,-40 0-16,0 0 15,0 0-15,0 0 16,1 0-16,-40 0 16,78 0-16,0 0 15,40 0-15,-1 0 16,40 0-16,-79 0 16,-39 39-16,40-39 15,-40 0-15,-39 0 16,-39 0 171,39 0-171,39 0-16,79 0 16,-1 0-16,79 0 15,-1 39-15,-77-39 16,38 0-16,-78 0 15,-117 0-15,40 0 219,-1 39-219,-39-39 16,78 0-16,39 39 15,1-39-15,-1 0 16,-39 0-16,40 0 16,-40 0-16,-39 39 15,-39-39 110,39 0-125,39 0 16,-38 0-16,38 0 16,39 0-16,39 0 15,-38 0 1,-40 0-16,-78 39 15,39-39-15,-39 0 16</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4:33.85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0 235 0,'39'0'171,"118"-39"-155,155 39-16,157 0 16,0 0-16,0 0 15,78 0-15,-78 0 16,-156 0-16,-79 0 16,-117 0-16,-38 0 1203,38-39-1203,0 39 15,-39 0-15,0 0 16,-39 0 218,79 0-202,-1 0-32,-39 0 15,0 0-15,-39 0 16,-39-39 468,0-1-468,0 1-16,-39 0 15</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4:52.56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0 117 0,'157'0'235,"116"0"-235,79 0 15,39 0-15,77 0 16,-116 0-16,-78 0 16,-79 0-16,-78 0 15,-78 0 63,0 0-62,79 0 0,38 0-16,39 0 15,1 39-15,77-39 16,1 0-16,-40 39 16,-77-39-16,-40 39 15,-78-39-15,0 0 63,0 0-63,39 0 15,79 0-15,-1 0 16,0 39-16,-39-39 16,118 0-16,-118 0 15,39 0-15,-38 40 16,-40-40-16,-39 0 78,78 0-62,0 0-16,40 39 0,77-39 15,-78 39-15,-38-39 16,38 0-16,-39 39 15,-39-39-15,-39 0 16,0 0 31,79 39-47,-40-39 16,39 0-16,39 0 15,40 39-15,-40-39 16,0 0-16,-38 0 15,-79 39-15,78-39 16,-39 0-16,-39 0 328,0 0-312,0 0-16,-39-39 15,39 0-15,0 39 16,1-39 0,-1 39 46,0-39-46,0 0-16,39 39 15,-39-39-15,0 39 16,0-40-16,0 40 16,-39-39-16,39 39 15,0 0 438,0 0-437,-39-39 0,0 0-1,0 0-15,0 0 16,0 0-16,-39 0 16,0 39-16</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6:02.05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78 0,'156'0'312,"40"0"-312,-1 0 16,-39 0-16,1 0 16,-40 0-16,-39 0 15,0 39 220,0-39-220,118 39-15,-1 0 16,-78 0-16,0-39 15,1 39-15,-79-39 797,0-39-781,0-78-16,-39 78 16,0-39-16</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6:05.45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4 0,'78'0'375,"156"0"-375,40 0 16,-1 0 0,79 0-16,-79 0 15,-77 0-15,-79 40 16,-78-40 265,39 0-281,118 0 16,77 0-16,1 0 15,-1 0-15,1 0 16,-79 0-16,-38 0 16,-79 39 140,-39-39-140,39 0-16,195 39 15,1 0-15,-79 39 16,40-78-16,-1 0 15,1 39 1,-79 0-16,-39-39 16,-234-39 546,-39 0-562,-40 0 16</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6:08.22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78 0,'117'0'313,"156"0"-313,1 0 15,-79-39 1,40 39-16,-79-39 15,-78 39-15,0 0 204,40 0-204,-1 0 15,117 0-15,-117 0 16,40 0-1,-1 0-15,0 0 16,-77 0-16,-40 0 156,39 0-140,39 0-16,0 0 16,40 0-16,-40 0 15,0 0-15,-78 0 16</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6:19.17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0,'117'0'281,"78"0"-281,1 0 16,-40 0-16,0 0 16,0 0-16,-38 0 15,-79 0-15,0 0 219,39 0-203,39 0-16,118 39 15,-40-39-15,40 39 16,-79 0 0,-39-39-16,-78 0 15,39 0 720,-39 0-720,40 0-15,38 0 16,-39 0-16,0 0 15,-39 0-15,0 0 422,-78-39-406,-39 0-16,-39 39 16</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6:21.49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0,'39'0'266,"0"0"-251,195 0-15,-38 39 16,-1-39-16,-39 0 16,-38 39-16,-40-39 15,-39 0 1</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6:24.68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0,'117'0'250,"118"0"-234,38 0-16,1 0 15,-40 0-15,-39 0 16,-38 0-16,-79 0 172,0 0-172,39 0 15,79 0-15,-1 0 16,0 0-16,40 0 16,-118 0-16,0 0 15</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7:20.66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0,'0'39'187,"156"-39"-171,118 0-1,77 0-15,-38 39 16,39 40-16,-1-40 16,-155-39-16,-79 39 15,-39-39 298,-78-39 234</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7:43.17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0,'39'0'313,"1"0"-298,116 0-15,0 0 16,-39 0-16,-38 0 16,38 0-16,0 0 15,-39 0 173,-78 39-173,78-39-15,40 0 16,-40 0-16,39 0 16,0 39-16,-39-39 15,-39 0-15,40 0 78,-40 0-78,0 39 16,39-39-16,-39 0 16,39 0-16,0 0 15,-39 0-15,39 0 78,-38 0-78,-1 0 16,78 40-16,0-40 16,-78 0-16,39 0 15,0 0 1,-38 0-16,-1 0 16,0 0-16,0 0 15,0 0-15,0 0 63,0 0-63,0 39 15,78-39-15,1 0 16,-40 0-16,78 0 16,0 0-16,-38 39 15,-1-39-15,-39 0 16,0 39-16,0-39 15,-39 0-15,0 0 32,0 39-32,1-39 15,-1 0-15,0 0 16,0 0-16,39 0 16,0 0-16,-39 0 15,39 0-15,0 0 16,-38 0-16,38 0 15,-39 0-15,39 0 16,0 0-16,-39 0 16,0 0-16,0 0 15,0 0 329,0-39-328,118 39-16,-1-39 15,39 0-15,40 39 16,-40 0-16,-38 0 16,-40 0-16,-39 0 15,0 0 79,0 0-94,40 0 16,-1 0-1,-39 0-15,39 0 16,39 0-16,-38 0 15,-40 0-15,39 0 16,0 0 0,-78 0-16,40 0 15,-40 0 63,39 0-62,39 0-16,0 0 16,0 0-16,40 0 15,-1 0-15,0 0 16,1 0 0,-79 0-16,0 39 15,0-39-15,0 0 78,-39 0-62,79 39-16,38-39 16,0 0-16,-39 0 15,40 0-15,-1 0 16,-78 0-16,-39 0 94,39 0-94,1 0 15,-1 0-15,39 0 16,0 0-16,0 0 15,-38 0-15,-1 0 16,39 0 0,-78 39-16,39-39 0,-39 0 62,0 0-62,0 0 16,79 0-16,38 0 15,-39 0-15,0 0 16,40 0-16,-40 0 16,0 0-1,-78 0-15,39 0 16,-38 0-16,38 0 16,0 0-16,-39 0 0,39 0 15,0 0-15,0 0 16,40 0-16,-40 0 15,0 0 1,0 0-16,0 0 16,-39 0 156,0 0-157,79 0-15,38 0 16,0 0-16,-39 0 0,1 0 15,-79 0-15,0 0 16,0 0 500,-39-39-501,0 0 1,0-39-16</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1:03:26.46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32 0,'39'0'187,"0"0"-171,0 0-16,0 0 16,78 0-16,40 0 15,-1 0-15,39 0 16,1 0-16,-1 0 15,79 0-15,-79 0 16,39 0-16,-77 0 16,-79 0-16,39 0 15,0 0-15,1 0 16,-40 0-16,39 0 16,-39 0-1,0 0-15,39 0 16,1 0-16,-40 0 15,-39 0-15,78 0 16,-39 0-16,-39 0 16,0 0 171,1 0-187,38 0 16,78 0-16,0 0 15,1 0-15,-40 0 16,0 0-16,39 0 16,-38 0-16,-79 0 15,39 0-15,0 0 16,0 0 0,0 39-16,-39-39 15,79 0-15,-1 0 16,39 0-16,0 39 15,40-39-15,-40 0 32,-39 0-32,40 0 15,-79 0-15,39 0 16,-39 0-16,0 0 16,1 40-16,-40-40 15,39 0-15,0 0 16,-39 39-16,78-39 15,0 0-15,40 0 16,-1 0-16,-78 0 16,39 0-16,-38 39 15,-40-39 1,0 0-16,0 0 16,0 0-16,39 0 15,0 0-15,0 0 16,1 0-1,-1 0-15,0 39 16,39-39-16,0 39 16,-39-39-16,1 0 15,-1 39-15,-39-39 16,0 0 31,39 0-47,-39 39 15,78-39-15,1 0 16,-1 39-16,-39-39 16,0 0-16,39 39 15,-195-39 657,-39 0-656,0-39-16</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7:45.66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39 0,'78'-39'235</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7:47.96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0,'39'39'266,"156"0"-266,40 0 16,-40 0-16,40 0 0,-1 0 15,-117-39-15,1 0 16,-40 0 31,-156 0 500,-1 0-532,40 0 110,-39 0-109,-39 0-16,-39 0 15,38 0-15,40 0 16,0 0-16</inkml:trace>
</inkml:ink>
</file>

<file path=ppt/ink/ink3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7:57.66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78 0,'0'-39'609,"117"39"-593,78 0-16,1 0 15,-40 0 1,-39 0-16,-78 0 16,1 0 781,-40-39-797</inkml:trace>
</inkml:ink>
</file>

<file path=ppt/ink/ink3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8:01.28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0,'117'0'187,"0"0"-171,79 0-16,38 0 16,-38 0-1,38 0-15,-39 0 16,-38 39-16,-40-39 15,-39 0-15,0 0 16,-39 39-16,0-39 31,79 0 1,-1 39-32,117-39 15,40 0-15,-1 0 0,1 0 16,-79 0-16,-38 0 15,-79 0-15,0 0 63,0 0-63,78 0 16,40 0-16,-79 0 15,117 0 1,-38 0-16,-1 0 15,1 0-15,-79 0 16,-39 0-16,-39 0 16,0 0 31,0 0-32,39 0-15,40 0 16,38 0-16,-39 0 15,0 0-15,40 0 16,-1 0-16,-39 0 16,-78 0-16,0 0 187,40 0-171,77 0-16,39 0 15,1 0-15,-40 0 16,39 0-16,-38 0 16,-79 0 484,-39 0-485</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8:06.55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39 0,'79'0'203,"233"0"-203,1 0 16,39 0-16,-1 0 15,-116 0 1,38 0-16,-38 0 16,-118 0-16,-78 0 78,39 0-78,78 39 15,1-39-15,38 39 16,-78-39-16,40 0 16,-79 0-16,0 40 15,-39-40 95,78 0-95,40 0 16,-40 0-31,0 0 0,0 0 0,40 0 16,-40 0-16,-78 0 16,39 0-16,-39 0 93,0 0-77,118 0-16,-40 0 16,-39 0-16,78 0 15,-39 0-15,1 0 16,-1 0 0,-78 0-16,0 0 171,39 0-171,79 0 16,38 0-16,39 0 16,-38 0-16,-1 0 15,-39 0-15,-77-40 1094,-1 40-1078,78-39-1,0 39-15,-77-39 0,-1 39 16,-39-39 484,0 39-469</inkml:trace>
</inkml:ink>
</file>

<file path=ppt/ink/ink3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8:08.61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0 121 0,'39'0'94,"39"0"-79,196 0-15,195 0 16,-78 0-16,-1 0 15,40-78-15,-117 78 16,-40 0-16,-38 0 16,-157 0 109,39 0-110,79 0-15,-40-39 32,0 39-32,-38 0 0,-40 0 15</inkml:trace>
</inkml:ink>
</file>

<file path=ppt/ink/ink3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8:11.25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0,'117'0'171,"0"0"-155,-39 0 0,0 40-16,1-40 15,-1 39-15</inkml:trace>
</inkml:ink>
</file>

<file path=ppt/ink/ink3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30:34.72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15 0,'39'0'281,"0"0"-265,195 0-16,-38 0 16,-40 0-16,40 0 0,-40 0 15,-78 0-15,0 0 188,0 0-173,0 0-15,40 0 16,-40 0-16,-39 0 16,39 39-16,0-39 15,-39 0 188,39 39-187,79-39-16,-1 39 16,39-39-16,-38 0 15,-40 40-15,0-40 16,-39 0-16,1 0 141,-40 0-141,0 0 15,117 0-15,0 0 16,40 0-16,-40 0 0,0 0 15,-38 0-15,-40 0 110,0 0-95,-39 0-15,78 39 16,39-39 0,1 0-16,-40 0 15,39 39-15,-78-39 16,1 0-16,-1 0 16,-39 0-1,0 0-15,0 0 16,0 0-1,0 0-15,39 0 16,0 0-16,-38 0 16,38 0-16,0 0 15,0 0-15,39 39 16,-39-39-16,40 0 16,-40 0-16,0 0 15,0 0-15,-39 0 16,39 0-16,0 0 15,-38 0-15,-1 39 16,0-39 0,0 0-1,0 0-15,0 0 16,0 0-16,39 0 16,-39 0-16,78 0 15,1 0-15,-1 0 16,-39 0-16,0 0 15,0 0-15,-39 0 16,40 0-16,-1 0 16,-39 0 46,0 0-46,78 0-16,79 0 15,-40 0-15,39 0 16,1 0 0,-40 0-16,39 0 15,-38 0-15,-1 0 16,-39 0-16,-39 0 16,0 0-16,-38 0 46,-1 0-30,78 0-16,39 0 16,0 0-16,1 0 15,-40 0-15,39 0 16,-38 0-16,-1 0 16,-117 39 77,78-39-77,39 0-16,39 0 16,-38 0-16,-1 0 15,39 0-15,-39 0 16,-77 0-16,38 0 406,0 0-390,0 0-16,39 0 15,0 0-15,-77 0 16,38 0-16,0 0 16,-78-39 265,0 0-266,-39 0 1</inkml:trace>
</inkml:ink>
</file>

<file path=ppt/ink/ink3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30:38.16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0,'39'0'203,"0"0"-187,118 0-16,38 0 15,78 0-15,-38 39 16,38 0-16,-77-39 16,38 39-16,-156-39 15,1 0 595,-1 0-595,0 0-15,78 0 16,-39 0-16,-38 0 15,-118 0 423</inkml:trace>
</inkml:ink>
</file>

<file path=ppt/ink/ink3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30:55.63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0,'0'39'406,"156"-39"-390,196 39-16,39-39 15,-1 39-15,40 39 16,-78-38-16,-79-1 16,-116-39-16,-79 0 15,0 0 407,78 0-406,40 0-16,38 0 15,1 0 1,116-39-16,-77 39 16,-40 0-16,-116 0 15,-40 0 63,0 0-78,0 0 16,78 0-16,1 0 16,-40 0-16,39 0 15,-39 0-15,1 0 16,-40 0 62,-39 0-62,39 0-16,39 0 15,40 0-15,-79 0 16,78 0-16,0 0 16,-38 0-1,-40 0-15,0 0 16,0 0-16,-78-40 687</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1:03:29.621"/>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0 273 0,'156'0'0,"0"0"15,40 0-15,77-39 16,40 0-16,-40 0 16,-77 39-16,-40 0 15,-39 0-15,-78 0 16,1 0 31,-1 0-47,0 0 15,78 0-15,78 0 16,79 0-16,-1 0 16,1 0-16,-79 0 15,79 0-15,117 0 16,-40 0-16,-155 0 15,-40 0-15,-78-39 63,39 39-47,1 0-16,155 0 15,1 0-15,-79-39 16,157 39-16,-79 0 15,1 0-15,-79 0 16,-38 0-16,-79 0 16,-39 0-16,39 0 15,0 0-15,-39 0 16,39 0-16,-39 0 16,0 0-16,40 0 15,-40 0 1,39 0-16,0-39 15,39 39-15,-78 0 16,39 0 0,-38 0-16,-1 0 15,0 0 1,39 0 46,39 0-46,39-39-16,-77 39 16,38 0-16,-39 0 15</inkml:trace>
</inkml:ink>
</file>

<file path=ppt/ink/ink4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8-02T07:13:36.59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7 0,'3752'0'484,"-3479"0"-484,-38 0 0,-79 39 16,-117-39-16,39 0 156,1 0-141,38 0 1,39 0-16,39 0 0,79 0 16,78 0-16,-40 0 15,-38 0-15,-40 39 16,-38-39 0,-79 39-16,0-39 15,-78 0-15,0 0 125,79 0-125,-1 0 16,117 0-1,-117 0-15,40 0 0,38 39 16,-39-39-16,1 0 16,-79 39-16,0-39 234,-39 0-234,117 0 16,40 0-16,-40 39 15,0-39-15,-38 39 16,-40-39-16,39 39 16,-39-39-16,0 0 203,40 0-188,38 39 1,39-39-16,-38 0 16,38 0-16,0 39 15,-38-39-15,-40 0 16,-78 39 734,-39 1-735</inkml:trace>
</inkml:ink>
</file>

<file path=ppt/ink/ink4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8:45.36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 0,'39'0'422,"0"0"-422,78 0 15,118 0-15,38 0 16,1 0 0,-40 0-16,40 0 0,-196 0 15,0 0 454,78 40-469,1-40 16,-1 39-16,-78-39 15,39 0-15,1 39 16,-40-39-16,-39 0 328,39 39-328,39-39 16,0 39-16,-77-39 15,38 0-15,-39 0 16,0 0-16,0 0 16</inkml:trace>
</inkml:ink>
</file>

<file path=ppt/ink/ink4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9:38.72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66 0,'39'0'359,"156"0"-359,40 0 16,-79-40-16,0 40 16,-39 0-16,40 0 15,-79 0 1,-39 0 140,0 0-140,78 0-16,40 0 15,-40 0-15,195 40 16,-116 38-16,38-39 16,-38-39-16,-40 39 15,-39-39-15,-78 0 16,39 0 109,-38 0-109,38 39-1,117-39-15,-39 0 16,40 0-16,-40 0 0,39 0 15,-77 0-15,-1 0 16,-78 0 609,0 0-625,0 0 16,39 0-1,0 0 1,-38 0-16</inkml:trace>
</inkml:ink>
</file>

<file path=ppt/ink/ink4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9:47.71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44 0,'156'0'281,"118"0"-265,-1 0-16,118 0 15,-39 0-15,-40 0 16,-77 39-16,-79-39 0,-117 0 140,39 0-124,40 0-16,77 0 16,0 0-16,-38 0 15,-1 0-15,39 0 16,1 0-16,-1 0 16,-78 0-16,1 0 15,-79 0 376,39 0-391,78 0 15,40 0 1,-1 0-16,-39 0 16,1 0-16,-40 0 0,-78 0 15,0-39 282,-39 0-281,-39 39-1</inkml:trace>
</inkml:ink>
</file>

<file path=ppt/ink/ink4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9:52.35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6 0 0,'-39'0'94,"117"0"78,118 0-157,155 0-15,1 0 16,-39 78-16,38-78 16,-77 0-16,-1 0 15,-116 0-15,-118 0 16</inkml:trace>
</inkml:ink>
</file>

<file path=ppt/ink/ink4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29:55.68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0 117 0,'78'0'203,"196"0"-187,38-39-16,118 0 31,-39 39-31,39-39 15,-39 39-15,-196 0 16</inkml:trace>
</inkml:ink>
</file>

<file path=ppt/ink/ink4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31:14.76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0,'156'0'250,"118"0"-250,-1 0 16,118 0-16,-39 0 15,-79 0-15,-116 0 16,-79 0-16,0 0 313,78 0-313,40 0 15,77 0-15,-77 0 16,-1 0-16,-39 0 15</inkml:trace>
</inkml:ink>
</file>

<file path=ppt/ink/ink4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31:18.33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 0,'117'0'265,"157"0"-265,116 0 16,40 0-16,-39 0 16,-78 0-16,38 0 15,-77 0-15,-79 0 16,-117 39-16,1-39 156,-40 0-140,39 0-16,117 0 15,157 0-15,-79 0 16,1 0-16,-1 0 16,-77 0-16,-40 0 15,-78 0-15,0 0 172,-38 0-172,38 0 16,117 0-1,40 0-15,38 0 0,-78 0 16,79 0-16,-79 39 16,-38-39-16,-79 0 187,39 0-187,0 39 16,118-39-16,-79 0 15,-39 0-15,40 39 16,-40-39 0,0 0-16,-78 0 703,0 0-703,0 0 15</inkml:trace>
</inkml:ink>
</file>

<file path=ppt/ink/ink4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31:42.88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0 165 0,'39'0'422,"78"0"-407,157 0-15,117 0 16,-1 0-16,1 0 15,117-78-15,-195 78 16,-118 0-16,-78 0 16,-38 0 156,77 0-172,39 0 15,79 0-15,-1-39 16,1 39-16,-1 0 15,-77 0-15,-79 0 16,-78 0-16,39 0 125,-39 0-125,79 0 16,77 0-1,79 0-15,-1 0 16,79 0-16,-79 0 16,-77 0-16,-79 0 15,-78 0-15,39 0 125,39 0-109,40 0-16,-40 0 15,78 0-15,40 0 16,-79 0-16,0 0 16,-117 0-16,40 39 93,-1-39-77,78 39-16,39 0 16,157 39-16,39-39 15,-39 0-15,-79-39 16,-38 39 0,-79-39-16</inkml:trace>
</inkml:ink>
</file>

<file path=ppt/ink/ink4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33:10.86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21 0,'118'0'703,"194"0"-688,1 0-15,-79 0 16,-38 0-16,-40 0 16,-78 0-16,0 0 203,-39 0-203,79 0 15,77 0-15,0 0 16,-38 0-16,38 0 16,39 0-16,-77 0 15,-79 0-15,0 0 16,0 0 62,39 0-62,40 0-16,-40 0 15,39 0-15,1 0 16,-40 0-16,-39 0 16,0 0-1,-39 0 79,0 0-78,118 0-16,-1 0 15,0 0-15,40 39 16,-1-39-16,-39 39 15,-38-39-15,-1 39 16,-39-39 93,39 0-93,39 0-16,1 39 16,-40-39-16,157 0 15,-79 39-15,-39-39 32,-39 0-32,-38 0 0,-79 39 93,39-39-77,39 0-16,0 0 16,78 0-16,1 0 15,-40 0-15,39 0 16,-117 0-16,39 0 15,-39 0 79,40 0-78,38 0-16,-78 0 15,78 0 1,0 39-16,1-39 16,-79 0-16,0 0 15,0 0 95,39 0-95,39 0 1,-39 0-16,1 0 16,38 0-16,-78 0 15,0-39 1470,0 39-1470,0-39 1,-39 0-16,39 0 15,-39 0 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1:03:53.65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0,'39'0'250,"0"0"-250,0 0 31,40 0-15,38 0-1,-39 0-15,0 0 16,0 0-16,0 0 16,1 0-16,-1 0 15,-39 0 32,78 0-31,0 39-16,40-39 15,-1 0-15,-39 0 16,-39 0-16,-39 0 16,0 0 234,0 0-250,40 0 15,38 0-15,39 0 16,-78 0-16,40 0 15,-40 0-15</inkml:trace>
</inkml:ink>
</file>

<file path=ppt/ink/ink5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33:15.06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25 0,'39'0'297,"156"0"-282,1 0-15,77 0 16,-38 0-1,-40 0-15,-39 0 0,1 0 0,-118 0 16,39 0 93,-39 0-109,78 0 16,157 0-16,-79 0 16,1 0-16,-1 0 15,39 0 1,-38 0-16,-40 0 16,-117 0 109,39 0-110,0 0-15,40 0 16,116 0-16,-38 0 15,-1 0-15,0 0 16,-77 0-16,-1 0 16,-39 0-16,-39 0 62,0 0-62,39 0 16,79 0-1,-1 0-15,0 0 0,-39 0 16,1 0-16,-1 0 16,-39 0-16,-39 0 93,0 0-77,78 0-16,1 0 16,38 0-1,39 0-15,40 0 16,-118 0-16,39 0 16,1 0-16,-1 39 15,-39-39-15,-78 0 16,39 0 62,1 0-78,77 0 16,78 40-1,40-40-15,-79 0 16,40 0-16,-79 39 15,-78-39-15,0 0 157,40 39-157,-1-39 15,0 0-15,39 39 16,-38-39-16,38 0 16,-117 0-16,39 0 234,0 0-234,39 0 16,-38 0-16,38 0 15,0 0-15,-78 0 16,39 0-16,-39 0 344,40 0-329,-1 0 1,-39 0-16,0 0 328,0-39-328,0 39 16,39 0-16,0 0 15,-39 0-15</inkml:trace>
</inkml:ink>
</file>

<file path=ppt/ink/ink5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3:42:12.99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97 0,'39'0'281,"117"0"-281,39 0 16,79 0-16,-79 0 15,1 0-15,-40 0 16,-78 0-16,0 0 297,40 0-282,77 0-15,0 0 16,1 0-16,-40 0 16,0 0-16,-38 0 15,-79 0 360,39 0-375,0 0 16,0 0-16,-39 39 16,0-39-16,39 39 15,-38 1-15,-1-1 16,0-39-16</inkml:trace>
</inkml:ink>
</file>

<file path=ppt/ink/ink5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8-02T08:00:04.77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0,'95'0'437,"-47"0"-437,0 0 16,0 0 0,48 0-16,-48 0 15,0 0-15,0 0 94,48 0-78,-1 48-16,49-48 15,-48 0-15,-48 0 16,48 0-16,0 0 15,0 0 189,-1 0-189,-47 0-15,48 48 16,0-48-16,-48 0 15,0 0 1,0 48 0,0-48 109,0 0-125,48 48 15,-49-48-15,49 0 16,0 0 0,-48 0-16,48 0 0</inkml:trace>
</inkml:ink>
</file>

<file path=ppt/ink/ink5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8-02T08:00:07.99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96 0,'48'0'156,"0"0"-156,0 0 16,96 0-1,-48 0-15,-49 0 16,49 0-16,0 0 16,0 0-16,0 0 15,0 0-15,-48 0 47,95 0-31,-47 0-16,48-48 15,48 0-15,-1 48 16,-47 0-16,-48 0 16,0 0-16,0 0 125,48 0-110,-1 0 1,-95 0-16,48 0 15,-48 0 1,0 0-16,48 0 16,-48 0 93,0 0-93,0 0-16,95 0 15,-47 0-15,-48 0 422</inkml:trace>
</inkml:ink>
</file>

<file path=ppt/ink/ink5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8-02T08:00:10.79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6 0,'47'0'187,"1"0"-171,48 0-16,0 0 15,0 0-15,48 0 16,-48 0-16,-49 0 16,49 0-16,-48 0 15,0 0-15,0 0 16,0 0-1,0 0-15,48 0 16,-48 0 0,0 0-1,0 0-15,-1 0 16,49 0-16,-48 0 16,48 48-16,0-48 15,-48 0-15,0 0 78,48 0-78,0 0 16,47 0-16,-47 0 16,-48 0-16,48 0 15,-48 0-15,0 0 219,48 48-219,-48-48 16,-1 0-16,49 48 15,-48-48-15,96 0 16,-48 0-16,0 48 15,-48-48 423</inkml:trace>
</inkml:ink>
</file>

<file path=ppt/ink/ink5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8-02T08:00:13.06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0,'0'48'125,"0"0"-109,48-1-16,95-47 15,-95 0-15,96 0 16,-48 0-16,-48 0 16,0 0-1,0 0-15,0 0 16,47 0-16,1 0 16,-48 0-16,48 0 15,-48 0-15,48 0 16,0 0-16,-48 0 15,47 0-15,-47 0 16,0 0 0,0 0-16,0 0 15,48 0 1,0 0 0,-48 0-16,48 0 15,-48 0-15,47 0 16,-47 0-1,0 0 64,0 0-64,48 0-15,-48 0 94,0 0-78,0 0-16,48 0 15,-1 0-15,-47 0 16,0 0-16,0 0 15,48 0-15,0 0 16,-48 0-16,48 0 16,-48 0-16,0 0 250,-1 0-250,1 0 15,-48-47 17,0-1-17</inkml:trace>
</inkml:ink>
</file>

<file path=ppt/ink/ink5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8-02T08:00:17.78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48 0 0,'-48'47'109,"96"-47"-78,0 0 32,47 0-48,49 0-15,-48 0 16,48 0-16,0 0 16,-49 0-16,49 0 0,0 0 0,-48 0 15,-48 0-15,0 0 16,0 0 62,47 0-62,1 0-16,-48 0 15,96 0-15,-48 0 16,0 0-16,48 0 15,-49 0-15,-47 0 172,0 0-172,48 0 16,0 0-16,0 0 16,48 0-16,-97 0 15,97 0 1,0 0-16,-96 0 15,0 0 407</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1:04:15.76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0 269 0,'39'-39'203,"0"39"-203,39 0 16,39-39-16,-38 0 15,38 39-15,0 0 16,0 0-16,-78 0 94,0 0-79,79 0-15,116-39 16,-117 39-16,118 0 15,38 0-15,-38 0 16,-1 0 0,-156 0-16,1 0 203,-1 0-188,0 0-15,78 0 16,1 0-16,-1 0 16,0 0-16,0 0 15,-77 0-15,-1 0 250,-39 0-250,39 0 16,39 0-16,0 0 16,-38 0-16,38 0 15,-39 0-15,-39 0 16,0 0 203,39 0-219,40 39 15,-40 0-15,39-39 0,0 0 16,-39 0-16,-39 39 1156</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1:04:35.08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0 195 0,'39'-39'110,"39"39"-110,-39 0 15,39-39 1,40 0 0,-1 39-16,0-39 15,-78 39-15,78 0 16,1-39-16,-1 39 16,-39 0-16,0 0 15,0 0-15,-39 0 16,0 0 46,40 0-46,77 0-16,117 39 16,1-39-16,0 0 15,-1 0-15,1 0 16,-79 0-16,-39 0 15,-78 0-15,1 0 172,-1 0-156,78 0-16,-39 0 16,1 0-16,38 0 15,-39 0-15,-39 0 16</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1:04:46.07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9 0,'39'0'172,"0"0"-172,0 0 16,157 0-16,155 0 15,40 0-15,0 0 16,39 0-16,-40 0 16,-116 0-16,-118 0 15,-38 0 79,-79 0-94,78 39 16,78-39-16,157 39 15,-79-39-15,1 0 16,-79 0-16,40-39 31,-79 39-31,-78 0 16</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7-30T11:05:04.918"/>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58 0,'39'0'328,"40"0"-328,-1 0 16,39 0-16,0 0 15,0 0-15,-38 0 16,-1 0-16,0 0 94,-39 0-94,78 0 15,0 0 1,1 0-16,-40 0 15,0 0-15,0 0 16,-39 0 343,0 0-359,0 0 360,0 0-345,40 39-15,-1 0 16,-39 0 0,0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E3B40-366A-4365-AD64-F0677CF395C8}" type="datetimeFigureOut">
              <a:rPr lang="zh-TW" altLang="en-US" smtClean="0"/>
              <a:t>2020/8/4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043E2-4281-4D5B-AC9B-A8F67855DA06}" type="slidenum">
              <a:rPr lang="zh-TW" altLang="en-US" smtClean="0"/>
              <a:t>‹#›</a:t>
            </a:fld>
            <a:endParaRPr lang="zh-TW" altLang="en-US"/>
          </a:p>
        </p:txBody>
      </p:sp>
    </p:spTree>
    <p:extLst>
      <p:ext uri="{BB962C8B-B14F-4D97-AF65-F5344CB8AC3E}">
        <p14:creationId xmlns:p14="http://schemas.microsoft.com/office/powerpoint/2010/main" val="375895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14043E2-4281-4D5B-AC9B-A8F67855DA06}" type="slidenum">
              <a:rPr lang="zh-TW" altLang="en-US" smtClean="0"/>
              <a:t>1</a:t>
            </a:fld>
            <a:endParaRPr lang="zh-TW" altLang="en-US"/>
          </a:p>
        </p:txBody>
      </p:sp>
    </p:spTree>
    <p:extLst>
      <p:ext uri="{BB962C8B-B14F-4D97-AF65-F5344CB8AC3E}">
        <p14:creationId xmlns:p14="http://schemas.microsoft.com/office/powerpoint/2010/main" val="287642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14043E2-4281-4D5B-AC9B-A8F67855DA06}" type="slidenum">
              <a:rPr lang="zh-TW" altLang="en-US" smtClean="0"/>
              <a:t>73</a:t>
            </a:fld>
            <a:endParaRPr lang="zh-TW" altLang="en-US"/>
          </a:p>
        </p:txBody>
      </p:sp>
    </p:spTree>
    <p:extLst>
      <p:ext uri="{BB962C8B-B14F-4D97-AF65-F5344CB8AC3E}">
        <p14:creationId xmlns:p14="http://schemas.microsoft.com/office/powerpoint/2010/main" val="2654438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14043E2-4281-4D5B-AC9B-A8F67855DA06}" type="slidenum">
              <a:rPr lang="zh-TW" altLang="en-US" smtClean="0"/>
              <a:t>75</a:t>
            </a:fld>
            <a:endParaRPr lang="zh-TW" altLang="en-US"/>
          </a:p>
        </p:txBody>
      </p:sp>
    </p:spTree>
    <p:extLst>
      <p:ext uri="{BB962C8B-B14F-4D97-AF65-F5344CB8AC3E}">
        <p14:creationId xmlns:p14="http://schemas.microsoft.com/office/powerpoint/2010/main" val="248360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29D47CFC-4509-485E-A3AA-5397062C61F0}" type="slidenum">
              <a:rPr lang="en-US" altLang="zh-TW" smtClean="0">
                <a:ea typeface="新細明體" charset="-120"/>
              </a:rPr>
              <a:pPr/>
              <a:t>86</a:t>
            </a:fld>
            <a:endParaRPr lang="en-US" altLang="zh-TW">
              <a:ea typeface="新細明體" charset="-12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239423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14043E2-4281-4D5B-AC9B-A8F67855DA06}" type="slidenum">
              <a:rPr lang="zh-TW" altLang="en-US" smtClean="0"/>
              <a:t>88</a:t>
            </a:fld>
            <a:endParaRPr lang="zh-TW" altLang="en-US"/>
          </a:p>
        </p:txBody>
      </p:sp>
    </p:spTree>
    <p:extLst>
      <p:ext uri="{BB962C8B-B14F-4D97-AF65-F5344CB8AC3E}">
        <p14:creationId xmlns:p14="http://schemas.microsoft.com/office/powerpoint/2010/main" val="31759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2467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BEB0DD1-BD86-44B8-9978-00B6C306E48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xmlns="" id="{4DD27E47-A556-4DC9-AED5-E697C8661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xmlns="" id="{E78A3C9C-C922-4AB2-AAB7-E476F667FC03}"/>
              </a:ext>
            </a:extLst>
          </p:cNvPr>
          <p:cNvSpPr>
            <a:spLocks noGrp="1"/>
          </p:cNvSpPr>
          <p:nvPr>
            <p:ph type="dt" sz="half" idx="10"/>
          </p:nvPr>
        </p:nvSpPr>
        <p:spPr/>
        <p:txBody>
          <a:bodyPr/>
          <a:lstStyle/>
          <a:p>
            <a:fld id="{BCCB83B6-3425-4DA9-82DC-69EFA7430FE0}" type="datetimeFigureOut">
              <a:rPr lang="zh-TW" altLang="en-US" smtClean="0"/>
              <a:t>2020/8/4</a:t>
            </a:fld>
            <a:endParaRPr lang="zh-TW" altLang="en-US"/>
          </a:p>
        </p:txBody>
      </p:sp>
      <p:sp>
        <p:nvSpPr>
          <p:cNvPr id="5" name="頁尾版面配置區 4">
            <a:extLst>
              <a:ext uri="{FF2B5EF4-FFF2-40B4-BE49-F238E27FC236}">
                <a16:creationId xmlns:a16="http://schemas.microsoft.com/office/drawing/2014/main" xmlns="" id="{961A2886-5F8A-415B-8960-38CFFB5BAF9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F8B971B3-3C69-4B37-A6B2-5F45A59C2711}"/>
              </a:ext>
            </a:extLst>
          </p:cNvPr>
          <p:cNvSpPr>
            <a:spLocks noGrp="1"/>
          </p:cNvSpPr>
          <p:nvPr>
            <p:ph type="sldNum" sz="quarter" idx="12"/>
          </p:nvPr>
        </p:nvSpPr>
        <p:spPr/>
        <p:txBody>
          <a:bodyPr/>
          <a:lstStyle/>
          <a:p>
            <a:fld id="{2B127E84-522C-4F1A-9CFE-B30441BB1F3C}" type="slidenum">
              <a:rPr lang="zh-TW" altLang="en-US" smtClean="0"/>
              <a:t>‹#›</a:t>
            </a:fld>
            <a:endParaRPr lang="zh-TW" altLang="en-US"/>
          </a:p>
        </p:txBody>
      </p:sp>
    </p:spTree>
    <p:extLst>
      <p:ext uri="{BB962C8B-B14F-4D97-AF65-F5344CB8AC3E}">
        <p14:creationId xmlns:p14="http://schemas.microsoft.com/office/powerpoint/2010/main" val="116440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2EF17EC-3247-4DED-8C41-C42CF42DE6EC}"/>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560D5581-7241-4A63-8F43-C614B2614185}"/>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93333B94-27B8-4A79-BE13-6A4BA3A72953}"/>
              </a:ext>
            </a:extLst>
          </p:cNvPr>
          <p:cNvSpPr>
            <a:spLocks noGrp="1"/>
          </p:cNvSpPr>
          <p:nvPr>
            <p:ph type="dt" sz="half" idx="10"/>
          </p:nvPr>
        </p:nvSpPr>
        <p:spPr/>
        <p:txBody>
          <a:bodyPr/>
          <a:lstStyle/>
          <a:p>
            <a:fld id="{BCCB83B6-3425-4DA9-82DC-69EFA7430FE0}" type="datetimeFigureOut">
              <a:rPr lang="zh-TW" altLang="en-US" smtClean="0"/>
              <a:t>2020/8/4</a:t>
            </a:fld>
            <a:endParaRPr lang="zh-TW" altLang="en-US"/>
          </a:p>
        </p:txBody>
      </p:sp>
      <p:sp>
        <p:nvSpPr>
          <p:cNvPr id="5" name="頁尾版面配置區 4">
            <a:extLst>
              <a:ext uri="{FF2B5EF4-FFF2-40B4-BE49-F238E27FC236}">
                <a16:creationId xmlns:a16="http://schemas.microsoft.com/office/drawing/2014/main" xmlns="" id="{D5FD8452-BE51-48AD-9F28-89CBAA6D663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57830482-9F1C-4C8D-B442-81BF5A7ED664}"/>
              </a:ext>
            </a:extLst>
          </p:cNvPr>
          <p:cNvSpPr>
            <a:spLocks noGrp="1"/>
          </p:cNvSpPr>
          <p:nvPr>
            <p:ph type="sldNum" sz="quarter" idx="12"/>
          </p:nvPr>
        </p:nvSpPr>
        <p:spPr/>
        <p:txBody>
          <a:bodyPr/>
          <a:lstStyle/>
          <a:p>
            <a:fld id="{2B127E84-522C-4F1A-9CFE-B30441BB1F3C}" type="slidenum">
              <a:rPr lang="zh-TW" altLang="en-US" smtClean="0"/>
              <a:t>‹#›</a:t>
            </a:fld>
            <a:endParaRPr lang="zh-TW" altLang="en-US"/>
          </a:p>
        </p:txBody>
      </p:sp>
    </p:spTree>
    <p:extLst>
      <p:ext uri="{BB962C8B-B14F-4D97-AF65-F5344CB8AC3E}">
        <p14:creationId xmlns:p14="http://schemas.microsoft.com/office/powerpoint/2010/main" val="165600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37541463-A29D-44C7-B2B2-52F7E63C5D00}"/>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BE72CC8E-9544-4642-9260-5F61EB018AD0}"/>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01BE8E49-D884-4FBD-B9A1-FC5250C63D3E}"/>
              </a:ext>
            </a:extLst>
          </p:cNvPr>
          <p:cNvSpPr>
            <a:spLocks noGrp="1"/>
          </p:cNvSpPr>
          <p:nvPr>
            <p:ph type="dt" sz="half" idx="10"/>
          </p:nvPr>
        </p:nvSpPr>
        <p:spPr/>
        <p:txBody>
          <a:bodyPr/>
          <a:lstStyle/>
          <a:p>
            <a:fld id="{BCCB83B6-3425-4DA9-82DC-69EFA7430FE0}" type="datetimeFigureOut">
              <a:rPr lang="zh-TW" altLang="en-US" smtClean="0"/>
              <a:t>2020/8/4</a:t>
            </a:fld>
            <a:endParaRPr lang="zh-TW" altLang="en-US"/>
          </a:p>
        </p:txBody>
      </p:sp>
      <p:sp>
        <p:nvSpPr>
          <p:cNvPr id="5" name="頁尾版面配置區 4">
            <a:extLst>
              <a:ext uri="{FF2B5EF4-FFF2-40B4-BE49-F238E27FC236}">
                <a16:creationId xmlns:a16="http://schemas.microsoft.com/office/drawing/2014/main" xmlns="" id="{FA3DEECD-4BB9-4ABE-BA05-ED06BD21E39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F2FAB43F-DE49-4536-B9F6-A84202415AAE}"/>
              </a:ext>
            </a:extLst>
          </p:cNvPr>
          <p:cNvSpPr>
            <a:spLocks noGrp="1"/>
          </p:cNvSpPr>
          <p:nvPr>
            <p:ph type="sldNum" sz="quarter" idx="12"/>
          </p:nvPr>
        </p:nvSpPr>
        <p:spPr/>
        <p:txBody>
          <a:bodyPr/>
          <a:lstStyle/>
          <a:p>
            <a:fld id="{2B127E84-522C-4F1A-9CFE-B30441BB1F3C}" type="slidenum">
              <a:rPr lang="zh-TW" altLang="en-US" smtClean="0"/>
              <a:t>‹#›</a:t>
            </a:fld>
            <a:endParaRPr lang="zh-TW" altLang="en-US"/>
          </a:p>
        </p:txBody>
      </p:sp>
    </p:spTree>
    <p:extLst>
      <p:ext uri="{BB962C8B-B14F-4D97-AF65-F5344CB8AC3E}">
        <p14:creationId xmlns:p14="http://schemas.microsoft.com/office/powerpoint/2010/main" val="185626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1"/>
        <p:cNvGrpSpPr/>
        <p:nvPr/>
      </p:nvGrpSpPr>
      <p:grpSpPr>
        <a:xfrm>
          <a:off x="0" y="0"/>
          <a:ext cx="0" cy="0"/>
          <a:chOff x="0" y="0"/>
          <a:chExt cx="0" cy="0"/>
        </a:xfrm>
      </p:grpSpPr>
      <p:grpSp>
        <p:nvGrpSpPr>
          <p:cNvPr id="52" name="Shape 52"/>
          <p:cNvGrpSpPr/>
          <p:nvPr/>
        </p:nvGrpSpPr>
        <p:grpSpPr>
          <a:xfrm>
            <a:off x="8229600" y="3541492"/>
            <a:ext cx="3962339" cy="3848201"/>
            <a:chOff x="6172200" y="2656118"/>
            <a:chExt cx="2971754" cy="2886151"/>
          </a:xfrm>
        </p:grpSpPr>
        <p:sp>
          <p:nvSpPr>
            <p:cNvPr id="53" name="Shape 53"/>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54" name="Shape 54"/>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55" name="Shape 55"/>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56" name="Shape 56"/>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57" name="Shape 57"/>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58" name="Shape 58"/>
          <p:cNvGrpSpPr/>
          <p:nvPr/>
        </p:nvGrpSpPr>
        <p:grpSpPr>
          <a:xfrm>
            <a:off x="-42" y="-304036"/>
            <a:ext cx="2884748" cy="1796400"/>
            <a:chOff x="-32" y="-215963"/>
            <a:chExt cx="2163561" cy="1347300"/>
          </a:xfrm>
        </p:grpSpPr>
        <p:sp>
          <p:nvSpPr>
            <p:cNvPr id="59" name="Shape 59"/>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60" name="Shape 60"/>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61" name="Shape 61"/>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62" name="Shape 62"/>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63" name="Shape 63"/>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4" name="Shape 64"/>
          <p:cNvSpPr txBox="1">
            <a:spLocks noGrp="1"/>
          </p:cNvSpPr>
          <p:nvPr>
            <p:ph type="title"/>
          </p:nvPr>
        </p:nvSpPr>
        <p:spPr>
          <a:xfrm>
            <a:off x="1375233" y="1532967"/>
            <a:ext cx="7680400" cy="9076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zh-TW" altLang="en-US"/>
              <a:t>按一下以編輯母片標題樣式</a:t>
            </a:r>
            <a:endParaRPr/>
          </a:p>
        </p:txBody>
      </p:sp>
      <p:sp>
        <p:nvSpPr>
          <p:cNvPr id="65" name="Shape 65"/>
          <p:cNvSpPr txBox="1">
            <a:spLocks noGrp="1"/>
          </p:cNvSpPr>
          <p:nvPr>
            <p:ph type="body" idx="1"/>
          </p:nvPr>
        </p:nvSpPr>
        <p:spPr>
          <a:xfrm>
            <a:off x="1375233" y="2369500"/>
            <a:ext cx="7680400" cy="33616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pPr lvl="0"/>
            <a:r>
              <a:rPr lang="zh-TW" altLang="en-US"/>
              <a:t>按一下以編輯母片文字樣式</a:t>
            </a:r>
          </a:p>
        </p:txBody>
      </p:sp>
    </p:spTree>
    <p:extLst>
      <p:ext uri="{BB962C8B-B14F-4D97-AF65-F5344CB8AC3E}">
        <p14:creationId xmlns:p14="http://schemas.microsoft.com/office/powerpoint/2010/main" val="83475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7C5528C-BBD3-4530-B529-DE383E0F112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3ECCAA41-127D-4D84-996C-629B0000F308}"/>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4F482C1E-0E93-4E29-A3E3-CC26040D717D}"/>
              </a:ext>
            </a:extLst>
          </p:cNvPr>
          <p:cNvSpPr>
            <a:spLocks noGrp="1"/>
          </p:cNvSpPr>
          <p:nvPr>
            <p:ph type="dt" sz="half" idx="10"/>
          </p:nvPr>
        </p:nvSpPr>
        <p:spPr/>
        <p:txBody>
          <a:bodyPr/>
          <a:lstStyle/>
          <a:p>
            <a:fld id="{BCCB83B6-3425-4DA9-82DC-69EFA7430FE0}" type="datetimeFigureOut">
              <a:rPr lang="zh-TW" altLang="en-US" smtClean="0"/>
              <a:t>2020/8/4</a:t>
            </a:fld>
            <a:endParaRPr lang="zh-TW" altLang="en-US"/>
          </a:p>
        </p:txBody>
      </p:sp>
      <p:sp>
        <p:nvSpPr>
          <p:cNvPr id="5" name="頁尾版面配置區 4">
            <a:extLst>
              <a:ext uri="{FF2B5EF4-FFF2-40B4-BE49-F238E27FC236}">
                <a16:creationId xmlns:a16="http://schemas.microsoft.com/office/drawing/2014/main" xmlns="" id="{BADE37CA-B0BE-4593-8F0F-EDCEB345C7C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7281CFC0-E710-4930-AE1F-4F452E82EBC8}"/>
              </a:ext>
            </a:extLst>
          </p:cNvPr>
          <p:cNvSpPr>
            <a:spLocks noGrp="1"/>
          </p:cNvSpPr>
          <p:nvPr>
            <p:ph type="sldNum" sz="quarter" idx="12"/>
          </p:nvPr>
        </p:nvSpPr>
        <p:spPr/>
        <p:txBody>
          <a:bodyPr/>
          <a:lstStyle/>
          <a:p>
            <a:fld id="{2B127E84-522C-4F1A-9CFE-B30441BB1F3C}" type="slidenum">
              <a:rPr lang="zh-TW" altLang="en-US" smtClean="0"/>
              <a:t>‹#›</a:t>
            </a:fld>
            <a:endParaRPr lang="zh-TW" altLang="en-US"/>
          </a:p>
        </p:txBody>
      </p:sp>
    </p:spTree>
    <p:extLst>
      <p:ext uri="{BB962C8B-B14F-4D97-AF65-F5344CB8AC3E}">
        <p14:creationId xmlns:p14="http://schemas.microsoft.com/office/powerpoint/2010/main" val="28338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24CF1AF-5D1B-4D74-BAA9-157D7F800FE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xmlns="" id="{379A69FA-EA9D-4491-ADFF-0D915B5814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xmlns="" id="{681F291E-C866-48DA-995A-C65617A68054}"/>
              </a:ext>
            </a:extLst>
          </p:cNvPr>
          <p:cNvSpPr>
            <a:spLocks noGrp="1"/>
          </p:cNvSpPr>
          <p:nvPr>
            <p:ph type="dt" sz="half" idx="10"/>
          </p:nvPr>
        </p:nvSpPr>
        <p:spPr/>
        <p:txBody>
          <a:bodyPr/>
          <a:lstStyle/>
          <a:p>
            <a:fld id="{BCCB83B6-3425-4DA9-82DC-69EFA7430FE0}" type="datetimeFigureOut">
              <a:rPr lang="zh-TW" altLang="en-US" smtClean="0"/>
              <a:t>2020/8/4</a:t>
            </a:fld>
            <a:endParaRPr lang="zh-TW" altLang="en-US"/>
          </a:p>
        </p:txBody>
      </p:sp>
      <p:sp>
        <p:nvSpPr>
          <p:cNvPr id="5" name="頁尾版面配置區 4">
            <a:extLst>
              <a:ext uri="{FF2B5EF4-FFF2-40B4-BE49-F238E27FC236}">
                <a16:creationId xmlns:a16="http://schemas.microsoft.com/office/drawing/2014/main" xmlns="" id="{704C8E28-1834-4921-AA91-D849D7A030A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8368989C-78CA-4C71-AB98-A07DADF7B822}"/>
              </a:ext>
            </a:extLst>
          </p:cNvPr>
          <p:cNvSpPr>
            <a:spLocks noGrp="1"/>
          </p:cNvSpPr>
          <p:nvPr>
            <p:ph type="sldNum" sz="quarter" idx="12"/>
          </p:nvPr>
        </p:nvSpPr>
        <p:spPr/>
        <p:txBody>
          <a:bodyPr/>
          <a:lstStyle/>
          <a:p>
            <a:fld id="{2B127E84-522C-4F1A-9CFE-B30441BB1F3C}" type="slidenum">
              <a:rPr lang="zh-TW" altLang="en-US" smtClean="0"/>
              <a:t>‹#›</a:t>
            </a:fld>
            <a:endParaRPr lang="zh-TW" altLang="en-US"/>
          </a:p>
        </p:txBody>
      </p:sp>
    </p:spTree>
    <p:extLst>
      <p:ext uri="{BB962C8B-B14F-4D97-AF65-F5344CB8AC3E}">
        <p14:creationId xmlns:p14="http://schemas.microsoft.com/office/powerpoint/2010/main" val="56685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72E2408-1B61-41E7-A586-69E9FCF4174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2CA1C1E5-E25D-444F-ACF7-16F76DFADA8C}"/>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6B31B6B3-9521-4315-9428-2B44F394DADC}"/>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xmlns="" id="{727975C1-01C3-4030-AABD-7C29163AC388}"/>
              </a:ext>
            </a:extLst>
          </p:cNvPr>
          <p:cNvSpPr>
            <a:spLocks noGrp="1"/>
          </p:cNvSpPr>
          <p:nvPr>
            <p:ph type="dt" sz="half" idx="10"/>
          </p:nvPr>
        </p:nvSpPr>
        <p:spPr/>
        <p:txBody>
          <a:bodyPr/>
          <a:lstStyle/>
          <a:p>
            <a:fld id="{BCCB83B6-3425-4DA9-82DC-69EFA7430FE0}" type="datetimeFigureOut">
              <a:rPr lang="zh-TW" altLang="en-US" smtClean="0"/>
              <a:t>2020/8/4</a:t>
            </a:fld>
            <a:endParaRPr lang="zh-TW" altLang="en-US"/>
          </a:p>
        </p:txBody>
      </p:sp>
      <p:sp>
        <p:nvSpPr>
          <p:cNvPr id="6" name="頁尾版面配置區 5">
            <a:extLst>
              <a:ext uri="{FF2B5EF4-FFF2-40B4-BE49-F238E27FC236}">
                <a16:creationId xmlns:a16="http://schemas.microsoft.com/office/drawing/2014/main" xmlns="" id="{178EDE8E-1355-4C17-AAE6-2C6157CD010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2C866A92-09C3-4FD6-9E1B-6AF16E712297}"/>
              </a:ext>
            </a:extLst>
          </p:cNvPr>
          <p:cNvSpPr>
            <a:spLocks noGrp="1"/>
          </p:cNvSpPr>
          <p:nvPr>
            <p:ph type="sldNum" sz="quarter" idx="12"/>
          </p:nvPr>
        </p:nvSpPr>
        <p:spPr/>
        <p:txBody>
          <a:bodyPr/>
          <a:lstStyle/>
          <a:p>
            <a:fld id="{2B127E84-522C-4F1A-9CFE-B30441BB1F3C}" type="slidenum">
              <a:rPr lang="zh-TW" altLang="en-US" smtClean="0"/>
              <a:t>‹#›</a:t>
            </a:fld>
            <a:endParaRPr lang="zh-TW" altLang="en-US"/>
          </a:p>
        </p:txBody>
      </p:sp>
    </p:spTree>
    <p:extLst>
      <p:ext uri="{BB962C8B-B14F-4D97-AF65-F5344CB8AC3E}">
        <p14:creationId xmlns:p14="http://schemas.microsoft.com/office/powerpoint/2010/main" val="57581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7F79F0B-E9C1-4CDD-B120-9F723C920F31}"/>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D69F9B08-74AA-40F7-8B26-2C3C6CB1A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xmlns="" id="{0FC1EAC3-4921-40B8-B19C-ECB961737BE4}"/>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xmlns="" id="{E5C59BF5-C9C2-4FED-B7A3-B2BFA855B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xmlns="" id="{B92E0141-21BE-4D40-ABAF-0DD13ABEA336}"/>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xmlns="" id="{53124D1D-A043-4FF8-8959-997B20E67542}"/>
              </a:ext>
            </a:extLst>
          </p:cNvPr>
          <p:cNvSpPr>
            <a:spLocks noGrp="1"/>
          </p:cNvSpPr>
          <p:nvPr>
            <p:ph type="dt" sz="half" idx="10"/>
          </p:nvPr>
        </p:nvSpPr>
        <p:spPr/>
        <p:txBody>
          <a:bodyPr/>
          <a:lstStyle/>
          <a:p>
            <a:fld id="{BCCB83B6-3425-4DA9-82DC-69EFA7430FE0}" type="datetimeFigureOut">
              <a:rPr lang="zh-TW" altLang="en-US" smtClean="0"/>
              <a:t>2020/8/4</a:t>
            </a:fld>
            <a:endParaRPr lang="zh-TW" altLang="en-US"/>
          </a:p>
        </p:txBody>
      </p:sp>
      <p:sp>
        <p:nvSpPr>
          <p:cNvPr id="8" name="頁尾版面配置區 7">
            <a:extLst>
              <a:ext uri="{FF2B5EF4-FFF2-40B4-BE49-F238E27FC236}">
                <a16:creationId xmlns:a16="http://schemas.microsoft.com/office/drawing/2014/main" xmlns="" id="{7AABCBB6-FC3E-4F68-89D1-DFD86F4F186E}"/>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xmlns="" id="{E732D553-C475-4F56-A01D-897E7CBF8ED6}"/>
              </a:ext>
            </a:extLst>
          </p:cNvPr>
          <p:cNvSpPr>
            <a:spLocks noGrp="1"/>
          </p:cNvSpPr>
          <p:nvPr>
            <p:ph type="sldNum" sz="quarter" idx="12"/>
          </p:nvPr>
        </p:nvSpPr>
        <p:spPr/>
        <p:txBody>
          <a:bodyPr/>
          <a:lstStyle/>
          <a:p>
            <a:fld id="{2B127E84-522C-4F1A-9CFE-B30441BB1F3C}" type="slidenum">
              <a:rPr lang="zh-TW" altLang="en-US" smtClean="0"/>
              <a:t>‹#›</a:t>
            </a:fld>
            <a:endParaRPr lang="zh-TW" altLang="en-US"/>
          </a:p>
        </p:txBody>
      </p:sp>
    </p:spTree>
    <p:extLst>
      <p:ext uri="{BB962C8B-B14F-4D97-AF65-F5344CB8AC3E}">
        <p14:creationId xmlns:p14="http://schemas.microsoft.com/office/powerpoint/2010/main" val="268214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2B6ABE9-470F-4548-B370-15FC01C0FFAA}"/>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xmlns="" id="{4C3C9E05-3A06-42A8-AF8A-E13906C237BF}"/>
              </a:ext>
            </a:extLst>
          </p:cNvPr>
          <p:cNvSpPr>
            <a:spLocks noGrp="1"/>
          </p:cNvSpPr>
          <p:nvPr>
            <p:ph type="dt" sz="half" idx="10"/>
          </p:nvPr>
        </p:nvSpPr>
        <p:spPr/>
        <p:txBody>
          <a:bodyPr/>
          <a:lstStyle/>
          <a:p>
            <a:fld id="{BCCB83B6-3425-4DA9-82DC-69EFA7430FE0}" type="datetimeFigureOut">
              <a:rPr lang="zh-TW" altLang="en-US" smtClean="0"/>
              <a:t>2020/8/4</a:t>
            </a:fld>
            <a:endParaRPr lang="zh-TW" altLang="en-US"/>
          </a:p>
        </p:txBody>
      </p:sp>
      <p:sp>
        <p:nvSpPr>
          <p:cNvPr id="4" name="頁尾版面配置區 3">
            <a:extLst>
              <a:ext uri="{FF2B5EF4-FFF2-40B4-BE49-F238E27FC236}">
                <a16:creationId xmlns:a16="http://schemas.microsoft.com/office/drawing/2014/main" xmlns="" id="{37BF42D2-2E95-4F10-9501-01361D35D92A}"/>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xmlns="" id="{BD5585C1-7E18-4975-81B6-1A4E2B5235E7}"/>
              </a:ext>
            </a:extLst>
          </p:cNvPr>
          <p:cNvSpPr>
            <a:spLocks noGrp="1"/>
          </p:cNvSpPr>
          <p:nvPr>
            <p:ph type="sldNum" sz="quarter" idx="12"/>
          </p:nvPr>
        </p:nvSpPr>
        <p:spPr/>
        <p:txBody>
          <a:bodyPr/>
          <a:lstStyle/>
          <a:p>
            <a:fld id="{2B127E84-522C-4F1A-9CFE-B30441BB1F3C}" type="slidenum">
              <a:rPr lang="zh-TW" altLang="en-US" smtClean="0"/>
              <a:t>‹#›</a:t>
            </a:fld>
            <a:endParaRPr lang="zh-TW" altLang="en-US"/>
          </a:p>
        </p:txBody>
      </p:sp>
    </p:spTree>
    <p:extLst>
      <p:ext uri="{BB962C8B-B14F-4D97-AF65-F5344CB8AC3E}">
        <p14:creationId xmlns:p14="http://schemas.microsoft.com/office/powerpoint/2010/main" val="223596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C7F7F989-81F8-4A52-BB47-6BDE9853E942}"/>
              </a:ext>
            </a:extLst>
          </p:cNvPr>
          <p:cNvSpPr>
            <a:spLocks noGrp="1"/>
          </p:cNvSpPr>
          <p:nvPr>
            <p:ph type="dt" sz="half" idx="10"/>
          </p:nvPr>
        </p:nvSpPr>
        <p:spPr/>
        <p:txBody>
          <a:bodyPr/>
          <a:lstStyle/>
          <a:p>
            <a:fld id="{BCCB83B6-3425-4DA9-82DC-69EFA7430FE0}" type="datetimeFigureOut">
              <a:rPr lang="zh-TW" altLang="en-US" smtClean="0"/>
              <a:t>2020/8/4</a:t>
            </a:fld>
            <a:endParaRPr lang="zh-TW" altLang="en-US"/>
          </a:p>
        </p:txBody>
      </p:sp>
      <p:sp>
        <p:nvSpPr>
          <p:cNvPr id="3" name="頁尾版面配置區 2">
            <a:extLst>
              <a:ext uri="{FF2B5EF4-FFF2-40B4-BE49-F238E27FC236}">
                <a16:creationId xmlns:a16="http://schemas.microsoft.com/office/drawing/2014/main" xmlns="" id="{CD4D218C-F532-4C45-BD90-CABDCDAA8A8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xmlns="" id="{62301A98-4EAF-4708-B06F-D653FF673577}"/>
              </a:ext>
            </a:extLst>
          </p:cNvPr>
          <p:cNvSpPr>
            <a:spLocks noGrp="1"/>
          </p:cNvSpPr>
          <p:nvPr>
            <p:ph type="sldNum" sz="quarter" idx="12"/>
          </p:nvPr>
        </p:nvSpPr>
        <p:spPr/>
        <p:txBody>
          <a:bodyPr/>
          <a:lstStyle/>
          <a:p>
            <a:fld id="{2B127E84-522C-4F1A-9CFE-B30441BB1F3C}" type="slidenum">
              <a:rPr lang="zh-TW" altLang="en-US" smtClean="0"/>
              <a:t>‹#›</a:t>
            </a:fld>
            <a:endParaRPr lang="zh-TW" altLang="en-US"/>
          </a:p>
        </p:txBody>
      </p:sp>
    </p:spTree>
    <p:extLst>
      <p:ext uri="{BB962C8B-B14F-4D97-AF65-F5344CB8AC3E}">
        <p14:creationId xmlns:p14="http://schemas.microsoft.com/office/powerpoint/2010/main" val="229853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8E92BF5-277E-4639-A9D6-D8A5BCA9B3E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xmlns="" id="{BAC34CAC-9611-4B07-9A39-C10781EED3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xmlns="" id="{4FF774C3-D401-4B69-A8CF-A0BA4E03C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A630BD33-748C-4AE8-AF73-F1A019D07CE4}"/>
              </a:ext>
            </a:extLst>
          </p:cNvPr>
          <p:cNvSpPr>
            <a:spLocks noGrp="1"/>
          </p:cNvSpPr>
          <p:nvPr>
            <p:ph type="dt" sz="half" idx="10"/>
          </p:nvPr>
        </p:nvSpPr>
        <p:spPr/>
        <p:txBody>
          <a:bodyPr/>
          <a:lstStyle/>
          <a:p>
            <a:fld id="{BCCB83B6-3425-4DA9-82DC-69EFA7430FE0}" type="datetimeFigureOut">
              <a:rPr lang="zh-TW" altLang="en-US" smtClean="0"/>
              <a:t>2020/8/4</a:t>
            </a:fld>
            <a:endParaRPr lang="zh-TW" altLang="en-US"/>
          </a:p>
        </p:txBody>
      </p:sp>
      <p:sp>
        <p:nvSpPr>
          <p:cNvPr id="6" name="頁尾版面配置區 5">
            <a:extLst>
              <a:ext uri="{FF2B5EF4-FFF2-40B4-BE49-F238E27FC236}">
                <a16:creationId xmlns:a16="http://schemas.microsoft.com/office/drawing/2014/main" xmlns="" id="{1183AF96-3A07-4382-A435-2733D632194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88EC9ED9-C6D8-4078-A2EB-A0A4AD4C6F73}"/>
              </a:ext>
            </a:extLst>
          </p:cNvPr>
          <p:cNvSpPr>
            <a:spLocks noGrp="1"/>
          </p:cNvSpPr>
          <p:nvPr>
            <p:ph type="sldNum" sz="quarter" idx="12"/>
          </p:nvPr>
        </p:nvSpPr>
        <p:spPr/>
        <p:txBody>
          <a:bodyPr/>
          <a:lstStyle/>
          <a:p>
            <a:fld id="{2B127E84-522C-4F1A-9CFE-B30441BB1F3C}" type="slidenum">
              <a:rPr lang="zh-TW" altLang="en-US" smtClean="0"/>
              <a:t>‹#›</a:t>
            </a:fld>
            <a:endParaRPr lang="zh-TW" altLang="en-US"/>
          </a:p>
        </p:txBody>
      </p:sp>
    </p:spTree>
    <p:extLst>
      <p:ext uri="{BB962C8B-B14F-4D97-AF65-F5344CB8AC3E}">
        <p14:creationId xmlns:p14="http://schemas.microsoft.com/office/powerpoint/2010/main" val="3176196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C8B9015-2A49-4EB1-B408-B057D4062E1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xmlns="" id="{160741C3-2162-4427-9EB7-5B21D1CF1B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xmlns="" id="{4F71FAB7-3FA2-4669-8385-FEC12DA0E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BB1B0709-D7BF-4503-ACC8-578E093C31CD}"/>
              </a:ext>
            </a:extLst>
          </p:cNvPr>
          <p:cNvSpPr>
            <a:spLocks noGrp="1"/>
          </p:cNvSpPr>
          <p:nvPr>
            <p:ph type="dt" sz="half" idx="10"/>
          </p:nvPr>
        </p:nvSpPr>
        <p:spPr/>
        <p:txBody>
          <a:bodyPr/>
          <a:lstStyle/>
          <a:p>
            <a:fld id="{BCCB83B6-3425-4DA9-82DC-69EFA7430FE0}" type="datetimeFigureOut">
              <a:rPr lang="zh-TW" altLang="en-US" smtClean="0"/>
              <a:t>2020/8/4</a:t>
            </a:fld>
            <a:endParaRPr lang="zh-TW" altLang="en-US"/>
          </a:p>
        </p:txBody>
      </p:sp>
      <p:sp>
        <p:nvSpPr>
          <p:cNvPr id="6" name="頁尾版面配置區 5">
            <a:extLst>
              <a:ext uri="{FF2B5EF4-FFF2-40B4-BE49-F238E27FC236}">
                <a16:creationId xmlns:a16="http://schemas.microsoft.com/office/drawing/2014/main" xmlns="" id="{4A92B196-7534-4455-9D6E-203DED56039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6321BC41-EB0A-4C27-AD39-C4E1880FEB21}"/>
              </a:ext>
            </a:extLst>
          </p:cNvPr>
          <p:cNvSpPr>
            <a:spLocks noGrp="1"/>
          </p:cNvSpPr>
          <p:nvPr>
            <p:ph type="sldNum" sz="quarter" idx="12"/>
          </p:nvPr>
        </p:nvSpPr>
        <p:spPr/>
        <p:txBody>
          <a:bodyPr/>
          <a:lstStyle/>
          <a:p>
            <a:fld id="{2B127E84-522C-4F1A-9CFE-B30441BB1F3C}" type="slidenum">
              <a:rPr lang="zh-TW" altLang="en-US" smtClean="0"/>
              <a:t>‹#›</a:t>
            </a:fld>
            <a:endParaRPr lang="zh-TW" altLang="en-US"/>
          </a:p>
        </p:txBody>
      </p:sp>
    </p:spTree>
    <p:extLst>
      <p:ext uri="{BB962C8B-B14F-4D97-AF65-F5344CB8AC3E}">
        <p14:creationId xmlns:p14="http://schemas.microsoft.com/office/powerpoint/2010/main" val="301467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xmlns="" id="{51C33324-0E2D-41E4-BB2E-F13AFE9EAF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A5304D5A-E012-46F9-A8E8-1B0A48683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0846F92B-06B2-404F-A248-5E4A5D539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B83B6-3425-4DA9-82DC-69EFA7430FE0}" type="datetimeFigureOut">
              <a:rPr lang="zh-TW" altLang="en-US" smtClean="0"/>
              <a:t>2020/8/4</a:t>
            </a:fld>
            <a:endParaRPr lang="zh-TW" altLang="en-US"/>
          </a:p>
        </p:txBody>
      </p:sp>
      <p:sp>
        <p:nvSpPr>
          <p:cNvPr id="5" name="頁尾版面配置區 4">
            <a:extLst>
              <a:ext uri="{FF2B5EF4-FFF2-40B4-BE49-F238E27FC236}">
                <a16:creationId xmlns:a16="http://schemas.microsoft.com/office/drawing/2014/main" xmlns="" id="{A5C3FDA2-C04E-4800-BF24-AE09FA4B12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xmlns="" id="{7D3F5EFB-ADA6-442C-A580-545DF474E7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27E84-522C-4F1A-9CFE-B30441BB1F3C}" type="slidenum">
              <a:rPr lang="zh-TW" altLang="en-US" smtClean="0"/>
              <a:t>‹#›</a:t>
            </a:fld>
            <a:endParaRPr lang="zh-TW" altLang="en-US"/>
          </a:p>
        </p:txBody>
      </p:sp>
    </p:spTree>
    <p:extLst>
      <p:ext uri="{BB962C8B-B14F-4D97-AF65-F5344CB8AC3E}">
        <p14:creationId xmlns:p14="http://schemas.microsoft.com/office/powerpoint/2010/main" val="2299017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hyperlink" Target="https://udn.com/news/reporter/OTIzMDg=" TargetMode="External"/><Relationship Id="rId3" Type="http://schemas.openxmlformats.org/officeDocument/2006/relationships/hyperlink" Target="https://udn.com/search/tagging/2/%E9%96%A9%E5%8D%97%E8%AA%9E" TargetMode="External"/><Relationship Id="rId7" Type="http://schemas.openxmlformats.org/officeDocument/2006/relationships/hyperlink" Target="https://udn.com/search/tagging/2/%E6%95%99%E8%82%B2%E9%83%A8" TargetMode="External"/><Relationship Id="rId2" Type="http://schemas.openxmlformats.org/officeDocument/2006/relationships/hyperlink" Target="https://udn.com/search/tagging/2/%E5%9C%8B%E5%AE%B6%E8%AA%9E%E8%A8%80" TargetMode="External"/><Relationship Id="rId1" Type="http://schemas.openxmlformats.org/officeDocument/2006/relationships/slideLayout" Target="../slideLayouts/slideLayout2.xml"/><Relationship Id="rId6" Type="http://schemas.openxmlformats.org/officeDocument/2006/relationships/hyperlink" Target="https://udn.com/search/tagging/2/%E9%A6%AC%E7%A5%96" TargetMode="External"/><Relationship Id="rId5" Type="http://schemas.openxmlformats.org/officeDocument/2006/relationships/hyperlink" Target="https://udn.com/search/tagging/2/%E5%8E%9F%E4%BD%8F%E6%B0%91%E8%AA%9E" TargetMode="External"/><Relationship Id="rId4" Type="http://schemas.openxmlformats.org/officeDocument/2006/relationships/hyperlink" Target="https://udn.com/search/tagging/2/%E5%AE%A2%E8%AA%9E"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rctaiwan.nctu.edu.tw/ResultsShow_detail.asp?RS_ID=8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rctaiwan.nctu.edu.tw/ResultsShow_detail.asp?RS_ID=8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rctaiwan.nctu.edu.tw/ResultsShow_detail.asp?RS_ID=8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customXml" Target="../ink/ink6.xml"/><Relationship Id="rId18" Type="http://schemas.openxmlformats.org/officeDocument/2006/relationships/image" Target="../media/image15.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2.emf"/><Relationship Id="rId17" Type="http://schemas.openxmlformats.org/officeDocument/2006/relationships/customXml" Target="../ink/ink8.xml"/><Relationship Id="rId2" Type="http://schemas.openxmlformats.org/officeDocument/2006/relationships/image" Target="../media/image7.png"/><Relationship Id="rId16" Type="http://schemas.openxmlformats.org/officeDocument/2006/relationships/image" Target="../media/image14.emf"/><Relationship Id="rId1" Type="http://schemas.openxmlformats.org/officeDocument/2006/relationships/slideLayout" Target="../slideLayouts/slideLayout12.xml"/><Relationship Id="rId6" Type="http://schemas.openxmlformats.org/officeDocument/2006/relationships/image" Target="../media/image9.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1.emf"/><Relationship Id="rId19" Type="http://schemas.openxmlformats.org/officeDocument/2006/relationships/comments" Target="../comments/comment1.xml"/><Relationship Id="rId4" Type="http://schemas.openxmlformats.org/officeDocument/2006/relationships/image" Target="../media/image8.emf"/><Relationship Id="rId9" Type="http://schemas.openxmlformats.org/officeDocument/2006/relationships/customXml" Target="../ink/ink4.xml"/><Relationship Id="rId14" Type="http://schemas.openxmlformats.org/officeDocument/2006/relationships/image" Target="../media/image13.emf"/></Relationships>
</file>

<file path=ppt/slides/_rels/slide24.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customXml" Target="../ink/ink14.xml"/><Relationship Id="rId3" Type="http://schemas.openxmlformats.org/officeDocument/2006/relationships/customXml" Target="../ink/ink9.xml"/><Relationship Id="rId7" Type="http://schemas.openxmlformats.org/officeDocument/2006/relationships/customXml" Target="../ink/ink11.xml"/><Relationship Id="rId12"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slideLayout" Target="../slideLayouts/slideLayout12.xml"/><Relationship Id="rId6" Type="http://schemas.openxmlformats.org/officeDocument/2006/relationships/image" Target="../media/image18.emf"/><Relationship Id="rId11" Type="http://schemas.openxmlformats.org/officeDocument/2006/relationships/customXml" Target="../ink/ink13.xml"/><Relationship Id="rId5" Type="http://schemas.openxmlformats.org/officeDocument/2006/relationships/customXml" Target="../ink/ink10.xml"/><Relationship Id="rId10" Type="http://schemas.openxmlformats.org/officeDocument/2006/relationships/image" Target="../media/image20.emf"/><Relationship Id="rId4" Type="http://schemas.openxmlformats.org/officeDocument/2006/relationships/image" Target="../media/image17.emf"/><Relationship Id="rId9" Type="http://schemas.openxmlformats.org/officeDocument/2006/relationships/customXml" Target="../ink/ink12.xml"/><Relationship Id="rId14" Type="http://schemas.openxmlformats.org/officeDocument/2006/relationships/image" Target="../media/image22.emf"/></Relationships>
</file>

<file path=ppt/slides/_rels/slide25.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27.emf"/><Relationship Id="rId3" Type="http://schemas.openxmlformats.org/officeDocument/2006/relationships/image" Target="../media/image18.png"/><Relationship Id="rId7" Type="http://schemas.openxmlformats.org/officeDocument/2006/relationships/image" Target="../media/image24.emf"/><Relationship Id="rId12" Type="http://schemas.openxmlformats.org/officeDocument/2006/relationships/customXml" Target="../ink/ink19.xml"/><Relationship Id="rId17" Type="http://schemas.openxmlformats.org/officeDocument/2006/relationships/image" Target="../media/image29.emf"/><Relationship Id="rId2" Type="http://schemas.openxmlformats.org/officeDocument/2006/relationships/image" Target="../media/image17.png"/><Relationship Id="rId16" Type="http://schemas.openxmlformats.org/officeDocument/2006/relationships/customXml" Target="../ink/ink21.xml"/><Relationship Id="rId1" Type="http://schemas.openxmlformats.org/officeDocument/2006/relationships/slideLayout" Target="../slideLayouts/slideLayout12.xml"/><Relationship Id="rId6" Type="http://schemas.openxmlformats.org/officeDocument/2006/relationships/customXml" Target="../ink/ink16.xml"/><Relationship Id="rId11" Type="http://schemas.openxmlformats.org/officeDocument/2006/relationships/image" Target="../media/image26.emf"/><Relationship Id="rId5" Type="http://schemas.openxmlformats.org/officeDocument/2006/relationships/image" Target="../media/image23.emf"/><Relationship Id="rId15" Type="http://schemas.openxmlformats.org/officeDocument/2006/relationships/image" Target="../media/image28.emf"/><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25.emf"/><Relationship Id="rId14" Type="http://schemas.openxmlformats.org/officeDocument/2006/relationships/customXml" Target="../ink/ink20.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customXml" Target="../ink/ink27.xml"/><Relationship Id="rId3" Type="http://schemas.openxmlformats.org/officeDocument/2006/relationships/customXml" Target="../ink/ink22.xml"/><Relationship Id="rId7" Type="http://schemas.openxmlformats.org/officeDocument/2006/relationships/customXml" Target="../ink/ink24.xml"/><Relationship Id="rId12" Type="http://schemas.openxmlformats.org/officeDocument/2006/relationships/image" Target="../media/image42.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customXml" Target="../ink/ink26.xml"/><Relationship Id="rId5" Type="http://schemas.openxmlformats.org/officeDocument/2006/relationships/customXml" Target="../ink/ink23.xml"/><Relationship Id="rId10" Type="http://schemas.openxmlformats.org/officeDocument/2006/relationships/image" Target="../media/image41.emf"/><Relationship Id="rId4" Type="http://schemas.openxmlformats.org/officeDocument/2006/relationships/image" Target="../media/image38.emf"/><Relationship Id="rId9" Type="http://schemas.openxmlformats.org/officeDocument/2006/relationships/customXml" Target="../ink/ink25.xml"/><Relationship Id="rId14" Type="http://schemas.openxmlformats.org/officeDocument/2006/relationships/image" Target="../media/image43.emf"/></Relationships>
</file>

<file path=ppt/slides/_rels/slide29.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customXml" Target="../ink/ink33.xml"/><Relationship Id="rId18" Type="http://schemas.openxmlformats.org/officeDocument/2006/relationships/image" Target="../media/image52.emf"/><Relationship Id="rId3" Type="http://schemas.openxmlformats.org/officeDocument/2006/relationships/customXml" Target="../ink/ink28.xml"/><Relationship Id="rId7" Type="http://schemas.openxmlformats.org/officeDocument/2006/relationships/customXml" Target="../ink/ink30.xml"/><Relationship Id="rId12" Type="http://schemas.openxmlformats.org/officeDocument/2006/relationships/image" Target="../media/image49.emf"/><Relationship Id="rId17" Type="http://schemas.openxmlformats.org/officeDocument/2006/relationships/customXml" Target="../ink/ink35.xml"/><Relationship Id="rId2" Type="http://schemas.openxmlformats.org/officeDocument/2006/relationships/image" Target="../media/image21.png"/><Relationship Id="rId16" Type="http://schemas.openxmlformats.org/officeDocument/2006/relationships/image" Target="../media/image51.emf"/><Relationship Id="rId20" Type="http://schemas.openxmlformats.org/officeDocument/2006/relationships/image" Target="../media/image53.emf"/><Relationship Id="rId1" Type="http://schemas.openxmlformats.org/officeDocument/2006/relationships/slideLayout" Target="../slideLayouts/slideLayout2.xml"/><Relationship Id="rId6" Type="http://schemas.openxmlformats.org/officeDocument/2006/relationships/image" Target="../media/image46.emf"/><Relationship Id="rId11" Type="http://schemas.openxmlformats.org/officeDocument/2006/relationships/customXml" Target="../ink/ink32.xml"/><Relationship Id="rId5" Type="http://schemas.openxmlformats.org/officeDocument/2006/relationships/customXml" Target="../ink/ink29.xml"/><Relationship Id="rId15" Type="http://schemas.openxmlformats.org/officeDocument/2006/relationships/customXml" Target="../ink/ink34.xml"/><Relationship Id="rId10" Type="http://schemas.openxmlformats.org/officeDocument/2006/relationships/image" Target="../media/image48.emf"/><Relationship Id="rId19" Type="http://schemas.openxmlformats.org/officeDocument/2006/relationships/customXml" Target="../ink/ink36.xml"/><Relationship Id="rId4" Type="http://schemas.openxmlformats.org/officeDocument/2006/relationships/image" Target="../media/image45.emf"/><Relationship Id="rId9" Type="http://schemas.openxmlformats.org/officeDocument/2006/relationships/customXml" Target="../ink/ink31.xml"/><Relationship Id="rId14" Type="http://schemas.openxmlformats.org/officeDocument/2006/relationships/image" Target="../media/image50.emf"/></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International_school" TargetMode="External"/><Relationship Id="rId3" Type="http://schemas.openxmlformats.org/officeDocument/2006/relationships/hyperlink" Target="https://en.wikipedia.org/wiki/Globalization" TargetMode="External"/><Relationship Id="rId7" Type="http://schemas.openxmlformats.org/officeDocument/2006/relationships/hyperlink" Target="https://en.wikipedia.org/wiki/Cross-cultural_communication" TargetMode="External"/><Relationship Id="rId2" Type="http://schemas.openxmlformats.org/officeDocument/2006/relationships/hyperlink" Target="https://en.wikipedia.org/wiki/International_education" TargetMode="External"/><Relationship Id="rId1" Type="http://schemas.openxmlformats.org/officeDocument/2006/relationships/slideLayout" Target="../slideLayouts/slideLayout2.xml"/><Relationship Id="rId6" Type="http://schemas.openxmlformats.org/officeDocument/2006/relationships/hyperlink" Target="https://en.wikipedia.org/wiki/Student_exchange_program" TargetMode="External"/><Relationship Id="rId5" Type="http://schemas.openxmlformats.org/officeDocument/2006/relationships/hyperlink" Target="https://en.wikipedia.org/wiki/Informal_learning" TargetMode="External"/><Relationship Id="rId4" Type="http://schemas.openxmlformats.org/officeDocument/2006/relationships/hyperlink" Target="https://en.wikipedia.org/wiki/Formal_learning"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customXml" Target="../ink/ink37.xml"/><Relationship Id="rId7" Type="http://schemas.openxmlformats.org/officeDocument/2006/relationships/customXml" Target="../ink/ink39.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customXml" Target="../ink/ink38.xml"/><Relationship Id="rId10" Type="http://schemas.openxmlformats.org/officeDocument/2006/relationships/image" Target="../media/image30.emf"/><Relationship Id="rId4" Type="http://schemas.openxmlformats.org/officeDocument/2006/relationships/image" Target="../media/image55.emf"/><Relationship Id="rId9" Type="http://schemas.openxmlformats.org/officeDocument/2006/relationships/customXml" Target="../ink/ink40.xml"/></Relationships>
</file>

<file path=ppt/slides/_rels/slide31.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32.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customXml" Target="../ink/ink42.xml"/><Relationship Id="rId7" Type="http://schemas.openxmlformats.org/officeDocument/2006/relationships/customXml" Target="../ink/ink44.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customXml" Target="../ink/ink43.xml"/><Relationship Id="rId10" Type="http://schemas.openxmlformats.org/officeDocument/2006/relationships/image" Target="../media/image64.emf"/><Relationship Id="rId4" Type="http://schemas.openxmlformats.org/officeDocument/2006/relationships/image" Target="../media/image61.emf"/><Relationship Id="rId9" Type="http://schemas.openxmlformats.org/officeDocument/2006/relationships/customXml" Target="../ink/ink45.xml"/></Relationships>
</file>

<file path=ppt/slides/_rels/slide33.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customXml" Target="../ink/ink46.xml"/><Relationship Id="rId7" Type="http://schemas.openxmlformats.org/officeDocument/2006/relationships/customXml" Target="../ink/ink48.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customXml" Target="../ink/ink47.xml"/><Relationship Id="rId4" Type="http://schemas.openxmlformats.org/officeDocument/2006/relationships/image" Target="../media/image6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49.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customXml" Target="../ink/ink50.xml"/><Relationship Id="rId4" Type="http://schemas.openxmlformats.org/officeDocument/2006/relationships/image" Target="../media/image73.emf"/></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kingcar.org.tw/publication-article/50034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udn.com/search/tagging/2/%E6%95%99%E8%82%B2%E9%83%A8" TargetMode="External"/><Relationship Id="rId2" Type="http://schemas.openxmlformats.org/officeDocument/2006/relationships/hyperlink" Target="https://udn.com/news/reporter/OTIzMD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ustomXml" Target="../ink/ink51.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79.emf"/></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en.wikipedia.org/wiki/Bilingual_education"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iki.mbalib.com/zh-tw/%E6%96%87%E5%8C%96%E8%AE%A4%E5%90%8C" TargetMode="External"/><Relationship Id="rId2" Type="http://schemas.openxmlformats.org/officeDocument/2006/relationships/hyperlink" Target="https://wiki.mbalib.com/zhtw/%E5%8F%8C%E8%AF%AD%E6%95%99%E8%82%B2" TargetMode="External"/><Relationship Id="rId1" Type="http://schemas.openxmlformats.org/officeDocument/2006/relationships/slideLayout" Target="../slideLayouts/slideLayout2.xml"/><Relationship Id="rId4" Type="http://schemas.openxmlformats.org/officeDocument/2006/relationships/hyperlink" Target="https://wiki.mbalib.com/zh-tw/%E4%B8%AA%E4%BA%BA%E4%B8%BB%E4%B9%89"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kingcar.org.tw/publication-article/500342"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iki.mbalib.com/zh-tw/%E7%9B%AE%E6%A0%87" TargetMode="External"/><Relationship Id="rId2" Type="http://schemas.openxmlformats.org/officeDocument/2006/relationships/hyperlink" Target="https://wiki.mbalib.com/zhtw/%E5%8F%8C%E8%AF%AD%E6%95%99%E8%82%B2"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iki.mbalib.com/zhtw/%E5%8F%8C%E8%AF%AD%E6%95%99%E8%82%B2"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iki.mbalib.com/zh-tw/%E7%9B%AE%E6%A0%87" TargetMode="External"/><Relationship Id="rId2" Type="http://schemas.openxmlformats.org/officeDocument/2006/relationships/hyperlink" Target="https://wiki.mbalib.com/zhtw/%E5%8F%8C%E8%AF%AD%E6%95%99%E8%82%B2"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dkit.ie/wow/cycle.php"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tlsh.tp.edu.tw/~t127/water_resources/water01.ht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customXml" Target="../ink/ink52.xml"/><Relationship Id="rId7" Type="http://schemas.openxmlformats.org/officeDocument/2006/relationships/customXml" Target="../ink/ink54.xml"/><Relationship Id="rId12" Type="http://schemas.openxmlformats.org/officeDocument/2006/relationships/image" Target="../media/image65.emf"/><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4.emf"/><Relationship Id="rId11" Type="http://schemas.openxmlformats.org/officeDocument/2006/relationships/customXml" Target="../ink/ink56.xml"/><Relationship Id="rId5" Type="http://schemas.openxmlformats.org/officeDocument/2006/relationships/customXml" Target="../ink/ink53.xml"/><Relationship Id="rId10" Type="http://schemas.openxmlformats.org/officeDocument/2006/relationships/image" Target="../media/image60.emf"/><Relationship Id="rId4" Type="http://schemas.openxmlformats.org/officeDocument/2006/relationships/image" Target="../media/image44.emf"/><Relationship Id="rId9" Type="http://schemas.openxmlformats.org/officeDocument/2006/relationships/customXml" Target="../ink/ink5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henewslens.com/article/26020"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s://en.wikipedia.org/wiki/Mandarin_Chinese" TargetMode="External"/><Relationship Id="rId3" Type="http://schemas.openxmlformats.org/officeDocument/2006/relationships/hyperlink" Target="https://en.wikipedia.org/wiki/List_of_multilingual_countries_and_regions" TargetMode="External"/><Relationship Id="rId7" Type="http://schemas.openxmlformats.org/officeDocument/2006/relationships/hyperlink" Target="https://en.wikipedia.org/wiki/Tamil_langua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n.wikipedia.org/wiki/Malay_language" TargetMode="External"/><Relationship Id="rId5" Type="http://schemas.openxmlformats.org/officeDocument/2006/relationships/hyperlink" Target="https://en.wikipedia.org/wiki/Standard_Mandarin" TargetMode="External"/><Relationship Id="rId10" Type="http://schemas.openxmlformats.org/officeDocument/2006/relationships/hyperlink" Target="https://en.wikipedia.org/wiki/Hokkien" TargetMode="External"/><Relationship Id="rId4" Type="http://schemas.openxmlformats.org/officeDocument/2006/relationships/hyperlink" Target="https://en.wikipedia.org/wiki/Singapore" TargetMode="External"/><Relationship Id="rId9" Type="http://schemas.openxmlformats.org/officeDocument/2006/relationships/hyperlink" Target="https://en.wikipedia.org/wiki/Hakka_Chinese"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udn.com/news/story/7323/4739695?from=ddd-umaylikenews_ch2" TargetMode="External"/><Relationship Id="rId2" Type="http://schemas.openxmlformats.org/officeDocument/2006/relationships/hyperlink" Target="https://udn.com/news/reporter/MDAxMjA=" TargetMode="External"/><Relationship Id="rId1" Type="http://schemas.openxmlformats.org/officeDocument/2006/relationships/slideLayout" Target="../slideLayouts/slideLayout2.xml"/><Relationship Id="rId5" Type="http://schemas.openxmlformats.org/officeDocument/2006/relationships/hyperlink" Target="https://udn.com/search/tagging/2/%E6%95%99%E8%82%B2%E5%B1%80" TargetMode="External"/><Relationship Id="rId4" Type="http://schemas.openxmlformats.org/officeDocument/2006/relationships/hyperlink" Target="https://udn.com/search/tagging/2/%E5%8C%97%E5%B8%82"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8EECCB7-3227-4DE8-AE7A-00F87AE796D6}"/>
              </a:ext>
            </a:extLst>
          </p:cNvPr>
          <p:cNvSpPr>
            <a:spLocks noGrp="1"/>
          </p:cNvSpPr>
          <p:nvPr>
            <p:ph type="ctrTitle"/>
          </p:nvPr>
        </p:nvSpPr>
        <p:spPr/>
        <p:txBody>
          <a:bodyPr/>
          <a:lstStyle/>
          <a:p>
            <a:r>
              <a:rPr lang="zh-TW" altLang="en-US" dirty="0"/>
              <a:t>國際教育與雙語教育</a:t>
            </a:r>
            <a:r>
              <a:rPr lang="en-US" altLang="zh-TW" dirty="0"/>
              <a:t/>
            </a:r>
            <a:br>
              <a:rPr lang="en-US" altLang="zh-TW" dirty="0"/>
            </a:br>
            <a:endParaRPr lang="zh-TW" altLang="en-US" dirty="0"/>
          </a:p>
        </p:txBody>
      </p:sp>
      <p:sp>
        <p:nvSpPr>
          <p:cNvPr id="3" name="副標題 2">
            <a:extLst>
              <a:ext uri="{FF2B5EF4-FFF2-40B4-BE49-F238E27FC236}">
                <a16:creationId xmlns:a16="http://schemas.microsoft.com/office/drawing/2014/main" xmlns="" id="{4450BBA9-B735-4F64-9576-8F1722C7CCBF}"/>
              </a:ext>
            </a:extLst>
          </p:cNvPr>
          <p:cNvSpPr>
            <a:spLocks noGrp="1"/>
          </p:cNvSpPr>
          <p:nvPr>
            <p:ph type="subTitle" idx="1"/>
          </p:nvPr>
        </p:nvSpPr>
        <p:spPr/>
        <p:txBody>
          <a:bodyPr>
            <a:normAutofit lnSpcReduction="10000"/>
          </a:bodyPr>
          <a:lstStyle/>
          <a:p>
            <a:r>
              <a:rPr lang="en-US" altLang="zh-TW" dirty="0"/>
              <a:t>109 </a:t>
            </a:r>
            <a:r>
              <a:rPr lang="zh-TW" altLang="en-US" dirty="0"/>
              <a:t>學年度全國高級中等學校及特殊教育學校校長會議</a:t>
            </a:r>
            <a:endParaRPr lang="en-US" altLang="zh-TW" dirty="0"/>
          </a:p>
          <a:p>
            <a:r>
              <a:rPr lang="zh-TW" altLang="en-US" dirty="0"/>
              <a:t> </a:t>
            </a:r>
            <a:r>
              <a:rPr lang="en-US" altLang="zh-TW" dirty="0"/>
              <a:t>08/04 &amp; 11</a:t>
            </a:r>
          </a:p>
          <a:p>
            <a:r>
              <a:rPr lang="zh-TW" altLang="en-US" dirty="0"/>
              <a:t>張武昌</a:t>
            </a:r>
            <a:endParaRPr lang="en-US" altLang="zh-TW" dirty="0"/>
          </a:p>
          <a:p>
            <a:r>
              <a:rPr lang="zh-TW" altLang="en-US" dirty="0"/>
              <a:t>台灣師大</a:t>
            </a:r>
            <a:r>
              <a:rPr lang="en-US" altLang="zh-TW" dirty="0"/>
              <a:t>/</a:t>
            </a:r>
            <a:r>
              <a:rPr lang="zh-TW" altLang="en-US" dirty="0"/>
              <a:t>銘傳大學兼任教授</a:t>
            </a:r>
            <a:endParaRPr lang="en-US" altLang="zh-TW" dirty="0"/>
          </a:p>
          <a:p>
            <a:endParaRPr lang="zh-TW" altLang="en-US" dirty="0"/>
          </a:p>
        </p:txBody>
      </p:sp>
    </p:spTree>
    <p:extLst>
      <p:ext uri="{BB962C8B-B14F-4D97-AF65-F5344CB8AC3E}">
        <p14:creationId xmlns:p14="http://schemas.microsoft.com/office/powerpoint/2010/main" val="54258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9332889-9EAA-4E90-82D3-D693368B315C}"/>
              </a:ext>
            </a:extLst>
          </p:cNvPr>
          <p:cNvSpPr>
            <a:spLocks noGrp="1"/>
          </p:cNvSpPr>
          <p:nvPr>
            <p:ph type="title"/>
          </p:nvPr>
        </p:nvSpPr>
        <p:spPr/>
        <p:txBody>
          <a:bodyPr/>
          <a:lstStyle/>
          <a:p>
            <a:pPr algn="ctr"/>
            <a:r>
              <a:rPr lang="en-US" altLang="zh-TW" dirty="0"/>
              <a:t>Black Lives Matter</a:t>
            </a:r>
            <a:endParaRPr lang="zh-TW" altLang="en-US" dirty="0"/>
          </a:p>
        </p:txBody>
      </p:sp>
      <p:sp>
        <p:nvSpPr>
          <p:cNvPr id="3" name="內容版面配置區 2">
            <a:extLst>
              <a:ext uri="{FF2B5EF4-FFF2-40B4-BE49-F238E27FC236}">
                <a16:creationId xmlns:a16="http://schemas.microsoft.com/office/drawing/2014/main" xmlns="" id="{17D503C2-EA00-4846-BEB1-063E4561FA02}"/>
              </a:ext>
            </a:extLst>
          </p:cNvPr>
          <p:cNvSpPr>
            <a:spLocks noGrp="1"/>
          </p:cNvSpPr>
          <p:nvPr>
            <p:ph idx="1"/>
          </p:nvPr>
        </p:nvSpPr>
        <p:spPr/>
        <p:txBody>
          <a:bodyPr>
            <a:normAutofit/>
          </a:bodyPr>
          <a:lstStyle/>
          <a:p>
            <a:r>
              <a:rPr lang="en-US" altLang="zh-TW" sz="3600" dirty="0"/>
              <a:t>“lives”   </a:t>
            </a:r>
            <a:r>
              <a:rPr lang="en-US" altLang="zh-TW" sz="3600" dirty="0">
                <a:solidFill>
                  <a:srgbClr val="FF0000"/>
                </a:solidFill>
              </a:rPr>
              <a:t>verb</a:t>
            </a:r>
            <a:r>
              <a:rPr lang="en-US" altLang="zh-TW" sz="3600" dirty="0"/>
              <a:t> (3</a:t>
            </a:r>
            <a:r>
              <a:rPr lang="en-US" altLang="zh-TW" sz="3600" baseline="30000" dirty="0"/>
              <a:t>rd</a:t>
            </a:r>
            <a:r>
              <a:rPr lang="en-US" altLang="zh-TW" sz="3600" dirty="0"/>
              <a:t> person singular verb)</a:t>
            </a:r>
          </a:p>
          <a:p>
            <a:r>
              <a:rPr lang="en-US" altLang="zh-TW" sz="3600" dirty="0"/>
              <a:t>Mr. Wang </a:t>
            </a:r>
            <a:r>
              <a:rPr lang="en-US" altLang="zh-TW" sz="3600" u="sng" dirty="0"/>
              <a:t>lives</a:t>
            </a:r>
            <a:r>
              <a:rPr lang="en-US" altLang="zh-TW" sz="3600" dirty="0"/>
              <a:t> in Keelung.</a:t>
            </a:r>
          </a:p>
          <a:p>
            <a:r>
              <a:rPr lang="en-US" altLang="zh-TW" sz="3600" dirty="0"/>
              <a:t>“lives”   </a:t>
            </a:r>
            <a:r>
              <a:rPr lang="en-US" altLang="zh-TW" sz="3600" dirty="0">
                <a:solidFill>
                  <a:srgbClr val="FF0000"/>
                </a:solidFill>
              </a:rPr>
              <a:t>noun</a:t>
            </a:r>
            <a:r>
              <a:rPr lang="en-US" altLang="zh-TW" sz="3600" dirty="0"/>
              <a:t> (plural noun)</a:t>
            </a:r>
          </a:p>
          <a:p>
            <a:r>
              <a:rPr lang="en-US" altLang="zh-TW" sz="3600" dirty="0"/>
              <a:t>Mr. Wang has saved many </a:t>
            </a:r>
            <a:r>
              <a:rPr lang="en-US" altLang="zh-TW" sz="3600" u="sng" dirty="0"/>
              <a:t>lives</a:t>
            </a:r>
            <a:r>
              <a:rPr lang="en-US" altLang="zh-TW" sz="3600" dirty="0"/>
              <a:t> because he’s a good swimmer.</a:t>
            </a:r>
          </a:p>
        </p:txBody>
      </p:sp>
    </p:spTree>
    <p:extLst>
      <p:ext uri="{BB962C8B-B14F-4D97-AF65-F5344CB8AC3E}">
        <p14:creationId xmlns:p14="http://schemas.microsoft.com/office/powerpoint/2010/main" val="10108197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02ED054-1FAC-42B6-98F8-426B3D6A3F03}"/>
              </a:ext>
            </a:extLst>
          </p:cNvPr>
          <p:cNvSpPr>
            <a:spLocks noGrp="1"/>
          </p:cNvSpPr>
          <p:nvPr>
            <p:ph type="title"/>
          </p:nvPr>
        </p:nvSpPr>
        <p:spPr/>
        <p:txBody>
          <a:bodyPr/>
          <a:lstStyle/>
          <a:p>
            <a:pPr algn="ctr"/>
            <a:r>
              <a:rPr lang="zh-TW" altLang="en-US" dirty="0"/>
              <a:t>「</a:t>
            </a:r>
            <a:r>
              <a:rPr lang="en-US" altLang="zh-TW" dirty="0"/>
              <a:t>2030</a:t>
            </a:r>
            <a:r>
              <a:rPr lang="zh-TW" altLang="en-US" dirty="0"/>
              <a:t>打造台灣成為雙語國家」</a:t>
            </a:r>
          </a:p>
        </p:txBody>
      </p:sp>
      <p:sp>
        <p:nvSpPr>
          <p:cNvPr id="3" name="內容版面配置區 2">
            <a:extLst>
              <a:ext uri="{FF2B5EF4-FFF2-40B4-BE49-F238E27FC236}">
                <a16:creationId xmlns:a16="http://schemas.microsoft.com/office/drawing/2014/main" xmlns="" id="{E0EEFC43-58CD-4520-AB98-7A33BB2FE15E}"/>
              </a:ext>
            </a:extLst>
          </p:cNvPr>
          <p:cNvSpPr>
            <a:spLocks noGrp="1"/>
          </p:cNvSpPr>
          <p:nvPr>
            <p:ph idx="1"/>
          </p:nvPr>
        </p:nvSpPr>
        <p:spPr/>
        <p:txBody>
          <a:bodyPr>
            <a:normAutofit fontScale="85000" lnSpcReduction="20000"/>
          </a:bodyPr>
          <a:lstStyle/>
          <a:p>
            <a:r>
              <a:rPr lang="zh-TW" altLang="en-US" dirty="0">
                <a:solidFill>
                  <a:srgbClr val="FF0000"/>
                </a:solidFill>
              </a:rPr>
              <a:t>台灣本質上是「多語國家」</a:t>
            </a:r>
            <a:endParaRPr lang="en-US" altLang="zh-TW" dirty="0">
              <a:solidFill>
                <a:srgbClr val="FF0000"/>
              </a:solidFill>
            </a:endParaRPr>
          </a:p>
          <a:p>
            <a:pPr latinLnBrk="1"/>
            <a:r>
              <a:rPr lang="en-US" altLang="zh-TW" dirty="0" err="1">
                <a:hlinkClick r:id="rId2"/>
              </a:rPr>
              <a:t>國家語言</a:t>
            </a:r>
            <a:r>
              <a:rPr lang="zh-TW" altLang="zh-TW" dirty="0"/>
              <a:t>發展法通過，</a:t>
            </a:r>
            <a:r>
              <a:rPr lang="en-US" altLang="zh-TW" dirty="0"/>
              <a:t>111</a:t>
            </a:r>
            <a:r>
              <a:rPr lang="zh-TW" altLang="zh-TW" dirty="0"/>
              <a:t>學年起中小學生必修本土語言，包括</a:t>
            </a:r>
            <a:r>
              <a:rPr lang="en-US" altLang="zh-TW" dirty="0" err="1">
                <a:solidFill>
                  <a:srgbClr val="FF0000"/>
                </a:solidFill>
                <a:hlinkClick r:id="rId3">
                  <a:extLst>
                    <a:ext uri="{A12FA001-AC4F-418D-AE19-62706E023703}">
                      <ahyp:hlinkClr xmlns:ahyp="http://schemas.microsoft.com/office/drawing/2018/hyperlinkcolor" xmlns="" val="tx"/>
                    </a:ext>
                  </a:extLst>
                </a:hlinkClick>
              </a:rPr>
              <a:t>閩南語</a:t>
            </a:r>
            <a:r>
              <a:rPr lang="zh-TW" altLang="zh-TW" dirty="0">
                <a:solidFill>
                  <a:srgbClr val="FF0000"/>
                </a:solidFill>
              </a:rPr>
              <a:t>、</a:t>
            </a:r>
            <a:r>
              <a:rPr lang="en-US" altLang="zh-TW" dirty="0" err="1">
                <a:solidFill>
                  <a:srgbClr val="FF0000"/>
                </a:solidFill>
                <a:hlinkClick r:id="rId4">
                  <a:extLst>
                    <a:ext uri="{A12FA001-AC4F-418D-AE19-62706E023703}">
                      <ahyp:hlinkClr xmlns:ahyp="http://schemas.microsoft.com/office/drawing/2018/hyperlinkcolor" xmlns="" val="tx"/>
                    </a:ext>
                  </a:extLst>
                </a:hlinkClick>
              </a:rPr>
              <a:t>客語</a:t>
            </a:r>
            <a:r>
              <a:rPr lang="zh-TW" altLang="zh-TW" dirty="0">
                <a:solidFill>
                  <a:srgbClr val="FF0000"/>
                </a:solidFill>
              </a:rPr>
              <a:t>、</a:t>
            </a:r>
            <a:r>
              <a:rPr lang="en-US" altLang="zh-TW" dirty="0" err="1">
                <a:solidFill>
                  <a:srgbClr val="FF0000"/>
                </a:solidFill>
                <a:hlinkClick r:id="rId5">
                  <a:extLst>
                    <a:ext uri="{A12FA001-AC4F-418D-AE19-62706E023703}">
                      <ahyp:hlinkClr xmlns:ahyp="http://schemas.microsoft.com/office/drawing/2018/hyperlinkcolor" xmlns="" val="tx"/>
                    </a:ext>
                  </a:extLst>
                </a:hlinkClick>
              </a:rPr>
              <a:t>原住民語</a:t>
            </a:r>
            <a:r>
              <a:rPr lang="zh-TW" altLang="zh-TW" dirty="0">
                <a:solidFill>
                  <a:srgbClr val="FF0000"/>
                </a:solidFill>
              </a:rPr>
              <a:t>、</a:t>
            </a:r>
            <a:r>
              <a:rPr lang="en-US" altLang="zh-TW" dirty="0" err="1">
                <a:solidFill>
                  <a:srgbClr val="FF0000"/>
                </a:solidFill>
                <a:hlinkClick r:id="rId6">
                  <a:extLst>
                    <a:ext uri="{A12FA001-AC4F-418D-AE19-62706E023703}">
                      <ahyp:hlinkClr xmlns:ahyp="http://schemas.microsoft.com/office/drawing/2018/hyperlinkcolor" xmlns="" val="tx"/>
                    </a:ext>
                  </a:extLst>
                </a:hlinkClick>
              </a:rPr>
              <a:t>馬祖</a:t>
            </a:r>
            <a:r>
              <a:rPr lang="zh-TW" altLang="zh-TW" dirty="0">
                <a:solidFill>
                  <a:srgbClr val="FF0000"/>
                </a:solidFill>
              </a:rPr>
              <a:t>的閩東語和手語。</a:t>
            </a:r>
            <a:r>
              <a:rPr lang="en-US" altLang="zh-TW" dirty="0" err="1">
                <a:hlinkClick r:id="rId7"/>
              </a:rPr>
              <a:t>教育部</a:t>
            </a:r>
            <a:r>
              <a:rPr lang="zh-TW" altLang="zh-TW" dirty="0"/>
              <a:t>今天為此舉行今年度首次課審會審議大會，</a:t>
            </a:r>
            <a:r>
              <a:rPr lang="en-US" altLang="zh-TW" dirty="0"/>
              <a:t>37</a:t>
            </a:r>
            <a:r>
              <a:rPr lang="zh-TW" altLang="zh-TW" dirty="0"/>
              <a:t>名委員出席討論新課綱總綱修訂草案，並交付各分組審議會進行討論。日後待各分組審議會完成審議，再提到大會審議及決議。</a:t>
            </a:r>
          </a:p>
          <a:p>
            <a:pPr latinLnBrk="1"/>
            <a:r>
              <a:rPr lang="zh-TW" altLang="zh-TW" dirty="0"/>
              <a:t>國家教育研究院副院長顏慶祥表示，傳統語言確實有必要保存，語發法規定的本土語言包括閩南語、客語、原住民語、馬祖的閩東語和手語。審議會分不同語種各自規畫，比較特別的是，馬祖的閩東語直接委由馬祖單位規畫。該語除馬祖人使用，桃園也有一些族群來自馬祖，如今使用閩東語。</a:t>
            </a:r>
          </a:p>
          <a:p>
            <a:r>
              <a:rPr lang="zh-TW" altLang="zh-TW" dirty="0"/>
              <a:t>顏慶祥指出，未來國小、國中學生每周都要必修一節本土語言，高中則建議在高一必修兩學分，高二、高三則可開設加深加廣選修，提供對台灣文學等領域有興趣的學生選修。語發法規定，本土語言課</a:t>
            </a:r>
            <a:r>
              <a:rPr lang="en-US" altLang="zh-TW" dirty="0"/>
              <a:t>111</a:t>
            </a:r>
            <a:r>
              <a:rPr lang="zh-TW" altLang="zh-TW" dirty="0"/>
              <a:t>年</a:t>
            </a:r>
            <a:r>
              <a:rPr lang="en-US" altLang="zh-TW" dirty="0"/>
              <a:t>8</a:t>
            </a:r>
            <a:r>
              <a:rPr lang="zh-TW" altLang="zh-TW" dirty="0"/>
              <a:t>月就要開始施行，教材部分已在討論，教育部師資培育與藝術教育司也已啟動師資培育。</a:t>
            </a:r>
            <a:endParaRPr lang="en-US" altLang="zh-TW" dirty="0"/>
          </a:p>
          <a:p>
            <a:r>
              <a:rPr lang="zh-TW" altLang="zh-TW" sz="1400" b="1" dirty="0"/>
              <a:t>本土語言將納中小學必修 教育部修訂</a:t>
            </a:r>
            <a:r>
              <a:rPr lang="en-US" altLang="zh-TW" sz="1400" b="1" dirty="0"/>
              <a:t>108</a:t>
            </a:r>
            <a:r>
              <a:rPr lang="zh-TW" altLang="zh-TW" sz="1400" b="1" dirty="0"/>
              <a:t>課綱總綱</a:t>
            </a:r>
            <a:r>
              <a:rPr lang="zh-TW" altLang="en-US" sz="1400" b="1" dirty="0"/>
              <a:t>  </a:t>
            </a:r>
            <a:r>
              <a:rPr lang="en-US" altLang="zh-TW" sz="1400" dirty="0"/>
              <a:t>2020-07-25 19:42 </a:t>
            </a:r>
            <a:r>
              <a:rPr lang="zh-TW" altLang="zh-TW" sz="1400" dirty="0"/>
              <a:t>聯合報</a:t>
            </a:r>
            <a:r>
              <a:rPr lang="en-US" altLang="zh-TW" sz="1400" dirty="0"/>
              <a:t> / </a:t>
            </a:r>
            <a:r>
              <a:rPr lang="zh-TW" altLang="zh-TW" sz="1400" dirty="0"/>
              <a:t>記者</a:t>
            </a:r>
            <a:r>
              <a:rPr lang="en-US" altLang="zh-TW" sz="1400" u="sng" dirty="0" err="1">
                <a:hlinkClick r:id="rId8"/>
              </a:rPr>
              <a:t>潘乃欣</a:t>
            </a:r>
            <a:endParaRPr lang="en-US" altLang="zh-TW" dirty="0"/>
          </a:p>
          <a:p>
            <a:endParaRPr lang="zh-TW" altLang="en-US" dirty="0"/>
          </a:p>
        </p:txBody>
      </p:sp>
    </p:spTree>
    <p:extLst>
      <p:ext uri="{BB962C8B-B14F-4D97-AF65-F5344CB8AC3E}">
        <p14:creationId xmlns:p14="http://schemas.microsoft.com/office/powerpoint/2010/main" val="9999039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3979864" y="596900"/>
            <a:ext cx="6192837" cy="3581400"/>
          </a:xfrm>
          <a:prstGeom prst="rect">
            <a:avLst/>
          </a:prstGeom>
          <a:noFill/>
          <a:ln w="9525">
            <a:noFill/>
            <a:miter lim="800000"/>
            <a:headEnd/>
            <a:tailEnd/>
          </a:ln>
        </p:spPr>
        <p:txBody>
          <a:bodyPr anchor="b"/>
          <a:lstStyle/>
          <a:p>
            <a:pPr algn="r">
              <a:defRPr/>
            </a:pPr>
            <a:r>
              <a:rPr lang="zh-TW" altLang="en-US" sz="4400" b="1" dirty="0">
                <a:solidFill>
                  <a:schemeClr val="tx2"/>
                </a:solidFill>
                <a:latin typeface="細明體" panose="02020509000000000000" pitchFamily="49" charset="-120"/>
                <a:ea typeface="細明體" panose="02020509000000000000" pitchFamily="49" charset="-120"/>
              </a:rPr>
              <a:t>感謝聆聽  敬請指教</a:t>
            </a:r>
          </a:p>
        </p:txBody>
      </p:sp>
      <p:sp>
        <p:nvSpPr>
          <p:cNvPr id="261126" name="Rectangle 6"/>
          <p:cNvSpPr>
            <a:spLocks noChangeArrowheads="1"/>
          </p:cNvSpPr>
          <p:nvPr/>
        </p:nvSpPr>
        <p:spPr bwMode="auto">
          <a:xfrm rot="10800000" flipV="1">
            <a:off x="4872038" y="4217988"/>
            <a:ext cx="5797550" cy="1739900"/>
          </a:xfrm>
          <a:prstGeom prst="rect">
            <a:avLst/>
          </a:prstGeom>
          <a:noFill/>
          <a:ln w="9525">
            <a:noFill/>
            <a:miter lim="800000"/>
            <a:headEnd/>
            <a:tailEnd/>
          </a:ln>
          <a:effectLst/>
        </p:spPr>
        <p:txBody>
          <a:bodyPr>
            <a:spAutoFit/>
          </a:bodyPr>
          <a:lstStyle/>
          <a:p>
            <a:pPr>
              <a:defRPr/>
            </a:pPr>
            <a:r>
              <a:rPr lang="en-US" altLang="zh-TW" sz="3600" b="1" dirty="0">
                <a:effectLst>
                  <a:outerShdw blurRad="38100" dist="38100" dir="2700000" algn="tl">
                    <a:srgbClr val="C0C0C0"/>
                  </a:outerShdw>
                </a:effectLst>
                <a:latin typeface="Times New Roman" pitchFamily="18" charset="0"/>
              </a:rPr>
              <a:t>Thanks for your attention!</a:t>
            </a:r>
          </a:p>
          <a:p>
            <a:pPr>
              <a:defRPr/>
            </a:pPr>
            <a:r>
              <a:rPr lang="en-US" altLang="zh-TW" sz="3600" b="1" dirty="0">
                <a:effectLst>
                  <a:outerShdw blurRad="38100" dist="38100" dir="2700000" algn="tl">
                    <a:srgbClr val="C0C0C0"/>
                  </a:outerShdw>
                </a:effectLst>
                <a:latin typeface="Times New Roman" pitchFamily="18" charset="0"/>
              </a:rPr>
              <a:t>Your comments are most welcome!</a:t>
            </a:r>
          </a:p>
        </p:txBody>
      </p:sp>
    </p:spTree>
    <p:extLst>
      <p:ext uri="{BB962C8B-B14F-4D97-AF65-F5344CB8AC3E}">
        <p14:creationId xmlns:p14="http://schemas.microsoft.com/office/powerpoint/2010/main" val="371576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9332889-9EAA-4E90-82D3-D693368B315C}"/>
              </a:ext>
            </a:extLst>
          </p:cNvPr>
          <p:cNvSpPr>
            <a:spLocks noGrp="1"/>
          </p:cNvSpPr>
          <p:nvPr>
            <p:ph type="title"/>
          </p:nvPr>
        </p:nvSpPr>
        <p:spPr/>
        <p:txBody>
          <a:bodyPr/>
          <a:lstStyle/>
          <a:p>
            <a:pPr algn="ctr"/>
            <a:r>
              <a:rPr lang="en-US" altLang="zh-TW" dirty="0"/>
              <a:t>Black Lives Matter</a:t>
            </a:r>
            <a:endParaRPr lang="zh-TW" altLang="en-US" dirty="0"/>
          </a:p>
        </p:txBody>
      </p:sp>
      <p:sp>
        <p:nvSpPr>
          <p:cNvPr id="3" name="內容版面配置區 2">
            <a:extLst>
              <a:ext uri="{FF2B5EF4-FFF2-40B4-BE49-F238E27FC236}">
                <a16:creationId xmlns:a16="http://schemas.microsoft.com/office/drawing/2014/main" xmlns="" id="{17D503C2-EA00-4846-BEB1-063E4561FA02}"/>
              </a:ext>
            </a:extLst>
          </p:cNvPr>
          <p:cNvSpPr>
            <a:spLocks noGrp="1"/>
          </p:cNvSpPr>
          <p:nvPr>
            <p:ph idx="1"/>
          </p:nvPr>
        </p:nvSpPr>
        <p:spPr/>
        <p:txBody>
          <a:bodyPr/>
          <a:lstStyle/>
          <a:p>
            <a:r>
              <a:rPr lang="en-US" altLang="zh-TW" sz="3600" dirty="0"/>
              <a:t>“matter”  </a:t>
            </a:r>
            <a:r>
              <a:rPr lang="en-US" altLang="zh-TW" sz="3600" dirty="0">
                <a:solidFill>
                  <a:srgbClr val="FF0000"/>
                </a:solidFill>
              </a:rPr>
              <a:t>noun</a:t>
            </a:r>
            <a:r>
              <a:rPr lang="en-US" altLang="zh-TW" sz="3600" dirty="0"/>
              <a:t>   </a:t>
            </a:r>
          </a:p>
          <a:p>
            <a:r>
              <a:rPr lang="en-US" altLang="zh-TW" sz="3600" dirty="0"/>
              <a:t>It’s a </a:t>
            </a:r>
            <a:r>
              <a:rPr lang="en-US" altLang="zh-TW" sz="3600" u="sng" dirty="0"/>
              <a:t>matter</a:t>
            </a:r>
            <a:r>
              <a:rPr lang="en-US" altLang="zh-TW" sz="3600" dirty="0"/>
              <a:t> of life and death.</a:t>
            </a:r>
          </a:p>
          <a:p>
            <a:endParaRPr lang="en-US" altLang="zh-TW" sz="3600" dirty="0"/>
          </a:p>
          <a:p>
            <a:r>
              <a:rPr lang="en-US" altLang="zh-TW" sz="3600" dirty="0"/>
              <a:t>“matter”  </a:t>
            </a:r>
            <a:r>
              <a:rPr lang="en-US" altLang="zh-TW" sz="3600" dirty="0">
                <a:solidFill>
                  <a:srgbClr val="FF0000"/>
                </a:solidFill>
              </a:rPr>
              <a:t>verb</a:t>
            </a:r>
          </a:p>
          <a:p>
            <a:r>
              <a:rPr lang="en-US" altLang="zh-TW" sz="3600" dirty="0"/>
              <a:t>Your kind assistance </a:t>
            </a:r>
            <a:r>
              <a:rPr lang="en-US" altLang="zh-TW" sz="3600" u="sng" dirty="0"/>
              <a:t>matters</a:t>
            </a:r>
            <a:r>
              <a:rPr lang="en-US" altLang="zh-TW" sz="3600" dirty="0"/>
              <a:t> a lot to me. </a:t>
            </a:r>
          </a:p>
          <a:p>
            <a:endParaRPr lang="zh-TW" altLang="en-US" dirty="0"/>
          </a:p>
        </p:txBody>
      </p:sp>
    </p:spTree>
    <p:extLst>
      <p:ext uri="{BB962C8B-B14F-4D97-AF65-F5344CB8AC3E}">
        <p14:creationId xmlns:p14="http://schemas.microsoft.com/office/powerpoint/2010/main" val="147823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ris Johnson tests positive for coronavirus | Covid-19 UK - YouTube">
            <a:extLst>
              <a:ext uri="{FF2B5EF4-FFF2-40B4-BE49-F238E27FC236}">
                <a16:creationId xmlns:a16="http://schemas.microsoft.com/office/drawing/2014/main" xmlns="" id="{79B8F0C1-1686-43CD-9E5E-1B25F733B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257" y="548640"/>
            <a:ext cx="8370277" cy="528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1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009AA6C8-065C-42A6-8C80-51E0525EA413}"/>
              </a:ext>
            </a:extLst>
          </p:cNvPr>
          <p:cNvPicPr>
            <a:picLocks noChangeAspect="1"/>
          </p:cNvPicPr>
          <p:nvPr/>
        </p:nvPicPr>
        <p:blipFill>
          <a:blip r:embed="rId2"/>
          <a:stretch>
            <a:fillRect/>
          </a:stretch>
        </p:blipFill>
        <p:spPr>
          <a:xfrm>
            <a:off x="2133600" y="159026"/>
            <a:ext cx="7540487" cy="6698973"/>
          </a:xfrm>
          <a:prstGeom prst="rect">
            <a:avLst/>
          </a:prstGeom>
        </p:spPr>
      </p:pic>
    </p:spTree>
    <p:extLst>
      <p:ext uri="{BB962C8B-B14F-4D97-AF65-F5344CB8AC3E}">
        <p14:creationId xmlns:p14="http://schemas.microsoft.com/office/powerpoint/2010/main" val="246365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5A254DB-FC09-4E60-88E7-840358B76996}"/>
              </a:ext>
            </a:extLst>
          </p:cNvPr>
          <p:cNvSpPr>
            <a:spLocks noGrp="1"/>
          </p:cNvSpPr>
          <p:nvPr>
            <p:ph type="title"/>
          </p:nvPr>
        </p:nvSpPr>
        <p:spPr/>
        <p:txBody>
          <a:bodyPr/>
          <a:lstStyle/>
          <a:p>
            <a:r>
              <a:rPr lang="en-US" altLang="zh-TW" dirty="0"/>
              <a:t>Trump seemed to think very little of Taiwan</a:t>
            </a:r>
            <a:endParaRPr lang="zh-TW" altLang="en-US" dirty="0"/>
          </a:p>
        </p:txBody>
      </p:sp>
      <p:sp>
        <p:nvSpPr>
          <p:cNvPr id="3" name="內容版面配置區 2">
            <a:extLst>
              <a:ext uri="{FF2B5EF4-FFF2-40B4-BE49-F238E27FC236}">
                <a16:creationId xmlns:a16="http://schemas.microsoft.com/office/drawing/2014/main" xmlns="" id="{075D8429-BA40-45D4-852B-1F420B4A2EBA}"/>
              </a:ext>
            </a:extLst>
          </p:cNvPr>
          <p:cNvSpPr>
            <a:spLocks noGrp="1"/>
          </p:cNvSpPr>
          <p:nvPr>
            <p:ph idx="1"/>
          </p:nvPr>
        </p:nvSpPr>
        <p:spPr/>
        <p:txBody>
          <a:bodyPr/>
          <a:lstStyle/>
          <a:p>
            <a:r>
              <a:rPr lang="en-US" altLang="zh-TW" dirty="0"/>
              <a:t>In a quote released by National Public Radio, Bolton claimed Trump seemed to think very little of Taiwan: "Although it came in several variations, </a:t>
            </a:r>
            <a:r>
              <a:rPr lang="en-US" altLang="zh-TW" dirty="0">
                <a:solidFill>
                  <a:srgbClr val="FF0000"/>
                </a:solidFill>
              </a:rPr>
              <a:t>one of Trump's favorite comparisons was to point to the tip of one of his Sharpie [marker's] and say, 'This is Taiwan</a:t>
            </a:r>
            <a:r>
              <a:rPr lang="en-US" altLang="zh-TW" dirty="0"/>
              <a:t>,' then </a:t>
            </a:r>
            <a:r>
              <a:rPr lang="en-US" altLang="zh-TW" dirty="0">
                <a:solidFill>
                  <a:srgbClr val="FF0000"/>
                </a:solidFill>
              </a:rPr>
              <a:t>point to [his desk in the Oval Office] and say, 'This is China</a:t>
            </a:r>
            <a:r>
              <a:rPr lang="en-US" altLang="zh-TW" dirty="0"/>
              <a:t>.'"</a:t>
            </a:r>
          </a:p>
          <a:p>
            <a:r>
              <a:rPr lang="en-US" altLang="zh-TW" dirty="0"/>
              <a:t>Bolton then lamented: "So much for American commitments and obligations to another democratic ally."</a:t>
            </a:r>
          </a:p>
          <a:p>
            <a:endParaRPr lang="zh-TW" altLang="en-US" dirty="0"/>
          </a:p>
        </p:txBody>
      </p:sp>
    </p:spTree>
    <p:extLst>
      <p:ext uri="{BB962C8B-B14F-4D97-AF65-F5344CB8AC3E}">
        <p14:creationId xmlns:p14="http://schemas.microsoft.com/office/powerpoint/2010/main" val="241568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azon.com : Sharpie Art Pens, Fine Point, Assorted Colors, Hard ...">
            <a:extLst>
              <a:ext uri="{FF2B5EF4-FFF2-40B4-BE49-F238E27FC236}">
                <a16:creationId xmlns:a16="http://schemas.microsoft.com/office/drawing/2014/main" xmlns="" id="{2AEB6488-0372-43C4-B102-A6E9C2B3E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092" y="773722"/>
            <a:ext cx="9059594" cy="550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673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nald Trump's Addition to the Oval Office Is a Button for ...">
            <a:extLst>
              <a:ext uri="{FF2B5EF4-FFF2-40B4-BE49-F238E27FC236}">
                <a16:creationId xmlns:a16="http://schemas.microsoft.com/office/drawing/2014/main" xmlns="" id="{EA9BD71A-A88F-4091-875B-3C2FFC2E5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025" y="689316"/>
            <a:ext cx="9200269" cy="5331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49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E0743AB-2181-48DA-8C35-09277DD6A026}"/>
              </a:ext>
            </a:extLst>
          </p:cNvPr>
          <p:cNvSpPr>
            <a:spLocks noGrp="1"/>
          </p:cNvSpPr>
          <p:nvPr>
            <p:ph type="title"/>
          </p:nvPr>
        </p:nvSpPr>
        <p:spPr/>
        <p:txBody>
          <a:bodyPr>
            <a:normAutofit/>
          </a:bodyPr>
          <a:lstStyle/>
          <a:p>
            <a:r>
              <a:rPr lang="en-US" altLang="zh-TW" dirty="0">
                <a:solidFill>
                  <a:srgbClr val="FF0000"/>
                </a:solidFill>
              </a:rPr>
              <a:t>Z</a:t>
            </a:r>
            <a:r>
              <a:rPr lang="zh-TW" altLang="en-US" dirty="0">
                <a:solidFill>
                  <a:srgbClr val="FF0000"/>
                </a:solidFill>
              </a:rPr>
              <a:t>世代青少年</a:t>
            </a:r>
            <a:r>
              <a:rPr lang="zh-TW" altLang="en-US" dirty="0"/>
              <a:t>之網路使用情形調查</a:t>
            </a:r>
            <a:br>
              <a:rPr lang="zh-TW" altLang="en-US" dirty="0"/>
            </a:br>
            <a:r>
              <a:rPr lang="zh-TW" altLang="en-US" sz="2000" dirty="0"/>
              <a:t>台灣傳播調查資料庫</a:t>
            </a:r>
            <a:r>
              <a:rPr lang="en-US" altLang="zh-TW" sz="1800" dirty="0">
                <a:hlinkClick r:id="rId2"/>
              </a:rPr>
              <a:t>http://www.crctaiwan.nctu.edu.tw/ResultsShow_detail.asp?RS_ID=86</a:t>
            </a:r>
            <a:r>
              <a:rPr lang="en-US" altLang="zh-TW" sz="1800" dirty="0"/>
              <a:t>  </a:t>
            </a:r>
            <a:r>
              <a:rPr lang="en-US" altLang="zh-TW" sz="1800" dirty="0">
                <a:solidFill>
                  <a:srgbClr val="FF0000"/>
                </a:solidFill>
              </a:rPr>
              <a:t>2017</a:t>
            </a:r>
            <a:r>
              <a:rPr lang="zh-TW" altLang="en-US" sz="1800" dirty="0">
                <a:solidFill>
                  <a:srgbClr val="FF0000"/>
                </a:solidFill>
              </a:rPr>
              <a:t>調查</a:t>
            </a:r>
          </a:p>
        </p:txBody>
      </p:sp>
      <p:sp>
        <p:nvSpPr>
          <p:cNvPr id="3" name="內容版面配置區 2">
            <a:extLst>
              <a:ext uri="{FF2B5EF4-FFF2-40B4-BE49-F238E27FC236}">
                <a16:creationId xmlns:a16="http://schemas.microsoft.com/office/drawing/2014/main" xmlns="" id="{DA360227-E9D7-4290-BE0B-298BF6A9AC4A}"/>
              </a:ext>
            </a:extLst>
          </p:cNvPr>
          <p:cNvSpPr>
            <a:spLocks noGrp="1"/>
          </p:cNvSpPr>
          <p:nvPr>
            <p:ph idx="1"/>
          </p:nvPr>
        </p:nvSpPr>
        <p:spPr/>
        <p:txBody>
          <a:bodyPr/>
          <a:lstStyle/>
          <a:p>
            <a:r>
              <a:rPr lang="en-US" altLang="zh-TW" dirty="0">
                <a:solidFill>
                  <a:srgbClr val="FF0000"/>
                </a:solidFill>
              </a:rPr>
              <a:t>Z</a:t>
            </a:r>
            <a:r>
              <a:rPr lang="zh-TW" altLang="en-US" dirty="0">
                <a:solidFill>
                  <a:srgbClr val="FF0000"/>
                </a:solidFill>
              </a:rPr>
              <a:t>世代泛指</a:t>
            </a:r>
            <a:r>
              <a:rPr lang="en-US" altLang="zh-TW" dirty="0">
                <a:solidFill>
                  <a:srgbClr val="FF0000"/>
                </a:solidFill>
              </a:rPr>
              <a:t>1990</a:t>
            </a:r>
            <a:r>
              <a:rPr lang="zh-TW" altLang="en-US" dirty="0">
                <a:solidFill>
                  <a:srgbClr val="FF0000"/>
                </a:solidFill>
              </a:rPr>
              <a:t>年代後期出生，即當前正就讀大學、高中及以下之青少年</a:t>
            </a:r>
            <a:r>
              <a:rPr lang="zh-TW" altLang="en-US" dirty="0"/>
              <a:t>，他們生長在網際網路發達的環境，有「數位原住民」（</a:t>
            </a:r>
            <a:r>
              <a:rPr lang="en-US" altLang="zh-TW" dirty="0"/>
              <a:t>Digital Native</a:t>
            </a:r>
            <a:r>
              <a:rPr lang="zh-TW" altLang="en-US" dirty="0"/>
              <a:t>）之稱，從小接觸並善於使用智慧型手機、電腦、平板等數位工具，甚至難以想像沒有網路的生活，進而與</a:t>
            </a:r>
            <a:r>
              <a:rPr lang="en-US" altLang="zh-TW" dirty="0"/>
              <a:t>X</a:t>
            </a:r>
            <a:r>
              <a:rPr lang="zh-TW" altLang="en-US" dirty="0"/>
              <a:t>世代、</a:t>
            </a:r>
            <a:r>
              <a:rPr lang="en-US" altLang="zh-TW" dirty="0"/>
              <a:t>Y</a:t>
            </a:r>
            <a:r>
              <a:rPr lang="zh-TW" altLang="en-US" dirty="0"/>
              <a:t>世代（亦稱千禧世代）產生許多特質上的差異。隨著</a:t>
            </a:r>
            <a:r>
              <a:rPr lang="en-US" altLang="zh-TW" dirty="0"/>
              <a:t>Z</a:t>
            </a:r>
            <a:r>
              <a:rPr lang="zh-TW" altLang="en-US" dirty="0"/>
              <a:t>世代年歲增長，第一波</a:t>
            </a:r>
            <a:r>
              <a:rPr lang="en-US" altLang="zh-TW" dirty="0"/>
              <a:t>1995</a:t>
            </a:r>
            <a:r>
              <a:rPr lang="zh-TW" altLang="en-US" dirty="0"/>
              <a:t>年出生的孩子也初入職場，</a:t>
            </a:r>
            <a:r>
              <a:rPr lang="en-US" altLang="zh-TW" dirty="0"/>
              <a:t>Z</a:t>
            </a:r>
            <a:r>
              <a:rPr lang="zh-TW" altLang="en-US" dirty="0"/>
              <a:t>世代將成為未來勞動與消費的新勢力，挾帶著對網路截然不同的理解與使用方式，對於各產業的影響更是不容小覷，雖然可能使某些產業終結，但是亦會發展出新興事業，因此妥善的理解世代差異是必要的。</a:t>
            </a:r>
          </a:p>
        </p:txBody>
      </p:sp>
    </p:spTree>
    <p:extLst>
      <p:ext uri="{BB962C8B-B14F-4D97-AF65-F5344CB8AC3E}">
        <p14:creationId xmlns:p14="http://schemas.microsoft.com/office/powerpoint/2010/main" val="1546784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E0743AB-2181-48DA-8C35-09277DD6A026}"/>
              </a:ext>
            </a:extLst>
          </p:cNvPr>
          <p:cNvSpPr>
            <a:spLocks noGrp="1"/>
          </p:cNvSpPr>
          <p:nvPr>
            <p:ph type="title"/>
          </p:nvPr>
        </p:nvSpPr>
        <p:spPr/>
        <p:txBody>
          <a:bodyPr>
            <a:normAutofit/>
          </a:bodyPr>
          <a:lstStyle/>
          <a:p>
            <a:r>
              <a:rPr lang="en-US" altLang="zh-TW" dirty="0"/>
              <a:t>Z</a:t>
            </a:r>
            <a:r>
              <a:rPr lang="zh-TW" altLang="en-US" dirty="0"/>
              <a:t>世代青少年之網路使用情形調查</a:t>
            </a:r>
            <a:br>
              <a:rPr lang="zh-TW" altLang="en-US" dirty="0"/>
            </a:br>
            <a:r>
              <a:rPr lang="zh-TW" altLang="en-US" sz="2000" dirty="0"/>
              <a:t>台灣傳播調查資料庫</a:t>
            </a:r>
            <a:r>
              <a:rPr lang="en-US" altLang="zh-TW" sz="1800" dirty="0">
                <a:hlinkClick r:id="rId2"/>
              </a:rPr>
              <a:t>http://www.crctaiwan.nctu.edu.tw/ResultsShow_detail.asp?RS_ID=86</a:t>
            </a:r>
            <a:endParaRPr lang="zh-TW" altLang="en-US" sz="1800" dirty="0"/>
          </a:p>
        </p:txBody>
      </p:sp>
      <p:sp>
        <p:nvSpPr>
          <p:cNvPr id="3" name="內容版面配置區 2">
            <a:extLst>
              <a:ext uri="{FF2B5EF4-FFF2-40B4-BE49-F238E27FC236}">
                <a16:creationId xmlns:a16="http://schemas.microsoft.com/office/drawing/2014/main" xmlns="" id="{DA360227-E9D7-4290-BE0B-298BF6A9AC4A}"/>
              </a:ext>
            </a:extLst>
          </p:cNvPr>
          <p:cNvSpPr>
            <a:spLocks noGrp="1"/>
          </p:cNvSpPr>
          <p:nvPr>
            <p:ph idx="1"/>
          </p:nvPr>
        </p:nvSpPr>
        <p:spPr/>
        <p:txBody>
          <a:bodyPr/>
          <a:lstStyle/>
          <a:p>
            <a:r>
              <a:rPr lang="zh-TW" altLang="en-US" sz="3200" b="1" dirty="0">
                <a:solidFill>
                  <a:srgbClr val="FF0000"/>
                </a:solidFill>
              </a:rPr>
              <a:t>高中職生較常在網路活動，尤其是看網路影音與搜尋、瀏覽資訊</a:t>
            </a:r>
            <a:r>
              <a:rPr lang="zh-TW" altLang="en-US" sz="3200" b="1" dirty="0"/>
              <a:t>等</a:t>
            </a:r>
            <a:endParaRPr lang="zh-TW" altLang="en-US" sz="3200" dirty="0"/>
          </a:p>
          <a:p>
            <a:r>
              <a:rPr lang="zh-TW" altLang="en-US" sz="3200" dirty="0"/>
              <a:t>　　</a:t>
            </a:r>
            <a:r>
              <a:rPr lang="en-US" altLang="zh-TW" sz="3200" dirty="0"/>
              <a:t>Z</a:t>
            </a:r>
            <a:r>
              <a:rPr lang="zh-TW" altLang="en-US" sz="3200" dirty="0"/>
              <a:t>世代在電視、電腦、筆電、平板、和手機的環境中成長，又被稱為「五螢幕世代」，根據分析可知</a:t>
            </a:r>
            <a:r>
              <a:rPr lang="zh-TW" altLang="en-US" sz="3200" dirty="0">
                <a:solidFill>
                  <a:srgbClr val="FF0000"/>
                </a:solidFill>
              </a:rPr>
              <a:t>手機</a:t>
            </a:r>
            <a:r>
              <a:rPr lang="zh-TW" altLang="en-US" sz="3200" dirty="0"/>
              <a:t>是目前最主要的上網工具，其中</a:t>
            </a:r>
            <a:r>
              <a:rPr lang="zh-TW" altLang="en-US" sz="3200" dirty="0">
                <a:solidFill>
                  <a:srgbClr val="FF0000"/>
                </a:solidFill>
              </a:rPr>
              <a:t>高中職生更有高達</a:t>
            </a:r>
            <a:r>
              <a:rPr lang="en-US" altLang="zh-TW" sz="3200" dirty="0">
                <a:solidFill>
                  <a:srgbClr val="FF0000"/>
                </a:solidFill>
              </a:rPr>
              <a:t>98%</a:t>
            </a:r>
            <a:r>
              <a:rPr lang="zh-TW" altLang="en-US" sz="3200" dirty="0">
                <a:solidFill>
                  <a:srgbClr val="FF0000"/>
                </a:solidFill>
              </a:rPr>
              <a:t>的使用率與每週</a:t>
            </a:r>
            <a:r>
              <a:rPr lang="en-US" altLang="zh-TW" sz="3200" dirty="0">
                <a:solidFill>
                  <a:srgbClr val="FF0000"/>
                </a:solidFill>
              </a:rPr>
              <a:t>6</a:t>
            </a:r>
            <a:r>
              <a:rPr lang="en-US" altLang="zh-TW" sz="3200" b="1" dirty="0">
                <a:solidFill>
                  <a:srgbClr val="FF0000"/>
                </a:solidFill>
              </a:rPr>
              <a:t>.</a:t>
            </a:r>
            <a:r>
              <a:rPr lang="en-US" altLang="zh-TW" sz="3200" dirty="0">
                <a:solidFill>
                  <a:srgbClr val="FF0000"/>
                </a:solidFill>
              </a:rPr>
              <a:t>39</a:t>
            </a:r>
            <a:r>
              <a:rPr lang="zh-TW" altLang="en-US" sz="3200" dirty="0">
                <a:solidFill>
                  <a:srgbClr val="FF0000"/>
                </a:solidFill>
              </a:rPr>
              <a:t>的使用天數</a:t>
            </a:r>
            <a:r>
              <a:rPr lang="zh-TW" altLang="en-US" sz="3200" dirty="0"/>
              <a:t>，卡方分配顯示學制對於上網使用裝置是有差異的，相對來說，國小生較多使用平板，高中職生較多使用手機、電腦。</a:t>
            </a:r>
          </a:p>
          <a:p>
            <a:endParaRPr lang="zh-TW" altLang="en-US" dirty="0"/>
          </a:p>
        </p:txBody>
      </p:sp>
    </p:spTree>
    <p:extLst>
      <p:ext uri="{BB962C8B-B14F-4D97-AF65-F5344CB8AC3E}">
        <p14:creationId xmlns:p14="http://schemas.microsoft.com/office/powerpoint/2010/main" val="3827985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rctaiwan.nctu.edu.tw/material/thumbs/392211212018.jpg">
            <a:extLst>
              <a:ext uri="{FF2B5EF4-FFF2-40B4-BE49-F238E27FC236}">
                <a16:creationId xmlns:a16="http://schemas.microsoft.com/office/drawing/2014/main" xmlns="" id="{73A53CC7-A4FB-4EEC-B3B3-D4336D668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37" y="295423"/>
            <a:ext cx="10860258" cy="596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28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9E694C5-43D6-46F4-8DC1-96E45E044AFA}"/>
              </a:ext>
            </a:extLst>
          </p:cNvPr>
          <p:cNvSpPr>
            <a:spLocks noGrp="1"/>
          </p:cNvSpPr>
          <p:nvPr>
            <p:ph type="title"/>
          </p:nvPr>
        </p:nvSpPr>
        <p:spPr/>
        <p:txBody>
          <a:bodyPr/>
          <a:lstStyle/>
          <a:p>
            <a:r>
              <a:rPr lang="zh-TW" altLang="en-US" dirty="0"/>
              <a:t>講者基本資料</a:t>
            </a:r>
          </a:p>
        </p:txBody>
      </p:sp>
      <p:sp>
        <p:nvSpPr>
          <p:cNvPr id="3" name="內容版面配置區 2">
            <a:extLst>
              <a:ext uri="{FF2B5EF4-FFF2-40B4-BE49-F238E27FC236}">
                <a16:creationId xmlns:a16="http://schemas.microsoft.com/office/drawing/2014/main" xmlns="" id="{CE551DA8-65F1-4914-B7E5-C54A4DF8211C}"/>
              </a:ext>
            </a:extLst>
          </p:cNvPr>
          <p:cNvSpPr>
            <a:spLocks noGrp="1"/>
          </p:cNvSpPr>
          <p:nvPr>
            <p:ph idx="1"/>
          </p:nvPr>
        </p:nvSpPr>
        <p:spPr/>
        <p:txBody>
          <a:bodyPr/>
          <a:lstStyle/>
          <a:p>
            <a:r>
              <a:rPr lang="zh-TW" altLang="zh-TW" dirty="0"/>
              <a:t>學</a:t>
            </a:r>
            <a:r>
              <a:rPr lang="en-US" altLang="zh-TW" dirty="0"/>
              <a:t>    </a:t>
            </a:r>
            <a:r>
              <a:rPr lang="zh-TW" altLang="zh-TW" dirty="0"/>
              <a:t>歷</a:t>
            </a:r>
            <a:r>
              <a:rPr lang="zh-TW" altLang="en-US" dirty="0"/>
              <a:t>：</a:t>
            </a:r>
            <a:endParaRPr lang="en-US" altLang="zh-TW" dirty="0"/>
          </a:p>
          <a:p>
            <a:r>
              <a:rPr lang="zh-TW" altLang="zh-TW" dirty="0"/>
              <a:t>國立臺灣師範大學英語學系畢業；</a:t>
            </a:r>
          </a:p>
          <a:p>
            <a:r>
              <a:rPr lang="zh-TW" altLang="zh-TW" dirty="0"/>
              <a:t>美國佛羅里達大學語言學碩士、博士</a:t>
            </a:r>
            <a:endParaRPr lang="en-US" altLang="zh-TW" dirty="0"/>
          </a:p>
          <a:p>
            <a:r>
              <a:rPr lang="zh-TW" altLang="zh-TW" dirty="0"/>
              <a:t>經</a:t>
            </a:r>
            <a:r>
              <a:rPr lang="en-US" altLang="zh-TW" dirty="0"/>
              <a:t>    </a:t>
            </a:r>
            <a:r>
              <a:rPr lang="zh-TW" altLang="zh-TW" dirty="0"/>
              <a:t>歷</a:t>
            </a:r>
            <a:r>
              <a:rPr lang="zh-TW" altLang="en-US" dirty="0"/>
              <a:t>：</a:t>
            </a:r>
            <a:endParaRPr lang="en-US" altLang="zh-TW" dirty="0"/>
          </a:p>
          <a:p>
            <a:r>
              <a:rPr lang="zh-TW" altLang="zh-TW" dirty="0"/>
              <a:t>臺灣師範大學英語學系主任</a:t>
            </a:r>
          </a:p>
          <a:p>
            <a:r>
              <a:rPr lang="zh-TW" altLang="zh-TW" dirty="0"/>
              <a:t>臺灣師範大學文學院院長</a:t>
            </a:r>
          </a:p>
          <a:p>
            <a:r>
              <a:rPr lang="zh-TW" altLang="zh-TW" dirty="0"/>
              <a:t>文化大學外語學院院長、英文系主任、語言中心主任</a:t>
            </a:r>
            <a:endParaRPr lang="zh-TW" altLang="en-US" dirty="0"/>
          </a:p>
        </p:txBody>
      </p:sp>
    </p:spTree>
    <p:extLst>
      <p:ext uri="{BB962C8B-B14F-4D97-AF65-F5344CB8AC3E}">
        <p14:creationId xmlns:p14="http://schemas.microsoft.com/office/powerpoint/2010/main" val="788501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E0743AB-2181-48DA-8C35-09277DD6A026}"/>
              </a:ext>
            </a:extLst>
          </p:cNvPr>
          <p:cNvSpPr>
            <a:spLocks noGrp="1"/>
          </p:cNvSpPr>
          <p:nvPr>
            <p:ph type="title"/>
          </p:nvPr>
        </p:nvSpPr>
        <p:spPr/>
        <p:txBody>
          <a:bodyPr>
            <a:normAutofit/>
          </a:bodyPr>
          <a:lstStyle/>
          <a:p>
            <a:r>
              <a:rPr lang="en-US" altLang="zh-TW" dirty="0"/>
              <a:t>Z</a:t>
            </a:r>
            <a:r>
              <a:rPr lang="zh-TW" altLang="en-US" dirty="0"/>
              <a:t>世代青少年之網路使用情形調查</a:t>
            </a:r>
            <a:br>
              <a:rPr lang="zh-TW" altLang="en-US" dirty="0"/>
            </a:br>
            <a:r>
              <a:rPr lang="zh-TW" altLang="en-US" sz="2000" dirty="0"/>
              <a:t>台灣傳播調查資料庫</a:t>
            </a:r>
            <a:r>
              <a:rPr lang="en-US" altLang="zh-TW" sz="1800" dirty="0">
                <a:hlinkClick r:id="rId2"/>
              </a:rPr>
              <a:t>http://www.crctaiwan.nctu.edu.tw/ResultsShow_detail.asp?RS_ID=86</a:t>
            </a:r>
            <a:endParaRPr lang="zh-TW" altLang="en-US" sz="1800" dirty="0"/>
          </a:p>
        </p:txBody>
      </p:sp>
      <p:sp>
        <p:nvSpPr>
          <p:cNvPr id="3" name="內容版面配置區 2">
            <a:extLst>
              <a:ext uri="{FF2B5EF4-FFF2-40B4-BE49-F238E27FC236}">
                <a16:creationId xmlns:a16="http://schemas.microsoft.com/office/drawing/2014/main" xmlns="" id="{DA360227-E9D7-4290-BE0B-298BF6A9AC4A}"/>
              </a:ext>
            </a:extLst>
          </p:cNvPr>
          <p:cNvSpPr>
            <a:spLocks noGrp="1"/>
          </p:cNvSpPr>
          <p:nvPr>
            <p:ph idx="1"/>
          </p:nvPr>
        </p:nvSpPr>
        <p:spPr/>
        <p:txBody>
          <a:bodyPr/>
          <a:lstStyle/>
          <a:p>
            <a:r>
              <a:rPr lang="zh-TW" altLang="en-US" sz="3600" b="1" dirty="0"/>
              <a:t>國小生較常上網看卡通影片及玩遊戲；</a:t>
            </a:r>
            <a:r>
              <a:rPr lang="zh-TW" altLang="en-US" sz="3600" b="1" dirty="0">
                <a:solidFill>
                  <a:srgbClr val="FF0000"/>
                </a:solidFill>
              </a:rPr>
              <a:t>高中職生較常上網看電影、娛樂新聞</a:t>
            </a:r>
            <a:endParaRPr lang="zh-TW" altLang="en-US" sz="3600" dirty="0">
              <a:solidFill>
                <a:srgbClr val="FF0000"/>
              </a:solidFill>
            </a:endParaRPr>
          </a:p>
          <a:p>
            <a:r>
              <a:rPr lang="zh-TW" altLang="en-US" sz="3600" dirty="0"/>
              <a:t>　　將前五大主要瀏覽內容與學制差異進行卡方分配檢定，高中職及國中小學生除了在瀏覽綜藝類內容上無顯著差異之外，分析結果可知，相對來說國小生較常看卡通及較常玩遊戲，國高中生則較常看電影，另外</a:t>
            </a:r>
            <a:r>
              <a:rPr lang="zh-TW" altLang="en-US" sz="3600" dirty="0">
                <a:solidFill>
                  <a:srgbClr val="FF0000"/>
                </a:solidFill>
              </a:rPr>
              <a:t>高中職生瀏覽娛樂新聞的比例顯著地高於其他兩者。</a:t>
            </a:r>
          </a:p>
          <a:p>
            <a:endParaRPr lang="zh-TW" altLang="en-US" dirty="0"/>
          </a:p>
        </p:txBody>
      </p:sp>
    </p:spTree>
    <p:extLst>
      <p:ext uri="{BB962C8B-B14F-4D97-AF65-F5344CB8AC3E}">
        <p14:creationId xmlns:p14="http://schemas.microsoft.com/office/powerpoint/2010/main" val="232863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9332889-9EAA-4E90-82D3-D693368B315C}"/>
              </a:ext>
            </a:extLst>
          </p:cNvPr>
          <p:cNvSpPr>
            <a:spLocks noGrp="1"/>
          </p:cNvSpPr>
          <p:nvPr>
            <p:ph type="title"/>
          </p:nvPr>
        </p:nvSpPr>
        <p:spPr/>
        <p:txBody>
          <a:bodyPr/>
          <a:lstStyle/>
          <a:p>
            <a:pPr algn="ctr"/>
            <a:r>
              <a:rPr lang="zh-TW" altLang="en-US" dirty="0"/>
              <a:t>國際教育</a:t>
            </a:r>
          </a:p>
        </p:txBody>
      </p:sp>
      <p:sp>
        <p:nvSpPr>
          <p:cNvPr id="3" name="內容版面配置區 2">
            <a:extLst>
              <a:ext uri="{FF2B5EF4-FFF2-40B4-BE49-F238E27FC236}">
                <a16:creationId xmlns:a16="http://schemas.microsoft.com/office/drawing/2014/main" xmlns="" id="{17D503C2-EA00-4846-BEB1-063E4561FA02}"/>
              </a:ext>
            </a:extLst>
          </p:cNvPr>
          <p:cNvSpPr>
            <a:spLocks noGrp="1"/>
          </p:cNvSpPr>
          <p:nvPr>
            <p:ph idx="1"/>
          </p:nvPr>
        </p:nvSpPr>
        <p:spPr/>
        <p:txBody>
          <a:bodyPr>
            <a:normAutofit/>
          </a:bodyPr>
          <a:lstStyle/>
          <a:p>
            <a:r>
              <a:rPr lang="zh-TW" altLang="en-US" sz="4000" dirty="0">
                <a:solidFill>
                  <a:srgbClr val="FF0000"/>
                </a:solidFill>
              </a:rPr>
              <a:t>誰來培養學生的國際觀</a:t>
            </a:r>
            <a:r>
              <a:rPr lang="zh-TW" altLang="en-US" sz="4000" dirty="0"/>
              <a:t>？</a:t>
            </a:r>
            <a:endParaRPr lang="en-US" altLang="zh-TW" sz="4000" dirty="0"/>
          </a:p>
          <a:p>
            <a:r>
              <a:rPr lang="zh-TW" altLang="en-US" sz="4000" dirty="0">
                <a:solidFill>
                  <a:srgbClr val="FF0000"/>
                </a:solidFill>
              </a:rPr>
              <a:t>學校</a:t>
            </a:r>
            <a:r>
              <a:rPr lang="zh-TW" altLang="en-US" sz="4000" dirty="0"/>
              <a:t>：</a:t>
            </a:r>
            <a:r>
              <a:rPr lang="zh-TW" altLang="en-US" sz="4000" dirty="0">
                <a:solidFill>
                  <a:srgbClr val="FF0000"/>
                </a:solidFill>
              </a:rPr>
              <a:t>英文老師</a:t>
            </a:r>
            <a:r>
              <a:rPr lang="en-US" altLang="zh-TW" sz="4000" dirty="0"/>
              <a:t>(</a:t>
            </a:r>
            <a:r>
              <a:rPr lang="zh-TW" altLang="en-US" sz="4000" dirty="0"/>
              <a:t>透過較優的英語能力，參加</a:t>
            </a:r>
            <a:r>
              <a:rPr lang="zh-TW" altLang="en-US" sz="4000" dirty="0">
                <a:solidFill>
                  <a:srgbClr val="FF0000"/>
                </a:solidFill>
              </a:rPr>
              <a:t>跨國計劃</a:t>
            </a:r>
            <a:r>
              <a:rPr lang="en-US" altLang="zh-TW" sz="4000" dirty="0">
                <a:solidFill>
                  <a:srgbClr val="FF0000"/>
                </a:solidFill>
              </a:rPr>
              <a:t>(ex. Global Scholars</a:t>
            </a:r>
            <a:r>
              <a:rPr lang="en-US" altLang="zh-TW" sz="4000" dirty="0"/>
              <a:t>)</a:t>
            </a:r>
            <a:r>
              <a:rPr lang="zh-TW" altLang="en-US" sz="4000" dirty="0"/>
              <a:t>主動上網</a:t>
            </a:r>
            <a:r>
              <a:rPr lang="zh-TW" altLang="en-US" sz="4000" dirty="0">
                <a:solidFill>
                  <a:srgbClr val="FF0000"/>
                </a:solidFill>
              </a:rPr>
              <a:t>搜尋相關議題</a:t>
            </a:r>
            <a:r>
              <a:rPr lang="zh-TW" altLang="en-US" sz="4000" dirty="0"/>
              <a:t>的重要資料，介紹給學生；並繼而</a:t>
            </a:r>
            <a:r>
              <a:rPr lang="zh-TW" altLang="en-US" sz="4000" dirty="0">
                <a:solidFill>
                  <a:srgbClr val="FF0000"/>
                </a:solidFill>
              </a:rPr>
              <a:t>提供題綱</a:t>
            </a:r>
            <a:r>
              <a:rPr lang="zh-TW" altLang="en-US" sz="4000" dirty="0"/>
              <a:t>讓學生思辨並深入討論</a:t>
            </a:r>
            <a:endParaRPr lang="en-US" altLang="zh-TW" sz="4000" dirty="0"/>
          </a:p>
        </p:txBody>
      </p:sp>
    </p:spTree>
    <p:extLst>
      <p:ext uri="{BB962C8B-B14F-4D97-AF65-F5344CB8AC3E}">
        <p14:creationId xmlns:p14="http://schemas.microsoft.com/office/powerpoint/2010/main" val="353075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9DEFC6F-0A9F-4903-9A61-0126DBA27863}"/>
              </a:ext>
            </a:extLst>
          </p:cNvPr>
          <p:cNvSpPr>
            <a:spLocks noGrp="1"/>
          </p:cNvSpPr>
          <p:nvPr>
            <p:ph type="title"/>
          </p:nvPr>
        </p:nvSpPr>
        <p:spPr/>
        <p:txBody>
          <a:bodyPr/>
          <a:lstStyle/>
          <a:p>
            <a:r>
              <a:rPr lang="zh-TW" altLang="en-US" dirty="0"/>
              <a:t>台北市立</a:t>
            </a:r>
            <a:r>
              <a:rPr lang="zh-TW" altLang="en-US" dirty="0">
                <a:solidFill>
                  <a:srgbClr val="FF0000"/>
                </a:solidFill>
              </a:rPr>
              <a:t>中山女高</a:t>
            </a:r>
            <a:r>
              <a:rPr lang="zh-TW" altLang="en-US" dirty="0"/>
              <a:t>英文科</a:t>
            </a:r>
            <a:r>
              <a:rPr lang="zh-TW" altLang="en-US" dirty="0">
                <a:solidFill>
                  <a:srgbClr val="FF0000"/>
                </a:solidFill>
              </a:rPr>
              <a:t>黃鉦貽</a:t>
            </a:r>
            <a:r>
              <a:rPr lang="zh-TW" altLang="en-US" dirty="0"/>
              <a:t>老師</a:t>
            </a:r>
          </a:p>
        </p:txBody>
      </p:sp>
      <p:sp>
        <p:nvSpPr>
          <p:cNvPr id="3" name="內容版面配置區 2">
            <a:extLst>
              <a:ext uri="{FF2B5EF4-FFF2-40B4-BE49-F238E27FC236}">
                <a16:creationId xmlns:a16="http://schemas.microsoft.com/office/drawing/2014/main" xmlns="" id="{5861EB47-30AC-444A-907C-296943EE9D05}"/>
              </a:ext>
            </a:extLst>
          </p:cNvPr>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4121285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E9C120A-0E8C-4568-A0B8-8B58491BB9A1}"/>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xmlns="" id="{82625A28-2A9C-453E-948C-A7D81A7BCB7D}"/>
              </a:ext>
            </a:extLst>
          </p:cNvPr>
          <p:cNvSpPr>
            <a:spLocks noGrp="1"/>
          </p:cNvSpPr>
          <p:nvPr>
            <p:ph type="body" idx="1"/>
          </p:nvPr>
        </p:nvSpPr>
        <p:spPr/>
        <p:txBody>
          <a:bodyPr/>
          <a:lstStyle/>
          <a:p>
            <a:endParaRPr lang="zh-TW" altLang="en-US" dirty="0"/>
          </a:p>
        </p:txBody>
      </p:sp>
      <p:pic>
        <p:nvPicPr>
          <p:cNvPr id="4" name="圖片 3">
            <a:extLst>
              <a:ext uri="{FF2B5EF4-FFF2-40B4-BE49-F238E27FC236}">
                <a16:creationId xmlns:a16="http://schemas.microsoft.com/office/drawing/2014/main" xmlns="" id="{F75E3DE8-3DD3-4BD3-8F05-06426231B77F}"/>
              </a:ext>
            </a:extLst>
          </p:cNvPr>
          <p:cNvPicPr>
            <a:picLocks noChangeAspect="1"/>
          </p:cNvPicPr>
          <p:nvPr/>
        </p:nvPicPr>
        <p:blipFill rotWithShape="1">
          <a:blip r:embed="rId2"/>
          <a:srcRect l="37372" t="26824" r="37163" b="18315"/>
          <a:stretch/>
        </p:blipFill>
        <p:spPr>
          <a:xfrm>
            <a:off x="0" y="0"/>
            <a:ext cx="12191999"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筆跡 4">
                <a:extLst>
                  <a:ext uri="{FF2B5EF4-FFF2-40B4-BE49-F238E27FC236}">
                    <a16:creationId xmlns:a16="http://schemas.microsoft.com/office/drawing/2014/main" xmlns="" id="{9C61209E-2432-4523-9BC7-C5F5689B5818}"/>
                  </a:ext>
                </a:extLst>
              </p14:cNvPr>
              <p14:cNvContentPartPr/>
              <p14:nvPr/>
            </p14:nvContentPartPr>
            <p14:xfrm>
              <a:off x="1561625" y="3674908"/>
              <a:ext cx="2883960" cy="97560"/>
            </p14:xfrm>
          </p:contentPart>
        </mc:Choice>
        <mc:Fallback xmlns="">
          <p:pic>
            <p:nvPicPr>
              <p:cNvPr id="5" name="筆跡 4">
                <a:extLst>
                  <a:ext uri="{FF2B5EF4-FFF2-40B4-BE49-F238E27FC236}">
                    <a16:creationId xmlns:a16="http://schemas.microsoft.com/office/drawing/2014/main" id="{9C61209E-2432-4523-9BC7-C5F5689B5818}"/>
                  </a:ext>
                </a:extLst>
              </p:cNvPr>
              <p:cNvPicPr/>
              <p:nvPr/>
            </p:nvPicPr>
            <p:blipFill>
              <a:blip r:embed="rId4"/>
              <a:stretch>
                <a:fillRect/>
              </a:stretch>
            </p:blipFill>
            <p:spPr>
              <a:xfrm>
                <a:off x="1525625" y="3602908"/>
                <a:ext cx="29556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筆跡 5">
                <a:extLst>
                  <a:ext uri="{FF2B5EF4-FFF2-40B4-BE49-F238E27FC236}">
                    <a16:creationId xmlns:a16="http://schemas.microsoft.com/office/drawing/2014/main" xmlns="" id="{7374D552-5DAD-490D-B163-45BAC7764E3E}"/>
                  </a:ext>
                </a:extLst>
              </p14:cNvPr>
              <p14:cNvContentPartPr/>
              <p14:nvPr/>
            </p14:nvContentPartPr>
            <p14:xfrm>
              <a:off x="4867505" y="3770308"/>
              <a:ext cx="2841840" cy="98640"/>
            </p14:xfrm>
          </p:contentPart>
        </mc:Choice>
        <mc:Fallback xmlns="">
          <p:pic>
            <p:nvPicPr>
              <p:cNvPr id="6" name="筆跡 5">
                <a:extLst>
                  <a:ext uri="{FF2B5EF4-FFF2-40B4-BE49-F238E27FC236}">
                    <a16:creationId xmlns:a16="http://schemas.microsoft.com/office/drawing/2014/main" id="{7374D552-5DAD-490D-B163-45BAC7764E3E}"/>
                  </a:ext>
                </a:extLst>
              </p:cNvPr>
              <p:cNvPicPr/>
              <p:nvPr/>
            </p:nvPicPr>
            <p:blipFill>
              <a:blip r:embed="rId6"/>
              <a:stretch>
                <a:fillRect/>
              </a:stretch>
            </p:blipFill>
            <p:spPr>
              <a:xfrm>
                <a:off x="4831505" y="3698308"/>
                <a:ext cx="29134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筆跡 6">
                <a:extLst>
                  <a:ext uri="{FF2B5EF4-FFF2-40B4-BE49-F238E27FC236}">
                    <a16:creationId xmlns:a16="http://schemas.microsoft.com/office/drawing/2014/main" xmlns="" id="{2DE421F5-9322-4AB0-9E1B-34BCB2FA01ED}"/>
                  </a:ext>
                </a:extLst>
              </p14:cNvPr>
              <p14:cNvContentPartPr/>
              <p14:nvPr/>
            </p14:nvContentPartPr>
            <p14:xfrm>
              <a:off x="7413785" y="4082068"/>
              <a:ext cx="3415680" cy="162360"/>
            </p14:xfrm>
          </p:contentPart>
        </mc:Choice>
        <mc:Fallback xmlns="">
          <p:pic>
            <p:nvPicPr>
              <p:cNvPr id="7" name="筆跡 6">
                <a:extLst>
                  <a:ext uri="{FF2B5EF4-FFF2-40B4-BE49-F238E27FC236}">
                    <a16:creationId xmlns:a16="http://schemas.microsoft.com/office/drawing/2014/main" id="{2DE421F5-9322-4AB0-9E1B-34BCB2FA01ED}"/>
                  </a:ext>
                </a:extLst>
              </p:cNvPr>
              <p:cNvPicPr/>
              <p:nvPr/>
            </p:nvPicPr>
            <p:blipFill>
              <a:blip r:embed="rId8"/>
              <a:stretch>
                <a:fillRect/>
              </a:stretch>
            </p:blipFill>
            <p:spPr>
              <a:xfrm>
                <a:off x="7377785" y="4010068"/>
                <a:ext cx="34873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筆跡 7">
                <a:extLst>
                  <a:ext uri="{FF2B5EF4-FFF2-40B4-BE49-F238E27FC236}">
                    <a16:creationId xmlns:a16="http://schemas.microsoft.com/office/drawing/2014/main" xmlns="" id="{F954E187-9956-4742-B326-3F2C6E706709}"/>
                  </a:ext>
                </a:extLst>
              </p14:cNvPr>
              <p14:cNvContentPartPr/>
              <p14:nvPr/>
            </p14:nvContentPartPr>
            <p14:xfrm>
              <a:off x="1209905" y="4192228"/>
              <a:ext cx="3137400" cy="98640"/>
            </p14:xfrm>
          </p:contentPart>
        </mc:Choice>
        <mc:Fallback xmlns="">
          <p:pic>
            <p:nvPicPr>
              <p:cNvPr id="8" name="筆跡 7">
                <a:extLst>
                  <a:ext uri="{FF2B5EF4-FFF2-40B4-BE49-F238E27FC236}">
                    <a16:creationId xmlns:a16="http://schemas.microsoft.com/office/drawing/2014/main" id="{F954E187-9956-4742-B326-3F2C6E706709}"/>
                  </a:ext>
                </a:extLst>
              </p:cNvPr>
              <p:cNvPicPr/>
              <p:nvPr/>
            </p:nvPicPr>
            <p:blipFill>
              <a:blip r:embed="rId10"/>
              <a:stretch>
                <a:fillRect/>
              </a:stretch>
            </p:blipFill>
            <p:spPr>
              <a:xfrm>
                <a:off x="1173905" y="4120228"/>
                <a:ext cx="32090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筆跡 8">
                <a:extLst>
                  <a:ext uri="{FF2B5EF4-FFF2-40B4-BE49-F238E27FC236}">
                    <a16:creationId xmlns:a16="http://schemas.microsoft.com/office/drawing/2014/main" xmlns="" id="{35CF0698-97D9-4ED4-AA2C-917E5DA2D0EF}"/>
                  </a:ext>
                </a:extLst>
              </p14:cNvPr>
              <p14:cNvContentPartPr/>
              <p14:nvPr/>
            </p14:nvContentPartPr>
            <p14:xfrm>
              <a:off x="2011625" y="4642228"/>
              <a:ext cx="830520" cy="20520"/>
            </p14:xfrm>
          </p:contentPart>
        </mc:Choice>
        <mc:Fallback xmlns="">
          <p:pic>
            <p:nvPicPr>
              <p:cNvPr id="9" name="筆跡 8">
                <a:extLst>
                  <a:ext uri="{FF2B5EF4-FFF2-40B4-BE49-F238E27FC236}">
                    <a16:creationId xmlns:a16="http://schemas.microsoft.com/office/drawing/2014/main" id="{35CF0698-97D9-4ED4-AA2C-917E5DA2D0EF}"/>
                  </a:ext>
                </a:extLst>
              </p:cNvPr>
              <p:cNvPicPr/>
              <p:nvPr/>
            </p:nvPicPr>
            <p:blipFill>
              <a:blip r:embed="rId12"/>
              <a:stretch>
                <a:fillRect/>
              </a:stretch>
            </p:blipFill>
            <p:spPr>
              <a:xfrm>
                <a:off x="1975625" y="4570228"/>
                <a:ext cx="902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筆跡 9">
                <a:extLst>
                  <a:ext uri="{FF2B5EF4-FFF2-40B4-BE49-F238E27FC236}">
                    <a16:creationId xmlns:a16="http://schemas.microsoft.com/office/drawing/2014/main" xmlns="" id="{86A38351-93DB-44B4-8D48-C6F7FADACD83}"/>
                  </a:ext>
                </a:extLst>
              </p14:cNvPr>
              <p14:cNvContentPartPr/>
              <p14:nvPr/>
            </p14:nvContentPartPr>
            <p14:xfrm>
              <a:off x="1420865" y="4897108"/>
              <a:ext cx="1730520" cy="97200"/>
            </p14:xfrm>
          </p:contentPart>
        </mc:Choice>
        <mc:Fallback xmlns="">
          <p:pic>
            <p:nvPicPr>
              <p:cNvPr id="10" name="筆跡 9">
                <a:extLst>
                  <a:ext uri="{FF2B5EF4-FFF2-40B4-BE49-F238E27FC236}">
                    <a16:creationId xmlns:a16="http://schemas.microsoft.com/office/drawing/2014/main" id="{86A38351-93DB-44B4-8D48-C6F7FADACD83}"/>
                  </a:ext>
                </a:extLst>
              </p:cNvPr>
              <p:cNvPicPr/>
              <p:nvPr/>
            </p:nvPicPr>
            <p:blipFill>
              <a:blip r:embed="rId14"/>
              <a:stretch>
                <a:fillRect/>
              </a:stretch>
            </p:blipFill>
            <p:spPr>
              <a:xfrm>
                <a:off x="1384865" y="4825108"/>
                <a:ext cx="18021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筆跡 10">
                <a:extLst>
                  <a:ext uri="{FF2B5EF4-FFF2-40B4-BE49-F238E27FC236}">
                    <a16:creationId xmlns:a16="http://schemas.microsoft.com/office/drawing/2014/main" xmlns="" id="{4B48F205-DFE5-4620-B091-D82B271F9BC0}"/>
                  </a:ext>
                </a:extLst>
              </p14:cNvPr>
              <p14:cNvContentPartPr/>
              <p14:nvPr/>
            </p14:nvContentPartPr>
            <p14:xfrm>
              <a:off x="3615425" y="5303548"/>
              <a:ext cx="1519560" cy="70560"/>
            </p14:xfrm>
          </p:contentPart>
        </mc:Choice>
        <mc:Fallback xmlns="">
          <p:pic>
            <p:nvPicPr>
              <p:cNvPr id="11" name="筆跡 10">
                <a:extLst>
                  <a:ext uri="{FF2B5EF4-FFF2-40B4-BE49-F238E27FC236}">
                    <a16:creationId xmlns:a16="http://schemas.microsoft.com/office/drawing/2014/main" id="{4B48F205-DFE5-4620-B091-D82B271F9BC0}"/>
                  </a:ext>
                </a:extLst>
              </p:cNvPr>
              <p:cNvPicPr/>
              <p:nvPr/>
            </p:nvPicPr>
            <p:blipFill>
              <a:blip r:embed="rId16"/>
              <a:stretch>
                <a:fillRect/>
              </a:stretch>
            </p:blipFill>
            <p:spPr>
              <a:xfrm>
                <a:off x="3579425" y="5231548"/>
                <a:ext cx="1591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筆跡 11">
                <a:extLst>
                  <a:ext uri="{FF2B5EF4-FFF2-40B4-BE49-F238E27FC236}">
                    <a16:creationId xmlns:a16="http://schemas.microsoft.com/office/drawing/2014/main" xmlns="" id="{562E20AD-694B-4096-B821-046FDDF1DAD6}"/>
                  </a:ext>
                </a:extLst>
              </p14:cNvPr>
              <p14:cNvContentPartPr/>
              <p14:nvPr/>
            </p14:nvContentPartPr>
            <p14:xfrm>
              <a:off x="1069145" y="6538348"/>
              <a:ext cx="1702440" cy="31680"/>
            </p14:xfrm>
          </p:contentPart>
        </mc:Choice>
        <mc:Fallback xmlns="">
          <p:pic>
            <p:nvPicPr>
              <p:cNvPr id="12" name="筆跡 11">
                <a:extLst>
                  <a:ext uri="{FF2B5EF4-FFF2-40B4-BE49-F238E27FC236}">
                    <a16:creationId xmlns:a16="http://schemas.microsoft.com/office/drawing/2014/main" id="{562E20AD-694B-4096-B821-046FDDF1DAD6}"/>
                  </a:ext>
                </a:extLst>
              </p:cNvPr>
              <p:cNvPicPr/>
              <p:nvPr/>
            </p:nvPicPr>
            <p:blipFill>
              <a:blip r:embed="rId18"/>
              <a:stretch>
                <a:fillRect/>
              </a:stretch>
            </p:blipFill>
            <p:spPr>
              <a:xfrm>
                <a:off x="1033145" y="6466348"/>
                <a:ext cx="1774080" cy="175320"/>
              </a:xfrm>
              <a:prstGeom prst="rect">
                <a:avLst/>
              </a:prstGeom>
            </p:spPr>
          </p:pic>
        </mc:Fallback>
      </mc:AlternateContent>
    </p:spTree>
    <p:extLst>
      <p:ext uri="{BB962C8B-B14F-4D97-AF65-F5344CB8AC3E}">
        <p14:creationId xmlns:p14="http://schemas.microsoft.com/office/powerpoint/2010/main" val="1931204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4875AC5-A877-41DC-8A91-A3963B550812}"/>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xmlns="" id="{11B3A8E9-26CD-4E48-8B62-66A6A0CA9B30}"/>
              </a:ext>
            </a:extLst>
          </p:cNvPr>
          <p:cNvSpPr>
            <a:spLocks noGrp="1"/>
          </p:cNvSpPr>
          <p:nvPr>
            <p:ph type="body" idx="1"/>
          </p:nvPr>
        </p:nvSpPr>
        <p:spPr/>
        <p:txBody>
          <a:bodyPr/>
          <a:lstStyle/>
          <a:p>
            <a:endParaRPr lang="zh-TW" altLang="en-US"/>
          </a:p>
        </p:txBody>
      </p:sp>
      <p:pic>
        <p:nvPicPr>
          <p:cNvPr id="4" name="圖片 3">
            <a:extLst>
              <a:ext uri="{FF2B5EF4-FFF2-40B4-BE49-F238E27FC236}">
                <a16:creationId xmlns:a16="http://schemas.microsoft.com/office/drawing/2014/main" xmlns="" id="{B1E414F3-C311-4ACB-89E2-483C8309B1FD}"/>
              </a:ext>
            </a:extLst>
          </p:cNvPr>
          <p:cNvPicPr>
            <a:picLocks noChangeAspect="1"/>
          </p:cNvPicPr>
          <p:nvPr/>
        </p:nvPicPr>
        <p:blipFill>
          <a:blip r:embed="rId2"/>
          <a:stretch>
            <a:fillRect/>
          </a:stretch>
        </p:blipFill>
        <p:spPr>
          <a:xfrm>
            <a:off x="0" y="-37058"/>
            <a:ext cx="12192000" cy="693211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筆跡 4">
                <a:extLst>
                  <a:ext uri="{FF2B5EF4-FFF2-40B4-BE49-F238E27FC236}">
                    <a16:creationId xmlns:a16="http://schemas.microsoft.com/office/drawing/2014/main" xmlns="" id="{C838B66E-5772-4969-9FD0-C6C4D1ED8F99}"/>
                  </a:ext>
                </a:extLst>
              </p14:cNvPr>
              <p14:cNvContentPartPr/>
              <p14:nvPr/>
            </p14:nvContentPartPr>
            <p14:xfrm>
              <a:off x="1491065" y="1062388"/>
              <a:ext cx="647640" cy="77400"/>
            </p14:xfrm>
          </p:contentPart>
        </mc:Choice>
        <mc:Fallback xmlns="">
          <p:pic>
            <p:nvPicPr>
              <p:cNvPr id="5" name="筆跡 4">
                <a:extLst>
                  <a:ext uri="{FF2B5EF4-FFF2-40B4-BE49-F238E27FC236}">
                    <a16:creationId xmlns:a16="http://schemas.microsoft.com/office/drawing/2014/main" id="{C838B66E-5772-4969-9FD0-C6C4D1ED8F99}"/>
                  </a:ext>
                </a:extLst>
              </p:cNvPr>
              <p:cNvPicPr/>
              <p:nvPr/>
            </p:nvPicPr>
            <p:blipFill>
              <a:blip r:embed="rId4"/>
              <a:stretch>
                <a:fillRect/>
              </a:stretch>
            </p:blipFill>
            <p:spPr>
              <a:xfrm>
                <a:off x="1455065" y="990388"/>
                <a:ext cx="7192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筆跡 5">
                <a:extLst>
                  <a:ext uri="{FF2B5EF4-FFF2-40B4-BE49-F238E27FC236}">
                    <a16:creationId xmlns:a16="http://schemas.microsoft.com/office/drawing/2014/main" xmlns="" id="{EF3CE68F-F475-404B-A88A-B57CB9F79D0D}"/>
                  </a:ext>
                </a:extLst>
              </p14:cNvPr>
              <p14:cNvContentPartPr/>
              <p14:nvPr/>
            </p14:nvContentPartPr>
            <p14:xfrm>
              <a:off x="2532185" y="1382068"/>
              <a:ext cx="1533600" cy="81360"/>
            </p14:xfrm>
          </p:contentPart>
        </mc:Choice>
        <mc:Fallback xmlns="">
          <p:pic>
            <p:nvPicPr>
              <p:cNvPr id="6" name="筆跡 5">
                <a:extLst>
                  <a:ext uri="{FF2B5EF4-FFF2-40B4-BE49-F238E27FC236}">
                    <a16:creationId xmlns:a16="http://schemas.microsoft.com/office/drawing/2014/main" id="{EF3CE68F-F475-404B-A88A-B57CB9F79D0D}"/>
                  </a:ext>
                </a:extLst>
              </p:cNvPr>
              <p:cNvPicPr/>
              <p:nvPr/>
            </p:nvPicPr>
            <p:blipFill>
              <a:blip r:embed="rId6"/>
              <a:stretch>
                <a:fillRect/>
              </a:stretch>
            </p:blipFill>
            <p:spPr>
              <a:xfrm>
                <a:off x="2496185" y="1310068"/>
                <a:ext cx="1605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筆跡 6">
                <a:extLst>
                  <a:ext uri="{FF2B5EF4-FFF2-40B4-BE49-F238E27FC236}">
                    <a16:creationId xmlns:a16="http://schemas.microsoft.com/office/drawing/2014/main" xmlns="" id="{302515B5-1ABE-4075-BA73-5FA890F55BB5}"/>
                  </a:ext>
                </a:extLst>
              </p14:cNvPr>
              <p14:cNvContentPartPr/>
              <p14:nvPr/>
            </p14:nvContentPartPr>
            <p14:xfrm>
              <a:off x="562625" y="3263788"/>
              <a:ext cx="2659320" cy="102240"/>
            </p14:xfrm>
          </p:contentPart>
        </mc:Choice>
        <mc:Fallback xmlns="">
          <p:pic>
            <p:nvPicPr>
              <p:cNvPr id="7" name="筆跡 6">
                <a:extLst>
                  <a:ext uri="{FF2B5EF4-FFF2-40B4-BE49-F238E27FC236}">
                    <a16:creationId xmlns:a16="http://schemas.microsoft.com/office/drawing/2014/main" id="{302515B5-1ABE-4075-BA73-5FA890F55BB5}"/>
                  </a:ext>
                </a:extLst>
              </p:cNvPr>
              <p:cNvPicPr/>
              <p:nvPr/>
            </p:nvPicPr>
            <p:blipFill>
              <a:blip r:embed="rId8"/>
              <a:stretch>
                <a:fillRect/>
              </a:stretch>
            </p:blipFill>
            <p:spPr>
              <a:xfrm>
                <a:off x="526625" y="3191788"/>
                <a:ext cx="27309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筆跡 7">
                <a:extLst>
                  <a:ext uri="{FF2B5EF4-FFF2-40B4-BE49-F238E27FC236}">
                    <a16:creationId xmlns:a16="http://schemas.microsoft.com/office/drawing/2014/main" xmlns="" id="{F5AD647E-CB0A-4042-9E45-135173405C9E}"/>
                  </a:ext>
                </a:extLst>
              </p14:cNvPr>
              <p14:cNvContentPartPr/>
              <p14:nvPr/>
            </p14:nvContentPartPr>
            <p14:xfrm>
              <a:off x="3545225" y="3314548"/>
              <a:ext cx="2068200" cy="64800"/>
            </p14:xfrm>
          </p:contentPart>
        </mc:Choice>
        <mc:Fallback xmlns="">
          <p:pic>
            <p:nvPicPr>
              <p:cNvPr id="8" name="筆跡 7">
                <a:extLst>
                  <a:ext uri="{FF2B5EF4-FFF2-40B4-BE49-F238E27FC236}">
                    <a16:creationId xmlns:a16="http://schemas.microsoft.com/office/drawing/2014/main" id="{F5AD647E-CB0A-4042-9E45-135173405C9E}"/>
                  </a:ext>
                </a:extLst>
              </p:cNvPr>
              <p:cNvPicPr/>
              <p:nvPr/>
            </p:nvPicPr>
            <p:blipFill>
              <a:blip r:embed="rId10"/>
              <a:stretch>
                <a:fillRect/>
              </a:stretch>
            </p:blipFill>
            <p:spPr>
              <a:xfrm>
                <a:off x="3509225" y="3242146"/>
                <a:ext cx="2139840" cy="20924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筆跡 8">
                <a:extLst>
                  <a:ext uri="{FF2B5EF4-FFF2-40B4-BE49-F238E27FC236}">
                    <a16:creationId xmlns:a16="http://schemas.microsoft.com/office/drawing/2014/main" xmlns="" id="{AFBAD195-6717-4352-87E3-67E053D271A0}"/>
                  </a:ext>
                </a:extLst>
              </p14:cNvPr>
              <p14:cNvContentPartPr/>
              <p14:nvPr/>
            </p14:nvContentPartPr>
            <p14:xfrm>
              <a:off x="619145" y="3530908"/>
              <a:ext cx="1814760" cy="99000"/>
            </p14:xfrm>
          </p:contentPart>
        </mc:Choice>
        <mc:Fallback xmlns="">
          <p:pic>
            <p:nvPicPr>
              <p:cNvPr id="9" name="筆跡 8">
                <a:extLst>
                  <a:ext uri="{FF2B5EF4-FFF2-40B4-BE49-F238E27FC236}">
                    <a16:creationId xmlns:a16="http://schemas.microsoft.com/office/drawing/2014/main" id="{AFBAD195-6717-4352-87E3-67E053D271A0}"/>
                  </a:ext>
                </a:extLst>
              </p:cNvPr>
              <p:cNvPicPr/>
              <p:nvPr/>
            </p:nvPicPr>
            <p:blipFill>
              <a:blip r:embed="rId12"/>
              <a:stretch>
                <a:fillRect/>
              </a:stretch>
            </p:blipFill>
            <p:spPr>
              <a:xfrm>
                <a:off x="583145" y="3458908"/>
                <a:ext cx="18864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筆跡 9">
                <a:extLst>
                  <a:ext uri="{FF2B5EF4-FFF2-40B4-BE49-F238E27FC236}">
                    <a16:creationId xmlns:a16="http://schemas.microsoft.com/office/drawing/2014/main" xmlns="" id="{4D4EF1CA-C721-4585-A154-D0C1039206C2}"/>
                  </a:ext>
                </a:extLst>
              </p14:cNvPr>
              <p14:cNvContentPartPr/>
              <p14:nvPr/>
            </p14:nvContentPartPr>
            <p14:xfrm>
              <a:off x="1505105" y="5063788"/>
              <a:ext cx="2518560" cy="71280"/>
            </p14:xfrm>
          </p:contentPart>
        </mc:Choice>
        <mc:Fallback xmlns="">
          <p:pic>
            <p:nvPicPr>
              <p:cNvPr id="10" name="筆跡 9">
                <a:extLst>
                  <a:ext uri="{FF2B5EF4-FFF2-40B4-BE49-F238E27FC236}">
                    <a16:creationId xmlns:a16="http://schemas.microsoft.com/office/drawing/2014/main" id="{4D4EF1CA-C721-4585-A154-D0C1039206C2}"/>
                  </a:ext>
                </a:extLst>
              </p:cNvPr>
              <p:cNvPicPr/>
              <p:nvPr/>
            </p:nvPicPr>
            <p:blipFill>
              <a:blip r:embed="rId14"/>
              <a:stretch>
                <a:fillRect/>
              </a:stretch>
            </p:blipFill>
            <p:spPr>
              <a:xfrm>
                <a:off x="1469105" y="4991788"/>
                <a:ext cx="2590200" cy="214920"/>
              </a:xfrm>
              <a:prstGeom prst="rect">
                <a:avLst/>
              </a:prstGeom>
            </p:spPr>
          </p:pic>
        </mc:Fallback>
      </mc:AlternateContent>
    </p:spTree>
    <p:extLst>
      <p:ext uri="{BB962C8B-B14F-4D97-AF65-F5344CB8AC3E}">
        <p14:creationId xmlns:p14="http://schemas.microsoft.com/office/powerpoint/2010/main" val="375166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5C7BA60-A93A-41AF-A48C-0B219503D55A}"/>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xmlns="" id="{306F125B-D554-47C6-B82E-EDA245021196}"/>
              </a:ext>
            </a:extLst>
          </p:cNvPr>
          <p:cNvSpPr>
            <a:spLocks noGrp="1"/>
          </p:cNvSpPr>
          <p:nvPr>
            <p:ph type="body" idx="1"/>
          </p:nvPr>
        </p:nvSpPr>
        <p:spPr/>
        <p:txBody>
          <a:bodyPr/>
          <a:lstStyle/>
          <a:p>
            <a:endParaRPr lang="zh-TW" altLang="en-US"/>
          </a:p>
        </p:txBody>
      </p:sp>
      <p:pic>
        <p:nvPicPr>
          <p:cNvPr id="4" name="Picture 4">
            <a:extLst>
              <a:ext uri="{FF2B5EF4-FFF2-40B4-BE49-F238E27FC236}">
                <a16:creationId xmlns:a16="http://schemas.microsoft.com/office/drawing/2014/main" xmlns="" id="{6A667C7E-1AE1-472C-AD5C-57CD98FD9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203" y="0"/>
            <a:ext cx="9699594" cy="3506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xmlns="" id="{A9A563DA-C698-4F34-A539-252E887FF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13" b="25780"/>
          <a:stretch/>
        </p:blipFill>
        <p:spPr bwMode="auto">
          <a:xfrm>
            <a:off x="1246203" y="3506672"/>
            <a:ext cx="9699594" cy="335132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圓角 7">
            <a:extLst>
              <a:ext uri="{FF2B5EF4-FFF2-40B4-BE49-F238E27FC236}">
                <a16:creationId xmlns:a16="http://schemas.microsoft.com/office/drawing/2014/main" xmlns="" id="{48851E5B-6CA7-4066-BDF8-D047D0911BC9}"/>
              </a:ext>
            </a:extLst>
          </p:cNvPr>
          <p:cNvSpPr/>
          <p:nvPr/>
        </p:nvSpPr>
        <p:spPr>
          <a:xfrm>
            <a:off x="1375233" y="94268"/>
            <a:ext cx="9409031" cy="1329179"/>
          </a:xfrm>
          <a:prstGeom prst="roundRect">
            <a:avLst/>
          </a:prstGeom>
          <a:noFill/>
          <a:ln w="762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xmlns="" id="{31566767-DC13-448F-9DCA-99AFDC8EB051}"/>
              </a:ext>
            </a:extLst>
          </p:cNvPr>
          <p:cNvSpPr/>
          <p:nvPr/>
        </p:nvSpPr>
        <p:spPr>
          <a:xfrm>
            <a:off x="1375233" y="3577739"/>
            <a:ext cx="9409031" cy="1747294"/>
          </a:xfrm>
          <a:prstGeom prst="roundRect">
            <a:avLst/>
          </a:prstGeom>
          <a:noFill/>
          <a:ln w="762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p14="http://schemas.microsoft.com/office/powerpoint/2010/main">
        <mc:Choice Requires="p14">
          <p:contentPart p14:bwMode="auto" r:id="rId4">
            <p14:nvContentPartPr>
              <p14:cNvPr id="6" name="筆跡 5">
                <a:extLst>
                  <a:ext uri="{FF2B5EF4-FFF2-40B4-BE49-F238E27FC236}">
                    <a16:creationId xmlns:a16="http://schemas.microsoft.com/office/drawing/2014/main" xmlns="" id="{0B8B45C0-EB7C-46BF-90F3-2228A0C41714}"/>
                  </a:ext>
                </a:extLst>
              </p14:cNvPr>
              <p14:cNvContentPartPr/>
              <p14:nvPr/>
            </p14:nvContentPartPr>
            <p14:xfrm>
              <a:off x="6049025" y="745588"/>
              <a:ext cx="4656960" cy="85320"/>
            </p14:xfrm>
          </p:contentPart>
        </mc:Choice>
        <mc:Fallback xmlns="">
          <p:pic>
            <p:nvPicPr>
              <p:cNvPr id="6" name="筆跡 5">
                <a:extLst>
                  <a:ext uri="{FF2B5EF4-FFF2-40B4-BE49-F238E27FC236}">
                    <a16:creationId xmlns:a16="http://schemas.microsoft.com/office/drawing/2014/main" id="{0B8B45C0-EB7C-46BF-90F3-2228A0C41714}"/>
                  </a:ext>
                </a:extLst>
              </p:cNvPr>
              <p:cNvPicPr/>
              <p:nvPr/>
            </p:nvPicPr>
            <p:blipFill>
              <a:blip r:embed="rId5"/>
              <a:stretch>
                <a:fillRect/>
              </a:stretch>
            </p:blipFill>
            <p:spPr>
              <a:xfrm>
                <a:off x="6013025" y="673588"/>
                <a:ext cx="47286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筆跡 6">
                <a:extLst>
                  <a:ext uri="{FF2B5EF4-FFF2-40B4-BE49-F238E27FC236}">
                    <a16:creationId xmlns:a16="http://schemas.microsoft.com/office/drawing/2014/main" xmlns="" id="{AE946A82-3078-4424-A93F-26AE00373A23}"/>
                  </a:ext>
                </a:extLst>
              </p14:cNvPr>
              <p14:cNvContentPartPr/>
              <p14:nvPr/>
            </p14:nvContentPartPr>
            <p14:xfrm>
              <a:off x="1575665" y="1039348"/>
              <a:ext cx="4515840" cy="70200"/>
            </p14:xfrm>
          </p:contentPart>
        </mc:Choice>
        <mc:Fallback xmlns="">
          <p:pic>
            <p:nvPicPr>
              <p:cNvPr id="7" name="筆跡 6">
                <a:extLst>
                  <a:ext uri="{FF2B5EF4-FFF2-40B4-BE49-F238E27FC236}">
                    <a16:creationId xmlns:a16="http://schemas.microsoft.com/office/drawing/2014/main" id="{AE946A82-3078-4424-A93F-26AE00373A23}"/>
                  </a:ext>
                </a:extLst>
              </p:cNvPr>
              <p:cNvPicPr/>
              <p:nvPr/>
            </p:nvPicPr>
            <p:blipFill>
              <a:blip r:embed="rId7"/>
              <a:stretch>
                <a:fillRect/>
              </a:stretch>
            </p:blipFill>
            <p:spPr>
              <a:xfrm>
                <a:off x="1539665" y="967348"/>
                <a:ext cx="4587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筆跡 8">
                <a:extLst>
                  <a:ext uri="{FF2B5EF4-FFF2-40B4-BE49-F238E27FC236}">
                    <a16:creationId xmlns:a16="http://schemas.microsoft.com/office/drawing/2014/main" xmlns="" id="{81F423BC-D8F3-4362-8990-F0A039647A95}"/>
                  </a:ext>
                </a:extLst>
              </p14:cNvPr>
              <p14:cNvContentPartPr/>
              <p14:nvPr/>
            </p14:nvContentPartPr>
            <p14:xfrm>
              <a:off x="5458265" y="2018188"/>
              <a:ext cx="4966200" cy="65880"/>
            </p14:xfrm>
          </p:contentPart>
        </mc:Choice>
        <mc:Fallback xmlns="">
          <p:pic>
            <p:nvPicPr>
              <p:cNvPr id="9" name="筆跡 8">
                <a:extLst>
                  <a:ext uri="{FF2B5EF4-FFF2-40B4-BE49-F238E27FC236}">
                    <a16:creationId xmlns:a16="http://schemas.microsoft.com/office/drawing/2014/main" id="{81F423BC-D8F3-4362-8990-F0A039647A95}"/>
                  </a:ext>
                </a:extLst>
              </p:cNvPr>
              <p:cNvPicPr/>
              <p:nvPr/>
            </p:nvPicPr>
            <p:blipFill>
              <a:blip r:embed="rId9"/>
              <a:stretch>
                <a:fillRect/>
              </a:stretch>
            </p:blipFill>
            <p:spPr>
              <a:xfrm>
                <a:off x="5422265" y="1946188"/>
                <a:ext cx="5037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筆跡 12">
                <a:extLst>
                  <a:ext uri="{FF2B5EF4-FFF2-40B4-BE49-F238E27FC236}">
                    <a16:creationId xmlns:a16="http://schemas.microsoft.com/office/drawing/2014/main" xmlns="" id="{76BFA30F-3E73-4479-9A3F-27A4156FE3B1}"/>
                  </a:ext>
                </a:extLst>
              </p14:cNvPr>
              <p14:cNvContentPartPr/>
              <p14:nvPr/>
            </p14:nvContentPartPr>
            <p14:xfrm>
              <a:off x="8525105" y="2556388"/>
              <a:ext cx="2279160" cy="145080"/>
            </p14:xfrm>
          </p:contentPart>
        </mc:Choice>
        <mc:Fallback xmlns="">
          <p:pic>
            <p:nvPicPr>
              <p:cNvPr id="13" name="筆跡 12">
                <a:extLst>
                  <a:ext uri="{FF2B5EF4-FFF2-40B4-BE49-F238E27FC236}">
                    <a16:creationId xmlns:a16="http://schemas.microsoft.com/office/drawing/2014/main" id="{76BFA30F-3E73-4479-9A3F-27A4156FE3B1}"/>
                  </a:ext>
                </a:extLst>
              </p:cNvPr>
              <p:cNvPicPr/>
              <p:nvPr/>
            </p:nvPicPr>
            <p:blipFill>
              <a:blip r:embed="rId11"/>
              <a:stretch>
                <a:fillRect/>
              </a:stretch>
            </p:blipFill>
            <p:spPr>
              <a:xfrm>
                <a:off x="8489105" y="2484388"/>
                <a:ext cx="23508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筆跡 13">
                <a:extLst>
                  <a:ext uri="{FF2B5EF4-FFF2-40B4-BE49-F238E27FC236}">
                    <a16:creationId xmlns:a16="http://schemas.microsoft.com/office/drawing/2014/main" xmlns="" id="{D583DC0B-521B-446C-A94F-DA36908D82F3}"/>
                  </a:ext>
                </a:extLst>
              </p14:cNvPr>
              <p14:cNvContentPartPr/>
              <p14:nvPr/>
            </p14:nvContentPartPr>
            <p14:xfrm>
              <a:off x="1575665" y="2790748"/>
              <a:ext cx="2855880" cy="107640"/>
            </p14:xfrm>
          </p:contentPart>
        </mc:Choice>
        <mc:Fallback xmlns="">
          <p:pic>
            <p:nvPicPr>
              <p:cNvPr id="14" name="筆跡 13">
                <a:extLst>
                  <a:ext uri="{FF2B5EF4-FFF2-40B4-BE49-F238E27FC236}">
                    <a16:creationId xmlns:a16="http://schemas.microsoft.com/office/drawing/2014/main" id="{D583DC0B-521B-446C-A94F-DA36908D82F3}"/>
                  </a:ext>
                </a:extLst>
              </p:cNvPr>
              <p:cNvPicPr/>
              <p:nvPr/>
            </p:nvPicPr>
            <p:blipFill>
              <a:blip r:embed="rId13"/>
              <a:stretch>
                <a:fillRect/>
              </a:stretch>
            </p:blipFill>
            <p:spPr>
              <a:xfrm>
                <a:off x="1539665" y="2718748"/>
                <a:ext cx="29275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筆跡 14">
                <a:extLst>
                  <a:ext uri="{FF2B5EF4-FFF2-40B4-BE49-F238E27FC236}">
                    <a16:creationId xmlns:a16="http://schemas.microsoft.com/office/drawing/2014/main" xmlns="" id="{56AA3376-172F-4D0E-9CA3-9C61D7A671F3}"/>
                  </a:ext>
                </a:extLst>
              </p14:cNvPr>
              <p14:cNvContentPartPr/>
              <p14:nvPr/>
            </p14:nvContentPartPr>
            <p14:xfrm>
              <a:off x="6808625" y="5556628"/>
              <a:ext cx="1634760" cy="84960"/>
            </p14:xfrm>
          </p:contentPart>
        </mc:Choice>
        <mc:Fallback xmlns="">
          <p:pic>
            <p:nvPicPr>
              <p:cNvPr id="15" name="筆跡 14">
                <a:extLst>
                  <a:ext uri="{FF2B5EF4-FFF2-40B4-BE49-F238E27FC236}">
                    <a16:creationId xmlns:a16="http://schemas.microsoft.com/office/drawing/2014/main" id="{56AA3376-172F-4D0E-9CA3-9C61D7A671F3}"/>
                  </a:ext>
                </a:extLst>
              </p:cNvPr>
              <p:cNvPicPr/>
              <p:nvPr/>
            </p:nvPicPr>
            <p:blipFill>
              <a:blip r:embed="rId15"/>
              <a:stretch>
                <a:fillRect/>
              </a:stretch>
            </p:blipFill>
            <p:spPr>
              <a:xfrm>
                <a:off x="6772625" y="5484628"/>
                <a:ext cx="17064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筆跡 15">
                <a:extLst>
                  <a:ext uri="{FF2B5EF4-FFF2-40B4-BE49-F238E27FC236}">
                    <a16:creationId xmlns:a16="http://schemas.microsoft.com/office/drawing/2014/main" xmlns="" id="{268C183B-ABA2-4F89-9A06-3DD95FE5F664}"/>
                  </a:ext>
                </a:extLst>
              </p14:cNvPr>
              <p14:cNvContentPartPr/>
              <p14:nvPr/>
            </p14:nvContentPartPr>
            <p14:xfrm>
              <a:off x="2025665" y="5852188"/>
              <a:ext cx="3334320" cy="197640"/>
            </p14:xfrm>
          </p:contentPart>
        </mc:Choice>
        <mc:Fallback xmlns="">
          <p:pic>
            <p:nvPicPr>
              <p:cNvPr id="16" name="筆跡 15">
                <a:extLst>
                  <a:ext uri="{FF2B5EF4-FFF2-40B4-BE49-F238E27FC236}">
                    <a16:creationId xmlns:a16="http://schemas.microsoft.com/office/drawing/2014/main" id="{268C183B-ABA2-4F89-9A06-3DD95FE5F664}"/>
                  </a:ext>
                </a:extLst>
              </p:cNvPr>
              <p:cNvPicPr/>
              <p:nvPr/>
            </p:nvPicPr>
            <p:blipFill>
              <a:blip r:embed="rId17"/>
              <a:stretch>
                <a:fillRect/>
              </a:stretch>
            </p:blipFill>
            <p:spPr>
              <a:xfrm>
                <a:off x="1989665" y="5780188"/>
                <a:ext cx="3405960" cy="341280"/>
              </a:xfrm>
              <a:prstGeom prst="rect">
                <a:avLst/>
              </a:prstGeom>
            </p:spPr>
          </p:pic>
        </mc:Fallback>
      </mc:AlternateContent>
    </p:spTree>
    <p:extLst>
      <p:ext uri="{BB962C8B-B14F-4D97-AF65-F5344CB8AC3E}">
        <p14:creationId xmlns:p14="http://schemas.microsoft.com/office/powerpoint/2010/main" val="1353181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C705194-94EE-4C16-8153-0B3A55743C68}"/>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xmlns="" id="{87DE5E03-384B-43DE-840F-C81E872A7048}"/>
              </a:ext>
            </a:extLst>
          </p:cNvPr>
          <p:cNvSpPr>
            <a:spLocks noGrp="1"/>
          </p:cNvSpPr>
          <p:nvPr>
            <p:ph type="body" idx="1"/>
          </p:nvPr>
        </p:nvSpPr>
        <p:spPr/>
        <p:txBody>
          <a:bodyPr/>
          <a:lstStyle/>
          <a:p>
            <a:endParaRPr lang="zh-TW" altLang="en-US"/>
          </a:p>
        </p:txBody>
      </p:sp>
      <p:pic>
        <p:nvPicPr>
          <p:cNvPr id="1026" name="Picture 2">
            <a:extLst>
              <a:ext uri="{FF2B5EF4-FFF2-40B4-BE49-F238E27FC236}">
                <a16:creationId xmlns:a16="http://schemas.microsoft.com/office/drawing/2014/main" xmlns="" id="{208A8C1F-8FC8-4287-8CA8-DE6E76134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57" y="263952"/>
            <a:ext cx="10727864" cy="615570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接點 6">
            <a:extLst>
              <a:ext uri="{FF2B5EF4-FFF2-40B4-BE49-F238E27FC236}">
                <a16:creationId xmlns:a16="http://schemas.microsoft.com/office/drawing/2014/main" xmlns="" id="{10F5EBBB-A1AE-4EFC-89A6-B1CD4671EF23}"/>
              </a:ext>
            </a:extLst>
          </p:cNvPr>
          <p:cNvCxnSpPr/>
          <p:nvPr/>
        </p:nvCxnSpPr>
        <p:spPr>
          <a:xfrm>
            <a:off x="7880808" y="1291472"/>
            <a:ext cx="3318235" cy="0"/>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xmlns="" id="{73769452-4E7E-4862-B301-A7E163510BF2}"/>
              </a:ext>
            </a:extLst>
          </p:cNvPr>
          <p:cNvCxnSpPr>
            <a:cxnSpLocks/>
          </p:cNvCxnSpPr>
          <p:nvPr/>
        </p:nvCxnSpPr>
        <p:spPr>
          <a:xfrm>
            <a:off x="886120" y="1604127"/>
            <a:ext cx="10312923" cy="0"/>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xmlns="" id="{CBA0173D-EC26-4352-B444-9C2F51BF5EC3}"/>
              </a:ext>
            </a:extLst>
          </p:cNvPr>
          <p:cNvCxnSpPr>
            <a:cxnSpLocks/>
          </p:cNvCxnSpPr>
          <p:nvPr/>
        </p:nvCxnSpPr>
        <p:spPr>
          <a:xfrm>
            <a:off x="981958" y="1943492"/>
            <a:ext cx="5004063" cy="0"/>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3" name="直線接點 12">
            <a:extLst>
              <a:ext uri="{FF2B5EF4-FFF2-40B4-BE49-F238E27FC236}">
                <a16:creationId xmlns:a16="http://schemas.microsoft.com/office/drawing/2014/main" xmlns="" id="{457B46D1-B9C7-4B15-8CDF-9CC6BF045ADA}"/>
              </a:ext>
            </a:extLst>
          </p:cNvPr>
          <p:cNvCxnSpPr>
            <a:cxnSpLocks/>
          </p:cNvCxnSpPr>
          <p:nvPr/>
        </p:nvCxnSpPr>
        <p:spPr>
          <a:xfrm>
            <a:off x="3038573" y="5169030"/>
            <a:ext cx="7981361"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xmlns="" id="{5C3649CB-4505-40F3-AE8F-3FEE3D529460}"/>
              </a:ext>
            </a:extLst>
          </p:cNvPr>
          <p:cNvCxnSpPr>
            <a:cxnSpLocks/>
          </p:cNvCxnSpPr>
          <p:nvPr/>
        </p:nvCxnSpPr>
        <p:spPr>
          <a:xfrm>
            <a:off x="981958" y="5443979"/>
            <a:ext cx="10217085"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xmlns="" id="{76E76257-1E62-4333-A693-A506E8A8E6FB}"/>
              </a:ext>
            </a:extLst>
          </p:cNvPr>
          <p:cNvCxnSpPr>
            <a:cxnSpLocks/>
          </p:cNvCxnSpPr>
          <p:nvPr/>
        </p:nvCxnSpPr>
        <p:spPr>
          <a:xfrm>
            <a:off x="981958" y="5756238"/>
            <a:ext cx="5114042"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790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0A39751-C117-4BB8-A0F7-B90CA2955E86}"/>
              </a:ext>
            </a:extLst>
          </p:cNvPr>
          <p:cNvSpPr>
            <a:spLocks noGrp="1"/>
          </p:cNvSpPr>
          <p:nvPr>
            <p:ph type="title"/>
          </p:nvPr>
        </p:nvSpPr>
        <p:spPr/>
        <p:txBody>
          <a:bodyPr/>
          <a:lstStyle/>
          <a:p>
            <a:r>
              <a:rPr lang="zh-TW" altLang="en-US" dirty="0"/>
              <a:t>台中市</a:t>
            </a:r>
            <a:r>
              <a:rPr lang="zh-TW" altLang="en-US" dirty="0">
                <a:solidFill>
                  <a:srgbClr val="FF0000"/>
                </a:solidFill>
              </a:rPr>
              <a:t>文華高中</a:t>
            </a:r>
            <a:r>
              <a:rPr lang="zh-TW" altLang="en-US" dirty="0"/>
              <a:t>英文科</a:t>
            </a:r>
            <a:r>
              <a:rPr lang="zh-TW" altLang="en-US" dirty="0">
                <a:solidFill>
                  <a:srgbClr val="FF0000"/>
                </a:solidFill>
              </a:rPr>
              <a:t>李宜軒</a:t>
            </a:r>
            <a:r>
              <a:rPr lang="zh-TW" altLang="en-US" dirty="0"/>
              <a:t>老師</a:t>
            </a:r>
          </a:p>
        </p:txBody>
      </p:sp>
      <p:sp>
        <p:nvSpPr>
          <p:cNvPr id="3" name="內容版面配置區 2">
            <a:extLst>
              <a:ext uri="{FF2B5EF4-FFF2-40B4-BE49-F238E27FC236}">
                <a16:creationId xmlns:a16="http://schemas.microsoft.com/office/drawing/2014/main" xmlns="" id="{E03B7E82-6CD8-41D5-9AA6-ACB982F4BF5B}"/>
              </a:ext>
            </a:extLst>
          </p:cNvPr>
          <p:cNvSpPr>
            <a:spLocks noGrp="1"/>
          </p:cNvSpPr>
          <p:nvPr>
            <p:ph idx="1"/>
          </p:nvPr>
        </p:nvSpPr>
        <p:spPr/>
        <p:txBody>
          <a:bodyPr>
            <a:normAutofit/>
          </a:bodyPr>
          <a:lstStyle/>
          <a:p>
            <a:r>
              <a:rPr lang="en-US" altLang="zh-TW" sz="4000" dirty="0"/>
              <a:t>109 </a:t>
            </a:r>
            <a:r>
              <a:rPr lang="zh-TW" altLang="en-US" sz="4000" dirty="0"/>
              <a:t>年度</a:t>
            </a:r>
            <a:r>
              <a:rPr lang="zh-TW" altLang="en-US" sz="4000" dirty="0">
                <a:solidFill>
                  <a:srgbClr val="FF0000"/>
                </a:solidFill>
              </a:rPr>
              <a:t>創新教學工作</a:t>
            </a:r>
            <a:r>
              <a:rPr lang="zh-TW" altLang="en-US" sz="4000" dirty="0"/>
              <a:t>創新</a:t>
            </a:r>
            <a:r>
              <a:rPr lang="zh-TW" altLang="en-US" sz="4000" dirty="0">
                <a:solidFill>
                  <a:srgbClr val="FF0000"/>
                </a:solidFill>
              </a:rPr>
              <a:t>教學銀質獎</a:t>
            </a:r>
            <a:endParaRPr lang="en-US" altLang="zh-TW" sz="4000" dirty="0">
              <a:solidFill>
                <a:srgbClr val="FF0000"/>
              </a:solidFill>
            </a:endParaRPr>
          </a:p>
          <a:p>
            <a:r>
              <a:rPr lang="en-US" altLang="zh-TW" sz="4000" dirty="0">
                <a:solidFill>
                  <a:srgbClr val="FF0000"/>
                </a:solidFill>
              </a:rPr>
              <a:t>SDGs </a:t>
            </a:r>
            <a:r>
              <a:rPr lang="zh-TW" altLang="en-US" sz="4000" dirty="0">
                <a:solidFill>
                  <a:srgbClr val="FF0000"/>
                </a:solidFill>
              </a:rPr>
              <a:t>融入</a:t>
            </a:r>
            <a:r>
              <a:rPr lang="en-US" altLang="zh-TW" sz="4000" dirty="0"/>
              <a:t>: </a:t>
            </a:r>
            <a:r>
              <a:rPr lang="zh-TW" altLang="en-US" sz="4000" dirty="0"/>
              <a:t>「</a:t>
            </a:r>
            <a:r>
              <a:rPr lang="en-US" altLang="zh-TW" sz="4000" dirty="0"/>
              <a:t>Book</a:t>
            </a:r>
            <a:r>
              <a:rPr lang="zh-TW" altLang="en-US" sz="4000" dirty="0"/>
              <a:t>」思議，行正義之舉 </a:t>
            </a:r>
          </a:p>
        </p:txBody>
      </p:sp>
    </p:spTree>
    <p:extLst>
      <p:ext uri="{BB962C8B-B14F-4D97-AF65-F5344CB8AC3E}">
        <p14:creationId xmlns:p14="http://schemas.microsoft.com/office/powerpoint/2010/main" val="2354357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4D0E008A-BF2A-4894-951C-75966572B8F2}"/>
              </a:ext>
            </a:extLst>
          </p:cNvPr>
          <p:cNvPicPr>
            <a:picLocks noChangeAspect="1"/>
          </p:cNvPicPr>
          <p:nvPr/>
        </p:nvPicPr>
        <p:blipFill>
          <a:blip r:embed="rId2"/>
          <a:stretch>
            <a:fillRect/>
          </a:stretch>
        </p:blipFill>
        <p:spPr>
          <a:xfrm>
            <a:off x="436098" y="309489"/>
            <a:ext cx="11099409" cy="6428935"/>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筆跡 1">
                <a:extLst>
                  <a:ext uri="{FF2B5EF4-FFF2-40B4-BE49-F238E27FC236}">
                    <a16:creationId xmlns:a16="http://schemas.microsoft.com/office/drawing/2014/main" xmlns="" id="{9E41080F-FF91-4FA8-BBD7-876A6D0C09D4}"/>
                  </a:ext>
                </a:extLst>
              </p14:cNvPr>
              <p14:cNvContentPartPr/>
              <p14:nvPr/>
            </p14:nvContentPartPr>
            <p14:xfrm>
              <a:off x="1772585" y="2898028"/>
              <a:ext cx="745920" cy="99000"/>
            </p14:xfrm>
          </p:contentPart>
        </mc:Choice>
        <mc:Fallback xmlns="">
          <p:pic>
            <p:nvPicPr>
              <p:cNvPr id="2" name="筆跡 1">
                <a:extLst>
                  <a:ext uri="{FF2B5EF4-FFF2-40B4-BE49-F238E27FC236}">
                    <a16:creationId xmlns:a16="http://schemas.microsoft.com/office/drawing/2014/main" id="{9E41080F-FF91-4FA8-BBD7-876A6D0C09D4}"/>
                  </a:ext>
                </a:extLst>
              </p:cNvPr>
              <p:cNvPicPr/>
              <p:nvPr/>
            </p:nvPicPr>
            <p:blipFill>
              <a:blip r:embed="rId4"/>
              <a:stretch>
                <a:fillRect/>
              </a:stretch>
            </p:blipFill>
            <p:spPr>
              <a:xfrm>
                <a:off x="1736585" y="2826028"/>
                <a:ext cx="817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筆跡 2">
                <a:extLst>
                  <a:ext uri="{FF2B5EF4-FFF2-40B4-BE49-F238E27FC236}">
                    <a16:creationId xmlns:a16="http://schemas.microsoft.com/office/drawing/2014/main" xmlns="" id="{3C2D3F82-E99D-49A0-AAB2-38281A94D815}"/>
                  </a:ext>
                </a:extLst>
              </p14:cNvPr>
              <p14:cNvContentPartPr/>
              <p14:nvPr/>
            </p14:nvContentPartPr>
            <p14:xfrm>
              <a:off x="5191145" y="2840068"/>
              <a:ext cx="1969560" cy="115560"/>
            </p14:xfrm>
          </p:contentPart>
        </mc:Choice>
        <mc:Fallback xmlns="">
          <p:pic>
            <p:nvPicPr>
              <p:cNvPr id="3" name="筆跡 2">
                <a:extLst>
                  <a:ext uri="{FF2B5EF4-FFF2-40B4-BE49-F238E27FC236}">
                    <a16:creationId xmlns:a16="http://schemas.microsoft.com/office/drawing/2014/main" id="{3C2D3F82-E99D-49A0-AAB2-38281A94D815}"/>
                  </a:ext>
                </a:extLst>
              </p:cNvPr>
              <p:cNvPicPr/>
              <p:nvPr/>
            </p:nvPicPr>
            <p:blipFill>
              <a:blip r:embed="rId6"/>
              <a:stretch>
                <a:fillRect/>
              </a:stretch>
            </p:blipFill>
            <p:spPr>
              <a:xfrm>
                <a:off x="5155145" y="2768068"/>
                <a:ext cx="20412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筆跡 4">
                <a:extLst>
                  <a:ext uri="{FF2B5EF4-FFF2-40B4-BE49-F238E27FC236}">
                    <a16:creationId xmlns:a16="http://schemas.microsoft.com/office/drawing/2014/main" xmlns="" id="{8D7B427C-C334-434A-998B-E51B344FB118}"/>
                  </a:ext>
                </a:extLst>
              </p14:cNvPr>
              <p14:cNvContentPartPr/>
              <p14:nvPr/>
            </p14:nvContentPartPr>
            <p14:xfrm>
              <a:off x="9031625" y="2869948"/>
              <a:ext cx="1195920" cy="28440"/>
            </p14:xfrm>
          </p:contentPart>
        </mc:Choice>
        <mc:Fallback xmlns="">
          <p:pic>
            <p:nvPicPr>
              <p:cNvPr id="5" name="筆跡 4">
                <a:extLst>
                  <a:ext uri="{FF2B5EF4-FFF2-40B4-BE49-F238E27FC236}">
                    <a16:creationId xmlns:a16="http://schemas.microsoft.com/office/drawing/2014/main" id="{8D7B427C-C334-434A-998B-E51B344FB118}"/>
                  </a:ext>
                </a:extLst>
              </p:cNvPr>
              <p:cNvPicPr/>
              <p:nvPr/>
            </p:nvPicPr>
            <p:blipFill>
              <a:blip r:embed="rId8"/>
              <a:stretch>
                <a:fillRect/>
              </a:stretch>
            </p:blipFill>
            <p:spPr>
              <a:xfrm>
                <a:off x="8995625" y="2797948"/>
                <a:ext cx="1267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筆跡 5">
                <a:extLst>
                  <a:ext uri="{FF2B5EF4-FFF2-40B4-BE49-F238E27FC236}">
                    <a16:creationId xmlns:a16="http://schemas.microsoft.com/office/drawing/2014/main" xmlns="" id="{9760F320-0D1E-4568-A757-8AF4D1DDF580}"/>
                  </a:ext>
                </a:extLst>
              </p14:cNvPr>
              <p14:cNvContentPartPr/>
              <p14:nvPr/>
            </p14:nvContentPartPr>
            <p14:xfrm>
              <a:off x="1899305" y="1575748"/>
              <a:ext cx="1041120" cy="43560"/>
            </p14:xfrm>
          </p:contentPart>
        </mc:Choice>
        <mc:Fallback xmlns="">
          <p:pic>
            <p:nvPicPr>
              <p:cNvPr id="6" name="筆跡 5">
                <a:extLst>
                  <a:ext uri="{FF2B5EF4-FFF2-40B4-BE49-F238E27FC236}">
                    <a16:creationId xmlns:a16="http://schemas.microsoft.com/office/drawing/2014/main" id="{9760F320-0D1E-4568-A757-8AF4D1DDF580}"/>
                  </a:ext>
                </a:extLst>
              </p:cNvPr>
              <p:cNvPicPr/>
              <p:nvPr/>
            </p:nvPicPr>
            <p:blipFill>
              <a:blip r:embed="rId10"/>
              <a:stretch>
                <a:fillRect/>
              </a:stretch>
            </p:blipFill>
            <p:spPr>
              <a:xfrm>
                <a:off x="1863305" y="1503748"/>
                <a:ext cx="1112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筆跡 6">
                <a:extLst>
                  <a:ext uri="{FF2B5EF4-FFF2-40B4-BE49-F238E27FC236}">
                    <a16:creationId xmlns:a16="http://schemas.microsoft.com/office/drawing/2014/main" xmlns="" id="{ADB2B338-F1C1-459A-BC89-D08E97F4E4AB}"/>
                  </a:ext>
                </a:extLst>
              </p14:cNvPr>
              <p14:cNvContentPartPr/>
              <p14:nvPr/>
            </p14:nvContentPartPr>
            <p14:xfrm>
              <a:off x="5584985" y="1589788"/>
              <a:ext cx="394200" cy="28440"/>
            </p14:xfrm>
          </p:contentPart>
        </mc:Choice>
        <mc:Fallback xmlns="">
          <p:pic>
            <p:nvPicPr>
              <p:cNvPr id="7" name="筆跡 6">
                <a:extLst>
                  <a:ext uri="{FF2B5EF4-FFF2-40B4-BE49-F238E27FC236}">
                    <a16:creationId xmlns:a16="http://schemas.microsoft.com/office/drawing/2014/main" id="{ADB2B338-F1C1-459A-BC89-D08E97F4E4AB}"/>
                  </a:ext>
                </a:extLst>
              </p:cNvPr>
              <p:cNvPicPr/>
              <p:nvPr/>
            </p:nvPicPr>
            <p:blipFill>
              <a:blip r:embed="rId12"/>
              <a:stretch>
                <a:fillRect/>
              </a:stretch>
            </p:blipFill>
            <p:spPr>
              <a:xfrm>
                <a:off x="5548985" y="1517788"/>
                <a:ext cx="465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筆跡 7">
                <a:extLst>
                  <a:ext uri="{FF2B5EF4-FFF2-40B4-BE49-F238E27FC236}">
                    <a16:creationId xmlns:a16="http://schemas.microsoft.com/office/drawing/2014/main" xmlns="" id="{B5C27596-EDB2-43CB-90B6-35D4C4A9A14F}"/>
                  </a:ext>
                </a:extLst>
              </p14:cNvPr>
              <p14:cNvContentPartPr/>
              <p14:nvPr/>
            </p14:nvContentPartPr>
            <p14:xfrm>
              <a:off x="9087785" y="1589788"/>
              <a:ext cx="1013040" cy="360"/>
            </p14:xfrm>
          </p:contentPart>
        </mc:Choice>
        <mc:Fallback xmlns="">
          <p:pic>
            <p:nvPicPr>
              <p:cNvPr id="8" name="筆跡 7">
                <a:extLst>
                  <a:ext uri="{FF2B5EF4-FFF2-40B4-BE49-F238E27FC236}">
                    <a16:creationId xmlns:a16="http://schemas.microsoft.com/office/drawing/2014/main" id="{B5C27596-EDB2-43CB-90B6-35D4C4A9A14F}"/>
                  </a:ext>
                </a:extLst>
              </p:cNvPr>
              <p:cNvPicPr/>
              <p:nvPr/>
            </p:nvPicPr>
            <p:blipFill>
              <a:blip r:embed="rId14"/>
              <a:stretch>
                <a:fillRect/>
              </a:stretch>
            </p:blipFill>
            <p:spPr>
              <a:xfrm>
                <a:off x="9051785" y="1517788"/>
                <a:ext cx="1084680" cy="144000"/>
              </a:xfrm>
              <a:prstGeom prst="rect">
                <a:avLst/>
              </a:prstGeom>
            </p:spPr>
          </p:pic>
        </mc:Fallback>
      </mc:AlternateContent>
    </p:spTree>
    <p:extLst>
      <p:ext uri="{BB962C8B-B14F-4D97-AF65-F5344CB8AC3E}">
        <p14:creationId xmlns:p14="http://schemas.microsoft.com/office/powerpoint/2010/main" val="1757421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5F062811-1F93-485B-A4A7-61843303FA4D}"/>
              </a:ext>
            </a:extLst>
          </p:cNvPr>
          <p:cNvPicPr>
            <a:picLocks noChangeAspect="1"/>
          </p:cNvPicPr>
          <p:nvPr/>
        </p:nvPicPr>
        <p:blipFill>
          <a:blip r:embed="rId2"/>
          <a:stretch>
            <a:fillRect/>
          </a:stretch>
        </p:blipFill>
        <p:spPr>
          <a:xfrm>
            <a:off x="956604" y="436098"/>
            <a:ext cx="9847384" cy="597877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筆跡 1">
                <a:extLst>
                  <a:ext uri="{FF2B5EF4-FFF2-40B4-BE49-F238E27FC236}">
                    <a16:creationId xmlns:a16="http://schemas.microsoft.com/office/drawing/2014/main" xmlns="" id="{D66F6F46-4860-4D50-94C5-FD77CBAF5D4E}"/>
                  </a:ext>
                </a:extLst>
              </p14:cNvPr>
              <p14:cNvContentPartPr/>
              <p14:nvPr/>
            </p14:nvContentPartPr>
            <p14:xfrm>
              <a:off x="2518145" y="801748"/>
              <a:ext cx="788040" cy="85320"/>
            </p14:xfrm>
          </p:contentPart>
        </mc:Choice>
        <mc:Fallback xmlns="">
          <p:pic>
            <p:nvPicPr>
              <p:cNvPr id="2" name="筆跡 1">
                <a:extLst>
                  <a:ext uri="{FF2B5EF4-FFF2-40B4-BE49-F238E27FC236}">
                    <a16:creationId xmlns:a16="http://schemas.microsoft.com/office/drawing/2014/main" id="{D66F6F46-4860-4D50-94C5-FD77CBAF5D4E}"/>
                  </a:ext>
                </a:extLst>
              </p:cNvPr>
              <p:cNvPicPr/>
              <p:nvPr/>
            </p:nvPicPr>
            <p:blipFill>
              <a:blip r:embed="rId4"/>
              <a:stretch>
                <a:fillRect/>
              </a:stretch>
            </p:blipFill>
            <p:spPr>
              <a:xfrm>
                <a:off x="2482145" y="729748"/>
                <a:ext cx="859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筆跡 4">
                <a:extLst>
                  <a:ext uri="{FF2B5EF4-FFF2-40B4-BE49-F238E27FC236}">
                    <a16:creationId xmlns:a16="http://schemas.microsoft.com/office/drawing/2014/main" xmlns="" id="{9FB95EC0-6018-488F-A227-41B92D1E88B1}"/>
                  </a:ext>
                </a:extLst>
              </p14:cNvPr>
              <p14:cNvContentPartPr/>
              <p14:nvPr/>
            </p14:nvContentPartPr>
            <p14:xfrm>
              <a:off x="4979825" y="5725468"/>
              <a:ext cx="5036760" cy="120240"/>
            </p14:xfrm>
          </p:contentPart>
        </mc:Choice>
        <mc:Fallback xmlns="">
          <p:pic>
            <p:nvPicPr>
              <p:cNvPr id="5" name="筆跡 4">
                <a:extLst>
                  <a:ext uri="{FF2B5EF4-FFF2-40B4-BE49-F238E27FC236}">
                    <a16:creationId xmlns:a16="http://schemas.microsoft.com/office/drawing/2014/main" id="{9FB95EC0-6018-488F-A227-41B92D1E88B1}"/>
                  </a:ext>
                </a:extLst>
              </p:cNvPr>
              <p:cNvPicPr/>
              <p:nvPr/>
            </p:nvPicPr>
            <p:blipFill>
              <a:blip r:embed="rId6"/>
              <a:stretch>
                <a:fillRect/>
              </a:stretch>
            </p:blipFill>
            <p:spPr>
              <a:xfrm>
                <a:off x="4943825" y="5653468"/>
                <a:ext cx="51084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筆跡 5">
                <a:extLst>
                  <a:ext uri="{FF2B5EF4-FFF2-40B4-BE49-F238E27FC236}">
                    <a16:creationId xmlns:a16="http://schemas.microsoft.com/office/drawing/2014/main" xmlns="" id="{63DA8EC3-F5D7-4DF0-8FCD-325559FBE3D6}"/>
                  </a:ext>
                </a:extLst>
              </p14:cNvPr>
              <p14:cNvContentPartPr/>
              <p14:nvPr/>
            </p14:nvContentPartPr>
            <p14:xfrm>
              <a:off x="1758545" y="6006988"/>
              <a:ext cx="28440" cy="14400"/>
            </p14:xfrm>
          </p:contentPart>
        </mc:Choice>
        <mc:Fallback xmlns="">
          <p:pic>
            <p:nvPicPr>
              <p:cNvPr id="6" name="筆跡 5">
                <a:extLst>
                  <a:ext uri="{FF2B5EF4-FFF2-40B4-BE49-F238E27FC236}">
                    <a16:creationId xmlns:a16="http://schemas.microsoft.com/office/drawing/2014/main" id="{63DA8EC3-F5D7-4DF0-8FCD-325559FBE3D6}"/>
                  </a:ext>
                </a:extLst>
              </p:cNvPr>
              <p:cNvPicPr/>
              <p:nvPr/>
            </p:nvPicPr>
            <p:blipFill>
              <a:blip r:embed="rId8"/>
              <a:stretch>
                <a:fillRect/>
              </a:stretch>
            </p:blipFill>
            <p:spPr>
              <a:xfrm>
                <a:off x="1722545" y="5934988"/>
                <a:ext cx="100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筆跡 6">
                <a:extLst>
                  <a:ext uri="{FF2B5EF4-FFF2-40B4-BE49-F238E27FC236}">
                    <a16:creationId xmlns:a16="http://schemas.microsoft.com/office/drawing/2014/main" xmlns="" id="{3B7CC0D2-DBE2-4733-9754-5A68AC90E6F6}"/>
                  </a:ext>
                </a:extLst>
              </p14:cNvPr>
              <p14:cNvContentPartPr/>
              <p14:nvPr/>
            </p14:nvContentPartPr>
            <p14:xfrm>
              <a:off x="1589705" y="6049108"/>
              <a:ext cx="519120" cy="84600"/>
            </p14:xfrm>
          </p:contentPart>
        </mc:Choice>
        <mc:Fallback xmlns="">
          <p:pic>
            <p:nvPicPr>
              <p:cNvPr id="7" name="筆跡 6">
                <a:extLst>
                  <a:ext uri="{FF2B5EF4-FFF2-40B4-BE49-F238E27FC236}">
                    <a16:creationId xmlns:a16="http://schemas.microsoft.com/office/drawing/2014/main" id="{3B7CC0D2-DBE2-4733-9754-5A68AC90E6F6}"/>
                  </a:ext>
                </a:extLst>
              </p:cNvPr>
              <p:cNvPicPr/>
              <p:nvPr/>
            </p:nvPicPr>
            <p:blipFill>
              <a:blip r:embed="rId10"/>
              <a:stretch>
                <a:fillRect/>
              </a:stretch>
            </p:blipFill>
            <p:spPr>
              <a:xfrm>
                <a:off x="1553705" y="5977108"/>
                <a:ext cx="5907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筆跡 7">
                <a:extLst>
                  <a:ext uri="{FF2B5EF4-FFF2-40B4-BE49-F238E27FC236}">
                    <a16:creationId xmlns:a16="http://schemas.microsoft.com/office/drawing/2014/main" xmlns="" id="{1FE2CE97-C148-4310-8312-C544E7FD028D}"/>
                  </a:ext>
                </a:extLst>
              </p14:cNvPr>
              <p14:cNvContentPartPr/>
              <p14:nvPr/>
            </p14:nvContentPartPr>
            <p14:xfrm>
              <a:off x="9819305" y="5233348"/>
              <a:ext cx="309960" cy="28440"/>
            </p14:xfrm>
          </p:contentPart>
        </mc:Choice>
        <mc:Fallback xmlns="">
          <p:pic>
            <p:nvPicPr>
              <p:cNvPr id="8" name="筆跡 7">
                <a:extLst>
                  <a:ext uri="{FF2B5EF4-FFF2-40B4-BE49-F238E27FC236}">
                    <a16:creationId xmlns:a16="http://schemas.microsoft.com/office/drawing/2014/main" id="{1FE2CE97-C148-4310-8312-C544E7FD028D}"/>
                  </a:ext>
                </a:extLst>
              </p:cNvPr>
              <p:cNvPicPr/>
              <p:nvPr/>
            </p:nvPicPr>
            <p:blipFill>
              <a:blip r:embed="rId12"/>
              <a:stretch>
                <a:fillRect/>
              </a:stretch>
            </p:blipFill>
            <p:spPr>
              <a:xfrm>
                <a:off x="9783305" y="5161348"/>
                <a:ext cx="381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筆跡 8">
                <a:extLst>
                  <a:ext uri="{FF2B5EF4-FFF2-40B4-BE49-F238E27FC236}">
                    <a16:creationId xmlns:a16="http://schemas.microsoft.com/office/drawing/2014/main" xmlns="" id="{420AA618-C9AC-4740-81AC-AFE77D0F8CAD}"/>
                  </a:ext>
                </a:extLst>
              </p14:cNvPr>
              <p14:cNvContentPartPr/>
              <p14:nvPr/>
            </p14:nvContentPartPr>
            <p14:xfrm>
              <a:off x="1589705" y="5528548"/>
              <a:ext cx="2743560" cy="47520"/>
            </p14:xfrm>
          </p:contentPart>
        </mc:Choice>
        <mc:Fallback xmlns="">
          <p:pic>
            <p:nvPicPr>
              <p:cNvPr id="9" name="筆跡 8">
                <a:extLst>
                  <a:ext uri="{FF2B5EF4-FFF2-40B4-BE49-F238E27FC236}">
                    <a16:creationId xmlns:a16="http://schemas.microsoft.com/office/drawing/2014/main" id="{420AA618-C9AC-4740-81AC-AFE77D0F8CAD}"/>
                  </a:ext>
                </a:extLst>
              </p:cNvPr>
              <p:cNvPicPr/>
              <p:nvPr/>
            </p:nvPicPr>
            <p:blipFill>
              <a:blip r:embed="rId14"/>
              <a:stretch>
                <a:fillRect/>
              </a:stretch>
            </p:blipFill>
            <p:spPr>
              <a:xfrm>
                <a:off x="1553705" y="5456548"/>
                <a:ext cx="28152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筆跡 9">
                <a:extLst>
                  <a:ext uri="{FF2B5EF4-FFF2-40B4-BE49-F238E27FC236}">
                    <a16:creationId xmlns:a16="http://schemas.microsoft.com/office/drawing/2014/main" xmlns="" id="{6CA4CBE6-77C8-413A-A912-2E919E709E06}"/>
                  </a:ext>
                </a:extLst>
              </p14:cNvPr>
              <p14:cNvContentPartPr/>
              <p14:nvPr/>
            </p14:nvContentPartPr>
            <p14:xfrm>
              <a:off x="4810985" y="5542588"/>
              <a:ext cx="2631240" cy="74880"/>
            </p14:xfrm>
          </p:contentPart>
        </mc:Choice>
        <mc:Fallback xmlns="">
          <p:pic>
            <p:nvPicPr>
              <p:cNvPr id="10" name="筆跡 9">
                <a:extLst>
                  <a:ext uri="{FF2B5EF4-FFF2-40B4-BE49-F238E27FC236}">
                    <a16:creationId xmlns:a16="http://schemas.microsoft.com/office/drawing/2014/main" id="{6CA4CBE6-77C8-413A-A912-2E919E709E06}"/>
                  </a:ext>
                </a:extLst>
              </p:cNvPr>
              <p:cNvPicPr/>
              <p:nvPr/>
            </p:nvPicPr>
            <p:blipFill>
              <a:blip r:embed="rId16"/>
              <a:stretch>
                <a:fillRect/>
              </a:stretch>
            </p:blipFill>
            <p:spPr>
              <a:xfrm>
                <a:off x="4774985" y="5470588"/>
                <a:ext cx="27028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筆跡 10">
                <a:extLst>
                  <a:ext uri="{FF2B5EF4-FFF2-40B4-BE49-F238E27FC236}">
                    <a16:creationId xmlns:a16="http://schemas.microsoft.com/office/drawing/2014/main" xmlns="" id="{8D4F922D-BECF-4F15-87E6-17811C7F66FD}"/>
                  </a:ext>
                </a:extLst>
              </p14:cNvPr>
              <p14:cNvContentPartPr/>
              <p14:nvPr/>
            </p14:nvContentPartPr>
            <p14:xfrm>
              <a:off x="8609345" y="5499028"/>
              <a:ext cx="1365120" cy="43920"/>
            </p14:xfrm>
          </p:contentPart>
        </mc:Choice>
        <mc:Fallback xmlns="">
          <p:pic>
            <p:nvPicPr>
              <p:cNvPr id="11" name="筆跡 10">
                <a:extLst>
                  <a:ext uri="{FF2B5EF4-FFF2-40B4-BE49-F238E27FC236}">
                    <a16:creationId xmlns:a16="http://schemas.microsoft.com/office/drawing/2014/main" id="{8D4F922D-BECF-4F15-87E6-17811C7F66FD}"/>
                  </a:ext>
                </a:extLst>
              </p:cNvPr>
              <p:cNvPicPr/>
              <p:nvPr/>
            </p:nvPicPr>
            <p:blipFill>
              <a:blip r:embed="rId18"/>
              <a:stretch>
                <a:fillRect/>
              </a:stretch>
            </p:blipFill>
            <p:spPr>
              <a:xfrm>
                <a:off x="8573345" y="5427028"/>
                <a:ext cx="14367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筆跡 11">
                <a:extLst>
                  <a:ext uri="{FF2B5EF4-FFF2-40B4-BE49-F238E27FC236}">
                    <a16:creationId xmlns:a16="http://schemas.microsoft.com/office/drawing/2014/main" xmlns="" id="{78F966E4-F4F4-41F2-A71A-A9FE43510A0F}"/>
                  </a:ext>
                </a:extLst>
              </p14:cNvPr>
              <p14:cNvContentPartPr/>
              <p14:nvPr/>
            </p14:nvContentPartPr>
            <p14:xfrm>
              <a:off x="1547585" y="5767588"/>
              <a:ext cx="197280" cy="28800"/>
            </p14:xfrm>
          </p:contentPart>
        </mc:Choice>
        <mc:Fallback xmlns="">
          <p:pic>
            <p:nvPicPr>
              <p:cNvPr id="12" name="筆跡 11">
                <a:extLst>
                  <a:ext uri="{FF2B5EF4-FFF2-40B4-BE49-F238E27FC236}">
                    <a16:creationId xmlns:a16="http://schemas.microsoft.com/office/drawing/2014/main" id="{78F966E4-F4F4-41F2-A71A-A9FE43510A0F}"/>
                  </a:ext>
                </a:extLst>
              </p:cNvPr>
              <p:cNvPicPr/>
              <p:nvPr/>
            </p:nvPicPr>
            <p:blipFill>
              <a:blip r:embed="rId20"/>
              <a:stretch>
                <a:fillRect/>
              </a:stretch>
            </p:blipFill>
            <p:spPr>
              <a:xfrm>
                <a:off x="1511585" y="5695588"/>
                <a:ext cx="268920" cy="172440"/>
              </a:xfrm>
              <a:prstGeom prst="rect">
                <a:avLst/>
              </a:prstGeom>
            </p:spPr>
          </p:pic>
        </mc:Fallback>
      </mc:AlternateContent>
    </p:spTree>
    <p:extLst>
      <p:ext uri="{BB962C8B-B14F-4D97-AF65-F5344CB8AC3E}">
        <p14:creationId xmlns:p14="http://schemas.microsoft.com/office/powerpoint/2010/main" val="165372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7062522-BD06-41E6-B460-9FF39A6D0F6D}"/>
              </a:ext>
            </a:extLst>
          </p:cNvPr>
          <p:cNvSpPr>
            <a:spLocks noGrp="1"/>
          </p:cNvSpPr>
          <p:nvPr>
            <p:ph type="title"/>
          </p:nvPr>
        </p:nvSpPr>
        <p:spPr/>
        <p:txBody>
          <a:bodyPr>
            <a:normAutofit/>
          </a:bodyPr>
          <a:lstStyle/>
          <a:p>
            <a:r>
              <a:rPr lang="en-US" altLang="zh-TW" dirty="0"/>
              <a:t>What is international education?</a:t>
            </a:r>
            <a:br>
              <a:rPr lang="en-US" altLang="zh-TW" dirty="0"/>
            </a:br>
            <a:r>
              <a:rPr lang="en-US" altLang="zh-TW" sz="1800" u="sng" dirty="0">
                <a:hlinkClick r:id="rId2"/>
              </a:rPr>
              <a:t>https://en.wikipedia.org/wiki/International_education</a:t>
            </a:r>
            <a:endParaRPr lang="zh-TW" altLang="en-US" dirty="0"/>
          </a:p>
        </p:txBody>
      </p:sp>
      <p:sp>
        <p:nvSpPr>
          <p:cNvPr id="3" name="內容版面配置區 2">
            <a:extLst>
              <a:ext uri="{FF2B5EF4-FFF2-40B4-BE49-F238E27FC236}">
                <a16:creationId xmlns:a16="http://schemas.microsoft.com/office/drawing/2014/main" xmlns="" id="{DC359F01-A275-41C4-B122-DB6D0BEB05FF}"/>
              </a:ext>
            </a:extLst>
          </p:cNvPr>
          <p:cNvSpPr>
            <a:spLocks noGrp="1"/>
          </p:cNvSpPr>
          <p:nvPr>
            <p:ph idx="1"/>
          </p:nvPr>
        </p:nvSpPr>
        <p:spPr/>
        <p:txBody>
          <a:bodyPr/>
          <a:lstStyle/>
          <a:p>
            <a:r>
              <a:rPr lang="en-US" altLang="zh-TW" b="1" dirty="0"/>
              <a:t>International education</a:t>
            </a:r>
            <a:r>
              <a:rPr lang="en-US" altLang="zh-TW" dirty="0"/>
              <a:t> refers to a dynamic concept that involves a journey or movement of people, minds, or ideas across political and cultural frontiers. It is facilitated by the </a:t>
            </a:r>
            <a:r>
              <a:rPr lang="en-US" altLang="zh-TW" u="sng" dirty="0">
                <a:solidFill>
                  <a:srgbClr val="FF0000"/>
                </a:solidFill>
                <a:hlinkClick r:id="rId3" tooltip="Globalization">
                  <a:extLst>
                    <a:ext uri="{A12FA001-AC4F-418D-AE19-62706E023703}">
                      <ahyp:hlinkClr xmlns:ahyp="http://schemas.microsoft.com/office/drawing/2018/hyperlinkcolor" xmlns="" val="tx"/>
                    </a:ext>
                  </a:extLst>
                </a:hlinkClick>
              </a:rPr>
              <a:t>globalization</a:t>
            </a:r>
            <a:r>
              <a:rPr lang="en-US" altLang="zh-TW" dirty="0">
                <a:solidFill>
                  <a:srgbClr val="FF0000"/>
                </a:solidFill>
              </a:rPr>
              <a:t> </a:t>
            </a:r>
            <a:r>
              <a:rPr lang="en-US" altLang="zh-TW" dirty="0"/>
              <a:t>phenomenon, which increasingly erases the constraints of geography on economic, social and cultural arrangements. The concept involves a broad range of learning, covering, for instance, </a:t>
            </a:r>
            <a:r>
              <a:rPr lang="en-US" altLang="zh-TW" u="sng" dirty="0">
                <a:solidFill>
                  <a:srgbClr val="FF0000"/>
                </a:solidFill>
                <a:hlinkClick r:id="rId4">
                  <a:extLst>
                    <a:ext uri="{A12FA001-AC4F-418D-AE19-62706E023703}">
                      <ahyp:hlinkClr xmlns:ahyp="http://schemas.microsoft.com/office/drawing/2018/hyperlinkcolor" xmlns="" val="tx"/>
                    </a:ext>
                  </a:extLst>
                </a:hlinkClick>
              </a:rPr>
              <a:t>formal education</a:t>
            </a:r>
            <a:r>
              <a:rPr lang="en-US" altLang="zh-TW" dirty="0"/>
              <a:t> and </a:t>
            </a:r>
            <a:r>
              <a:rPr lang="en-US" altLang="zh-TW" u="sng" dirty="0">
                <a:solidFill>
                  <a:srgbClr val="FF0000"/>
                </a:solidFill>
                <a:hlinkClick r:id="rId5" tooltip="Informal learning">
                  <a:extLst>
                    <a:ext uri="{A12FA001-AC4F-418D-AE19-62706E023703}">
                      <ahyp:hlinkClr xmlns:ahyp="http://schemas.microsoft.com/office/drawing/2018/hyperlinkcolor" xmlns="" val="tx"/>
                    </a:ext>
                  </a:extLst>
                </a:hlinkClick>
              </a:rPr>
              <a:t>informal </a:t>
            </a:r>
            <a:r>
              <a:rPr lang="en-US" altLang="zh-TW" u="sng" dirty="0">
                <a:hlinkClick r:id="rId5" tooltip="Informal learning">
                  <a:extLst>
                    <a:ext uri="{A12FA001-AC4F-418D-AE19-62706E023703}">
                      <ahyp:hlinkClr xmlns:ahyp="http://schemas.microsoft.com/office/drawing/2018/hyperlinkcolor" xmlns="" val="tx"/>
                    </a:ext>
                  </a:extLst>
                </a:hlinkClick>
              </a:rPr>
              <a:t>learning</a:t>
            </a:r>
            <a:r>
              <a:rPr lang="en-US" altLang="zh-TW" dirty="0"/>
              <a:t> (e.g. training, </a:t>
            </a:r>
            <a:r>
              <a:rPr lang="en-US" altLang="zh-TW" u="sng" dirty="0">
                <a:hlinkClick r:id="rId6" tooltip="Student exchange program"/>
              </a:rPr>
              <a:t>exchange programs</a:t>
            </a:r>
            <a:r>
              <a:rPr lang="en-US" altLang="zh-TW" dirty="0"/>
              <a:t>, </a:t>
            </a:r>
            <a:r>
              <a:rPr lang="en-US" altLang="zh-TW" u="sng" dirty="0">
                <a:hlinkClick r:id="rId7" tooltip="Cross-cultural communication"/>
              </a:rPr>
              <a:t>cross-cultural communication</a:t>
            </a:r>
            <a:r>
              <a:rPr lang="en-US" altLang="zh-TW" dirty="0"/>
              <a:t>). It could also involve a reorientation of academic outlook such </a:t>
            </a:r>
            <a:r>
              <a:rPr lang="en-US" altLang="zh-TW" dirty="0">
                <a:solidFill>
                  <a:srgbClr val="FF0000"/>
                </a:solidFill>
              </a:rPr>
              <a:t>as the pursuit of "</a:t>
            </a:r>
            <a:r>
              <a:rPr lang="en-US" altLang="zh-TW" dirty="0" err="1">
                <a:solidFill>
                  <a:srgbClr val="FF0000"/>
                </a:solidFill>
              </a:rPr>
              <a:t>worldmindedness</a:t>
            </a:r>
            <a:r>
              <a:rPr lang="en-US" altLang="zh-TW" dirty="0"/>
              <a:t>" as a goal so that a school or its academic focus is considered </a:t>
            </a:r>
            <a:r>
              <a:rPr lang="en-US" altLang="zh-TW" u="sng" dirty="0">
                <a:hlinkClick r:id="rId8" tooltip="International school"/>
              </a:rPr>
              <a:t>international</a:t>
            </a:r>
            <a:r>
              <a:rPr lang="en-US" altLang="zh-TW" dirty="0"/>
              <a:t>.</a:t>
            </a:r>
            <a:endParaRPr lang="zh-TW" altLang="en-US" dirty="0"/>
          </a:p>
        </p:txBody>
      </p:sp>
    </p:spTree>
    <p:extLst>
      <p:ext uri="{BB962C8B-B14F-4D97-AF65-F5344CB8AC3E}">
        <p14:creationId xmlns:p14="http://schemas.microsoft.com/office/powerpoint/2010/main" val="2445228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1103ADF4-995A-4B55-BFD9-9CB9761E9C5C}"/>
              </a:ext>
            </a:extLst>
          </p:cNvPr>
          <p:cNvPicPr>
            <a:picLocks noChangeAspect="1"/>
          </p:cNvPicPr>
          <p:nvPr/>
        </p:nvPicPr>
        <p:blipFill>
          <a:blip r:embed="rId2"/>
          <a:stretch>
            <a:fillRect/>
          </a:stretch>
        </p:blipFill>
        <p:spPr>
          <a:xfrm>
            <a:off x="647114" y="295422"/>
            <a:ext cx="11043138" cy="631639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筆跡 2">
                <a:extLst>
                  <a:ext uri="{FF2B5EF4-FFF2-40B4-BE49-F238E27FC236}">
                    <a16:creationId xmlns:a16="http://schemas.microsoft.com/office/drawing/2014/main" xmlns="" id="{4BAAF2B4-251A-439D-89F6-2F26AF75E354}"/>
                  </a:ext>
                </a:extLst>
              </p14:cNvPr>
              <p14:cNvContentPartPr/>
              <p14:nvPr/>
            </p14:nvContentPartPr>
            <p14:xfrm>
              <a:off x="3967145" y="6085828"/>
              <a:ext cx="4389480" cy="144000"/>
            </p14:xfrm>
          </p:contentPart>
        </mc:Choice>
        <mc:Fallback xmlns="">
          <p:pic>
            <p:nvPicPr>
              <p:cNvPr id="3" name="筆跡 2">
                <a:extLst>
                  <a:ext uri="{FF2B5EF4-FFF2-40B4-BE49-F238E27FC236}">
                    <a16:creationId xmlns:a16="http://schemas.microsoft.com/office/drawing/2014/main" id="{4BAAF2B4-251A-439D-89F6-2F26AF75E354}"/>
                  </a:ext>
                </a:extLst>
              </p:cNvPr>
              <p:cNvPicPr/>
              <p:nvPr/>
            </p:nvPicPr>
            <p:blipFill>
              <a:blip r:embed="rId4"/>
              <a:stretch>
                <a:fillRect/>
              </a:stretch>
            </p:blipFill>
            <p:spPr>
              <a:xfrm>
                <a:off x="3931145" y="6013828"/>
                <a:ext cx="44611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筆跡 4">
                <a:extLst>
                  <a:ext uri="{FF2B5EF4-FFF2-40B4-BE49-F238E27FC236}">
                    <a16:creationId xmlns:a16="http://schemas.microsoft.com/office/drawing/2014/main" xmlns="" id="{ECA87CB6-E83E-40EF-AB53-6AE9BE089C6E}"/>
                  </a:ext>
                </a:extLst>
              </p14:cNvPr>
              <p14:cNvContentPartPr/>
              <p14:nvPr/>
            </p14:nvContentPartPr>
            <p14:xfrm>
              <a:off x="2911985" y="6161788"/>
              <a:ext cx="833400" cy="43920"/>
            </p14:xfrm>
          </p:contentPart>
        </mc:Choice>
        <mc:Fallback xmlns="">
          <p:pic>
            <p:nvPicPr>
              <p:cNvPr id="5" name="筆跡 4">
                <a:extLst>
                  <a:ext uri="{FF2B5EF4-FFF2-40B4-BE49-F238E27FC236}">
                    <a16:creationId xmlns:a16="http://schemas.microsoft.com/office/drawing/2014/main" id="{ECA87CB6-E83E-40EF-AB53-6AE9BE089C6E}"/>
                  </a:ext>
                </a:extLst>
              </p:cNvPr>
              <p:cNvPicPr/>
              <p:nvPr/>
            </p:nvPicPr>
            <p:blipFill>
              <a:blip r:embed="rId6"/>
              <a:stretch>
                <a:fillRect/>
              </a:stretch>
            </p:blipFill>
            <p:spPr>
              <a:xfrm>
                <a:off x="2875985" y="6089788"/>
                <a:ext cx="9050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筆跡 5">
                <a:extLst>
                  <a:ext uri="{FF2B5EF4-FFF2-40B4-BE49-F238E27FC236}">
                    <a16:creationId xmlns:a16="http://schemas.microsoft.com/office/drawing/2014/main" xmlns="" id="{25C1BFA5-4C05-4D13-9189-A3EE1517D2B3}"/>
                  </a:ext>
                </a:extLst>
              </p14:cNvPr>
              <p14:cNvContentPartPr/>
              <p14:nvPr/>
            </p14:nvContentPartPr>
            <p14:xfrm>
              <a:off x="2504105" y="4417228"/>
              <a:ext cx="2419920" cy="105480"/>
            </p14:xfrm>
          </p:contentPart>
        </mc:Choice>
        <mc:Fallback xmlns="">
          <p:pic>
            <p:nvPicPr>
              <p:cNvPr id="6" name="筆跡 5">
                <a:extLst>
                  <a:ext uri="{FF2B5EF4-FFF2-40B4-BE49-F238E27FC236}">
                    <a16:creationId xmlns:a16="http://schemas.microsoft.com/office/drawing/2014/main" id="{25C1BFA5-4C05-4D13-9189-A3EE1517D2B3}"/>
                  </a:ext>
                </a:extLst>
              </p:cNvPr>
              <p:cNvPicPr/>
              <p:nvPr/>
            </p:nvPicPr>
            <p:blipFill>
              <a:blip r:embed="rId8"/>
              <a:stretch>
                <a:fillRect/>
              </a:stretch>
            </p:blipFill>
            <p:spPr>
              <a:xfrm>
                <a:off x="2468105" y="4345228"/>
                <a:ext cx="24915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 name="筆跡 1">
                <a:extLst>
                  <a:ext uri="{FF2B5EF4-FFF2-40B4-BE49-F238E27FC236}">
                    <a16:creationId xmlns:a16="http://schemas.microsoft.com/office/drawing/2014/main" xmlns="" id="{798BFB96-3DAB-4461-99A3-087F69D28AC8}"/>
                  </a:ext>
                </a:extLst>
              </p14:cNvPr>
              <p14:cNvContentPartPr/>
              <p14:nvPr/>
            </p14:nvContentPartPr>
            <p14:xfrm>
              <a:off x="2616425" y="3233188"/>
              <a:ext cx="3940560" cy="171720"/>
            </p14:xfrm>
          </p:contentPart>
        </mc:Choice>
        <mc:Fallback xmlns="">
          <p:pic>
            <p:nvPicPr>
              <p:cNvPr id="2" name="筆跡 1">
                <a:extLst>
                  <a:ext uri="{FF2B5EF4-FFF2-40B4-BE49-F238E27FC236}">
                    <a16:creationId xmlns:a16="http://schemas.microsoft.com/office/drawing/2014/main" id="{798BFB96-3DAB-4461-99A3-087F69D28AC8}"/>
                  </a:ext>
                </a:extLst>
              </p:cNvPr>
              <p:cNvPicPr/>
              <p:nvPr/>
            </p:nvPicPr>
            <p:blipFill>
              <a:blip r:embed="rId10"/>
              <a:stretch>
                <a:fillRect/>
              </a:stretch>
            </p:blipFill>
            <p:spPr>
              <a:xfrm>
                <a:off x="2580425" y="3161188"/>
                <a:ext cx="4012200" cy="315360"/>
              </a:xfrm>
              <a:prstGeom prst="rect">
                <a:avLst/>
              </a:prstGeom>
            </p:spPr>
          </p:pic>
        </mc:Fallback>
      </mc:AlternateContent>
    </p:spTree>
    <p:extLst>
      <p:ext uri="{BB962C8B-B14F-4D97-AF65-F5344CB8AC3E}">
        <p14:creationId xmlns:p14="http://schemas.microsoft.com/office/powerpoint/2010/main" val="2998031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618FD736-69E9-4A52-B91D-7920B41962AA}"/>
              </a:ext>
            </a:extLst>
          </p:cNvPr>
          <p:cNvPicPr>
            <a:picLocks noChangeAspect="1"/>
          </p:cNvPicPr>
          <p:nvPr/>
        </p:nvPicPr>
        <p:blipFill>
          <a:blip r:embed="rId2"/>
          <a:stretch>
            <a:fillRect/>
          </a:stretch>
        </p:blipFill>
        <p:spPr>
          <a:xfrm>
            <a:off x="506438" y="365759"/>
            <a:ext cx="11394830" cy="6246055"/>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筆跡 1">
                <a:extLst>
                  <a:ext uri="{FF2B5EF4-FFF2-40B4-BE49-F238E27FC236}">
                    <a16:creationId xmlns:a16="http://schemas.microsoft.com/office/drawing/2014/main" xmlns="" id="{6E734D81-3569-4D60-BD02-CC3ED84D58F7}"/>
                  </a:ext>
                </a:extLst>
              </p14:cNvPr>
              <p14:cNvContentPartPr/>
              <p14:nvPr/>
            </p14:nvContentPartPr>
            <p14:xfrm>
              <a:off x="5430185" y="5766868"/>
              <a:ext cx="1111680" cy="72000"/>
            </p14:xfrm>
          </p:contentPart>
        </mc:Choice>
        <mc:Fallback xmlns="">
          <p:pic>
            <p:nvPicPr>
              <p:cNvPr id="2" name="筆跡 1">
                <a:extLst>
                  <a:ext uri="{FF2B5EF4-FFF2-40B4-BE49-F238E27FC236}">
                    <a16:creationId xmlns:a16="http://schemas.microsoft.com/office/drawing/2014/main" id="{6E734D81-3569-4D60-BD02-CC3ED84D58F7}"/>
                  </a:ext>
                </a:extLst>
              </p:cNvPr>
              <p:cNvPicPr/>
              <p:nvPr/>
            </p:nvPicPr>
            <p:blipFill>
              <a:blip r:embed="rId4"/>
              <a:stretch>
                <a:fillRect/>
              </a:stretch>
            </p:blipFill>
            <p:spPr>
              <a:xfrm>
                <a:off x="5394185" y="5694868"/>
                <a:ext cx="1183320" cy="215640"/>
              </a:xfrm>
              <a:prstGeom prst="rect">
                <a:avLst/>
              </a:prstGeom>
            </p:spPr>
          </p:pic>
        </mc:Fallback>
      </mc:AlternateContent>
    </p:spTree>
    <p:extLst>
      <p:ext uri="{BB962C8B-B14F-4D97-AF65-F5344CB8AC3E}">
        <p14:creationId xmlns:p14="http://schemas.microsoft.com/office/powerpoint/2010/main" val="3858164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6F14542F-30F4-48BB-8679-B2474B3F8551}"/>
              </a:ext>
            </a:extLst>
          </p:cNvPr>
          <p:cNvPicPr>
            <a:picLocks noChangeAspect="1"/>
          </p:cNvPicPr>
          <p:nvPr/>
        </p:nvPicPr>
        <p:blipFill>
          <a:blip r:embed="rId2"/>
          <a:stretch>
            <a:fillRect/>
          </a:stretch>
        </p:blipFill>
        <p:spPr>
          <a:xfrm>
            <a:off x="309489" y="309489"/>
            <a:ext cx="11493305" cy="6386733"/>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筆跡 1">
                <a:extLst>
                  <a:ext uri="{FF2B5EF4-FFF2-40B4-BE49-F238E27FC236}">
                    <a16:creationId xmlns:a16="http://schemas.microsoft.com/office/drawing/2014/main" xmlns="" id="{99440316-2C28-4630-98F2-9C34E3B1792C}"/>
                  </a:ext>
                </a:extLst>
              </p14:cNvPr>
              <p14:cNvContentPartPr/>
              <p14:nvPr/>
            </p14:nvContentPartPr>
            <p14:xfrm>
              <a:off x="4670585" y="3197908"/>
              <a:ext cx="1618200" cy="101160"/>
            </p14:xfrm>
          </p:contentPart>
        </mc:Choice>
        <mc:Fallback xmlns="">
          <p:pic>
            <p:nvPicPr>
              <p:cNvPr id="2" name="筆跡 1">
                <a:extLst>
                  <a:ext uri="{FF2B5EF4-FFF2-40B4-BE49-F238E27FC236}">
                    <a16:creationId xmlns:a16="http://schemas.microsoft.com/office/drawing/2014/main" id="{99440316-2C28-4630-98F2-9C34E3B1792C}"/>
                  </a:ext>
                </a:extLst>
              </p:cNvPr>
              <p:cNvPicPr/>
              <p:nvPr/>
            </p:nvPicPr>
            <p:blipFill>
              <a:blip r:embed="rId4"/>
              <a:stretch>
                <a:fillRect/>
              </a:stretch>
            </p:blipFill>
            <p:spPr>
              <a:xfrm>
                <a:off x="4634585" y="3125908"/>
                <a:ext cx="16898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筆跡 2">
                <a:extLst>
                  <a:ext uri="{FF2B5EF4-FFF2-40B4-BE49-F238E27FC236}">
                    <a16:creationId xmlns:a16="http://schemas.microsoft.com/office/drawing/2014/main" xmlns="" id="{EB5C47CE-F2CC-49DD-B108-1F676C3E300E}"/>
                  </a:ext>
                </a:extLst>
              </p14:cNvPr>
              <p14:cNvContentPartPr/>
              <p14:nvPr/>
            </p14:nvContentPartPr>
            <p14:xfrm>
              <a:off x="8553185" y="6384988"/>
              <a:ext cx="1829160" cy="60480"/>
            </p14:xfrm>
          </p:contentPart>
        </mc:Choice>
        <mc:Fallback xmlns="">
          <p:pic>
            <p:nvPicPr>
              <p:cNvPr id="3" name="筆跡 2">
                <a:extLst>
                  <a:ext uri="{FF2B5EF4-FFF2-40B4-BE49-F238E27FC236}">
                    <a16:creationId xmlns:a16="http://schemas.microsoft.com/office/drawing/2014/main" id="{EB5C47CE-F2CC-49DD-B108-1F676C3E300E}"/>
                  </a:ext>
                </a:extLst>
              </p:cNvPr>
              <p:cNvPicPr/>
              <p:nvPr/>
            </p:nvPicPr>
            <p:blipFill>
              <a:blip r:embed="rId6"/>
              <a:stretch>
                <a:fillRect/>
              </a:stretch>
            </p:blipFill>
            <p:spPr>
              <a:xfrm>
                <a:off x="8517185" y="6312988"/>
                <a:ext cx="1900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筆跡 4">
                <a:extLst>
                  <a:ext uri="{FF2B5EF4-FFF2-40B4-BE49-F238E27FC236}">
                    <a16:creationId xmlns:a16="http://schemas.microsoft.com/office/drawing/2014/main" xmlns="" id="{25658600-09BC-4F02-A058-F1E7353FC157}"/>
                  </a:ext>
                </a:extLst>
              </p14:cNvPr>
              <p14:cNvContentPartPr/>
              <p14:nvPr/>
            </p14:nvContentPartPr>
            <p14:xfrm>
              <a:off x="2192345" y="6428908"/>
              <a:ext cx="846720" cy="28440"/>
            </p14:xfrm>
          </p:contentPart>
        </mc:Choice>
        <mc:Fallback xmlns="">
          <p:pic>
            <p:nvPicPr>
              <p:cNvPr id="5" name="筆跡 4">
                <a:extLst>
                  <a:ext uri="{FF2B5EF4-FFF2-40B4-BE49-F238E27FC236}">
                    <a16:creationId xmlns:a16="http://schemas.microsoft.com/office/drawing/2014/main" id="{25658600-09BC-4F02-A058-F1E7353FC157}"/>
                  </a:ext>
                </a:extLst>
              </p:cNvPr>
              <p:cNvPicPr/>
              <p:nvPr/>
            </p:nvPicPr>
            <p:blipFill>
              <a:blip r:embed="rId8"/>
              <a:stretch>
                <a:fillRect/>
              </a:stretch>
            </p:blipFill>
            <p:spPr>
              <a:xfrm>
                <a:off x="2156345" y="6356908"/>
                <a:ext cx="918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筆跡 5">
                <a:extLst>
                  <a:ext uri="{FF2B5EF4-FFF2-40B4-BE49-F238E27FC236}">
                    <a16:creationId xmlns:a16="http://schemas.microsoft.com/office/drawing/2014/main" xmlns="" id="{6533CD53-2EF0-4AC7-AAB5-A2AA4F06EB49}"/>
                  </a:ext>
                </a:extLst>
              </p14:cNvPr>
              <p14:cNvContentPartPr/>
              <p14:nvPr/>
            </p14:nvContentPartPr>
            <p14:xfrm>
              <a:off x="8750105" y="3277828"/>
              <a:ext cx="900720" cy="42480"/>
            </p14:xfrm>
          </p:contentPart>
        </mc:Choice>
        <mc:Fallback xmlns="">
          <p:pic>
            <p:nvPicPr>
              <p:cNvPr id="6" name="筆跡 5">
                <a:extLst>
                  <a:ext uri="{FF2B5EF4-FFF2-40B4-BE49-F238E27FC236}">
                    <a16:creationId xmlns:a16="http://schemas.microsoft.com/office/drawing/2014/main" id="{6533CD53-2EF0-4AC7-AAB5-A2AA4F06EB49}"/>
                  </a:ext>
                </a:extLst>
              </p:cNvPr>
              <p:cNvPicPr/>
              <p:nvPr/>
            </p:nvPicPr>
            <p:blipFill>
              <a:blip r:embed="rId10"/>
              <a:stretch>
                <a:fillRect/>
              </a:stretch>
            </p:blipFill>
            <p:spPr>
              <a:xfrm>
                <a:off x="8714105" y="3205828"/>
                <a:ext cx="972360" cy="186120"/>
              </a:xfrm>
              <a:prstGeom prst="rect">
                <a:avLst/>
              </a:prstGeom>
            </p:spPr>
          </p:pic>
        </mc:Fallback>
      </mc:AlternateContent>
    </p:spTree>
    <p:extLst>
      <p:ext uri="{BB962C8B-B14F-4D97-AF65-F5344CB8AC3E}">
        <p14:creationId xmlns:p14="http://schemas.microsoft.com/office/powerpoint/2010/main" val="43088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1B5431DA-82CC-4106-A91C-4AB0F8667E69}"/>
              </a:ext>
            </a:extLst>
          </p:cNvPr>
          <p:cNvPicPr>
            <a:picLocks noChangeAspect="1"/>
          </p:cNvPicPr>
          <p:nvPr/>
        </p:nvPicPr>
        <p:blipFill>
          <a:blip r:embed="rId2"/>
          <a:stretch>
            <a:fillRect/>
          </a:stretch>
        </p:blipFill>
        <p:spPr>
          <a:xfrm>
            <a:off x="801858" y="590843"/>
            <a:ext cx="10452295" cy="593656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筆跡 1">
                <a:extLst>
                  <a:ext uri="{FF2B5EF4-FFF2-40B4-BE49-F238E27FC236}">
                    <a16:creationId xmlns:a16="http://schemas.microsoft.com/office/drawing/2014/main" xmlns="" id="{1A1ABEB4-6D4A-4E84-BF7F-3A9600B42D36}"/>
                  </a:ext>
                </a:extLst>
              </p14:cNvPr>
              <p14:cNvContentPartPr/>
              <p14:nvPr/>
            </p14:nvContentPartPr>
            <p14:xfrm>
              <a:off x="4529825" y="773668"/>
              <a:ext cx="1153800" cy="360"/>
            </p14:xfrm>
          </p:contentPart>
        </mc:Choice>
        <mc:Fallback xmlns="">
          <p:pic>
            <p:nvPicPr>
              <p:cNvPr id="2" name="筆跡 1">
                <a:extLst>
                  <a:ext uri="{FF2B5EF4-FFF2-40B4-BE49-F238E27FC236}">
                    <a16:creationId xmlns:a16="http://schemas.microsoft.com/office/drawing/2014/main" id="{1A1ABEB4-6D4A-4E84-BF7F-3A9600B42D36}"/>
                  </a:ext>
                </a:extLst>
              </p:cNvPr>
              <p:cNvPicPr/>
              <p:nvPr/>
            </p:nvPicPr>
            <p:blipFill>
              <a:blip r:embed="rId4"/>
              <a:stretch>
                <a:fillRect/>
              </a:stretch>
            </p:blipFill>
            <p:spPr>
              <a:xfrm>
                <a:off x="4493825" y="701668"/>
                <a:ext cx="1225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筆跡 2">
                <a:extLst>
                  <a:ext uri="{FF2B5EF4-FFF2-40B4-BE49-F238E27FC236}">
                    <a16:creationId xmlns:a16="http://schemas.microsoft.com/office/drawing/2014/main" xmlns="" id="{5EF5A120-B2E7-4BB4-AB29-667E4FFFDC59}"/>
                  </a:ext>
                </a:extLst>
              </p14:cNvPr>
              <p14:cNvContentPartPr/>
              <p14:nvPr/>
            </p14:nvContentPartPr>
            <p14:xfrm>
              <a:off x="7624745" y="745228"/>
              <a:ext cx="2827800" cy="57600"/>
            </p14:xfrm>
          </p:contentPart>
        </mc:Choice>
        <mc:Fallback xmlns="">
          <p:pic>
            <p:nvPicPr>
              <p:cNvPr id="3" name="筆跡 2">
                <a:extLst>
                  <a:ext uri="{FF2B5EF4-FFF2-40B4-BE49-F238E27FC236}">
                    <a16:creationId xmlns:a16="http://schemas.microsoft.com/office/drawing/2014/main" id="{5EF5A120-B2E7-4BB4-AB29-667E4FFFDC59}"/>
                  </a:ext>
                </a:extLst>
              </p:cNvPr>
              <p:cNvPicPr/>
              <p:nvPr/>
            </p:nvPicPr>
            <p:blipFill>
              <a:blip r:embed="rId6"/>
              <a:stretch>
                <a:fillRect/>
              </a:stretch>
            </p:blipFill>
            <p:spPr>
              <a:xfrm>
                <a:off x="7588745" y="673228"/>
                <a:ext cx="28994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筆跡 4">
                <a:extLst>
                  <a:ext uri="{FF2B5EF4-FFF2-40B4-BE49-F238E27FC236}">
                    <a16:creationId xmlns:a16="http://schemas.microsoft.com/office/drawing/2014/main" xmlns="" id="{76FF1726-7D54-4DB7-9734-3462285FCE6C}"/>
                  </a:ext>
                </a:extLst>
              </p14:cNvPr>
              <p14:cNvContentPartPr/>
              <p14:nvPr/>
            </p14:nvContentPartPr>
            <p14:xfrm>
              <a:off x="6752465" y="1966348"/>
              <a:ext cx="3629880" cy="129960"/>
            </p14:xfrm>
          </p:contentPart>
        </mc:Choice>
        <mc:Fallback xmlns="">
          <p:pic>
            <p:nvPicPr>
              <p:cNvPr id="5" name="筆跡 4">
                <a:extLst>
                  <a:ext uri="{FF2B5EF4-FFF2-40B4-BE49-F238E27FC236}">
                    <a16:creationId xmlns:a16="http://schemas.microsoft.com/office/drawing/2014/main" id="{76FF1726-7D54-4DB7-9734-3462285FCE6C}"/>
                  </a:ext>
                </a:extLst>
              </p:cNvPr>
              <p:cNvPicPr/>
              <p:nvPr/>
            </p:nvPicPr>
            <p:blipFill>
              <a:blip r:embed="rId8"/>
              <a:stretch>
                <a:fillRect/>
              </a:stretch>
            </p:blipFill>
            <p:spPr>
              <a:xfrm>
                <a:off x="6716465" y="1894348"/>
                <a:ext cx="3701520" cy="273600"/>
              </a:xfrm>
              <a:prstGeom prst="rect">
                <a:avLst/>
              </a:prstGeom>
            </p:spPr>
          </p:pic>
        </mc:Fallback>
      </mc:AlternateContent>
    </p:spTree>
    <p:extLst>
      <p:ext uri="{BB962C8B-B14F-4D97-AF65-F5344CB8AC3E}">
        <p14:creationId xmlns:p14="http://schemas.microsoft.com/office/powerpoint/2010/main" val="1889721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BE29C2E-C5C5-4D61-B754-E7A491E67C7B}"/>
              </a:ext>
            </a:extLst>
          </p:cNvPr>
          <p:cNvSpPr>
            <a:spLocks noGrp="1"/>
          </p:cNvSpPr>
          <p:nvPr>
            <p:ph type="title"/>
          </p:nvPr>
        </p:nvSpPr>
        <p:spPr/>
        <p:txBody>
          <a:bodyPr/>
          <a:lstStyle/>
          <a:p>
            <a:pPr algn="ctr"/>
            <a:r>
              <a:rPr lang="zh-TW" altLang="zh-TW" b="1" dirty="0"/>
              <a:t>臺北市</a:t>
            </a:r>
            <a:r>
              <a:rPr lang="en-US" altLang="zh-TW" b="1" dirty="0"/>
              <a:t>108</a:t>
            </a:r>
            <a:r>
              <a:rPr lang="zh-TW" altLang="en-US" b="1" dirty="0"/>
              <a:t>、</a:t>
            </a:r>
            <a:r>
              <a:rPr lang="en-US" altLang="zh-TW" b="1" dirty="0"/>
              <a:t>109</a:t>
            </a:r>
            <a:r>
              <a:rPr lang="zh-TW" altLang="zh-TW" b="1" dirty="0"/>
              <a:t>年度</a:t>
            </a:r>
            <a:r>
              <a:rPr lang="zh-TW" altLang="zh-TW" b="1" dirty="0">
                <a:solidFill>
                  <a:srgbClr val="FF0000"/>
                </a:solidFill>
              </a:rPr>
              <a:t>國際教育月</a:t>
            </a:r>
            <a:r>
              <a:rPr lang="zh-TW" altLang="zh-TW" b="1" dirty="0"/>
              <a:t>活動</a:t>
            </a:r>
            <a:endParaRPr lang="zh-TW" altLang="en-US" dirty="0"/>
          </a:p>
        </p:txBody>
      </p:sp>
      <p:sp>
        <p:nvSpPr>
          <p:cNvPr id="3" name="內容版面配置區 2">
            <a:extLst>
              <a:ext uri="{FF2B5EF4-FFF2-40B4-BE49-F238E27FC236}">
                <a16:creationId xmlns:a16="http://schemas.microsoft.com/office/drawing/2014/main" xmlns="" id="{965CE309-363A-43F7-BF3A-014E2D410BF5}"/>
              </a:ext>
            </a:extLst>
          </p:cNvPr>
          <p:cNvSpPr>
            <a:spLocks noGrp="1"/>
          </p:cNvSpPr>
          <p:nvPr>
            <p:ph idx="1"/>
          </p:nvPr>
        </p:nvSpPr>
        <p:spPr/>
        <p:txBody>
          <a:bodyPr/>
          <a:lstStyle/>
          <a:p>
            <a:r>
              <a:rPr lang="zh-TW" altLang="zh-TW" sz="3600" dirty="0"/>
              <a:t>繼</a:t>
            </a:r>
            <a:r>
              <a:rPr lang="en-US" altLang="zh-TW" sz="3600" dirty="0">
                <a:solidFill>
                  <a:srgbClr val="FF0000"/>
                </a:solidFill>
              </a:rPr>
              <a:t>108</a:t>
            </a:r>
            <a:r>
              <a:rPr lang="zh-TW" altLang="zh-TW" sz="3600" dirty="0">
                <a:solidFill>
                  <a:srgbClr val="FF0000"/>
                </a:solidFill>
              </a:rPr>
              <a:t>年</a:t>
            </a:r>
            <a:r>
              <a:rPr lang="zh-TW" altLang="zh-TW" sz="3600" dirty="0"/>
              <a:t>國際教育月</a:t>
            </a:r>
            <a:r>
              <a:rPr lang="zh-TW" altLang="zh-TW" sz="3600" dirty="0">
                <a:solidFill>
                  <a:srgbClr val="FF0000"/>
                </a:solidFill>
              </a:rPr>
              <a:t>推出「臺北市就是我的大教室」</a:t>
            </a:r>
            <a:r>
              <a:rPr lang="zh-TW" altLang="zh-TW" sz="3600" dirty="0"/>
              <a:t>後</a:t>
            </a:r>
            <a:r>
              <a:rPr lang="zh-TW" altLang="en-US" sz="3600" dirty="0"/>
              <a:t>，</a:t>
            </a:r>
            <a:r>
              <a:rPr lang="en-US" altLang="zh-TW" sz="3600" dirty="0">
                <a:solidFill>
                  <a:srgbClr val="FF0000"/>
                </a:solidFill>
              </a:rPr>
              <a:t>109</a:t>
            </a:r>
            <a:r>
              <a:rPr lang="zh-TW" altLang="zh-TW" sz="3600" dirty="0">
                <a:solidFill>
                  <a:srgbClr val="FF0000"/>
                </a:solidFill>
              </a:rPr>
              <a:t>年</a:t>
            </a:r>
            <a:r>
              <a:rPr lang="zh-TW" altLang="zh-TW" sz="3600" dirty="0"/>
              <a:t>延續結合聯合國永續發展目標</a:t>
            </a:r>
            <a:r>
              <a:rPr lang="en-US" altLang="zh-TW" sz="3600" dirty="0"/>
              <a:t>(SDGs)</a:t>
            </a:r>
            <a:r>
              <a:rPr lang="zh-TW" altLang="zh-TW" sz="3600" dirty="0"/>
              <a:t>概念將實境學習擴大至北北基地區</a:t>
            </a:r>
            <a:r>
              <a:rPr lang="zh-TW" altLang="zh-TW" sz="3600" dirty="0">
                <a:solidFill>
                  <a:srgbClr val="FF0000"/>
                </a:solidFill>
              </a:rPr>
              <a:t>推出「城市大教室</a:t>
            </a:r>
            <a:r>
              <a:rPr lang="en-US" altLang="zh-TW" sz="3600" dirty="0">
                <a:solidFill>
                  <a:srgbClr val="FF0000"/>
                </a:solidFill>
              </a:rPr>
              <a:t>2.0</a:t>
            </a:r>
            <a:r>
              <a:rPr lang="zh-TW" altLang="zh-TW" sz="3600" dirty="0">
                <a:solidFill>
                  <a:srgbClr val="FF0000"/>
                </a:solidFill>
              </a:rPr>
              <a:t>－北北基探索趣」</a:t>
            </a:r>
          </a:p>
          <a:p>
            <a:r>
              <a:rPr lang="zh-TW" altLang="zh-TW" sz="3600" dirty="0"/>
              <a:t>讓臺北市的學子們將探索足跡從臺北擴展至新北及基隆</a:t>
            </a:r>
          </a:p>
          <a:p>
            <a:r>
              <a:rPr lang="zh-TW" altLang="zh-TW" sz="3600" dirty="0">
                <a:solidFill>
                  <a:srgbClr val="FF0000"/>
                </a:solidFill>
              </a:rPr>
              <a:t>透過城市走讀及實境探索，瞭解家鄉進而綜覽全球</a:t>
            </a:r>
          </a:p>
          <a:p>
            <a:endParaRPr lang="zh-TW" altLang="en-US" dirty="0"/>
          </a:p>
        </p:txBody>
      </p:sp>
    </p:spTree>
    <p:extLst>
      <p:ext uri="{BB962C8B-B14F-4D97-AF65-F5344CB8AC3E}">
        <p14:creationId xmlns:p14="http://schemas.microsoft.com/office/powerpoint/2010/main" val="228085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B1413A64-5FD8-419A-BBEF-01B0FFCDB1EF}"/>
              </a:ext>
            </a:extLst>
          </p:cNvPr>
          <p:cNvPicPr>
            <a:picLocks noChangeAspect="1"/>
          </p:cNvPicPr>
          <p:nvPr/>
        </p:nvPicPr>
        <p:blipFill>
          <a:blip r:embed="rId2"/>
          <a:stretch>
            <a:fillRect/>
          </a:stretch>
        </p:blipFill>
        <p:spPr>
          <a:xfrm>
            <a:off x="1856935" y="0"/>
            <a:ext cx="9509760" cy="6654018"/>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筆跡 1">
                <a:extLst>
                  <a:ext uri="{FF2B5EF4-FFF2-40B4-BE49-F238E27FC236}">
                    <a16:creationId xmlns:a16="http://schemas.microsoft.com/office/drawing/2014/main" xmlns="" id="{C834A974-33FC-4DBA-B90E-497C689B4B1B}"/>
                  </a:ext>
                </a:extLst>
              </p14:cNvPr>
              <p14:cNvContentPartPr/>
              <p14:nvPr/>
            </p14:nvContentPartPr>
            <p14:xfrm>
              <a:off x="4600025" y="2862388"/>
              <a:ext cx="3264120" cy="114480"/>
            </p14:xfrm>
          </p:contentPart>
        </mc:Choice>
        <mc:Fallback xmlns="">
          <p:pic>
            <p:nvPicPr>
              <p:cNvPr id="2" name="筆跡 1">
                <a:extLst>
                  <a:ext uri="{FF2B5EF4-FFF2-40B4-BE49-F238E27FC236}">
                    <a16:creationId xmlns:a16="http://schemas.microsoft.com/office/drawing/2014/main" id="{C834A974-33FC-4DBA-B90E-497C689B4B1B}"/>
                  </a:ext>
                </a:extLst>
              </p:cNvPr>
              <p:cNvPicPr/>
              <p:nvPr/>
            </p:nvPicPr>
            <p:blipFill>
              <a:blip r:embed="rId4"/>
              <a:stretch>
                <a:fillRect/>
              </a:stretch>
            </p:blipFill>
            <p:spPr>
              <a:xfrm>
                <a:off x="4564025" y="2790388"/>
                <a:ext cx="33357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筆跡 2">
                <a:extLst>
                  <a:ext uri="{FF2B5EF4-FFF2-40B4-BE49-F238E27FC236}">
                    <a16:creationId xmlns:a16="http://schemas.microsoft.com/office/drawing/2014/main" xmlns="" id="{F835751D-797E-4F75-9488-48672B77E687}"/>
                  </a:ext>
                </a:extLst>
              </p14:cNvPr>
              <p14:cNvContentPartPr/>
              <p14:nvPr/>
            </p14:nvContentPartPr>
            <p14:xfrm>
              <a:off x="4332905" y="3367108"/>
              <a:ext cx="3939120" cy="79920"/>
            </p14:xfrm>
          </p:contentPart>
        </mc:Choice>
        <mc:Fallback xmlns="">
          <p:pic>
            <p:nvPicPr>
              <p:cNvPr id="3" name="筆跡 2">
                <a:extLst>
                  <a:ext uri="{FF2B5EF4-FFF2-40B4-BE49-F238E27FC236}">
                    <a16:creationId xmlns:a16="http://schemas.microsoft.com/office/drawing/2014/main" id="{F835751D-797E-4F75-9488-48672B77E687}"/>
                  </a:ext>
                </a:extLst>
              </p:cNvPr>
              <p:cNvPicPr/>
              <p:nvPr/>
            </p:nvPicPr>
            <p:blipFill>
              <a:blip r:embed="rId6"/>
              <a:stretch>
                <a:fillRect/>
              </a:stretch>
            </p:blipFill>
            <p:spPr>
              <a:xfrm>
                <a:off x="4296905" y="3295108"/>
                <a:ext cx="4010760" cy="223560"/>
              </a:xfrm>
              <a:prstGeom prst="rect">
                <a:avLst/>
              </a:prstGeom>
            </p:spPr>
          </p:pic>
        </mc:Fallback>
      </mc:AlternateContent>
    </p:spTree>
    <p:extLst>
      <p:ext uri="{BB962C8B-B14F-4D97-AF65-F5344CB8AC3E}">
        <p14:creationId xmlns:p14="http://schemas.microsoft.com/office/powerpoint/2010/main" val="715294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8B7E9C44-B30D-44F2-B3F4-A046AE639CD3}"/>
              </a:ext>
            </a:extLst>
          </p:cNvPr>
          <p:cNvPicPr>
            <a:picLocks noChangeAspect="1"/>
          </p:cNvPicPr>
          <p:nvPr/>
        </p:nvPicPr>
        <p:blipFill>
          <a:blip r:embed="rId2"/>
          <a:stretch>
            <a:fillRect/>
          </a:stretch>
        </p:blipFill>
        <p:spPr>
          <a:xfrm>
            <a:off x="548640" y="0"/>
            <a:ext cx="11451102" cy="6858000"/>
          </a:xfrm>
          <a:prstGeom prst="rect">
            <a:avLst/>
          </a:prstGeom>
        </p:spPr>
      </p:pic>
    </p:spTree>
    <p:extLst>
      <p:ext uri="{BB962C8B-B14F-4D97-AF65-F5344CB8AC3E}">
        <p14:creationId xmlns:p14="http://schemas.microsoft.com/office/powerpoint/2010/main" val="2335078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6CB9CFE8-6EC9-4570-AC7B-FC9E54043660}"/>
              </a:ext>
            </a:extLst>
          </p:cNvPr>
          <p:cNvPicPr>
            <a:picLocks noChangeAspect="1"/>
          </p:cNvPicPr>
          <p:nvPr/>
        </p:nvPicPr>
        <p:blipFill>
          <a:blip r:embed="rId2"/>
          <a:stretch>
            <a:fillRect/>
          </a:stretch>
        </p:blipFill>
        <p:spPr>
          <a:xfrm>
            <a:off x="1800665" y="1"/>
            <a:ext cx="8342141" cy="7033846"/>
          </a:xfrm>
          <a:prstGeom prst="rect">
            <a:avLst/>
          </a:prstGeom>
        </p:spPr>
      </p:pic>
    </p:spTree>
    <p:extLst>
      <p:ext uri="{BB962C8B-B14F-4D97-AF65-F5344CB8AC3E}">
        <p14:creationId xmlns:p14="http://schemas.microsoft.com/office/powerpoint/2010/main" val="1991775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41A14399-C014-42D9-AF73-D8D941070C2D}"/>
              </a:ext>
            </a:extLst>
          </p:cNvPr>
          <p:cNvPicPr>
            <a:picLocks noChangeAspect="1"/>
          </p:cNvPicPr>
          <p:nvPr/>
        </p:nvPicPr>
        <p:blipFill>
          <a:blip r:embed="rId2"/>
          <a:stretch>
            <a:fillRect/>
          </a:stretch>
        </p:blipFill>
        <p:spPr>
          <a:xfrm>
            <a:off x="1420837" y="126610"/>
            <a:ext cx="8426548" cy="6625882"/>
          </a:xfrm>
          <a:prstGeom prst="rect">
            <a:avLst/>
          </a:prstGeom>
        </p:spPr>
      </p:pic>
    </p:spTree>
    <p:extLst>
      <p:ext uri="{BB962C8B-B14F-4D97-AF65-F5344CB8AC3E}">
        <p14:creationId xmlns:p14="http://schemas.microsoft.com/office/powerpoint/2010/main" val="1557285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9332889-9EAA-4E90-82D3-D693368B315C}"/>
              </a:ext>
            </a:extLst>
          </p:cNvPr>
          <p:cNvSpPr>
            <a:spLocks noGrp="1"/>
          </p:cNvSpPr>
          <p:nvPr>
            <p:ph type="title"/>
          </p:nvPr>
        </p:nvSpPr>
        <p:spPr/>
        <p:txBody>
          <a:bodyPr/>
          <a:lstStyle/>
          <a:p>
            <a:pPr algn="ctr"/>
            <a:r>
              <a:rPr lang="zh-TW" altLang="en-US" dirty="0"/>
              <a:t>國際教育</a:t>
            </a:r>
          </a:p>
        </p:txBody>
      </p:sp>
      <p:sp>
        <p:nvSpPr>
          <p:cNvPr id="3" name="內容版面配置區 2">
            <a:extLst>
              <a:ext uri="{FF2B5EF4-FFF2-40B4-BE49-F238E27FC236}">
                <a16:creationId xmlns:a16="http://schemas.microsoft.com/office/drawing/2014/main" xmlns="" id="{17D503C2-EA00-4846-BEB1-063E4561FA02}"/>
              </a:ext>
            </a:extLst>
          </p:cNvPr>
          <p:cNvSpPr>
            <a:spLocks noGrp="1"/>
          </p:cNvSpPr>
          <p:nvPr>
            <p:ph idx="1"/>
          </p:nvPr>
        </p:nvSpPr>
        <p:spPr/>
        <p:txBody>
          <a:bodyPr>
            <a:normAutofit/>
          </a:bodyPr>
          <a:lstStyle/>
          <a:p>
            <a:r>
              <a:rPr lang="zh-TW" altLang="en-US" sz="4000" dirty="0"/>
              <a:t>英語力</a:t>
            </a:r>
            <a:r>
              <a:rPr lang="zh-TW" altLang="en-US" sz="4000" dirty="0">
                <a:solidFill>
                  <a:srgbClr val="FF0000"/>
                </a:solidFill>
                <a:highlight>
                  <a:srgbClr val="FFFF00"/>
                </a:highlight>
              </a:rPr>
              <a:t>很</a:t>
            </a:r>
            <a:r>
              <a:rPr lang="zh-TW" altLang="en-US" sz="4000" dirty="0">
                <a:solidFill>
                  <a:srgbClr val="FF0000"/>
                </a:solidFill>
              </a:rPr>
              <a:t>重要</a:t>
            </a:r>
            <a:r>
              <a:rPr lang="zh-TW" altLang="en-US" sz="4000" dirty="0"/>
              <a:t>：</a:t>
            </a:r>
            <a:endParaRPr lang="en-US" altLang="zh-TW" sz="4000" dirty="0"/>
          </a:p>
          <a:p>
            <a:r>
              <a:rPr lang="zh-TW" altLang="en-US" sz="4000" dirty="0"/>
              <a:t>從</a:t>
            </a:r>
            <a:r>
              <a:rPr lang="zh-TW" altLang="en-US" sz="4000" dirty="0">
                <a:solidFill>
                  <a:srgbClr val="FF0000"/>
                </a:solidFill>
              </a:rPr>
              <a:t>在地</a:t>
            </a:r>
            <a:r>
              <a:rPr lang="en-US" altLang="zh-TW" sz="4000" dirty="0"/>
              <a:t>(local)</a:t>
            </a:r>
            <a:r>
              <a:rPr lang="zh-TW" altLang="en-US" sz="4000" dirty="0"/>
              <a:t>透過</a:t>
            </a:r>
            <a:r>
              <a:rPr lang="zh-TW" altLang="en-US" sz="4000" dirty="0">
                <a:solidFill>
                  <a:srgbClr val="FF0000"/>
                </a:solidFill>
              </a:rPr>
              <a:t>英文閱讀</a:t>
            </a:r>
            <a:r>
              <a:rPr lang="zh-TW" altLang="en-US" sz="4000" dirty="0"/>
              <a:t>而了解</a:t>
            </a:r>
            <a:r>
              <a:rPr lang="zh-TW" altLang="en-US" sz="4000" dirty="0">
                <a:solidFill>
                  <a:srgbClr val="FF0000"/>
                </a:solidFill>
              </a:rPr>
              <a:t>全球</a:t>
            </a:r>
            <a:r>
              <a:rPr lang="en-US" altLang="zh-TW" sz="4000" dirty="0"/>
              <a:t>(global)</a:t>
            </a:r>
            <a:r>
              <a:rPr lang="zh-TW" altLang="en-US" sz="4000" dirty="0"/>
              <a:t>：</a:t>
            </a:r>
            <a:endParaRPr lang="en-US" altLang="zh-TW" sz="4000" dirty="0"/>
          </a:p>
          <a:p>
            <a:r>
              <a:rPr lang="zh-TW" altLang="en-US" sz="4000" dirty="0"/>
              <a:t>國際理解、全球關懷、善盡全球公民責任</a:t>
            </a:r>
            <a:endParaRPr lang="en-US" altLang="zh-TW" sz="4000" dirty="0"/>
          </a:p>
          <a:p>
            <a:endParaRPr lang="en-US" altLang="zh-TW" dirty="0"/>
          </a:p>
        </p:txBody>
      </p:sp>
    </p:spTree>
    <p:extLst>
      <p:ext uri="{BB962C8B-B14F-4D97-AF65-F5344CB8AC3E}">
        <p14:creationId xmlns:p14="http://schemas.microsoft.com/office/powerpoint/2010/main" val="2480073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A8EDBE2-0A1A-4CC7-BFC9-B2F29603395C}"/>
              </a:ext>
            </a:extLst>
          </p:cNvPr>
          <p:cNvSpPr>
            <a:spLocks noGrp="1"/>
          </p:cNvSpPr>
          <p:nvPr>
            <p:ph type="title"/>
          </p:nvPr>
        </p:nvSpPr>
        <p:spPr/>
        <p:txBody>
          <a:bodyPr>
            <a:normAutofit fontScale="90000"/>
          </a:bodyPr>
          <a:lstStyle/>
          <a:p>
            <a:pPr algn="ctr"/>
            <a:r>
              <a:rPr lang="zh-TW" altLang="en-US" dirty="0"/>
              <a:t>國際教育的定義內涵</a:t>
            </a:r>
            <a:r>
              <a:rPr lang="en-US" altLang="zh-TW" dirty="0"/>
              <a:t/>
            </a:r>
            <a:br>
              <a:rPr lang="en-US" altLang="zh-TW" dirty="0"/>
            </a:br>
            <a:r>
              <a:rPr lang="zh-TW" altLang="en-US" sz="2000" dirty="0">
                <a:solidFill>
                  <a:srgbClr val="FF0000"/>
                </a:solidFill>
              </a:rPr>
              <a:t>戴雲卿</a:t>
            </a:r>
            <a:r>
              <a:rPr lang="zh-TW" altLang="en-US" sz="2000" dirty="0"/>
              <a:t> 新北市金山國民小學校長</a:t>
            </a:r>
            <a:r>
              <a:rPr lang="en-US" altLang="zh-TW" sz="2000" dirty="0"/>
              <a:t/>
            </a:r>
            <a:br>
              <a:rPr lang="en-US" altLang="zh-TW" sz="2000" dirty="0"/>
            </a:br>
            <a:r>
              <a:rPr lang="zh-TW" altLang="en-US" sz="2000" dirty="0"/>
              <a:t>從「中小學國際教育白皮書」探討我國中小學國際教育臺灣教育評論月刊，</a:t>
            </a:r>
            <a:r>
              <a:rPr lang="en-US" altLang="zh-TW" sz="2000" dirty="0"/>
              <a:t>2019</a:t>
            </a:r>
            <a:r>
              <a:rPr lang="zh-TW" altLang="en-US" sz="2000" dirty="0"/>
              <a:t>，</a:t>
            </a:r>
            <a:r>
              <a:rPr lang="en-US" altLang="zh-TW" sz="2000" dirty="0"/>
              <a:t>8</a:t>
            </a:r>
            <a:r>
              <a:rPr lang="zh-TW" altLang="en-US" sz="2000" dirty="0"/>
              <a:t>（</a:t>
            </a:r>
            <a:r>
              <a:rPr lang="en-US" altLang="zh-TW" sz="2000" dirty="0"/>
              <a:t>1</a:t>
            </a:r>
            <a:r>
              <a:rPr lang="zh-TW" altLang="en-US" sz="2000" dirty="0"/>
              <a:t>），頁 </a:t>
            </a:r>
            <a:r>
              <a:rPr lang="en-US" altLang="zh-TW" sz="2000" dirty="0"/>
              <a:t>225-232</a:t>
            </a:r>
            <a:r>
              <a:rPr lang="zh-TW" altLang="en-US" sz="2000" dirty="0"/>
              <a:t/>
            </a:r>
            <a:br>
              <a:rPr lang="zh-TW" altLang="en-US" sz="2000" dirty="0"/>
            </a:br>
            <a:endParaRPr lang="zh-TW" altLang="en-US" sz="2000" dirty="0"/>
          </a:p>
        </p:txBody>
      </p:sp>
      <p:sp>
        <p:nvSpPr>
          <p:cNvPr id="3" name="內容版面配置區 2">
            <a:extLst>
              <a:ext uri="{FF2B5EF4-FFF2-40B4-BE49-F238E27FC236}">
                <a16:creationId xmlns:a16="http://schemas.microsoft.com/office/drawing/2014/main" xmlns="" id="{7D160C1D-F1D1-4AEE-AAF7-734802E55C4C}"/>
              </a:ext>
            </a:extLst>
          </p:cNvPr>
          <p:cNvSpPr>
            <a:spLocks noGrp="1"/>
          </p:cNvSpPr>
          <p:nvPr>
            <p:ph idx="1"/>
          </p:nvPr>
        </p:nvSpPr>
        <p:spPr/>
        <p:txBody>
          <a:bodyPr>
            <a:normAutofit fontScale="85000" lnSpcReduction="10000"/>
          </a:bodyPr>
          <a:lstStyle/>
          <a:p>
            <a:r>
              <a:rPr lang="zh-TW" altLang="en-US" dirty="0"/>
              <a:t>國際教育 </a:t>
            </a:r>
            <a:r>
              <a:rPr lang="en-US" altLang="zh-TW" dirty="0"/>
              <a:t>( international education ) </a:t>
            </a:r>
            <a:r>
              <a:rPr lang="zh-TW" altLang="en-US" dirty="0"/>
              <a:t>的定義長久以來都沒有明確統一的定 論。沈姍姍 </a:t>
            </a:r>
            <a:r>
              <a:rPr lang="en-US" altLang="zh-TW" dirty="0"/>
              <a:t>( 2000 )</a:t>
            </a:r>
            <a:r>
              <a:rPr lang="zh-TW" altLang="en-US" dirty="0"/>
              <a:t>認為，從資料取得與研究觀點來看，國際教育的目標為發展 國際態度與知覺，及增進國際理解與合作。王如哲 </a:t>
            </a:r>
            <a:r>
              <a:rPr lang="en-US" altLang="zh-TW" dirty="0"/>
              <a:t>( 1999 )</a:t>
            </a:r>
            <a:r>
              <a:rPr lang="zh-TW" altLang="en-US" dirty="0"/>
              <a:t>認為國際教育注重實 務問題，採取描述取向觀點，意在增進國際間的學者交流，並關注國際的教育問 題。國際主義者（</a:t>
            </a:r>
            <a:r>
              <a:rPr lang="en-US" altLang="zh-TW" dirty="0"/>
              <a:t>Internationalist</a:t>
            </a:r>
            <a:r>
              <a:rPr lang="zh-TW" altLang="en-US" dirty="0"/>
              <a:t>）則定義「國際教育」就是讓學生透過「教育國 際化」的活動與過程來達到瞭解國際社會、參與國際教育活動、發展國際態度， 以促進世界秩序及福祉為目的，亦即「國際教育」是推動「教育國際化」的目的 （邱玉蟾，</a:t>
            </a:r>
            <a:r>
              <a:rPr lang="en-US" altLang="zh-TW" dirty="0"/>
              <a:t>2011</a:t>
            </a:r>
            <a:r>
              <a:rPr lang="zh-TW" altLang="en-US" dirty="0"/>
              <a:t>）。儘管有眾多說法，但對國際教育最普遍的定義是從</a:t>
            </a:r>
            <a:r>
              <a:rPr lang="zh-TW" altLang="en-US" dirty="0">
                <a:solidFill>
                  <a:srgbClr val="FF0000"/>
                </a:solidFill>
              </a:rPr>
              <a:t>目的</a:t>
            </a:r>
            <a:r>
              <a:rPr lang="zh-TW" altLang="en-US" dirty="0"/>
              <a:t>來看， 將國際教育定義為：「一種提倡國際面向的知識與態度，以促進國家間學生、教 師、學校相互交流，增進彼此瞭解與學習」（ </a:t>
            </a:r>
            <a:r>
              <a:rPr lang="en-US" altLang="zh-TW" dirty="0"/>
              <a:t>Epstein, 1994</a:t>
            </a:r>
            <a:r>
              <a:rPr lang="zh-TW" altLang="en-US" dirty="0"/>
              <a:t>；</a:t>
            </a:r>
            <a:r>
              <a:rPr lang="en-US" altLang="zh-TW" dirty="0"/>
              <a:t>Crossley&amp; Watson , 2003</a:t>
            </a:r>
            <a:r>
              <a:rPr lang="zh-TW" altLang="en-US" dirty="0"/>
              <a:t>）。</a:t>
            </a:r>
          </a:p>
          <a:p>
            <a:r>
              <a:rPr lang="zh-TW" altLang="en-US" dirty="0"/>
              <a:t> 綜合上述專家學者的說法，國際教育可視為一種以實務主導為主，而</a:t>
            </a:r>
            <a:r>
              <a:rPr lang="zh-TW" altLang="en-US" dirty="0">
                <a:solidFill>
                  <a:srgbClr val="FF0000"/>
                </a:solidFill>
              </a:rPr>
              <a:t>增進國際理解與學習的教育歷程</a:t>
            </a:r>
            <a:r>
              <a:rPr lang="zh-TW" altLang="en-US" dirty="0"/>
              <a:t>，其</a:t>
            </a:r>
            <a:r>
              <a:rPr lang="zh-TW" altLang="en-US" dirty="0">
                <a:solidFill>
                  <a:srgbClr val="FF0000"/>
                </a:solidFill>
              </a:rPr>
              <a:t>範圍超越國界</a:t>
            </a:r>
            <a:r>
              <a:rPr lang="zh-TW" altLang="en-US" dirty="0"/>
              <a:t>，</a:t>
            </a:r>
            <a:r>
              <a:rPr lang="zh-TW" altLang="en-US" dirty="0">
                <a:solidFill>
                  <a:srgbClr val="FF0000"/>
                </a:solidFill>
              </a:rPr>
              <a:t>議題</a:t>
            </a:r>
            <a:r>
              <a:rPr lang="zh-TW" altLang="en-US" dirty="0"/>
              <a:t>包含政治、經濟、技術、文化、 教育等，</a:t>
            </a:r>
            <a:r>
              <a:rPr lang="zh-TW" altLang="en-US" dirty="0">
                <a:solidFill>
                  <a:srgbClr val="FF0000"/>
                </a:solidFill>
              </a:rPr>
              <a:t>目標則為促進國際交流與互動</a:t>
            </a:r>
            <a:r>
              <a:rPr lang="zh-TW" altLang="en-US" dirty="0"/>
              <a:t>。 </a:t>
            </a:r>
          </a:p>
        </p:txBody>
      </p:sp>
    </p:spTree>
    <p:extLst>
      <p:ext uri="{BB962C8B-B14F-4D97-AF65-F5344CB8AC3E}">
        <p14:creationId xmlns:p14="http://schemas.microsoft.com/office/powerpoint/2010/main" val="1527473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9332889-9EAA-4E90-82D3-D693368B315C}"/>
              </a:ext>
            </a:extLst>
          </p:cNvPr>
          <p:cNvSpPr>
            <a:spLocks noGrp="1"/>
          </p:cNvSpPr>
          <p:nvPr>
            <p:ph type="title"/>
          </p:nvPr>
        </p:nvSpPr>
        <p:spPr/>
        <p:txBody>
          <a:bodyPr/>
          <a:lstStyle/>
          <a:p>
            <a:pPr algn="ctr"/>
            <a:r>
              <a:rPr lang="zh-TW" altLang="en-US" dirty="0"/>
              <a:t>國際教育</a:t>
            </a:r>
          </a:p>
        </p:txBody>
      </p:sp>
      <p:sp>
        <p:nvSpPr>
          <p:cNvPr id="3" name="內容版面配置區 2">
            <a:extLst>
              <a:ext uri="{FF2B5EF4-FFF2-40B4-BE49-F238E27FC236}">
                <a16:creationId xmlns:a16="http://schemas.microsoft.com/office/drawing/2014/main" xmlns="" id="{17D503C2-EA00-4846-BEB1-063E4561FA02}"/>
              </a:ext>
            </a:extLst>
          </p:cNvPr>
          <p:cNvSpPr>
            <a:spLocks noGrp="1"/>
          </p:cNvSpPr>
          <p:nvPr>
            <p:ph idx="1"/>
          </p:nvPr>
        </p:nvSpPr>
        <p:spPr/>
        <p:txBody>
          <a:bodyPr>
            <a:normAutofit lnSpcReduction="10000"/>
          </a:bodyPr>
          <a:lstStyle/>
          <a:p>
            <a:r>
              <a:rPr lang="zh-TW" altLang="en-US" sz="3600" dirty="0"/>
              <a:t>英語力</a:t>
            </a:r>
            <a:r>
              <a:rPr lang="zh-TW" altLang="en-US" sz="3600" dirty="0">
                <a:solidFill>
                  <a:srgbClr val="FF0000"/>
                </a:solidFill>
                <a:highlight>
                  <a:srgbClr val="FFFF00"/>
                </a:highlight>
              </a:rPr>
              <a:t>非常、非常、非常</a:t>
            </a:r>
            <a:r>
              <a:rPr lang="zh-TW" altLang="en-US" sz="3600" dirty="0">
                <a:solidFill>
                  <a:srgbClr val="FF0000"/>
                </a:solidFill>
              </a:rPr>
              <a:t>重要</a:t>
            </a:r>
            <a:r>
              <a:rPr lang="zh-TW" altLang="en-US" sz="3600" dirty="0"/>
              <a:t>：如何將台灣努力達成</a:t>
            </a:r>
            <a:r>
              <a:rPr lang="en-US" altLang="zh-TW" sz="3600" dirty="0"/>
              <a:t>SDGs</a:t>
            </a:r>
            <a:r>
              <a:rPr lang="zh-TW" altLang="en-US" sz="3600" dirty="0"/>
              <a:t>的作法</a:t>
            </a:r>
            <a:r>
              <a:rPr lang="zh-TW" altLang="en-US" sz="3600" dirty="0">
                <a:solidFill>
                  <a:srgbClr val="FF0000"/>
                </a:solidFill>
              </a:rPr>
              <a:t>透過通順達意的英文分享給全世界</a:t>
            </a:r>
            <a:r>
              <a:rPr lang="zh-TW" altLang="en-US" sz="3600" dirty="0"/>
              <a:t>？</a:t>
            </a:r>
            <a:endParaRPr lang="en-US" altLang="zh-TW" sz="3600" dirty="0"/>
          </a:p>
          <a:p>
            <a:endParaRPr lang="en-US" altLang="zh-TW" sz="3600" dirty="0"/>
          </a:p>
          <a:p>
            <a:r>
              <a:rPr lang="zh-TW" altLang="en-US" sz="3600" dirty="0"/>
              <a:t>推動國際教育的</a:t>
            </a:r>
            <a:r>
              <a:rPr lang="zh-TW" altLang="en-US" sz="3600" dirty="0">
                <a:solidFill>
                  <a:srgbClr val="FF0000"/>
                </a:solidFill>
              </a:rPr>
              <a:t>英文老師</a:t>
            </a:r>
            <a:r>
              <a:rPr lang="zh-TW" altLang="en-US" sz="3600" dirty="0"/>
              <a:t>：</a:t>
            </a:r>
            <a:endParaRPr lang="en-US" altLang="zh-TW" sz="3600" dirty="0"/>
          </a:p>
          <a:p>
            <a:r>
              <a:rPr lang="zh-TW" altLang="en-US" sz="3600" dirty="0"/>
              <a:t>英語力</a:t>
            </a:r>
            <a:r>
              <a:rPr lang="en-US" altLang="zh-TW" sz="3600" dirty="0"/>
              <a:t>+</a:t>
            </a:r>
            <a:r>
              <a:rPr lang="zh-TW" altLang="en-US" sz="3600" dirty="0"/>
              <a:t>滿腔的熱血</a:t>
            </a:r>
            <a:r>
              <a:rPr lang="en-US" altLang="zh-TW" sz="3600" dirty="0"/>
              <a:t>+</a:t>
            </a:r>
            <a:r>
              <a:rPr lang="zh-TW" altLang="en-US" sz="3600" dirty="0"/>
              <a:t>全球關懷的使命感</a:t>
            </a:r>
            <a:r>
              <a:rPr lang="en-US" altLang="zh-TW" sz="3600" dirty="0"/>
              <a:t>=</a:t>
            </a:r>
            <a:r>
              <a:rPr lang="zh-TW" altLang="en-US" sz="3600" dirty="0">
                <a:solidFill>
                  <a:srgbClr val="FF0000"/>
                </a:solidFill>
              </a:rPr>
              <a:t>英文是本業；國際教育是一生的志業！</a:t>
            </a:r>
            <a:endParaRPr lang="en-US" altLang="zh-TW" sz="3600" dirty="0">
              <a:solidFill>
                <a:srgbClr val="FF0000"/>
              </a:solidFill>
            </a:endParaRPr>
          </a:p>
          <a:p>
            <a:endParaRPr lang="en-US" altLang="zh-TW" sz="3600" dirty="0">
              <a:solidFill>
                <a:srgbClr val="FF0000"/>
              </a:solidFill>
            </a:endParaRPr>
          </a:p>
          <a:p>
            <a:r>
              <a:rPr lang="zh-TW" altLang="en-US" sz="3600" dirty="0">
                <a:solidFill>
                  <a:srgbClr val="FF0000"/>
                </a:solidFill>
              </a:rPr>
              <a:t>英文老師</a:t>
            </a:r>
            <a:r>
              <a:rPr lang="en-US" altLang="zh-TW" sz="3600" dirty="0"/>
              <a:t>+</a:t>
            </a:r>
            <a:r>
              <a:rPr lang="zh-TW" altLang="en-US" sz="3600" dirty="0">
                <a:solidFill>
                  <a:srgbClr val="FF0000"/>
                </a:solidFill>
              </a:rPr>
              <a:t>學科老師</a:t>
            </a:r>
            <a:r>
              <a:rPr lang="en-US" altLang="zh-TW" sz="3600" dirty="0"/>
              <a:t>(</a:t>
            </a:r>
            <a:r>
              <a:rPr lang="zh-TW" altLang="en-US" sz="3600" dirty="0">
                <a:solidFill>
                  <a:srgbClr val="FF0000"/>
                </a:solidFill>
              </a:rPr>
              <a:t>跨領域</a:t>
            </a:r>
            <a:r>
              <a:rPr lang="en-US" altLang="zh-TW" sz="3600" dirty="0">
                <a:solidFill>
                  <a:srgbClr val="FF0000"/>
                </a:solidFill>
              </a:rPr>
              <a:t>/</a:t>
            </a:r>
            <a:r>
              <a:rPr lang="zh-TW" altLang="en-US" sz="3600" dirty="0">
                <a:solidFill>
                  <a:srgbClr val="FF0000"/>
                </a:solidFill>
              </a:rPr>
              <a:t>議題</a:t>
            </a:r>
            <a:r>
              <a:rPr lang="en-US" altLang="zh-TW" sz="3600" dirty="0"/>
              <a:t>)=</a:t>
            </a:r>
            <a:r>
              <a:rPr lang="zh-TW" altLang="en-US" sz="3600" dirty="0"/>
              <a:t>國際教育的</a:t>
            </a:r>
            <a:r>
              <a:rPr lang="zh-TW" altLang="en-US" sz="3600" dirty="0">
                <a:solidFill>
                  <a:srgbClr val="FF0000"/>
                </a:solidFill>
              </a:rPr>
              <a:t>推手</a:t>
            </a:r>
            <a:endParaRPr lang="en-US" altLang="zh-TW" sz="3600" dirty="0">
              <a:solidFill>
                <a:srgbClr val="FF0000"/>
              </a:solidFill>
            </a:endParaRPr>
          </a:p>
          <a:p>
            <a:endParaRPr lang="en-US" altLang="zh-TW" sz="3600" dirty="0"/>
          </a:p>
        </p:txBody>
      </p:sp>
    </p:spTree>
    <p:extLst>
      <p:ext uri="{BB962C8B-B14F-4D97-AF65-F5344CB8AC3E}">
        <p14:creationId xmlns:p14="http://schemas.microsoft.com/office/powerpoint/2010/main" val="3560230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449A996-ABF4-4ABE-83D0-C3D78A3603AA}"/>
              </a:ext>
            </a:extLst>
          </p:cNvPr>
          <p:cNvSpPr>
            <a:spLocks noGrp="1"/>
          </p:cNvSpPr>
          <p:nvPr>
            <p:ph type="title"/>
          </p:nvPr>
        </p:nvSpPr>
        <p:spPr/>
        <p:txBody>
          <a:bodyPr>
            <a:normAutofit/>
          </a:bodyPr>
          <a:lstStyle/>
          <a:p>
            <a:r>
              <a:rPr lang="zh-TW" altLang="en-US" dirty="0"/>
              <a:t>臺灣青少年如何放眼全球？</a:t>
            </a:r>
            <a:br>
              <a:rPr lang="zh-TW" altLang="en-US" dirty="0"/>
            </a:br>
            <a:r>
              <a:rPr lang="en-US" altLang="zh-TW" sz="1600" dirty="0">
                <a:hlinkClick r:id="rId2"/>
              </a:rPr>
              <a:t>https://kingcar.org.tw/publication-article/500342</a:t>
            </a:r>
            <a:r>
              <a:rPr lang="en-US" altLang="zh-TW" sz="1600" dirty="0"/>
              <a:t> (</a:t>
            </a:r>
            <a:r>
              <a:rPr lang="en-US" altLang="zh-TW" sz="1600" dirty="0">
                <a:solidFill>
                  <a:srgbClr val="FF0000"/>
                </a:solidFill>
              </a:rPr>
              <a:t>2020/06</a:t>
            </a:r>
            <a:r>
              <a:rPr lang="en-US" altLang="zh-TW" sz="1600" dirty="0"/>
              <a:t>)</a:t>
            </a:r>
            <a:endParaRPr lang="zh-TW" altLang="en-US" sz="1600" dirty="0"/>
          </a:p>
        </p:txBody>
      </p:sp>
      <p:sp>
        <p:nvSpPr>
          <p:cNvPr id="3" name="內容版面配置區 2">
            <a:extLst>
              <a:ext uri="{FF2B5EF4-FFF2-40B4-BE49-F238E27FC236}">
                <a16:creationId xmlns:a16="http://schemas.microsoft.com/office/drawing/2014/main" xmlns="" id="{C3B5D6F9-AAB6-4A66-A786-9C09BCBF315A}"/>
              </a:ext>
            </a:extLst>
          </p:cNvPr>
          <p:cNvSpPr>
            <a:spLocks noGrp="1"/>
          </p:cNvSpPr>
          <p:nvPr>
            <p:ph idx="1"/>
          </p:nvPr>
        </p:nvSpPr>
        <p:spPr/>
        <p:txBody>
          <a:bodyPr>
            <a:normAutofit fontScale="92500" lnSpcReduction="10000"/>
          </a:bodyPr>
          <a:lstStyle/>
          <a:p>
            <a:pPr fontAlgn="base"/>
            <a:r>
              <a:rPr lang="zh-TW" altLang="en-US" b="1" dirty="0">
                <a:solidFill>
                  <a:srgbClr val="FF0000"/>
                </a:solidFill>
              </a:rPr>
              <a:t>增強第二外語，把握國際交流機會</a:t>
            </a:r>
            <a:endParaRPr lang="zh-TW" altLang="en-US" dirty="0">
              <a:solidFill>
                <a:srgbClr val="FF0000"/>
              </a:solidFill>
            </a:endParaRPr>
          </a:p>
          <a:p>
            <a:pPr fontAlgn="base"/>
            <a:r>
              <a:rPr lang="zh-TW" altLang="en-US" dirty="0"/>
              <a:t>根據調查，青少年是知識大於行動，因此提升青年「全球移動力」是手段，最重要的是以讓青年成為「世界公民」為目的。</a:t>
            </a:r>
          </a:p>
          <a:p>
            <a:pPr fontAlgn="base"/>
            <a:r>
              <a:rPr lang="zh-TW" altLang="en-US" dirty="0">
                <a:solidFill>
                  <a:srgbClr val="FF0000"/>
                </a:solidFill>
              </a:rPr>
              <a:t>政治大學國際事務學院黃奎博副院長</a:t>
            </a:r>
            <a:r>
              <a:rPr lang="zh-TW" altLang="en-US" dirty="0"/>
              <a:t>表示，青少年多半給自己的國際觀打</a:t>
            </a:r>
            <a:r>
              <a:rPr lang="en-US" altLang="zh-TW" dirty="0"/>
              <a:t>60</a:t>
            </a:r>
            <a:r>
              <a:rPr lang="zh-TW" altLang="en-US" dirty="0"/>
              <a:t>至</a:t>
            </a:r>
            <a:r>
              <a:rPr lang="en-US" altLang="zh-TW" dirty="0"/>
              <a:t>70</a:t>
            </a:r>
            <a:r>
              <a:rPr lang="zh-TW" altLang="en-US" dirty="0"/>
              <a:t>分，表示自認在這方面有一些進步的空間。然而，約</a:t>
            </a:r>
            <a:r>
              <a:rPr lang="en-US" altLang="zh-TW" dirty="0"/>
              <a:t>6</a:t>
            </a:r>
            <a:r>
              <a:rPr lang="zh-TW" altLang="en-US" dirty="0"/>
              <a:t>成受訪者無法較接近事實地回答，哪些區域有較多國家參與了「一帶一路」，也有超過</a:t>
            </a:r>
            <a:r>
              <a:rPr lang="en-US" altLang="zh-TW" dirty="0"/>
              <a:t>6</a:t>
            </a:r>
            <a:r>
              <a:rPr lang="zh-TW" altLang="en-US" dirty="0"/>
              <a:t>成的受訪者以為美國、台灣、大陸等未涉入南海議題，顯然有不少受訪者可能還高估了自己國際觀的程度。</a:t>
            </a:r>
            <a:r>
              <a:rPr lang="zh-TW" altLang="en-US" dirty="0">
                <a:solidFill>
                  <a:srgbClr val="FF0000"/>
                </a:solidFill>
              </a:rPr>
              <a:t>國際觀的培養還是要靠政府、學校及家長三管齊下才會見效。而調查語言學習日文和東南亞、韓語有增加的趨勢，建議同學儘量學習國際上通用的語言如西班亞語讓職涯發展更廣</a:t>
            </a:r>
            <a:r>
              <a:rPr lang="zh-TW" altLang="en-US" dirty="0"/>
              <a:t>。</a:t>
            </a:r>
          </a:p>
          <a:p>
            <a:pPr fontAlgn="base"/>
            <a:r>
              <a:rPr lang="zh-TW" altLang="en-US" dirty="0"/>
              <a:t>　　</a:t>
            </a:r>
          </a:p>
        </p:txBody>
      </p:sp>
    </p:spTree>
    <p:extLst>
      <p:ext uri="{BB962C8B-B14F-4D97-AF65-F5344CB8AC3E}">
        <p14:creationId xmlns:p14="http://schemas.microsoft.com/office/powerpoint/2010/main" val="1895450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latin typeface="細明體" panose="02020509000000000000" pitchFamily="49" charset="-120"/>
                <a:ea typeface="細明體" panose="02020509000000000000" pitchFamily="49" charset="-120"/>
              </a:rPr>
              <a:t>為什麼要選修第二外語？</a:t>
            </a:r>
            <a:endParaRPr lang="zh-TW" altLang="en-US" dirty="0">
              <a:latin typeface="細明體" panose="02020509000000000000" pitchFamily="49" charset="-120"/>
              <a:ea typeface="細明體" panose="02020509000000000000" pitchFamily="49" charset="-120"/>
            </a:endParaRPr>
          </a:p>
        </p:txBody>
      </p:sp>
      <p:sp>
        <p:nvSpPr>
          <p:cNvPr id="3" name="內容版面配置區 2"/>
          <p:cNvSpPr>
            <a:spLocks noGrp="1"/>
          </p:cNvSpPr>
          <p:nvPr>
            <p:ph idx="1"/>
          </p:nvPr>
        </p:nvSpPr>
        <p:spPr/>
        <p:txBody>
          <a:bodyPr>
            <a:normAutofit fontScale="85000" lnSpcReduction="20000"/>
          </a:bodyPr>
          <a:lstStyle/>
          <a:p>
            <a:pPr lvl="0"/>
            <a:r>
              <a:rPr lang="zh-TW" altLang="zh-TW" dirty="0">
                <a:solidFill>
                  <a:srgbClr val="FF0000"/>
                </a:solidFill>
                <a:latin typeface="細明體" panose="02020509000000000000" pitchFamily="49" charset="-120"/>
                <a:ea typeface="細明體" panose="02020509000000000000" pitchFamily="49" charset="-120"/>
              </a:rPr>
              <a:t>國際觀</a:t>
            </a:r>
            <a:r>
              <a:rPr lang="zh-TW" altLang="zh-TW" dirty="0">
                <a:latin typeface="細明體" panose="02020509000000000000" pitchFamily="49" charset="-120"/>
                <a:ea typeface="細明體" panose="02020509000000000000" pitchFamily="49" charset="-120"/>
              </a:rPr>
              <a:t>：學習第二外語可以引發學生對目標語國家多一點關注，分辨其中的差異，多理解歷史、世界局勢發展的脈絡，多學一門外語亦即多開一扇窗。</a:t>
            </a:r>
          </a:p>
          <a:p>
            <a:pPr lvl="0"/>
            <a:r>
              <a:rPr lang="zh-TW" altLang="zh-TW" dirty="0">
                <a:solidFill>
                  <a:srgbClr val="FF0000"/>
                </a:solidFill>
                <a:latin typeface="細明體" panose="02020509000000000000" pitchFamily="49" charset="-120"/>
                <a:ea typeface="細明體" panose="02020509000000000000" pitchFamily="49" charset="-120"/>
              </a:rPr>
              <a:t>跨文化能力</a:t>
            </a:r>
            <a:r>
              <a:rPr lang="zh-TW" altLang="zh-TW" dirty="0">
                <a:latin typeface="細明體" panose="02020509000000000000" pitchFamily="49" charset="-120"/>
                <a:ea typeface="細明體" panose="02020509000000000000" pitchFamily="49" charset="-120"/>
              </a:rPr>
              <a:t>：學習語言可以對他國文化有更深入的認識，藉由語言來理解不同語言文化的思考邏輯。此外，理解各國的民情風俗與社會價值觀之人我差異亦為其學習重點。</a:t>
            </a:r>
          </a:p>
          <a:p>
            <a:pPr lvl="0"/>
            <a:r>
              <a:rPr lang="zh-TW" altLang="zh-TW" dirty="0">
                <a:solidFill>
                  <a:srgbClr val="FF0000"/>
                </a:solidFill>
                <a:latin typeface="細明體" panose="02020509000000000000" pitchFamily="49" charset="-120"/>
                <a:ea typeface="細明體" panose="02020509000000000000" pitchFamily="49" charset="-120"/>
              </a:rPr>
              <a:t>加乘的學習效果</a:t>
            </a:r>
            <a:r>
              <a:rPr lang="zh-TW" altLang="zh-TW" dirty="0">
                <a:latin typeface="細明體" panose="02020509000000000000" pitchFamily="49" charset="-120"/>
                <a:ea typeface="細明體" panose="02020509000000000000" pitchFamily="49" charset="-120"/>
              </a:rPr>
              <a:t>：可運用學習者已掌握的英語能力，擴張其第二外國語文的知識技能。</a:t>
            </a:r>
          </a:p>
          <a:p>
            <a:pPr lvl="0"/>
            <a:r>
              <a:rPr lang="zh-TW" altLang="zh-TW" dirty="0">
                <a:solidFill>
                  <a:srgbClr val="FF0000"/>
                </a:solidFill>
                <a:latin typeface="細明體" panose="02020509000000000000" pitchFamily="49" charset="-120"/>
                <a:ea typeface="細明體" panose="02020509000000000000" pitchFamily="49" charset="-120"/>
              </a:rPr>
              <a:t>國際競爭力</a:t>
            </a:r>
            <a:r>
              <a:rPr lang="zh-TW" altLang="zh-TW" dirty="0">
                <a:latin typeface="細明體" panose="02020509000000000000" pitchFamily="49" charset="-120"/>
                <a:ea typeface="細明體" panose="02020509000000000000" pitchFamily="49" charset="-120"/>
              </a:rPr>
              <a:t>：</a:t>
            </a:r>
            <a:r>
              <a:rPr lang="zh-TW" altLang="zh-TW" dirty="0">
                <a:solidFill>
                  <a:srgbClr val="FF0000"/>
                </a:solidFill>
                <a:latin typeface="細明體" panose="02020509000000000000" pitchFamily="49" charset="-120"/>
                <a:ea typeface="細明體" panose="02020509000000000000" pitchFamily="49" charset="-120"/>
              </a:rPr>
              <a:t>英語是國民必備的基本能力，二外是國際移動的競爭優勢</a:t>
            </a:r>
            <a:r>
              <a:rPr lang="zh-TW" altLang="zh-TW" dirty="0">
                <a:latin typeface="細明體" panose="02020509000000000000" pitchFamily="49" charset="-120"/>
                <a:ea typeface="細明體" panose="02020509000000000000" pitchFamily="49" charset="-120"/>
              </a:rPr>
              <a:t>。</a:t>
            </a:r>
          </a:p>
          <a:p>
            <a:pPr lvl="0"/>
            <a:r>
              <a:rPr lang="zh-TW" altLang="zh-TW" dirty="0">
                <a:solidFill>
                  <a:srgbClr val="FF0000"/>
                </a:solidFill>
                <a:latin typeface="細明體" panose="02020509000000000000" pitchFamily="49" charset="-120"/>
                <a:ea typeface="細明體" panose="02020509000000000000" pitchFamily="49" charset="-120"/>
              </a:rPr>
              <a:t>一手資訊力</a:t>
            </a:r>
            <a:r>
              <a:rPr lang="zh-TW" altLang="zh-TW" dirty="0">
                <a:latin typeface="細明體" panose="02020509000000000000" pitchFamily="49" charset="-120"/>
                <a:ea typeface="細明體" panose="02020509000000000000" pitchFamily="49" charset="-120"/>
              </a:rPr>
              <a:t>：許多資料未必有英文翻譯，一手資料取得更需要特定第二外語。如，各國即時新聞、科學研究報告、學術論文等。</a:t>
            </a:r>
          </a:p>
          <a:p>
            <a:r>
              <a:rPr lang="zh-TW" altLang="zh-TW" dirty="0">
                <a:solidFill>
                  <a:srgbClr val="FF0000"/>
                </a:solidFill>
                <a:latin typeface="細明體" panose="02020509000000000000" pitchFamily="49" charset="-120"/>
                <a:ea typeface="細明體" panose="02020509000000000000" pitchFamily="49" charset="-120"/>
              </a:rPr>
              <a:t>與世界做朋友</a:t>
            </a:r>
            <a:r>
              <a:rPr lang="zh-TW" altLang="zh-TW" dirty="0">
                <a:latin typeface="細明體" panose="02020509000000000000" pitchFamily="49" charset="-120"/>
                <a:ea typeface="細明體" panose="02020509000000000000" pitchFamily="49" charset="-120"/>
              </a:rPr>
              <a:t>：語言讓我們更容易與外國人拉近距離，進而建立友誼。結交外國朋友可以讓我們更了解自己的文化，看見自身的盲點並有所覺察，也看見自身的優點並加以發揮。</a:t>
            </a:r>
            <a:endParaRPr lang="zh-TW" altLang="en-US" dirty="0">
              <a:latin typeface="細明體" panose="02020509000000000000" pitchFamily="49" charset="-120"/>
              <a:ea typeface="細明體" panose="02020509000000000000" pitchFamily="49"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8DA9466-5ECF-4A46-9FF4-7CD9A6190893}"/>
              </a:ext>
            </a:extLst>
          </p:cNvPr>
          <p:cNvSpPr>
            <a:spLocks noGrp="1"/>
          </p:cNvSpPr>
          <p:nvPr>
            <p:ph type="title" idx="4294967295"/>
          </p:nvPr>
        </p:nvSpPr>
        <p:spPr>
          <a:xfrm>
            <a:off x="504302" y="239255"/>
            <a:ext cx="5255476" cy="599731"/>
          </a:xfrm>
        </p:spPr>
        <p:style>
          <a:lnRef idx="0">
            <a:schemeClr val="accent5"/>
          </a:lnRef>
          <a:fillRef idx="3">
            <a:schemeClr val="accent5"/>
          </a:fillRef>
          <a:effectRef idx="3">
            <a:schemeClr val="accent5"/>
          </a:effectRef>
          <a:fontRef idx="minor">
            <a:schemeClr val="lt1"/>
          </a:fontRef>
        </p:style>
        <p:txBody>
          <a:bodyPr>
            <a:normAutofit/>
          </a:bodyPr>
          <a:lstStyle/>
          <a:p>
            <a:r>
              <a:rPr lang="zh-TW" altLang="en-US" sz="3600" b="1" dirty="0">
                <a:latin typeface="標楷體" panose="03000509000000000000" pitchFamily="65" charset="-120"/>
                <a:ea typeface="標楷體" panose="03000509000000000000" pitchFamily="65" charset="-120"/>
              </a:rPr>
              <a:t>子計畫一書目與作者名單</a:t>
            </a:r>
          </a:p>
        </p:txBody>
      </p:sp>
      <p:graphicFrame>
        <p:nvGraphicFramePr>
          <p:cNvPr id="5" name="表格 4">
            <a:extLst>
              <a:ext uri="{FF2B5EF4-FFF2-40B4-BE49-F238E27FC236}">
                <a16:creationId xmlns:a16="http://schemas.microsoft.com/office/drawing/2014/main" xmlns="" id="{FB3285C3-9411-4CAD-B458-DA8084224B8E}"/>
              </a:ext>
            </a:extLst>
          </p:cNvPr>
          <p:cNvGraphicFramePr>
            <a:graphicFrameLocks noGrp="1"/>
          </p:cNvGraphicFramePr>
          <p:nvPr>
            <p:extLst/>
          </p:nvPr>
        </p:nvGraphicFramePr>
        <p:xfrm>
          <a:off x="504302" y="1084083"/>
          <a:ext cx="11316354" cy="4237200"/>
        </p:xfrm>
        <a:graphic>
          <a:graphicData uri="http://schemas.openxmlformats.org/drawingml/2006/table">
            <a:tbl>
              <a:tblPr firstRow="1" bandRow="1">
                <a:tableStyleId>{74C1A8A3-306A-4EB7-A6B1-4F7E0EB9C5D6}</a:tableStyleId>
              </a:tblPr>
              <a:tblGrid>
                <a:gridCol w="3275290">
                  <a:extLst>
                    <a:ext uri="{9D8B030D-6E8A-4147-A177-3AD203B41FA5}">
                      <a16:colId xmlns:a16="http://schemas.microsoft.com/office/drawing/2014/main" xmlns="" val="243942260"/>
                    </a:ext>
                  </a:extLst>
                </a:gridCol>
                <a:gridCol w="1876490">
                  <a:extLst>
                    <a:ext uri="{9D8B030D-6E8A-4147-A177-3AD203B41FA5}">
                      <a16:colId xmlns:a16="http://schemas.microsoft.com/office/drawing/2014/main" xmlns="" val="2874032396"/>
                    </a:ext>
                  </a:extLst>
                </a:gridCol>
                <a:gridCol w="6164574">
                  <a:extLst>
                    <a:ext uri="{9D8B030D-6E8A-4147-A177-3AD203B41FA5}">
                      <a16:colId xmlns:a16="http://schemas.microsoft.com/office/drawing/2014/main" xmlns="" val="1853190372"/>
                    </a:ext>
                  </a:extLst>
                </a:gridCol>
              </a:tblGrid>
              <a:tr h="402125">
                <a:tc>
                  <a:txBody>
                    <a:bodyPr/>
                    <a:lstStyle/>
                    <a:p>
                      <a:pPr algn="ctr"/>
                      <a:r>
                        <a:rPr lang="zh-TW" altLang="en-US" sz="2400" dirty="0">
                          <a:latin typeface="標楷體" panose="03000509000000000000" pitchFamily="65" charset="-120"/>
                          <a:ea typeface="標楷體" panose="03000509000000000000" pitchFamily="65" charset="-120"/>
                        </a:rPr>
                        <a:t>書名</a:t>
                      </a:r>
                      <a:endParaRPr lang="zh-TW" altLang="en-US" sz="2400" b="0" dirty="0">
                        <a:latin typeface="標楷體" panose="03000509000000000000" pitchFamily="65" charset="-120"/>
                        <a:ea typeface="標楷體" panose="03000509000000000000" pitchFamily="65" charset="-120"/>
                      </a:endParaRPr>
                    </a:p>
                  </a:txBody>
                  <a:tcPr/>
                </a:tc>
                <a:tc>
                  <a:txBody>
                    <a:bodyPr/>
                    <a:lstStyle/>
                    <a:p>
                      <a:pPr algn="ctr"/>
                      <a:r>
                        <a:rPr lang="zh-TW" altLang="en-US" sz="2400" dirty="0">
                          <a:latin typeface="標楷體" panose="03000509000000000000" pitchFamily="65" charset="-120"/>
                          <a:ea typeface="標楷體" panose="03000509000000000000" pitchFamily="65" charset="-120"/>
                        </a:rPr>
                        <a:t>主編</a:t>
                      </a:r>
                      <a:endParaRPr lang="zh-TW" altLang="en-US" sz="2400" b="0" dirty="0">
                        <a:latin typeface="標楷體" panose="03000509000000000000" pitchFamily="65" charset="-120"/>
                        <a:ea typeface="標楷體" panose="03000509000000000000" pitchFamily="65" charset="-120"/>
                      </a:endParaRPr>
                    </a:p>
                  </a:txBody>
                  <a:tcPr/>
                </a:tc>
                <a:tc>
                  <a:txBody>
                    <a:bodyPr/>
                    <a:lstStyle/>
                    <a:p>
                      <a:pPr algn="ctr"/>
                      <a:r>
                        <a:rPr lang="zh-TW" altLang="en-US" sz="2400" dirty="0">
                          <a:latin typeface="標楷體" panose="03000509000000000000" pitchFamily="65" charset="-120"/>
                          <a:ea typeface="標楷體" panose="03000509000000000000" pitchFamily="65" charset="-120"/>
                        </a:rPr>
                        <a:t>作者</a:t>
                      </a:r>
                      <a:endParaRPr lang="zh-TW" altLang="en-US" sz="2400" b="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37959626"/>
                  </a:ext>
                </a:extLst>
              </a:tr>
              <a:tr h="540000">
                <a:tc>
                  <a:txBody>
                    <a:bodyPr/>
                    <a:lstStyle/>
                    <a:p>
                      <a:pPr algn="ctr"/>
                      <a:r>
                        <a:rPr lang="zh-TW" altLang="en-US" sz="2400" dirty="0">
                          <a:latin typeface="標楷體" panose="03000509000000000000" pitchFamily="65" charset="-120"/>
                          <a:ea typeface="標楷體" panose="03000509000000000000" pitchFamily="65" charset="-120"/>
                        </a:rPr>
                        <a:t>日語文教材教法</a:t>
                      </a:r>
                      <a:endParaRPr lang="zh-TW" altLang="en-US" sz="2400" b="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400" dirty="0">
                          <a:latin typeface="標楷體" panose="03000509000000000000" pitchFamily="65" charset="-120"/>
                          <a:ea typeface="標楷體" panose="03000509000000000000" pitchFamily="65" charset="-120"/>
                        </a:rPr>
                        <a:t>陳淑娟教授</a:t>
                      </a:r>
                      <a:endParaRPr lang="zh-TW" altLang="en-US" sz="2400" b="0" dirty="0">
                        <a:latin typeface="標楷體" panose="03000509000000000000" pitchFamily="65" charset="-120"/>
                        <a:ea typeface="標楷體" panose="03000509000000000000" pitchFamily="65" charset="-120"/>
                      </a:endParaRPr>
                    </a:p>
                  </a:txBody>
                  <a:tcPr anchor="ctr"/>
                </a:tc>
                <a:tc>
                  <a:txBody>
                    <a:bodyPr/>
                    <a:lstStyle/>
                    <a:p>
                      <a:r>
                        <a:rPr lang="zh-TW" altLang="en-US" sz="2400" dirty="0">
                          <a:latin typeface="標楷體" panose="03000509000000000000" pitchFamily="65" charset="-120"/>
                          <a:ea typeface="標楷體" panose="03000509000000000000" pitchFamily="65" charset="-120"/>
                        </a:rPr>
                        <a:t>羅濟立、</a:t>
                      </a:r>
                      <a:r>
                        <a:rPr lang="zh-TW" altLang="en-US" sz="2400" kern="1200" dirty="0">
                          <a:effectLst/>
                          <a:latin typeface="標楷體" panose="03000509000000000000" pitchFamily="65" charset="-120"/>
                          <a:ea typeface="標楷體" panose="03000509000000000000" pitchFamily="65" charset="-120"/>
                        </a:rPr>
                        <a:t>羅曉勤</a:t>
                      </a:r>
                      <a:r>
                        <a:rPr lang="zh-TW" altLang="en-US" sz="2400" dirty="0">
                          <a:latin typeface="標楷體" panose="03000509000000000000" pitchFamily="65" charset="-120"/>
                          <a:ea typeface="標楷體" panose="03000509000000000000" pitchFamily="65" charset="-120"/>
                        </a:rPr>
                        <a:t>、</a:t>
                      </a:r>
                      <a:r>
                        <a:rPr lang="zh-TW" altLang="en-US" sz="2400" kern="1200" dirty="0">
                          <a:effectLst/>
                          <a:latin typeface="標楷體" panose="03000509000000000000" pitchFamily="65" charset="-120"/>
                          <a:ea typeface="標楷體" panose="03000509000000000000" pitchFamily="65" charset="-120"/>
                        </a:rPr>
                        <a:t>陳姿菁</a:t>
                      </a:r>
                      <a:r>
                        <a:rPr lang="zh-TW" altLang="en-US" sz="2400" dirty="0">
                          <a:latin typeface="標楷體" panose="03000509000000000000" pitchFamily="65" charset="-120"/>
                          <a:ea typeface="標楷體" panose="03000509000000000000" pitchFamily="65" charset="-120"/>
                        </a:rPr>
                        <a:t>、</a:t>
                      </a:r>
                      <a:r>
                        <a:rPr lang="zh-TW" altLang="en-US" sz="2400" kern="1200" dirty="0">
                          <a:effectLst/>
                          <a:latin typeface="標楷體" panose="03000509000000000000" pitchFamily="65" charset="-120"/>
                          <a:ea typeface="標楷體" panose="03000509000000000000" pitchFamily="65" charset="-120"/>
                        </a:rPr>
                        <a:t>闕百華</a:t>
                      </a:r>
                      <a:r>
                        <a:rPr lang="zh-TW" altLang="en-US" sz="2400" dirty="0">
                          <a:latin typeface="標楷體" panose="03000509000000000000" pitchFamily="65" charset="-120"/>
                          <a:ea typeface="標楷體" panose="03000509000000000000" pitchFamily="65" charset="-120"/>
                        </a:rPr>
                        <a:t>、</a:t>
                      </a:r>
                      <a:r>
                        <a:rPr lang="zh-TW" altLang="en-US" sz="2400" kern="1200" dirty="0">
                          <a:effectLst/>
                          <a:latin typeface="標楷體" panose="03000509000000000000" pitchFamily="65" charset="-120"/>
                          <a:ea typeface="標楷體" panose="03000509000000000000" pitchFamily="65" charset="-120"/>
                        </a:rPr>
                        <a:t>周欣佳</a:t>
                      </a:r>
                      <a:endParaRPr lang="zh-TW" altLang="en-US" sz="2400" b="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xmlns="" val="3878024600"/>
                  </a:ext>
                </a:extLst>
              </a:tr>
              <a:tr h="540000">
                <a:tc>
                  <a:txBody>
                    <a:bodyPr/>
                    <a:lstStyle/>
                    <a:p>
                      <a:pPr algn="ctr"/>
                      <a:r>
                        <a:rPr lang="zh-TW" altLang="en-US" sz="2400" kern="1200" dirty="0">
                          <a:effectLst/>
                          <a:latin typeface="標楷體" panose="03000509000000000000" pitchFamily="65" charset="-120"/>
                          <a:ea typeface="標楷體" panose="03000509000000000000" pitchFamily="65" charset="-120"/>
                        </a:rPr>
                        <a:t>韓語文教材教法</a:t>
                      </a:r>
                      <a:endParaRPr lang="zh-TW" altLang="en-US" sz="2400" b="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400" kern="1200" dirty="0">
                          <a:effectLst/>
                          <a:latin typeface="標楷體" panose="03000509000000000000" pitchFamily="65" charset="-120"/>
                          <a:ea typeface="標楷體" panose="03000509000000000000" pitchFamily="65" charset="-120"/>
                        </a:rPr>
                        <a:t>鍾長志教授</a:t>
                      </a:r>
                      <a:endParaRPr lang="zh-TW" altLang="en-US" sz="2400" b="0" dirty="0">
                        <a:latin typeface="標楷體" panose="03000509000000000000" pitchFamily="65" charset="-120"/>
                        <a:ea typeface="標楷體" panose="03000509000000000000" pitchFamily="65" charset="-120"/>
                      </a:endParaRPr>
                    </a:p>
                  </a:txBody>
                  <a:tcPr anchor="ctr"/>
                </a:tc>
                <a:tc>
                  <a:txBody>
                    <a:bodyPr/>
                    <a:lstStyle/>
                    <a:p>
                      <a:r>
                        <a:rPr lang="zh-TW" altLang="en-US" sz="2400" kern="1200" dirty="0">
                          <a:effectLst/>
                          <a:latin typeface="標楷體" panose="03000509000000000000" pitchFamily="65" charset="-120"/>
                          <a:ea typeface="標楷體" panose="03000509000000000000" pitchFamily="65" charset="-120"/>
                        </a:rPr>
                        <a:t>扈貞煥</a:t>
                      </a:r>
                      <a:endParaRPr lang="zh-TW" altLang="en-US" sz="2400" b="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xmlns="" val="4215572849"/>
                  </a:ext>
                </a:extLst>
              </a:tr>
              <a:tr h="540000">
                <a:tc>
                  <a:txBody>
                    <a:bodyPr/>
                    <a:lstStyle/>
                    <a:p>
                      <a:pPr algn="ctr"/>
                      <a:r>
                        <a:rPr lang="zh-TW" altLang="en-US" sz="2400" kern="1200" dirty="0">
                          <a:effectLst/>
                          <a:latin typeface="標楷體" panose="03000509000000000000" pitchFamily="65" charset="-120"/>
                          <a:ea typeface="標楷體" panose="03000509000000000000" pitchFamily="65" charset="-120"/>
                        </a:rPr>
                        <a:t>法語文教材教法</a:t>
                      </a:r>
                      <a:endParaRPr lang="zh-TW" altLang="en-US" sz="2400" b="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400" kern="1200" dirty="0">
                          <a:effectLst/>
                          <a:latin typeface="標楷體" panose="03000509000000000000" pitchFamily="65" charset="-120"/>
                          <a:ea typeface="標楷體" panose="03000509000000000000" pitchFamily="65" charset="-120"/>
                        </a:rPr>
                        <a:t>阮若缺教授</a:t>
                      </a:r>
                      <a:endParaRPr lang="zh-TW" altLang="en-US" sz="2400" b="0" dirty="0">
                        <a:latin typeface="標楷體" panose="03000509000000000000" pitchFamily="65" charset="-120"/>
                        <a:ea typeface="標楷體" panose="03000509000000000000" pitchFamily="65" charset="-120"/>
                      </a:endParaRPr>
                    </a:p>
                  </a:txBody>
                  <a:tcPr anchor="ctr"/>
                </a:tc>
                <a:tc>
                  <a:txBody>
                    <a:bodyPr/>
                    <a:lstStyle/>
                    <a:p>
                      <a:r>
                        <a:rPr lang="zh-TW" altLang="en-US" sz="2400" kern="1200" dirty="0">
                          <a:effectLst/>
                          <a:latin typeface="標楷體" panose="03000509000000000000" pitchFamily="65" charset="-120"/>
                          <a:ea typeface="標楷體" panose="03000509000000000000" pitchFamily="65" charset="-120"/>
                        </a:rPr>
                        <a:t>周瑩琪</a:t>
                      </a:r>
                      <a:r>
                        <a:rPr lang="zh-TW" altLang="en-US" sz="2400" dirty="0">
                          <a:latin typeface="標楷體" panose="03000509000000000000" pitchFamily="65" charset="-120"/>
                          <a:ea typeface="標楷體" panose="03000509000000000000" pitchFamily="65" charset="-120"/>
                        </a:rPr>
                        <a:t>、</a:t>
                      </a:r>
                      <a:r>
                        <a:rPr lang="zh-TW" altLang="en-US" sz="2400" kern="1200" dirty="0">
                          <a:effectLst/>
                          <a:latin typeface="標楷體" panose="03000509000000000000" pitchFamily="65" charset="-120"/>
                          <a:ea typeface="標楷體" panose="03000509000000000000" pitchFamily="65" charset="-120"/>
                        </a:rPr>
                        <a:t>黃馨逸</a:t>
                      </a:r>
                      <a:r>
                        <a:rPr lang="zh-TW" altLang="en-US" sz="2400" dirty="0">
                          <a:latin typeface="標楷體" panose="03000509000000000000" pitchFamily="65" charset="-120"/>
                          <a:ea typeface="標楷體" panose="03000509000000000000" pitchFamily="65" charset="-120"/>
                        </a:rPr>
                        <a:t>、</a:t>
                      </a:r>
                      <a:r>
                        <a:rPr lang="zh-TW" altLang="en-US" sz="2400" kern="1200" dirty="0">
                          <a:effectLst/>
                          <a:latin typeface="標楷體" panose="03000509000000000000" pitchFamily="65" charset="-120"/>
                          <a:ea typeface="標楷體" panose="03000509000000000000" pitchFamily="65" charset="-120"/>
                        </a:rPr>
                        <a:t>藍一俐</a:t>
                      </a:r>
                      <a:endParaRPr lang="zh-TW" altLang="en-US" sz="2400" b="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xmlns="" val="2296549704"/>
                  </a:ext>
                </a:extLst>
              </a:tr>
              <a:tr h="540000">
                <a:tc>
                  <a:txBody>
                    <a:bodyPr/>
                    <a:lstStyle/>
                    <a:p>
                      <a:pPr algn="ctr"/>
                      <a:r>
                        <a:rPr lang="zh-TW" altLang="en-US" sz="2400" kern="1200" dirty="0">
                          <a:effectLst/>
                          <a:latin typeface="標楷體" panose="03000509000000000000" pitchFamily="65" charset="-120"/>
                          <a:ea typeface="標楷體" panose="03000509000000000000" pitchFamily="65" charset="-120"/>
                        </a:rPr>
                        <a:t>德語文教材教法</a:t>
                      </a:r>
                      <a:endParaRPr lang="zh-TW" altLang="en-US" sz="2400" b="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400" kern="1200" dirty="0">
                          <a:effectLst/>
                          <a:latin typeface="標楷體" panose="03000509000000000000" pitchFamily="65" charset="-120"/>
                          <a:ea typeface="標楷體" panose="03000509000000000000" pitchFamily="65" charset="-120"/>
                        </a:rPr>
                        <a:t>黃靖時教授</a:t>
                      </a:r>
                      <a:endParaRPr lang="zh-TW" altLang="en-US" sz="2400" b="0" dirty="0">
                        <a:latin typeface="標楷體" panose="03000509000000000000" pitchFamily="65" charset="-120"/>
                        <a:ea typeface="標楷體" panose="03000509000000000000" pitchFamily="65" charset="-120"/>
                      </a:endParaRPr>
                    </a:p>
                  </a:txBody>
                  <a:tcPr anchor="ctr"/>
                </a:tc>
                <a:tc>
                  <a:txBody>
                    <a:bodyPr/>
                    <a:lstStyle/>
                    <a:p>
                      <a:r>
                        <a:rPr lang="zh-TW" altLang="en-US" sz="2400" kern="1200" dirty="0">
                          <a:effectLst/>
                          <a:latin typeface="標楷體" panose="03000509000000000000" pitchFamily="65" charset="-120"/>
                          <a:ea typeface="標楷體" panose="03000509000000000000" pitchFamily="65" charset="-120"/>
                        </a:rPr>
                        <a:t>鄭欣怡</a:t>
                      </a:r>
                      <a:r>
                        <a:rPr lang="zh-TW" altLang="en-US" sz="2400" dirty="0">
                          <a:latin typeface="標楷體" panose="03000509000000000000" pitchFamily="65" charset="-120"/>
                          <a:ea typeface="標楷體" panose="03000509000000000000" pitchFamily="65" charset="-120"/>
                        </a:rPr>
                        <a:t>、</a:t>
                      </a:r>
                      <a:r>
                        <a:rPr lang="zh-TW" altLang="en-US" sz="2400" kern="1200" dirty="0">
                          <a:effectLst/>
                          <a:latin typeface="標楷體" panose="03000509000000000000" pitchFamily="65" charset="-120"/>
                          <a:ea typeface="標楷體" panose="03000509000000000000" pitchFamily="65" charset="-120"/>
                        </a:rPr>
                        <a:t>廖揆祥</a:t>
                      </a:r>
                      <a:r>
                        <a:rPr lang="zh-TW" altLang="en-US" sz="2400" dirty="0">
                          <a:latin typeface="標楷體" panose="03000509000000000000" pitchFamily="65" charset="-120"/>
                          <a:ea typeface="標楷體" panose="03000509000000000000" pitchFamily="65" charset="-120"/>
                        </a:rPr>
                        <a:t>、</a:t>
                      </a:r>
                      <a:r>
                        <a:rPr lang="zh-TW" altLang="en-US" sz="2400" kern="1200" dirty="0">
                          <a:effectLst/>
                          <a:latin typeface="標楷體" panose="03000509000000000000" pitchFamily="65" charset="-120"/>
                          <a:ea typeface="標楷體" panose="03000509000000000000" pitchFamily="65" charset="-120"/>
                        </a:rPr>
                        <a:t>陳姿君</a:t>
                      </a:r>
                      <a:r>
                        <a:rPr lang="zh-TW" altLang="en-US" sz="2400" dirty="0">
                          <a:latin typeface="標楷體" panose="03000509000000000000" pitchFamily="65" charset="-120"/>
                          <a:ea typeface="標楷體" panose="03000509000000000000" pitchFamily="65" charset="-120"/>
                        </a:rPr>
                        <a:t>、</a:t>
                      </a:r>
                      <a:r>
                        <a:rPr lang="zh-TW" altLang="en-US" sz="2400" kern="1200" dirty="0">
                          <a:effectLst/>
                          <a:latin typeface="標楷體" panose="03000509000000000000" pitchFamily="65" charset="-120"/>
                          <a:ea typeface="標楷體" panose="03000509000000000000" pitchFamily="65" charset="-120"/>
                        </a:rPr>
                        <a:t>萬壹遵</a:t>
                      </a:r>
                      <a:endParaRPr lang="zh-TW" altLang="en-US" sz="2400" b="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xmlns="" val="3629507284"/>
                  </a:ext>
                </a:extLst>
              </a:tr>
              <a:tr h="540000">
                <a:tc>
                  <a:txBody>
                    <a:bodyPr/>
                    <a:lstStyle/>
                    <a:p>
                      <a:pPr algn="ctr"/>
                      <a:r>
                        <a:rPr lang="zh-TW" altLang="en-US" sz="2400" dirty="0">
                          <a:latin typeface="標楷體" panose="03000509000000000000" pitchFamily="65" charset="-120"/>
                          <a:ea typeface="標楷體" panose="03000509000000000000" pitchFamily="65" charset="-120"/>
                        </a:rPr>
                        <a:t>西班牙語文教材教法</a:t>
                      </a:r>
                      <a:endParaRPr lang="zh-TW" altLang="en-US" sz="2400" b="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400" dirty="0">
                          <a:latin typeface="標楷體" panose="03000509000000000000" pitchFamily="65" charset="-120"/>
                          <a:ea typeface="標楷體" panose="03000509000000000000" pitchFamily="65" charset="-120"/>
                        </a:rPr>
                        <a:t>曾麗蓉教授</a:t>
                      </a:r>
                      <a:endParaRPr lang="zh-TW" altLang="en-US" sz="2400" b="0" dirty="0">
                        <a:latin typeface="標楷體" panose="03000509000000000000" pitchFamily="65" charset="-120"/>
                        <a:ea typeface="標楷體" panose="03000509000000000000" pitchFamily="65" charset="-120"/>
                      </a:endParaRPr>
                    </a:p>
                  </a:txBody>
                  <a:tcPr anchor="ctr"/>
                </a:tc>
                <a:tc>
                  <a:txBody>
                    <a:bodyPr/>
                    <a:lstStyle/>
                    <a:p>
                      <a:r>
                        <a:rPr lang="zh-TW" altLang="en-US" sz="2400" dirty="0">
                          <a:latin typeface="標楷體" panose="03000509000000000000" pitchFamily="65" charset="-120"/>
                          <a:ea typeface="標楷體" panose="03000509000000000000" pitchFamily="65" charset="-120"/>
                        </a:rPr>
                        <a:t>林姿如、林麗涒、黃悅華</a:t>
                      </a:r>
                      <a:endParaRPr lang="zh-TW" altLang="en-US" sz="2400" b="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xmlns="" val="1546900938"/>
                  </a:ext>
                </a:extLst>
              </a:tr>
              <a:tr h="540000">
                <a:tc>
                  <a:txBody>
                    <a:bodyPr/>
                    <a:lstStyle/>
                    <a:p>
                      <a:pPr algn="ctr"/>
                      <a:r>
                        <a:rPr lang="zh-TW" altLang="en-US" sz="2400" dirty="0">
                          <a:latin typeface="標楷體" panose="03000509000000000000" pitchFamily="65" charset="-120"/>
                          <a:ea typeface="標楷體" panose="03000509000000000000" pitchFamily="65" charset="-120"/>
                        </a:rPr>
                        <a:t>義大利語文教材教法</a:t>
                      </a:r>
                      <a:endParaRPr lang="zh-TW" altLang="en-US" sz="2400" b="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400" dirty="0">
                          <a:latin typeface="標楷體" panose="03000509000000000000" pitchFamily="65" charset="-120"/>
                          <a:ea typeface="標楷體" panose="03000509000000000000" pitchFamily="65" charset="-120"/>
                        </a:rPr>
                        <a:t>張孟仁教授</a:t>
                      </a:r>
                      <a:endParaRPr lang="zh-TW" altLang="en-US" sz="2400" b="0" dirty="0">
                        <a:latin typeface="標楷體" panose="03000509000000000000" pitchFamily="65" charset="-120"/>
                        <a:ea typeface="標楷體" panose="03000509000000000000" pitchFamily="65" charset="-120"/>
                      </a:endParaRPr>
                    </a:p>
                  </a:txBody>
                  <a:tcPr anchor="ctr"/>
                </a:tc>
                <a:tc>
                  <a:txBody>
                    <a:bodyPr/>
                    <a:lstStyle/>
                    <a:p>
                      <a:r>
                        <a:rPr lang="zh-TW" altLang="en-US" sz="2400" dirty="0">
                          <a:latin typeface="標楷體" panose="03000509000000000000" pitchFamily="65" charset="-120"/>
                          <a:ea typeface="標楷體" panose="03000509000000000000" pitchFamily="65" charset="-120"/>
                        </a:rPr>
                        <a:t>陳奕廷、吳若楠</a:t>
                      </a:r>
                      <a:endParaRPr lang="zh-TW" altLang="en-US" sz="2400" b="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xmlns="" val="255092340"/>
                  </a:ext>
                </a:extLst>
              </a:tr>
              <a:tr h="540000">
                <a:tc>
                  <a:txBody>
                    <a:bodyPr/>
                    <a:lstStyle/>
                    <a:p>
                      <a:pPr algn="ctr"/>
                      <a:r>
                        <a:rPr lang="zh-TW" altLang="en-US" sz="2400" dirty="0">
                          <a:latin typeface="標楷體" panose="03000509000000000000" pitchFamily="65" charset="-120"/>
                          <a:ea typeface="標楷體" panose="03000509000000000000" pitchFamily="65" charset="-120"/>
                        </a:rPr>
                        <a:t>俄語文教材教法</a:t>
                      </a:r>
                      <a:endParaRPr lang="zh-TW" altLang="en-US" sz="2400" b="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400" dirty="0">
                          <a:latin typeface="標楷體" panose="03000509000000000000" pitchFamily="65" charset="-120"/>
                          <a:ea typeface="標楷體" panose="03000509000000000000" pitchFamily="65" charset="-120"/>
                        </a:rPr>
                        <a:t>鄢定嘉教授</a:t>
                      </a:r>
                      <a:endParaRPr lang="zh-TW" altLang="en-US" sz="2400" b="0" dirty="0">
                        <a:latin typeface="標楷體" panose="03000509000000000000" pitchFamily="65" charset="-120"/>
                        <a:ea typeface="標楷體" panose="03000509000000000000" pitchFamily="65" charset="-120"/>
                      </a:endParaRPr>
                    </a:p>
                  </a:txBody>
                  <a:tcPr anchor="ctr"/>
                </a:tc>
                <a:tc>
                  <a:txBody>
                    <a:bodyPr/>
                    <a:lstStyle/>
                    <a:p>
                      <a:r>
                        <a:rPr lang="zh-TW" altLang="en-US" sz="2400" dirty="0">
                          <a:latin typeface="標楷體" panose="03000509000000000000" pitchFamily="65" charset="-120"/>
                          <a:ea typeface="標楷體" panose="03000509000000000000" pitchFamily="65" charset="-120"/>
                        </a:rPr>
                        <a:t>葉相林、吳佳靜、張瑞承</a:t>
                      </a:r>
                      <a:endParaRPr lang="zh-TW" altLang="en-US" sz="2400" b="0"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xmlns="" val="1871069312"/>
                  </a:ext>
                </a:extLst>
              </a:tr>
            </a:tbl>
          </a:graphicData>
        </a:graphic>
      </p:graphicFrame>
    </p:spTree>
    <p:extLst>
      <p:ext uri="{BB962C8B-B14F-4D97-AF65-F5344CB8AC3E}">
        <p14:creationId xmlns:p14="http://schemas.microsoft.com/office/powerpoint/2010/main" val="494114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9332889-9EAA-4E90-82D3-D693368B315C}"/>
              </a:ext>
            </a:extLst>
          </p:cNvPr>
          <p:cNvSpPr>
            <a:spLocks noGrp="1"/>
          </p:cNvSpPr>
          <p:nvPr>
            <p:ph type="title"/>
          </p:nvPr>
        </p:nvSpPr>
        <p:spPr/>
        <p:txBody>
          <a:bodyPr/>
          <a:lstStyle/>
          <a:p>
            <a:pPr algn="ctr"/>
            <a:r>
              <a:rPr lang="zh-TW" altLang="en-US" dirty="0"/>
              <a:t>國際教育</a:t>
            </a:r>
          </a:p>
        </p:txBody>
      </p:sp>
      <p:sp>
        <p:nvSpPr>
          <p:cNvPr id="3" name="內容版面配置區 2">
            <a:extLst>
              <a:ext uri="{FF2B5EF4-FFF2-40B4-BE49-F238E27FC236}">
                <a16:creationId xmlns:a16="http://schemas.microsoft.com/office/drawing/2014/main" xmlns="" id="{17D503C2-EA00-4846-BEB1-063E4561FA02}"/>
              </a:ext>
            </a:extLst>
          </p:cNvPr>
          <p:cNvSpPr>
            <a:spLocks noGrp="1"/>
          </p:cNvSpPr>
          <p:nvPr>
            <p:ph idx="1"/>
          </p:nvPr>
        </p:nvSpPr>
        <p:spPr/>
        <p:txBody>
          <a:bodyPr>
            <a:normAutofit lnSpcReduction="10000"/>
          </a:bodyPr>
          <a:lstStyle/>
          <a:p>
            <a:r>
              <a:rPr lang="zh-TW" altLang="en-US" sz="3600" dirty="0">
                <a:highlight>
                  <a:srgbClr val="FFFF00"/>
                </a:highlight>
              </a:rPr>
              <a:t>外</a:t>
            </a:r>
            <a:r>
              <a:rPr lang="zh-TW" altLang="en-US" sz="3600" dirty="0"/>
              <a:t>語力</a:t>
            </a:r>
            <a:r>
              <a:rPr lang="zh-TW" altLang="en-US" sz="3600" dirty="0">
                <a:solidFill>
                  <a:srgbClr val="FF0000"/>
                </a:solidFill>
              </a:rPr>
              <a:t>非常、非常、非常重要</a:t>
            </a:r>
            <a:r>
              <a:rPr lang="zh-TW" altLang="en-US" sz="3600" dirty="0"/>
              <a:t>：</a:t>
            </a:r>
            <a:r>
              <a:rPr lang="zh-TW" altLang="en-US" sz="3600" dirty="0">
                <a:solidFill>
                  <a:srgbClr val="FF0000"/>
                </a:solidFill>
              </a:rPr>
              <a:t>如何將台灣努力達成</a:t>
            </a:r>
            <a:r>
              <a:rPr lang="en-US" altLang="zh-TW" sz="3600" dirty="0">
                <a:solidFill>
                  <a:srgbClr val="FF0000"/>
                </a:solidFill>
              </a:rPr>
              <a:t>SDGs</a:t>
            </a:r>
            <a:r>
              <a:rPr lang="zh-TW" altLang="en-US" sz="3600" dirty="0">
                <a:solidFill>
                  <a:srgbClr val="FF0000"/>
                </a:solidFill>
              </a:rPr>
              <a:t>的作法透過通順達意的英文分享給全世界</a:t>
            </a:r>
            <a:r>
              <a:rPr lang="zh-TW" altLang="en-US" sz="3600" dirty="0"/>
              <a:t>？</a:t>
            </a:r>
            <a:endParaRPr lang="en-US" altLang="zh-TW" sz="3600" dirty="0"/>
          </a:p>
          <a:p>
            <a:endParaRPr lang="en-US" altLang="zh-TW" sz="3600" dirty="0">
              <a:solidFill>
                <a:srgbClr val="FF0000"/>
              </a:solidFill>
            </a:endParaRPr>
          </a:p>
          <a:p>
            <a:r>
              <a:rPr lang="zh-TW" altLang="en-US" sz="3600" dirty="0">
                <a:highlight>
                  <a:srgbClr val="FFFF00"/>
                </a:highlight>
              </a:rPr>
              <a:t>外</a:t>
            </a:r>
            <a:r>
              <a:rPr lang="zh-TW" altLang="en-US" sz="3600" dirty="0"/>
              <a:t>文老師</a:t>
            </a:r>
            <a:r>
              <a:rPr lang="en-US" altLang="zh-TW" sz="3600" dirty="0"/>
              <a:t>+</a:t>
            </a:r>
            <a:r>
              <a:rPr lang="zh-TW" altLang="en-US" sz="3600" dirty="0">
                <a:solidFill>
                  <a:srgbClr val="FF0000"/>
                </a:solidFill>
              </a:rPr>
              <a:t>學科老師</a:t>
            </a:r>
            <a:r>
              <a:rPr lang="en-US" altLang="zh-TW" sz="3600" dirty="0"/>
              <a:t>(</a:t>
            </a:r>
            <a:r>
              <a:rPr lang="zh-TW" altLang="en-US" sz="3600" dirty="0">
                <a:solidFill>
                  <a:srgbClr val="FF0000"/>
                </a:solidFill>
              </a:rPr>
              <a:t>跨領域</a:t>
            </a:r>
            <a:r>
              <a:rPr lang="en-US" altLang="zh-TW" sz="3600" dirty="0">
                <a:solidFill>
                  <a:srgbClr val="FF0000"/>
                </a:solidFill>
              </a:rPr>
              <a:t>/</a:t>
            </a:r>
            <a:r>
              <a:rPr lang="zh-TW" altLang="en-US" sz="3600" dirty="0">
                <a:solidFill>
                  <a:srgbClr val="FF0000"/>
                </a:solidFill>
              </a:rPr>
              <a:t>議題</a:t>
            </a:r>
            <a:r>
              <a:rPr lang="en-US" altLang="zh-TW" sz="3600" dirty="0"/>
              <a:t>)=</a:t>
            </a:r>
            <a:r>
              <a:rPr lang="zh-TW" altLang="en-US" sz="3600" dirty="0"/>
              <a:t>國際教育的</a:t>
            </a:r>
            <a:r>
              <a:rPr lang="zh-TW" altLang="en-US" sz="3600" dirty="0">
                <a:solidFill>
                  <a:srgbClr val="FF0000"/>
                </a:solidFill>
              </a:rPr>
              <a:t>推手</a:t>
            </a:r>
            <a:endParaRPr lang="en-US" altLang="zh-TW" sz="3600" dirty="0">
              <a:solidFill>
                <a:srgbClr val="FF0000"/>
              </a:solidFill>
            </a:endParaRPr>
          </a:p>
          <a:p>
            <a:endParaRPr lang="en-US" altLang="zh-TW" sz="3600" dirty="0">
              <a:solidFill>
                <a:srgbClr val="FF0000"/>
              </a:solidFill>
            </a:endParaRPr>
          </a:p>
          <a:p>
            <a:r>
              <a:rPr lang="zh-TW" altLang="en-US" sz="3600" dirty="0">
                <a:solidFill>
                  <a:srgbClr val="FF0000"/>
                </a:solidFill>
              </a:rPr>
              <a:t>各縣市應有</a:t>
            </a:r>
            <a:r>
              <a:rPr lang="zh-TW" altLang="en-US" sz="3600" dirty="0">
                <a:solidFill>
                  <a:srgbClr val="FF0000"/>
                </a:solidFill>
                <a:highlight>
                  <a:srgbClr val="FFFF00"/>
                </a:highlight>
              </a:rPr>
              <a:t>聘任專任二外教師</a:t>
            </a:r>
            <a:r>
              <a:rPr lang="zh-TW" altLang="en-US" sz="3600" dirty="0">
                <a:solidFill>
                  <a:srgbClr val="FF0000"/>
                </a:solidFill>
              </a:rPr>
              <a:t>的決心與作為，採</a:t>
            </a:r>
            <a:r>
              <a:rPr lang="zh-TW" altLang="en-US" sz="3600" dirty="0">
                <a:solidFill>
                  <a:srgbClr val="FF0000"/>
                </a:solidFill>
                <a:highlight>
                  <a:srgbClr val="FFFF00"/>
                </a:highlight>
              </a:rPr>
              <a:t>數校共聘一位教師</a:t>
            </a:r>
            <a:r>
              <a:rPr lang="zh-TW" altLang="en-US" sz="3600" dirty="0">
                <a:solidFill>
                  <a:srgbClr val="FF0000"/>
                </a:solidFill>
              </a:rPr>
              <a:t>巡迴教學的方式，為學生開另一扇窗，拓展國際視野！</a:t>
            </a:r>
            <a:endParaRPr lang="en-US" altLang="zh-TW" sz="3600" dirty="0">
              <a:solidFill>
                <a:srgbClr val="FF0000"/>
              </a:solidFill>
            </a:endParaRPr>
          </a:p>
          <a:p>
            <a:endParaRPr lang="en-US" altLang="zh-TW" sz="3600" dirty="0">
              <a:solidFill>
                <a:srgbClr val="FF0000"/>
              </a:solidFill>
            </a:endParaRPr>
          </a:p>
          <a:p>
            <a:endParaRPr lang="en-US" altLang="zh-TW" sz="3600" dirty="0"/>
          </a:p>
        </p:txBody>
      </p:sp>
    </p:spTree>
    <p:extLst>
      <p:ext uri="{BB962C8B-B14F-4D97-AF65-F5344CB8AC3E}">
        <p14:creationId xmlns:p14="http://schemas.microsoft.com/office/powerpoint/2010/main" val="2778594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9332889-9EAA-4E90-82D3-D693368B315C}"/>
              </a:ext>
            </a:extLst>
          </p:cNvPr>
          <p:cNvSpPr>
            <a:spLocks noGrp="1"/>
          </p:cNvSpPr>
          <p:nvPr>
            <p:ph type="title"/>
          </p:nvPr>
        </p:nvSpPr>
        <p:spPr/>
        <p:txBody>
          <a:bodyPr/>
          <a:lstStyle/>
          <a:p>
            <a:pPr algn="ctr"/>
            <a:r>
              <a:rPr lang="zh-TW" altLang="en-US" dirty="0"/>
              <a:t>國際教育：營造</a:t>
            </a:r>
            <a:r>
              <a:rPr lang="zh-TW" altLang="en-US" dirty="0">
                <a:solidFill>
                  <a:srgbClr val="FF0000"/>
                </a:solidFill>
              </a:rPr>
              <a:t>多贏</a:t>
            </a:r>
            <a:r>
              <a:rPr lang="zh-TW" altLang="en-US" dirty="0"/>
              <a:t>的局面</a:t>
            </a:r>
          </a:p>
        </p:txBody>
      </p:sp>
      <p:sp>
        <p:nvSpPr>
          <p:cNvPr id="3" name="內容版面配置區 2">
            <a:extLst>
              <a:ext uri="{FF2B5EF4-FFF2-40B4-BE49-F238E27FC236}">
                <a16:creationId xmlns:a16="http://schemas.microsoft.com/office/drawing/2014/main" xmlns="" id="{17D503C2-EA00-4846-BEB1-063E4561FA02}"/>
              </a:ext>
            </a:extLst>
          </p:cNvPr>
          <p:cNvSpPr>
            <a:spLocks noGrp="1"/>
          </p:cNvSpPr>
          <p:nvPr>
            <p:ph idx="1"/>
          </p:nvPr>
        </p:nvSpPr>
        <p:spPr/>
        <p:txBody>
          <a:bodyPr>
            <a:normAutofit/>
          </a:bodyPr>
          <a:lstStyle/>
          <a:p>
            <a:r>
              <a:rPr lang="zh-TW" altLang="zh-TW" b="1" dirty="0"/>
              <a:t>高中上傳「學習歷程」 私校拚很大</a:t>
            </a:r>
            <a:endParaRPr lang="zh-TW" altLang="zh-TW" dirty="0"/>
          </a:p>
          <a:p>
            <a:r>
              <a:rPr lang="en-US" altLang="zh-TW" sz="1800" dirty="0"/>
              <a:t>2020-07-06 00:11 </a:t>
            </a:r>
            <a:r>
              <a:rPr lang="zh-TW" altLang="zh-TW" sz="1800" dirty="0"/>
              <a:t>聯合報</a:t>
            </a:r>
            <a:r>
              <a:rPr lang="en-US" altLang="zh-TW" sz="1800" dirty="0"/>
              <a:t> / </a:t>
            </a:r>
            <a:r>
              <a:rPr lang="zh-TW" altLang="zh-TW" sz="1800" dirty="0"/>
              <a:t>記者</a:t>
            </a:r>
            <a:r>
              <a:rPr lang="en-US" altLang="zh-TW" sz="1800" u="sng" dirty="0" err="1">
                <a:hlinkClick r:id="rId2"/>
              </a:rPr>
              <a:t>潘乃欣</a:t>
            </a:r>
            <a:r>
              <a:rPr lang="zh-TW" altLang="zh-TW" sz="1800" dirty="0"/>
              <a:t>／台北報導教育部</a:t>
            </a:r>
            <a:endParaRPr lang="en-US" altLang="zh-TW" sz="1800" dirty="0"/>
          </a:p>
          <a:p>
            <a:r>
              <a:rPr lang="zh-TW" altLang="zh-TW" dirty="0"/>
              <a:t>一</a:t>
            </a:r>
            <a:r>
              <a:rPr lang="en-US" altLang="zh-TW" dirty="0"/>
              <a:t>○</a:t>
            </a:r>
            <a:r>
              <a:rPr lang="zh-TW" altLang="zh-TW" dirty="0"/>
              <a:t>八學年起高中生要</a:t>
            </a:r>
            <a:r>
              <a:rPr lang="zh-TW" altLang="zh-TW" dirty="0">
                <a:solidFill>
                  <a:srgbClr val="FF0000"/>
                </a:solidFill>
              </a:rPr>
              <a:t>建置「學習歷程檔案</a:t>
            </a:r>
            <a:r>
              <a:rPr lang="zh-TW" altLang="zh-TW" dirty="0"/>
              <a:t>」，每學年須上傳至多六件學習成果到</a:t>
            </a:r>
            <a:r>
              <a:rPr lang="en-US" altLang="zh-TW" dirty="0" err="1">
                <a:hlinkClick r:id="rId3"/>
              </a:rPr>
              <a:t>教育部</a:t>
            </a:r>
            <a:r>
              <a:rPr lang="zh-TW" altLang="zh-TW" dirty="0"/>
              <a:t>平台，攸關未來升學成績。國教署近日釋出上學期全台高中生預先上傳情形，不少私立明星學校高一學生上傳率近百分之百，高於公校，作品數也高於規定上限。</a:t>
            </a:r>
          </a:p>
          <a:p>
            <a:r>
              <a:rPr lang="zh-TW" altLang="zh-TW" dirty="0"/>
              <a:t>學習歷程應建置項目包括基本資料、修課紀錄、</a:t>
            </a:r>
            <a:r>
              <a:rPr lang="zh-TW" altLang="zh-TW" dirty="0">
                <a:solidFill>
                  <a:srgbClr val="FF0000"/>
                </a:solidFill>
              </a:rPr>
              <a:t>學習成果、多元表現四項</a:t>
            </a:r>
            <a:r>
              <a:rPr lang="zh-TW" altLang="zh-TW" dirty="0"/>
              <a:t>。「學習成果」要經教師認證，學生可上傳多件作品，再由各校每學年挑選至多六件到教育部平台；「多元表現」每學年至多挑選十件上傳。</a:t>
            </a:r>
          </a:p>
          <a:p>
            <a:endParaRPr lang="zh-TW" altLang="zh-TW" dirty="0"/>
          </a:p>
        </p:txBody>
      </p:sp>
    </p:spTree>
    <p:extLst>
      <p:ext uri="{BB962C8B-B14F-4D97-AF65-F5344CB8AC3E}">
        <p14:creationId xmlns:p14="http://schemas.microsoft.com/office/powerpoint/2010/main" val="3914186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190CB507-AC3A-4DB9-ACBE-82FB3C37777F}"/>
              </a:ext>
            </a:extLst>
          </p:cNvPr>
          <p:cNvPicPr>
            <a:picLocks noChangeAspect="1"/>
          </p:cNvPicPr>
          <p:nvPr/>
        </p:nvPicPr>
        <p:blipFill>
          <a:blip r:embed="rId2"/>
          <a:stretch>
            <a:fillRect/>
          </a:stretch>
        </p:blipFill>
        <p:spPr>
          <a:xfrm>
            <a:off x="1125415" y="661181"/>
            <a:ext cx="9734843" cy="5528603"/>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筆跡 1">
                <a:extLst>
                  <a:ext uri="{FF2B5EF4-FFF2-40B4-BE49-F238E27FC236}">
                    <a16:creationId xmlns:a16="http://schemas.microsoft.com/office/drawing/2014/main" xmlns="" id="{68624158-78EE-425E-82F5-7DFCA269AC02}"/>
                  </a:ext>
                </a:extLst>
              </p14:cNvPr>
              <p14:cNvContentPartPr/>
              <p14:nvPr/>
            </p14:nvContentPartPr>
            <p14:xfrm>
              <a:off x="2110265" y="4241548"/>
              <a:ext cx="1097640" cy="91800"/>
            </p14:xfrm>
          </p:contentPart>
        </mc:Choice>
        <mc:Fallback xmlns="">
          <p:pic>
            <p:nvPicPr>
              <p:cNvPr id="2" name="筆跡 1">
                <a:extLst>
                  <a:ext uri="{FF2B5EF4-FFF2-40B4-BE49-F238E27FC236}">
                    <a16:creationId xmlns:a16="http://schemas.microsoft.com/office/drawing/2014/main" id="{68624158-78EE-425E-82F5-7DFCA269AC02}"/>
                  </a:ext>
                </a:extLst>
              </p:cNvPr>
              <p:cNvPicPr/>
              <p:nvPr/>
            </p:nvPicPr>
            <p:blipFill>
              <a:blip r:embed="rId4"/>
              <a:stretch>
                <a:fillRect/>
              </a:stretch>
            </p:blipFill>
            <p:spPr>
              <a:xfrm>
                <a:off x="2074265" y="4169548"/>
                <a:ext cx="1169280" cy="235440"/>
              </a:xfrm>
              <a:prstGeom prst="rect">
                <a:avLst/>
              </a:prstGeom>
            </p:spPr>
          </p:pic>
        </mc:Fallback>
      </mc:AlternateContent>
    </p:spTree>
    <p:extLst>
      <p:ext uri="{BB962C8B-B14F-4D97-AF65-F5344CB8AC3E}">
        <p14:creationId xmlns:p14="http://schemas.microsoft.com/office/powerpoint/2010/main" val="3627589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9B5EE2ED-9BC4-4C85-8E53-F8976508F281}"/>
              </a:ext>
            </a:extLst>
          </p:cNvPr>
          <p:cNvPicPr>
            <a:picLocks noChangeAspect="1"/>
          </p:cNvPicPr>
          <p:nvPr/>
        </p:nvPicPr>
        <p:blipFill>
          <a:blip r:embed="rId2"/>
          <a:stretch>
            <a:fillRect/>
          </a:stretch>
        </p:blipFill>
        <p:spPr>
          <a:xfrm>
            <a:off x="1415056" y="407963"/>
            <a:ext cx="8995035" cy="5841609"/>
          </a:xfrm>
          <a:prstGeom prst="rect">
            <a:avLst/>
          </a:prstGeom>
        </p:spPr>
      </p:pic>
    </p:spTree>
    <p:extLst>
      <p:ext uri="{BB962C8B-B14F-4D97-AF65-F5344CB8AC3E}">
        <p14:creationId xmlns:p14="http://schemas.microsoft.com/office/powerpoint/2010/main" val="3741865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92D49792-3D52-44CB-B3D9-DFBAC336BCD7}"/>
              </a:ext>
            </a:extLst>
          </p:cNvPr>
          <p:cNvPicPr>
            <a:picLocks noChangeAspect="1"/>
          </p:cNvPicPr>
          <p:nvPr/>
        </p:nvPicPr>
        <p:blipFill>
          <a:blip r:embed="rId2"/>
          <a:stretch>
            <a:fillRect/>
          </a:stretch>
        </p:blipFill>
        <p:spPr>
          <a:xfrm>
            <a:off x="998806" y="422031"/>
            <a:ext cx="9973994" cy="5627077"/>
          </a:xfrm>
          <a:prstGeom prst="rect">
            <a:avLst/>
          </a:prstGeom>
        </p:spPr>
      </p:pic>
    </p:spTree>
    <p:extLst>
      <p:ext uri="{BB962C8B-B14F-4D97-AF65-F5344CB8AC3E}">
        <p14:creationId xmlns:p14="http://schemas.microsoft.com/office/powerpoint/2010/main" val="276264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932BB25D-12F6-4F99-86F2-05573E9058B1}"/>
              </a:ext>
            </a:extLst>
          </p:cNvPr>
          <p:cNvPicPr>
            <a:picLocks noChangeAspect="1"/>
          </p:cNvPicPr>
          <p:nvPr/>
        </p:nvPicPr>
        <p:blipFill>
          <a:blip r:embed="rId2"/>
          <a:stretch>
            <a:fillRect/>
          </a:stretch>
        </p:blipFill>
        <p:spPr>
          <a:xfrm>
            <a:off x="731520" y="422031"/>
            <a:ext cx="10030265" cy="5936565"/>
          </a:xfrm>
          <a:prstGeom prst="rect">
            <a:avLst/>
          </a:prstGeom>
        </p:spPr>
      </p:pic>
    </p:spTree>
    <p:extLst>
      <p:ext uri="{BB962C8B-B14F-4D97-AF65-F5344CB8AC3E}">
        <p14:creationId xmlns:p14="http://schemas.microsoft.com/office/powerpoint/2010/main" val="85684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9332889-9EAA-4E90-82D3-D693368B315C}"/>
              </a:ext>
            </a:extLst>
          </p:cNvPr>
          <p:cNvSpPr>
            <a:spLocks noGrp="1"/>
          </p:cNvSpPr>
          <p:nvPr>
            <p:ph type="title"/>
          </p:nvPr>
        </p:nvSpPr>
        <p:spPr/>
        <p:txBody>
          <a:bodyPr/>
          <a:lstStyle/>
          <a:p>
            <a:pPr algn="ctr"/>
            <a:r>
              <a:rPr lang="zh-TW" altLang="en-US" dirty="0"/>
              <a:t>國際教育</a:t>
            </a:r>
          </a:p>
        </p:txBody>
      </p:sp>
      <p:sp>
        <p:nvSpPr>
          <p:cNvPr id="3" name="內容版面配置區 2">
            <a:extLst>
              <a:ext uri="{FF2B5EF4-FFF2-40B4-BE49-F238E27FC236}">
                <a16:creationId xmlns:a16="http://schemas.microsoft.com/office/drawing/2014/main" xmlns="" id="{17D503C2-EA00-4846-BEB1-063E4561FA02}"/>
              </a:ext>
            </a:extLst>
          </p:cNvPr>
          <p:cNvSpPr>
            <a:spLocks noGrp="1"/>
          </p:cNvSpPr>
          <p:nvPr>
            <p:ph idx="1"/>
          </p:nvPr>
        </p:nvSpPr>
        <p:spPr/>
        <p:txBody>
          <a:bodyPr>
            <a:normAutofit/>
          </a:bodyPr>
          <a:lstStyle/>
          <a:p>
            <a:r>
              <a:rPr lang="en-US" altLang="zh-TW" sz="4000" dirty="0"/>
              <a:t>In brief, </a:t>
            </a:r>
            <a:r>
              <a:rPr lang="zh-TW" altLang="en-US" sz="4000" dirty="0"/>
              <a:t>拓展國際視野、促進全球關懷</a:t>
            </a:r>
            <a:endParaRPr lang="en-US" altLang="zh-TW" sz="4000" dirty="0"/>
          </a:p>
          <a:p>
            <a:r>
              <a:rPr lang="en-US" altLang="zh-TW" sz="4000" dirty="0"/>
              <a:t>But…</a:t>
            </a:r>
            <a:r>
              <a:rPr lang="zh-TW" altLang="en-US" sz="4000" dirty="0">
                <a:solidFill>
                  <a:srgbClr val="FF0000"/>
                </a:solidFill>
              </a:rPr>
              <a:t>臺灣青少年的國際觀</a:t>
            </a:r>
            <a:r>
              <a:rPr lang="zh-TW" altLang="en-US" sz="4000" dirty="0"/>
              <a:t>？</a:t>
            </a:r>
          </a:p>
        </p:txBody>
      </p:sp>
    </p:spTree>
    <p:extLst>
      <p:ext uri="{BB962C8B-B14F-4D97-AF65-F5344CB8AC3E}">
        <p14:creationId xmlns:p14="http://schemas.microsoft.com/office/powerpoint/2010/main" val="627533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AE0306A0-306E-4DF9-8269-3A3608D799D9}"/>
              </a:ext>
            </a:extLst>
          </p:cNvPr>
          <p:cNvPicPr>
            <a:picLocks noChangeAspect="1"/>
          </p:cNvPicPr>
          <p:nvPr/>
        </p:nvPicPr>
        <p:blipFill>
          <a:blip r:embed="rId2"/>
          <a:stretch>
            <a:fillRect/>
          </a:stretch>
        </p:blipFill>
        <p:spPr>
          <a:xfrm>
            <a:off x="745588" y="436099"/>
            <a:ext cx="10424160" cy="5936566"/>
          </a:xfrm>
          <a:prstGeom prst="rect">
            <a:avLst/>
          </a:prstGeom>
        </p:spPr>
      </p:pic>
    </p:spTree>
    <p:extLst>
      <p:ext uri="{BB962C8B-B14F-4D97-AF65-F5344CB8AC3E}">
        <p14:creationId xmlns:p14="http://schemas.microsoft.com/office/powerpoint/2010/main" val="1626864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4C6AD356-4477-403E-8A24-E3B2AD846E9C}"/>
              </a:ext>
            </a:extLst>
          </p:cNvPr>
          <p:cNvPicPr>
            <a:picLocks noChangeAspect="1"/>
          </p:cNvPicPr>
          <p:nvPr/>
        </p:nvPicPr>
        <p:blipFill>
          <a:blip r:embed="rId2"/>
          <a:stretch>
            <a:fillRect/>
          </a:stretch>
        </p:blipFill>
        <p:spPr>
          <a:xfrm>
            <a:off x="886265" y="351692"/>
            <a:ext cx="10086535" cy="6133514"/>
          </a:xfrm>
          <a:prstGeom prst="rect">
            <a:avLst/>
          </a:prstGeom>
        </p:spPr>
      </p:pic>
    </p:spTree>
    <p:extLst>
      <p:ext uri="{BB962C8B-B14F-4D97-AF65-F5344CB8AC3E}">
        <p14:creationId xmlns:p14="http://schemas.microsoft.com/office/powerpoint/2010/main" val="973387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AEE9497C-9E8E-4ACB-8FAE-B04AB63B49BE}"/>
              </a:ext>
            </a:extLst>
          </p:cNvPr>
          <p:cNvPicPr>
            <a:picLocks noChangeAspect="1"/>
          </p:cNvPicPr>
          <p:nvPr/>
        </p:nvPicPr>
        <p:blipFill>
          <a:blip r:embed="rId2"/>
          <a:stretch>
            <a:fillRect/>
          </a:stretch>
        </p:blipFill>
        <p:spPr>
          <a:xfrm>
            <a:off x="773723" y="436098"/>
            <a:ext cx="10199077" cy="5866228"/>
          </a:xfrm>
          <a:prstGeom prst="rect">
            <a:avLst/>
          </a:prstGeom>
        </p:spPr>
      </p:pic>
    </p:spTree>
    <p:extLst>
      <p:ext uri="{BB962C8B-B14F-4D97-AF65-F5344CB8AC3E}">
        <p14:creationId xmlns:p14="http://schemas.microsoft.com/office/powerpoint/2010/main" val="4140006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7062522-BD06-41E6-B460-9FF39A6D0F6D}"/>
              </a:ext>
            </a:extLst>
          </p:cNvPr>
          <p:cNvSpPr>
            <a:spLocks noGrp="1"/>
          </p:cNvSpPr>
          <p:nvPr>
            <p:ph type="title"/>
          </p:nvPr>
        </p:nvSpPr>
        <p:spPr/>
        <p:txBody>
          <a:bodyPr>
            <a:normAutofit/>
          </a:bodyPr>
          <a:lstStyle/>
          <a:p>
            <a:pPr algn="ctr"/>
            <a:r>
              <a:rPr lang="en-US" altLang="zh-TW" dirty="0"/>
              <a:t>Bilingual Education</a:t>
            </a:r>
            <a:br>
              <a:rPr lang="en-US" altLang="zh-TW" dirty="0"/>
            </a:br>
            <a:r>
              <a:rPr lang="en-US" altLang="zh-TW" sz="3100" dirty="0">
                <a:hlinkClick r:id="rId2"/>
              </a:rPr>
              <a:t>https://en.wikipedia.org/wiki/Bilingual_education</a:t>
            </a:r>
            <a:endParaRPr lang="zh-TW" altLang="en-US" dirty="0"/>
          </a:p>
        </p:txBody>
      </p:sp>
      <p:sp>
        <p:nvSpPr>
          <p:cNvPr id="3" name="內容版面配置區 2">
            <a:extLst>
              <a:ext uri="{FF2B5EF4-FFF2-40B4-BE49-F238E27FC236}">
                <a16:creationId xmlns:a16="http://schemas.microsoft.com/office/drawing/2014/main" xmlns="" id="{DC359F01-A275-41C4-B122-DB6D0BEB05FF}"/>
              </a:ext>
            </a:extLst>
          </p:cNvPr>
          <p:cNvSpPr>
            <a:spLocks noGrp="1"/>
          </p:cNvSpPr>
          <p:nvPr>
            <p:ph idx="1"/>
          </p:nvPr>
        </p:nvSpPr>
        <p:spPr/>
        <p:txBody>
          <a:bodyPr>
            <a:normAutofit/>
          </a:bodyPr>
          <a:lstStyle/>
          <a:p>
            <a:r>
              <a:rPr lang="en-US" altLang="zh-TW" sz="3600" b="1" dirty="0"/>
              <a:t>Bilingual education</a:t>
            </a:r>
            <a:r>
              <a:rPr lang="en-US" altLang="zh-TW" sz="3600" dirty="0"/>
              <a:t> involves </a:t>
            </a:r>
            <a:r>
              <a:rPr lang="en-US" altLang="zh-TW" sz="3600" dirty="0">
                <a:solidFill>
                  <a:srgbClr val="FF0000"/>
                </a:solidFill>
              </a:rPr>
              <a:t>teaching academic content in </a:t>
            </a:r>
            <a:r>
              <a:rPr lang="en-US" altLang="zh-TW" sz="3600" dirty="0">
                <a:solidFill>
                  <a:srgbClr val="FF0000"/>
                </a:solidFill>
                <a:highlight>
                  <a:srgbClr val="FFFF00"/>
                </a:highlight>
              </a:rPr>
              <a:t>two languages</a:t>
            </a:r>
            <a:r>
              <a:rPr lang="en-US" altLang="zh-TW" sz="3600" dirty="0"/>
              <a:t>, in a native and secondary language with varying amounts of each language used in accordance with the program model. </a:t>
            </a:r>
          </a:p>
          <a:p>
            <a:r>
              <a:rPr lang="en-US" altLang="zh-TW" sz="3600" dirty="0"/>
              <a:t>Bilingual education refers to </a:t>
            </a:r>
            <a:r>
              <a:rPr lang="en-US" altLang="zh-TW" sz="3600" dirty="0">
                <a:solidFill>
                  <a:srgbClr val="FF0000"/>
                </a:solidFill>
              </a:rPr>
              <a:t>the utilization of </a:t>
            </a:r>
            <a:r>
              <a:rPr lang="en-US" altLang="zh-TW" sz="3600" dirty="0">
                <a:solidFill>
                  <a:srgbClr val="FF0000"/>
                </a:solidFill>
                <a:highlight>
                  <a:srgbClr val="FFFF00"/>
                </a:highlight>
              </a:rPr>
              <a:t>two languages</a:t>
            </a:r>
            <a:r>
              <a:rPr lang="en-US" altLang="zh-TW" sz="3600" dirty="0">
                <a:solidFill>
                  <a:srgbClr val="FF0000"/>
                </a:solidFill>
              </a:rPr>
              <a:t> as means of instruction for students </a:t>
            </a:r>
            <a:r>
              <a:rPr lang="en-US" altLang="zh-TW" sz="3600" dirty="0"/>
              <a:t>and considered part of or the entire school curriculum.</a:t>
            </a:r>
            <a:endParaRPr lang="zh-TW" altLang="en-US" sz="3600" dirty="0"/>
          </a:p>
        </p:txBody>
      </p:sp>
    </p:spTree>
    <p:extLst>
      <p:ext uri="{BB962C8B-B14F-4D97-AF65-F5344CB8AC3E}">
        <p14:creationId xmlns:p14="http://schemas.microsoft.com/office/powerpoint/2010/main" val="918262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ater cycle process on Earth - Scientific-插圖素材[55036238 ...">
            <a:extLst>
              <a:ext uri="{FF2B5EF4-FFF2-40B4-BE49-F238E27FC236}">
                <a16:creationId xmlns:a16="http://schemas.microsoft.com/office/drawing/2014/main" xmlns="" id="{BF8F66D1-45E6-48CC-A166-0AA50A258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710" y="500332"/>
            <a:ext cx="9816860" cy="605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560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552ED4E-3397-4707-833C-41CB7B39228F}"/>
              </a:ext>
            </a:extLst>
          </p:cNvPr>
          <p:cNvSpPr>
            <a:spLocks noGrp="1"/>
          </p:cNvSpPr>
          <p:nvPr>
            <p:ph type="title"/>
          </p:nvPr>
        </p:nvSpPr>
        <p:spPr/>
        <p:txBody>
          <a:bodyPr/>
          <a:lstStyle/>
          <a:p>
            <a:pPr algn="ctr"/>
            <a:r>
              <a:rPr lang="zh-TW" altLang="en-US" dirty="0">
                <a:solidFill>
                  <a:srgbClr val="FF0000"/>
                </a:solidFill>
              </a:rPr>
              <a:t>美國</a:t>
            </a:r>
            <a:r>
              <a:rPr lang="zh-TW" altLang="en-US" dirty="0"/>
              <a:t>的雙語教育</a:t>
            </a:r>
          </a:p>
        </p:txBody>
      </p:sp>
      <p:sp>
        <p:nvSpPr>
          <p:cNvPr id="3" name="內容版面配置區 2">
            <a:extLst>
              <a:ext uri="{FF2B5EF4-FFF2-40B4-BE49-F238E27FC236}">
                <a16:creationId xmlns:a16="http://schemas.microsoft.com/office/drawing/2014/main" xmlns="" id="{BE7148D3-1F22-4CD7-92F2-AEB65B1EE629}"/>
              </a:ext>
            </a:extLst>
          </p:cNvPr>
          <p:cNvSpPr>
            <a:spLocks noGrp="1"/>
          </p:cNvSpPr>
          <p:nvPr>
            <p:ph idx="1"/>
          </p:nvPr>
        </p:nvSpPr>
        <p:spPr/>
        <p:txBody>
          <a:bodyPr>
            <a:normAutofit lnSpcReduction="10000"/>
          </a:bodyPr>
          <a:lstStyle/>
          <a:p>
            <a:r>
              <a:rPr lang="zh-TW" altLang="en-US" sz="3200" dirty="0"/>
              <a:t>提供</a:t>
            </a:r>
            <a:r>
              <a:rPr lang="zh-TW" altLang="en-US" sz="3200" dirty="0">
                <a:solidFill>
                  <a:srgbClr val="FF0000"/>
                </a:solidFill>
              </a:rPr>
              <a:t>移民背景的學生</a:t>
            </a:r>
            <a:r>
              <a:rPr lang="zh-TW" altLang="en-US" sz="3200" dirty="0"/>
              <a:t>在接受教育的過程中有</a:t>
            </a:r>
            <a:r>
              <a:rPr lang="zh-TW" altLang="en-US" sz="3200" dirty="0">
                <a:solidFill>
                  <a:srgbClr val="FF0000"/>
                </a:solidFill>
              </a:rPr>
              <a:t>從其母語</a:t>
            </a:r>
            <a:r>
              <a:rPr lang="en-US" altLang="zh-TW" sz="3200" dirty="0"/>
              <a:t>(</a:t>
            </a:r>
            <a:r>
              <a:rPr lang="zh-TW" altLang="en-US" sz="3200" dirty="0"/>
              <a:t>西班牙語、華語、日語等</a:t>
            </a:r>
            <a:r>
              <a:rPr lang="en-US" altLang="zh-TW" sz="3200" dirty="0"/>
              <a:t>)</a:t>
            </a:r>
            <a:r>
              <a:rPr lang="zh-TW" altLang="en-US" sz="3200" dirty="0"/>
              <a:t>逐漸</a:t>
            </a:r>
            <a:r>
              <a:rPr lang="zh-TW" altLang="en-US" sz="3200" dirty="0">
                <a:solidFill>
                  <a:srgbClr val="FF0000"/>
                </a:solidFill>
              </a:rPr>
              <a:t>轉換成主流語言</a:t>
            </a:r>
            <a:r>
              <a:rPr lang="en-US" altLang="zh-TW" sz="3200" dirty="0"/>
              <a:t>(</a:t>
            </a:r>
            <a:r>
              <a:rPr lang="zh-TW" altLang="en-US" sz="3200" dirty="0"/>
              <a:t>英語</a:t>
            </a:r>
            <a:r>
              <a:rPr lang="en-US" altLang="zh-TW" sz="3200" dirty="0"/>
              <a:t>)</a:t>
            </a:r>
            <a:r>
              <a:rPr lang="zh-TW" altLang="en-US" sz="3200" dirty="0"/>
              <a:t>的學習機會</a:t>
            </a:r>
            <a:r>
              <a:rPr lang="en-US" altLang="zh-TW" sz="3200" dirty="0"/>
              <a:t>(</a:t>
            </a:r>
            <a:r>
              <a:rPr lang="zh-TW" altLang="en-US" sz="3200" dirty="0"/>
              <a:t>一個或數個學期</a:t>
            </a:r>
            <a:r>
              <a:rPr lang="zh-TW" altLang="en-US" sz="3200" dirty="0">
                <a:solidFill>
                  <a:srgbClr val="FF0000"/>
                </a:solidFill>
              </a:rPr>
              <a:t>母語授課的</a:t>
            </a:r>
            <a:r>
              <a:rPr lang="en-US" altLang="zh-TW" sz="3200" dirty="0">
                <a:solidFill>
                  <a:srgbClr val="FF0000"/>
                </a:solidFill>
              </a:rPr>
              <a:t>transition</a:t>
            </a:r>
            <a:r>
              <a:rPr lang="en-US" altLang="zh-TW" sz="3200" dirty="0"/>
              <a:t>)</a:t>
            </a:r>
            <a:r>
              <a:rPr lang="zh-TW" altLang="en-US" sz="3200" dirty="0"/>
              <a:t>。</a:t>
            </a:r>
            <a:endParaRPr lang="en-US" altLang="zh-TW" sz="3200" dirty="0"/>
          </a:p>
          <a:p>
            <a:r>
              <a:rPr lang="zh-TW" altLang="en-US" sz="3200" dirty="0"/>
              <a:t>由於</a:t>
            </a:r>
            <a:r>
              <a:rPr lang="zh-TW" altLang="en-US" sz="3200" dirty="0">
                <a:solidFill>
                  <a:srgbClr val="FF0000"/>
                </a:solidFill>
              </a:rPr>
              <a:t>生活環境中充滿了英語</a:t>
            </a:r>
            <a:r>
              <a:rPr lang="zh-TW" altLang="en-US" sz="3200" dirty="0"/>
              <a:t>，移民背景的學生為了</a:t>
            </a:r>
            <a:r>
              <a:rPr lang="zh-TW" altLang="en-US" sz="3200" dirty="0">
                <a:solidFill>
                  <a:srgbClr val="FF0000"/>
                </a:solidFill>
              </a:rPr>
              <a:t>溝通與學習</a:t>
            </a:r>
            <a:r>
              <a:rPr lang="zh-TW" altLang="en-US" sz="3200" dirty="0"/>
              <a:t>的必要性，</a:t>
            </a:r>
            <a:r>
              <a:rPr lang="zh-TW" altLang="en-US" sz="3200" dirty="0">
                <a:solidFill>
                  <a:srgbClr val="FF0000"/>
                </a:solidFill>
              </a:rPr>
              <a:t>快速習得英語</a:t>
            </a:r>
            <a:r>
              <a:rPr lang="zh-TW" altLang="en-US" sz="3200" dirty="0"/>
              <a:t>並且融入主流社會</a:t>
            </a:r>
            <a:r>
              <a:rPr lang="en-US" altLang="zh-TW" sz="3200" dirty="0"/>
              <a:t>(</a:t>
            </a:r>
            <a:r>
              <a:rPr lang="en-US" altLang="zh-TW" sz="3200" dirty="0">
                <a:solidFill>
                  <a:srgbClr val="FF0000"/>
                </a:solidFill>
              </a:rPr>
              <a:t>survival needs</a:t>
            </a:r>
            <a:r>
              <a:rPr lang="en-US" altLang="zh-TW" sz="3200" dirty="0"/>
              <a:t>)</a:t>
            </a:r>
            <a:r>
              <a:rPr lang="zh-TW" altLang="en-US" sz="3200" dirty="0"/>
              <a:t>。若是在家中持續母語的學習，則自然而然成為流利的</a:t>
            </a:r>
            <a:r>
              <a:rPr lang="zh-TW" altLang="en-US" sz="3200" dirty="0">
                <a:solidFill>
                  <a:srgbClr val="FF0000"/>
                </a:solidFill>
              </a:rPr>
              <a:t>雙語使用者</a:t>
            </a:r>
            <a:r>
              <a:rPr lang="en-US" altLang="zh-TW" sz="3200" dirty="0"/>
              <a:t>(</a:t>
            </a:r>
            <a:r>
              <a:rPr lang="en-US" altLang="zh-TW" sz="3200" dirty="0">
                <a:solidFill>
                  <a:srgbClr val="FF0000"/>
                </a:solidFill>
              </a:rPr>
              <a:t>Additive</a:t>
            </a:r>
            <a:r>
              <a:rPr lang="zh-TW" altLang="zh-TW" sz="3200" dirty="0"/>
              <a:t>添加性</a:t>
            </a:r>
            <a:r>
              <a:rPr lang="en-US" altLang="zh-TW" sz="3200" dirty="0"/>
              <a:t>)</a:t>
            </a:r>
            <a:r>
              <a:rPr lang="zh-TW" altLang="en-US" sz="3200" dirty="0"/>
              <a:t>。</a:t>
            </a:r>
            <a:endParaRPr lang="en-US" altLang="zh-TW" sz="3200" dirty="0"/>
          </a:p>
          <a:p>
            <a:r>
              <a:rPr lang="zh-TW" altLang="en-US" sz="3200" dirty="0"/>
              <a:t>但也有許多的案例顯示，移民背景的學生由於</a:t>
            </a:r>
            <a:r>
              <a:rPr lang="zh-TW" altLang="en-US" sz="3200" dirty="0">
                <a:solidFill>
                  <a:srgbClr val="FF0000"/>
                </a:solidFill>
              </a:rPr>
              <a:t>母語的使用逐漸減少</a:t>
            </a:r>
            <a:r>
              <a:rPr lang="zh-TW" altLang="en-US" sz="3200" dirty="0"/>
              <a:t>，最後</a:t>
            </a:r>
            <a:r>
              <a:rPr lang="zh-TW" altLang="en-US" sz="3200" dirty="0">
                <a:solidFill>
                  <a:srgbClr val="FF0000"/>
                </a:solidFill>
              </a:rPr>
              <a:t>只會使用主流語言</a:t>
            </a:r>
            <a:r>
              <a:rPr lang="en-US" altLang="zh-TW" sz="3200" dirty="0"/>
              <a:t>(</a:t>
            </a:r>
            <a:r>
              <a:rPr lang="zh-TW" altLang="en-US" sz="3200" dirty="0"/>
              <a:t>英語</a:t>
            </a:r>
            <a:r>
              <a:rPr lang="en-US" altLang="zh-TW" sz="3200" dirty="0"/>
              <a:t>)(</a:t>
            </a:r>
            <a:r>
              <a:rPr lang="en-US" altLang="zh-TW" sz="3200" dirty="0">
                <a:solidFill>
                  <a:srgbClr val="FF0000"/>
                </a:solidFill>
              </a:rPr>
              <a:t>Subtractive</a:t>
            </a:r>
            <a:r>
              <a:rPr lang="zh-TW" altLang="zh-TW" sz="3200" dirty="0"/>
              <a:t>縮減性</a:t>
            </a:r>
            <a:r>
              <a:rPr lang="en-US" altLang="zh-TW" sz="3200" dirty="0"/>
              <a:t>)</a:t>
            </a:r>
            <a:r>
              <a:rPr lang="zh-TW" altLang="en-US" sz="3200" dirty="0"/>
              <a:t>。</a:t>
            </a:r>
            <a:endParaRPr lang="en-US" altLang="zh-TW" sz="3200" dirty="0"/>
          </a:p>
          <a:p>
            <a:endParaRPr lang="zh-TW" altLang="en-US" dirty="0"/>
          </a:p>
        </p:txBody>
      </p:sp>
    </p:spTree>
    <p:extLst>
      <p:ext uri="{BB962C8B-B14F-4D97-AF65-F5344CB8AC3E}">
        <p14:creationId xmlns:p14="http://schemas.microsoft.com/office/powerpoint/2010/main" val="3706462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47BECCF-1BCE-4FDA-A91C-AA1F14B7A045}"/>
              </a:ext>
            </a:extLst>
          </p:cNvPr>
          <p:cNvSpPr>
            <a:spLocks noGrp="1"/>
          </p:cNvSpPr>
          <p:nvPr>
            <p:ph type="title"/>
          </p:nvPr>
        </p:nvSpPr>
        <p:spPr/>
        <p:txBody>
          <a:bodyPr>
            <a:normAutofit/>
          </a:bodyPr>
          <a:lstStyle/>
          <a:p>
            <a:pPr algn="ctr"/>
            <a:r>
              <a:rPr lang="en-US" altLang="zh-TW" sz="1600" dirty="0">
                <a:hlinkClick r:id="rId2"/>
              </a:rPr>
              <a:t/>
            </a:r>
            <a:br>
              <a:rPr lang="en-US" altLang="zh-TW" sz="1600" dirty="0">
                <a:hlinkClick r:id="rId2"/>
              </a:rPr>
            </a:br>
            <a:r>
              <a:rPr lang="zh-TW" altLang="zh-TW" b="1" dirty="0"/>
              <a:t>什麼是雙語教育</a:t>
            </a:r>
            <a:r>
              <a:rPr lang="zh-TW" altLang="zh-TW" dirty="0"/>
              <a:t/>
            </a:r>
            <a:br>
              <a:rPr lang="zh-TW" altLang="zh-TW" dirty="0"/>
            </a:br>
            <a:r>
              <a:rPr lang="en-US" altLang="zh-TW" sz="1600" dirty="0">
                <a:hlinkClick r:id="rId2"/>
              </a:rPr>
              <a:t>https://wiki.mbalib.com/zhtw/%E5%8F%8C%E8%AF%AD%E6%95%99%E8%82%B2</a:t>
            </a:r>
            <a:endParaRPr lang="zh-TW" altLang="en-US" sz="1600" dirty="0"/>
          </a:p>
        </p:txBody>
      </p:sp>
      <p:sp>
        <p:nvSpPr>
          <p:cNvPr id="3" name="內容版面配置區 2">
            <a:extLst>
              <a:ext uri="{FF2B5EF4-FFF2-40B4-BE49-F238E27FC236}">
                <a16:creationId xmlns:a16="http://schemas.microsoft.com/office/drawing/2014/main" xmlns="" id="{ABC817A3-6CC6-46CF-AC83-2FC1B43FE54B}"/>
              </a:ext>
            </a:extLst>
          </p:cNvPr>
          <p:cNvSpPr>
            <a:spLocks noGrp="1"/>
          </p:cNvSpPr>
          <p:nvPr>
            <p:ph idx="1"/>
          </p:nvPr>
        </p:nvSpPr>
        <p:spPr/>
        <p:txBody>
          <a:bodyPr>
            <a:normAutofit lnSpcReduction="10000"/>
          </a:bodyPr>
          <a:lstStyle/>
          <a:p>
            <a:r>
              <a:rPr lang="zh-TW" altLang="zh-TW" dirty="0"/>
              <a:t>國外實施雙語教育的</a:t>
            </a:r>
            <a:r>
              <a:rPr lang="zh-TW" altLang="zh-TW" u="sng" dirty="0">
                <a:solidFill>
                  <a:srgbClr val="FF0000"/>
                </a:solidFill>
              </a:rPr>
              <a:t>目的</a:t>
            </a:r>
            <a:r>
              <a:rPr lang="zh-TW" altLang="zh-TW" dirty="0"/>
              <a:t>，不僅僅是為了</a:t>
            </a:r>
            <a:r>
              <a:rPr lang="zh-TW" altLang="zh-TW" dirty="0">
                <a:solidFill>
                  <a:srgbClr val="FF0000"/>
                </a:solidFill>
              </a:rPr>
              <a:t>培養雙語人才</a:t>
            </a:r>
            <a:r>
              <a:rPr lang="zh-TW" altLang="zh-TW" dirty="0"/>
              <a:t>或</a:t>
            </a:r>
            <a:r>
              <a:rPr lang="zh-TW" altLang="zh-TW" dirty="0">
                <a:solidFill>
                  <a:srgbClr val="FF0000"/>
                </a:solidFill>
              </a:rPr>
              <a:t>追求共同的語言</a:t>
            </a:r>
            <a:r>
              <a:rPr lang="zh-TW" altLang="zh-TW" dirty="0"/>
              <a:t>，而且大多數是源於</a:t>
            </a:r>
            <a:r>
              <a:rPr lang="zh-TW" altLang="zh-TW" dirty="0">
                <a:solidFill>
                  <a:srgbClr val="FF0000"/>
                </a:solidFill>
              </a:rPr>
              <a:t>種族同化、</a:t>
            </a:r>
            <a:r>
              <a:rPr lang="en-US" altLang="zh-TW" u="sng" dirty="0" err="1">
                <a:solidFill>
                  <a:srgbClr val="FF0000"/>
                </a:solidFill>
                <a:hlinkClick r:id="rId3" tooltip="文化认同">
                  <a:extLst>
                    <a:ext uri="{A12FA001-AC4F-418D-AE19-62706E023703}">
                      <ahyp:hlinkClr xmlns:ahyp="http://schemas.microsoft.com/office/drawing/2018/hyperlinkcolor" xmlns="" val="tx"/>
                    </a:ext>
                  </a:extLst>
                </a:hlinkClick>
              </a:rPr>
              <a:t>文化認同</a:t>
            </a:r>
            <a:r>
              <a:rPr lang="zh-TW" altLang="zh-TW" dirty="0">
                <a:solidFill>
                  <a:srgbClr val="FF0000"/>
                </a:solidFill>
              </a:rPr>
              <a:t>、社會穩定等社會和政治的需要</a:t>
            </a:r>
            <a:r>
              <a:rPr lang="zh-TW" altLang="zh-TW" dirty="0"/>
              <a:t>，甚至基於民族和諧共處、避免國家分裂的考慮。</a:t>
            </a:r>
          </a:p>
          <a:p>
            <a:r>
              <a:rPr lang="zh-TW" altLang="zh-TW" dirty="0"/>
              <a:t>就拿美國來說，</a:t>
            </a:r>
            <a:r>
              <a:rPr lang="zh-TW" altLang="zh-TW" dirty="0">
                <a:solidFill>
                  <a:srgbClr val="FF0000"/>
                </a:solidFill>
              </a:rPr>
              <a:t>美國</a:t>
            </a:r>
            <a:r>
              <a:rPr lang="zh-TW" altLang="zh-TW" dirty="0"/>
              <a:t>是一個移民國家。面對眾多不同的種族群體和種族語言，</a:t>
            </a:r>
            <a:r>
              <a:rPr lang="zh-TW" altLang="zh-TW" dirty="0">
                <a:solidFill>
                  <a:srgbClr val="FF0000"/>
                </a:solidFill>
              </a:rPr>
              <a:t>學校扮演了同化移民學生的</a:t>
            </a:r>
            <a:r>
              <a:rPr lang="en-US" altLang="zh-TW" dirty="0">
                <a:solidFill>
                  <a:srgbClr val="FF0000"/>
                </a:solidFill>
              </a:rPr>
              <a:t>"</a:t>
            </a:r>
            <a:r>
              <a:rPr lang="zh-TW" altLang="zh-TW" dirty="0">
                <a:solidFill>
                  <a:srgbClr val="FF0000"/>
                </a:solidFill>
              </a:rPr>
              <a:t>熔爐</a:t>
            </a:r>
            <a:r>
              <a:rPr lang="en-US" altLang="zh-TW" dirty="0">
                <a:solidFill>
                  <a:srgbClr val="FF0000"/>
                </a:solidFill>
              </a:rPr>
              <a:t>"</a:t>
            </a:r>
            <a:r>
              <a:rPr lang="zh-TW" altLang="zh-TW" dirty="0">
                <a:solidFill>
                  <a:srgbClr val="FF0000"/>
                </a:solidFill>
              </a:rPr>
              <a:t>角色</a:t>
            </a:r>
            <a:r>
              <a:rPr lang="zh-TW" altLang="zh-TW" dirty="0"/>
              <a:t>，成為塑造</a:t>
            </a:r>
            <a:r>
              <a:rPr lang="en-US" altLang="zh-TW" dirty="0"/>
              <a:t>"</a:t>
            </a:r>
            <a:r>
              <a:rPr lang="zh-TW" altLang="zh-TW" dirty="0"/>
              <a:t>真正美國人</a:t>
            </a:r>
            <a:r>
              <a:rPr lang="en-US" altLang="zh-TW" dirty="0"/>
              <a:t>"</a:t>
            </a:r>
            <a:r>
              <a:rPr lang="zh-TW" altLang="zh-TW" dirty="0"/>
              <a:t>的理想場所。他們要求所有學生接受相同的英語教育，培養學生掌握英語、使用英語和熱愛英語，賦予學生自力更生、樂觀主義、</a:t>
            </a:r>
            <a:r>
              <a:rPr lang="en-US" altLang="zh-TW" u="sng" dirty="0" err="1">
                <a:hlinkClick r:id="rId4" tooltip="个人主义">
                  <a:extLst>
                    <a:ext uri="{A12FA001-AC4F-418D-AE19-62706E023703}">
                      <ahyp:hlinkClr xmlns:ahyp="http://schemas.microsoft.com/office/drawing/2018/hyperlinkcolor" xmlns="" val="tx"/>
                    </a:ext>
                  </a:extLst>
                </a:hlinkClick>
              </a:rPr>
              <a:t>個人主義</a:t>
            </a:r>
            <a:r>
              <a:rPr lang="zh-TW" altLang="zh-TW" dirty="0"/>
              <a:t>和民族主義精神，造就學生堅韌、創新、自信和勇於挑戰的個性，向學生反覆灌輸愛國主義精神，要求他們熱愛和尊重美國的思想、美國的歷史、美國的未來、美國的主流語言和主流文化，最終</a:t>
            </a:r>
            <a:r>
              <a:rPr lang="zh-TW" altLang="zh-TW" dirty="0">
                <a:solidFill>
                  <a:srgbClr val="FF0000"/>
                </a:solidFill>
              </a:rPr>
              <a:t>把他們改造成地地道道的美國公民</a:t>
            </a:r>
            <a:r>
              <a:rPr lang="zh-TW" altLang="zh-TW" dirty="0"/>
              <a:t>。</a:t>
            </a:r>
          </a:p>
          <a:p>
            <a:endParaRPr lang="zh-TW" altLang="en-US" dirty="0"/>
          </a:p>
        </p:txBody>
      </p:sp>
    </p:spTree>
    <p:extLst>
      <p:ext uri="{BB962C8B-B14F-4D97-AF65-F5344CB8AC3E}">
        <p14:creationId xmlns:p14="http://schemas.microsoft.com/office/powerpoint/2010/main" val="2217768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459CB2B6-2544-49A7-94A6-39671F643A9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75509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3E405E0-CAA7-4481-8292-A3A9A166D599}"/>
              </a:ext>
            </a:extLst>
          </p:cNvPr>
          <p:cNvSpPr>
            <a:spLocks noGrp="1"/>
          </p:cNvSpPr>
          <p:nvPr>
            <p:ph type="title"/>
          </p:nvPr>
        </p:nvSpPr>
        <p:spPr/>
        <p:txBody>
          <a:bodyPr/>
          <a:lstStyle/>
          <a:p>
            <a:pPr algn="ctr"/>
            <a:r>
              <a:rPr lang="zh-TW" altLang="en-US" dirty="0">
                <a:solidFill>
                  <a:srgbClr val="FF0000"/>
                </a:solidFill>
              </a:rPr>
              <a:t>新加坡</a:t>
            </a:r>
            <a:r>
              <a:rPr lang="zh-TW" altLang="en-US" dirty="0"/>
              <a:t>語言教育學者的看法：</a:t>
            </a:r>
          </a:p>
        </p:txBody>
      </p:sp>
      <p:sp>
        <p:nvSpPr>
          <p:cNvPr id="3" name="內容版面配置區 2">
            <a:extLst>
              <a:ext uri="{FF2B5EF4-FFF2-40B4-BE49-F238E27FC236}">
                <a16:creationId xmlns:a16="http://schemas.microsoft.com/office/drawing/2014/main" xmlns="" id="{6CFF5BA6-1E52-481A-9CB4-21D4089D97B3}"/>
              </a:ext>
            </a:extLst>
          </p:cNvPr>
          <p:cNvSpPr>
            <a:spLocks noGrp="1"/>
          </p:cNvSpPr>
          <p:nvPr>
            <p:ph idx="1"/>
          </p:nvPr>
        </p:nvSpPr>
        <p:spPr/>
        <p:txBody>
          <a:bodyPr>
            <a:normAutofit/>
          </a:bodyPr>
          <a:lstStyle/>
          <a:p>
            <a:r>
              <a:rPr lang="en-US" altLang="zh-TW" sz="4400" dirty="0"/>
              <a:t>“You will have to </a:t>
            </a:r>
            <a:r>
              <a:rPr lang="en-US" altLang="zh-TW" sz="4400" dirty="0">
                <a:solidFill>
                  <a:srgbClr val="FF0000"/>
                </a:solidFill>
              </a:rPr>
              <a:t>work extra hard </a:t>
            </a:r>
            <a:r>
              <a:rPr lang="en-US" altLang="zh-TW" sz="4400" dirty="0"/>
              <a:t>to reach the goal…It took us many decades to get here—with </a:t>
            </a:r>
            <a:r>
              <a:rPr lang="en-US" altLang="zh-TW" sz="4400" dirty="0">
                <a:solidFill>
                  <a:srgbClr val="FF0000"/>
                </a:solidFill>
              </a:rPr>
              <a:t>British colony background</a:t>
            </a:r>
            <a:r>
              <a:rPr lang="en-US" altLang="zh-TW" sz="4400" dirty="0"/>
              <a:t>… </a:t>
            </a:r>
            <a:r>
              <a:rPr lang="en-US" altLang="zh-TW" sz="4400" dirty="0">
                <a:solidFill>
                  <a:srgbClr val="FF0000"/>
                </a:solidFill>
              </a:rPr>
              <a:t>Determination alone </a:t>
            </a:r>
            <a:r>
              <a:rPr lang="en-US" altLang="zh-TW" sz="4400" dirty="0"/>
              <a:t>won’t get you very far!”</a:t>
            </a:r>
            <a:endParaRPr lang="zh-TW" altLang="en-US" sz="4400" dirty="0"/>
          </a:p>
        </p:txBody>
      </p:sp>
    </p:spTree>
    <p:extLst>
      <p:ext uri="{BB962C8B-B14F-4D97-AF65-F5344CB8AC3E}">
        <p14:creationId xmlns:p14="http://schemas.microsoft.com/office/powerpoint/2010/main" val="3581625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F980EB1-E52C-418C-BDA9-E4682088A08C}"/>
              </a:ext>
            </a:extLst>
          </p:cNvPr>
          <p:cNvSpPr>
            <a:spLocks noGrp="1"/>
          </p:cNvSpPr>
          <p:nvPr>
            <p:ph type="title"/>
          </p:nvPr>
        </p:nvSpPr>
        <p:spPr/>
        <p:txBody>
          <a:bodyPr/>
          <a:lstStyle/>
          <a:p>
            <a:pPr algn="ctr"/>
            <a:r>
              <a:rPr lang="en-US" altLang="zh-TW" dirty="0"/>
              <a:t>Very </a:t>
            </a:r>
            <a:r>
              <a:rPr lang="en-US" altLang="zh-TW" dirty="0">
                <a:solidFill>
                  <a:srgbClr val="FF0000"/>
                </a:solidFill>
              </a:rPr>
              <a:t>Depressing</a:t>
            </a:r>
            <a:r>
              <a:rPr lang="en-US" altLang="zh-TW" dirty="0"/>
              <a:t>, But… </a:t>
            </a:r>
            <a:endParaRPr lang="zh-TW" altLang="en-US" dirty="0"/>
          </a:p>
        </p:txBody>
      </p:sp>
      <p:sp>
        <p:nvSpPr>
          <p:cNvPr id="3" name="內容版面配置區 2">
            <a:extLst>
              <a:ext uri="{FF2B5EF4-FFF2-40B4-BE49-F238E27FC236}">
                <a16:creationId xmlns:a16="http://schemas.microsoft.com/office/drawing/2014/main" xmlns="" id="{87EF410C-0294-4498-B61B-B92F02AFED8F}"/>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203749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449A996-ABF4-4ABE-83D0-C3D78A3603AA}"/>
              </a:ext>
            </a:extLst>
          </p:cNvPr>
          <p:cNvSpPr>
            <a:spLocks noGrp="1"/>
          </p:cNvSpPr>
          <p:nvPr>
            <p:ph type="title"/>
          </p:nvPr>
        </p:nvSpPr>
        <p:spPr/>
        <p:txBody>
          <a:bodyPr>
            <a:normAutofit/>
          </a:bodyPr>
          <a:lstStyle/>
          <a:p>
            <a:r>
              <a:rPr lang="zh-TW" altLang="en-US" dirty="0"/>
              <a:t>臺灣青少年如何放眼全球？</a:t>
            </a:r>
            <a:br>
              <a:rPr lang="zh-TW" altLang="en-US" dirty="0"/>
            </a:br>
            <a:r>
              <a:rPr lang="en-US" altLang="zh-TW" sz="1600" dirty="0">
                <a:hlinkClick r:id="rId2"/>
              </a:rPr>
              <a:t>https://kingcar.org.tw/publication-article/500342</a:t>
            </a:r>
            <a:r>
              <a:rPr lang="zh-TW" altLang="en-US" sz="1600" dirty="0"/>
              <a:t> </a:t>
            </a:r>
            <a:r>
              <a:rPr lang="en-US" altLang="zh-TW" sz="1600" dirty="0"/>
              <a:t>(</a:t>
            </a:r>
            <a:r>
              <a:rPr lang="en-US" altLang="zh-TW" sz="1600" dirty="0">
                <a:solidFill>
                  <a:srgbClr val="FF0000"/>
                </a:solidFill>
              </a:rPr>
              <a:t>2020/06</a:t>
            </a:r>
            <a:r>
              <a:rPr lang="en-US" altLang="zh-TW" sz="1600" dirty="0"/>
              <a:t>)</a:t>
            </a:r>
            <a:endParaRPr lang="zh-TW" altLang="en-US" sz="1600" dirty="0"/>
          </a:p>
        </p:txBody>
      </p:sp>
      <p:sp>
        <p:nvSpPr>
          <p:cNvPr id="3" name="內容版面配置區 2">
            <a:extLst>
              <a:ext uri="{FF2B5EF4-FFF2-40B4-BE49-F238E27FC236}">
                <a16:creationId xmlns:a16="http://schemas.microsoft.com/office/drawing/2014/main" xmlns="" id="{C3B5D6F9-AAB6-4A66-A786-9C09BCBF315A}"/>
              </a:ext>
            </a:extLst>
          </p:cNvPr>
          <p:cNvSpPr>
            <a:spLocks noGrp="1"/>
          </p:cNvSpPr>
          <p:nvPr>
            <p:ph idx="1"/>
          </p:nvPr>
        </p:nvSpPr>
        <p:spPr/>
        <p:txBody>
          <a:bodyPr/>
          <a:lstStyle/>
          <a:p>
            <a:r>
              <a:rPr lang="zh-TW" altLang="en-US" dirty="0">
                <a:solidFill>
                  <a:srgbClr val="FF0000"/>
                </a:solidFill>
              </a:rPr>
              <a:t>金車文教基金會</a:t>
            </a:r>
            <a:r>
              <a:rPr lang="zh-TW" altLang="en-US" dirty="0"/>
              <a:t>發表「</a:t>
            </a:r>
            <a:r>
              <a:rPr lang="zh-TW" altLang="en-US" dirty="0">
                <a:solidFill>
                  <a:srgbClr val="FF0000"/>
                </a:solidFill>
              </a:rPr>
              <a:t>地球村公民</a:t>
            </a:r>
            <a:r>
              <a:rPr lang="en-US" altLang="zh-TW" dirty="0">
                <a:solidFill>
                  <a:srgbClr val="FF0000"/>
                </a:solidFill>
              </a:rPr>
              <a:t>-</a:t>
            </a:r>
            <a:r>
              <a:rPr lang="zh-TW" altLang="en-US" dirty="0">
                <a:solidFill>
                  <a:srgbClr val="FF0000"/>
                </a:solidFill>
              </a:rPr>
              <a:t>國際觀</a:t>
            </a:r>
            <a:r>
              <a:rPr lang="zh-TW" altLang="en-US" dirty="0"/>
              <a:t>問卷調查」，針對</a:t>
            </a:r>
            <a:r>
              <a:rPr lang="zh-TW" altLang="en-US" dirty="0">
                <a:solidFill>
                  <a:srgbClr val="FF0000"/>
                </a:solidFill>
              </a:rPr>
              <a:t>全省高中及大專院校學生</a:t>
            </a:r>
            <a:r>
              <a:rPr lang="zh-TW" altLang="en-US" dirty="0"/>
              <a:t>進行調查，總計回收</a:t>
            </a:r>
            <a:r>
              <a:rPr lang="en-US" altLang="zh-TW" dirty="0"/>
              <a:t>2,501</a:t>
            </a:r>
            <a:r>
              <a:rPr lang="zh-TW" altLang="en-US" dirty="0"/>
              <a:t>份有效樣本，回收率為</a:t>
            </a:r>
            <a:r>
              <a:rPr lang="en-US" altLang="zh-TW" dirty="0"/>
              <a:t>83.4%</a:t>
            </a:r>
            <a:r>
              <a:rPr lang="zh-TW" altLang="en-US" dirty="0"/>
              <a:t>，有正負</a:t>
            </a:r>
            <a:r>
              <a:rPr lang="en-US" altLang="zh-TW" dirty="0"/>
              <a:t>3%</a:t>
            </a:r>
            <a:r>
              <a:rPr lang="zh-TW" altLang="en-US" dirty="0"/>
              <a:t>的抽樣誤差。</a:t>
            </a:r>
            <a:endParaRPr lang="en-US" altLang="zh-TW" dirty="0"/>
          </a:p>
          <a:p>
            <a:pPr fontAlgn="base"/>
            <a:r>
              <a:rPr lang="zh-TW" altLang="en-US" b="1" dirty="0"/>
              <a:t>青少年</a:t>
            </a:r>
            <a:r>
              <a:rPr lang="zh-TW" altLang="en-US" b="1" dirty="0">
                <a:solidFill>
                  <a:srgbClr val="FF0000"/>
                </a:solidFill>
              </a:rPr>
              <a:t>自評與評國人國際觀分數皆不及格</a:t>
            </a:r>
            <a:endParaRPr lang="zh-TW" altLang="en-US" dirty="0">
              <a:solidFill>
                <a:srgbClr val="FF0000"/>
              </a:solidFill>
            </a:endParaRPr>
          </a:p>
          <a:p>
            <a:pPr fontAlgn="base"/>
            <a:r>
              <a:rPr lang="zh-TW" altLang="en-US" dirty="0"/>
              <a:t>根據調查指出，受訪者多數認為自己及國人的國際觀在及格邊緣（自己</a:t>
            </a:r>
            <a:r>
              <a:rPr lang="en-US" altLang="zh-TW" dirty="0"/>
              <a:t>60-69</a:t>
            </a:r>
            <a:r>
              <a:rPr lang="zh-TW" altLang="en-US" dirty="0"/>
              <a:t>分佔</a:t>
            </a:r>
            <a:r>
              <a:rPr lang="en-US" altLang="zh-TW" dirty="0"/>
              <a:t>38.3%</a:t>
            </a:r>
            <a:r>
              <a:rPr lang="zh-TW" altLang="en-US" dirty="0"/>
              <a:t>、國人</a:t>
            </a:r>
            <a:r>
              <a:rPr lang="en-US" altLang="zh-TW" dirty="0"/>
              <a:t>60-69</a:t>
            </a:r>
            <a:r>
              <a:rPr lang="zh-TW" altLang="en-US" dirty="0"/>
              <a:t>分</a:t>
            </a:r>
            <a:r>
              <a:rPr lang="en-US" altLang="zh-TW" dirty="0"/>
              <a:t>35.0%</a:t>
            </a:r>
            <a:r>
              <a:rPr lang="zh-TW" altLang="en-US" dirty="0"/>
              <a:t>），而年紀愈大給自己及國人的國際觀分數愈低，</a:t>
            </a:r>
            <a:r>
              <a:rPr lang="zh-TW" altLang="en-US" dirty="0">
                <a:solidFill>
                  <a:srgbClr val="FF0000"/>
                </a:solidFill>
              </a:rPr>
              <a:t>兩者平均分數</a:t>
            </a:r>
            <a:r>
              <a:rPr lang="zh-TW" altLang="en-US" dirty="0"/>
              <a:t>都不及格的</a:t>
            </a:r>
            <a:r>
              <a:rPr lang="en-US" altLang="zh-TW" dirty="0">
                <a:solidFill>
                  <a:srgbClr val="FF0000"/>
                </a:solidFill>
              </a:rPr>
              <a:t>57.6</a:t>
            </a:r>
            <a:r>
              <a:rPr lang="zh-TW" altLang="en-US" dirty="0">
                <a:solidFill>
                  <a:srgbClr val="FF0000"/>
                </a:solidFill>
              </a:rPr>
              <a:t>分（自評）與</a:t>
            </a:r>
            <a:r>
              <a:rPr lang="en-US" altLang="zh-TW" dirty="0">
                <a:solidFill>
                  <a:srgbClr val="FF0000"/>
                </a:solidFill>
              </a:rPr>
              <a:t>56.4</a:t>
            </a:r>
            <a:r>
              <a:rPr lang="zh-TW" altLang="en-US" dirty="0">
                <a:solidFill>
                  <a:srgbClr val="FF0000"/>
                </a:solidFill>
              </a:rPr>
              <a:t>分（國人）</a:t>
            </a:r>
            <a:r>
              <a:rPr lang="zh-TW" altLang="en-US" dirty="0"/>
              <a:t>。</a:t>
            </a:r>
          </a:p>
          <a:p>
            <a:endParaRPr lang="zh-TW" altLang="en-US" dirty="0"/>
          </a:p>
        </p:txBody>
      </p:sp>
    </p:spTree>
    <p:extLst>
      <p:ext uri="{BB962C8B-B14F-4D97-AF65-F5344CB8AC3E}">
        <p14:creationId xmlns:p14="http://schemas.microsoft.com/office/powerpoint/2010/main" val="1904470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2417EBD-A787-4F02-8B9F-56BCAC07D9BD}"/>
              </a:ext>
            </a:extLst>
          </p:cNvPr>
          <p:cNvSpPr>
            <a:spLocks noGrp="1"/>
          </p:cNvSpPr>
          <p:nvPr>
            <p:ph type="title"/>
          </p:nvPr>
        </p:nvSpPr>
        <p:spPr/>
        <p:txBody>
          <a:bodyPr/>
          <a:lstStyle/>
          <a:p>
            <a:pPr algn="ctr"/>
            <a:r>
              <a:rPr lang="zh-TW" altLang="en-US" dirty="0"/>
              <a:t>聽起來</a:t>
            </a:r>
            <a:r>
              <a:rPr lang="zh-TW" altLang="en-US" dirty="0">
                <a:solidFill>
                  <a:srgbClr val="FF0000"/>
                </a:solidFill>
              </a:rPr>
              <a:t>讓人洩氣</a:t>
            </a:r>
            <a:r>
              <a:rPr lang="zh-TW" altLang="en-US" dirty="0"/>
              <a:t>，但是</a:t>
            </a:r>
            <a:r>
              <a:rPr lang="en-US" altLang="zh-TW" dirty="0"/>
              <a:t>……</a:t>
            </a:r>
            <a:endParaRPr lang="zh-TW" altLang="en-US" dirty="0"/>
          </a:p>
        </p:txBody>
      </p:sp>
      <p:sp>
        <p:nvSpPr>
          <p:cNvPr id="3" name="內容版面配置區 2">
            <a:extLst>
              <a:ext uri="{FF2B5EF4-FFF2-40B4-BE49-F238E27FC236}">
                <a16:creationId xmlns:a16="http://schemas.microsoft.com/office/drawing/2014/main" xmlns="" id="{37DF4B1B-D5F0-4464-9247-F291620E57BE}"/>
              </a:ext>
            </a:extLst>
          </p:cNvPr>
          <p:cNvSpPr>
            <a:spLocks noGrp="1"/>
          </p:cNvSpPr>
          <p:nvPr>
            <p:ph idx="1"/>
          </p:nvPr>
        </p:nvSpPr>
        <p:spPr/>
        <p:txBody>
          <a:bodyPr>
            <a:normAutofit/>
          </a:bodyPr>
          <a:lstStyle/>
          <a:p>
            <a:r>
              <a:rPr lang="zh-TW" altLang="en-US" sz="4400" dirty="0"/>
              <a:t>他的話點出來</a:t>
            </a:r>
            <a:r>
              <a:rPr lang="zh-TW" altLang="en-US" sz="4400" dirty="0">
                <a:solidFill>
                  <a:srgbClr val="FF0000"/>
                </a:solidFill>
              </a:rPr>
              <a:t>問題的核心</a:t>
            </a:r>
            <a:r>
              <a:rPr lang="en-US" altLang="zh-TW" sz="4400" dirty="0"/>
              <a:t>……</a:t>
            </a:r>
            <a:endParaRPr lang="zh-TW" altLang="en-US" sz="4400" dirty="0"/>
          </a:p>
        </p:txBody>
      </p:sp>
    </p:spTree>
    <p:extLst>
      <p:ext uri="{BB962C8B-B14F-4D97-AF65-F5344CB8AC3E}">
        <p14:creationId xmlns:p14="http://schemas.microsoft.com/office/powerpoint/2010/main" val="697938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47BECCF-1BCE-4FDA-A91C-AA1F14B7A045}"/>
              </a:ext>
            </a:extLst>
          </p:cNvPr>
          <p:cNvSpPr>
            <a:spLocks noGrp="1"/>
          </p:cNvSpPr>
          <p:nvPr>
            <p:ph type="title"/>
          </p:nvPr>
        </p:nvSpPr>
        <p:spPr/>
        <p:txBody>
          <a:bodyPr>
            <a:normAutofit/>
          </a:bodyPr>
          <a:lstStyle/>
          <a:p>
            <a:pPr algn="ctr"/>
            <a:r>
              <a:rPr lang="en-US" altLang="zh-TW" sz="1600" dirty="0">
                <a:hlinkClick r:id="rId2"/>
              </a:rPr>
              <a:t/>
            </a:r>
            <a:br>
              <a:rPr lang="en-US" altLang="zh-TW" sz="1600" dirty="0">
                <a:hlinkClick r:id="rId2"/>
              </a:rPr>
            </a:br>
            <a:r>
              <a:rPr lang="zh-TW" altLang="zh-TW" b="1" dirty="0"/>
              <a:t>什麼是雙語教育</a:t>
            </a:r>
            <a:r>
              <a:rPr lang="zh-TW" altLang="zh-TW" dirty="0"/>
              <a:t/>
            </a:r>
            <a:br>
              <a:rPr lang="zh-TW" altLang="zh-TW" dirty="0"/>
            </a:br>
            <a:r>
              <a:rPr lang="en-US" altLang="zh-TW" sz="1600" dirty="0">
                <a:hlinkClick r:id="rId2"/>
              </a:rPr>
              <a:t>https://wiki.mbalib.com/zhtw/%E5%8F%8C%E8%AF%AD%E6%95%99%E8%82%B2</a:t>
            </a:r>
            <a:endParaRPr lang="zh-TW" altLang="en-US" sz="1600" dirty="0"/>
          </a:p>
        </p:txBody>
      </p:sp>
      <p:sp>
        <p:nvSpPr>
          <p:cNvPr id="3" name="內容版面配置區 2">
            <a:extLst>
              <a:ext uri="{FF2B5EF4-FFF2-40B4-BE49-F238E27FC236}">
                <a16:creationId xmlns:a16="http://schemas.microsoft.com/office/drawing/2014/main" xmlns="" id="{ABC817A3-6CC6-46CF-AC83-2FC1B43FE54B}"/>
              </a:ext>
            </a:extLst>
          </p:cNvPr>
          <p:cNvSpPr>
            <a:spLocks noGrp="1"/>
          </p:cNvSpPr>
          <p:nvPr>
            <p:ph idx="1"/>
          </p:nvPr>
        </p:nvSpPr>
        <p:spPr/>
        <p:txBody>
          <a:bodyPr>
            <a:normAutofit/>
          </a:bodyPr>
          <a:lstStyle/>
          <a:p>
            <a:r>
              <a:rPr lang="zh-TW" altLang="zh-TW" sz="3600" dirty="0">
                <a:solidFill>
                  <a:srgbClr val="FF0000"/>
                </a:solidFill>
              </a:rPr>
              <a:t>雙語教育指的是用兩種語言作為教學媒介語，通過學習科目知識</a:t>
            </a:r>
            <a:r>
              <a:rPr lang="en-US" altLang="zh-TW" sz="3600" dirty="0"/>
              <a:t>(</a:t>
            </a:r>
            <a:r>
              <a:rPr lang="zh-TW" altLang="zh-TW" sz="3600" dirty="0"/>
              <a:t>例如，地理課、數學課、歷史課等等</a:t>
            </a:r>
            <a:r>
              <a:rPr lang="en-US" altLang="zh-TW" sz="3600" dirty="0"/>
              <a:t>)</a:t>
            </a:r>
            <a:r>
              <a:rPr lang="zh-TW" altLang="zh-TW" sz="3600" dirty="0">
                <a:solidFill>
                  <a:srgbClr val="FF0000"/>
                </a:solidFill>
              </a:rPr>
              <a:t>來達到掌握該語言的目的</a:t>
            </a:r>
            <a:r>
              <a:rPr lang="zh-TW" altLang="zh-TW" sz="3600" dirty="0"/>
              <a:t>。也就是說，雙語教育並非通過語言課程來實現語言教育的</a:t>
            </a:r>
            <a:r>
              <a:rPr lang="en-US" altLang="zh-TW" sz="3600" u="sng" dirty="0" err="1">
                <a:hlinkClick r:id="rId3" tooltip="目标">
                  <a:extLst>
                    <a:ext uri="{A12FA001-AC4F-418D-AE19-62706E023703}">
                      <ahyp:hlinkClr xmlns:ahyp="http://schemas.microsoft.com/office/drawing/2018/hyperlinkcolor" xmlns="" val="tx"/>
                    </a:ext>
                  </a:extLst>
                </a:hlinkClick>
              </a:rPr>
              <a:t>目標</a:t>
            </a:r>
            <a:r>
              <a:rPr lang="zh-TW" altLang="zh-TW" sz="3600" dirty="0"/>
              <a:t>，而是通過學校教育中其它的科目來達到幫助學習者掌握兩種語言的目的。</a:t>
            </a:r>
            <a:r>
              <a:rPr lang="zh-TW" altLang="zh-TW" sz="3600" dirty="0">
                <a:solidFill>
                  <a:srgbClr val="FF0000"/>
                </a:solidFill>
              </a:rPr>
              <a:t>雙語教育的基本原則是教師堅持使用學生的目的語。無論是傳授知識，還是解答問題，教師都用目的語進行</a:t>
            </a:r>
            <a:r>
              <a:rPr lang="zh-TW" altLang="zh-TW" sz="3600" dirty="0"/>
              <a:t>。</a:t>
            </a:r>
          </a:p>
          <a:p>
            <a:endParaRPr lang="zh-TW" altLang="en-US" dirty="0"/>
          </a:p>
        </p:txBody>
      </p:sp>
    </p:spTree>
    <p:extLst>
      <p:ext uri="{BB962C8B-B14F-4D97-AF65-F5344CB8AC3E}">
        <p14:creationId xmlns:p14="http://schemas.microsoft.com/office/powerpoint/2010/main" val="1990257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47BECCF-1BCE-4FDA-A91C-AA1F14B7A045}"/>
              </a:ext>
            </a:extLst>
          </p:cNvPr>
          <p:cNvSpPr>
            <a:spLocks noGrp="1"/>
          </p:cNvSpPr>
          <p:nvPr>
            <p:ph type="title"/>
          </p:nvPr>
        </p:nvSpPr>
        <p:spPr/>
        <p:txBody>
          <a:bodyPr>
            <a:normAutofit/>
          </a:bodyPr>
          <a:lstStyle/>
          <a:p>
            <a:pPr algn="ctr"/>
            <a:r>
              <a:rPr lang="en-US" altLang="zh-TW" sz="1600" dirty="0">
                <a:hlinkClick r:id="rId2"/>
              </a:rPr>
              <a:t/>
            </a:r>
            <a:br>
              <a:rPr lang="en-US" altLang="zh-TW" sz="1600" dirty="0">
                <a:hlinkClick r:id="rId2"/>
              </a:rPr>
            </a:br>
            <a:r>
              <a:rPr lang="zh-TW" altLang="zh-TW" b="1" dirty="0"/>
              <a:t>雙語教育</a:t>
            </a:r>
            <a:r>
              <a:rPr lang="zh-TW" altLang="zh-TW" dirty="0"/>
              <a:t/>
            </a:r>
            <a:br>
              <a:rPr lang="zh-TW" altLang="zh-TW" dirty="0"/>
            </a:br>
            <a:endParaRPr lang="zh-TW" altLang="en-US" sz="1600" dirty="0"/>
          </a:p>
        </p:txBody>
      </p:sp>
      <p:sp>
        <p:nvSpPr>
          <p:cNvPr id="3" name="內容版面配置區 2">
            <a:extLst>
              <a:ext uri="{FF2B5EF4-FFF2-40B4-BE49-F238E27FC236}">
                <a16:creationId xmlns:a16="http://schemas.microsoft.com/office/drawing/2014/main" xmlns="" id="{ABC817A3-6CC6-46CF-AC83-2FC1B43FE54B}"/>
              </a:ext>
            </a:extLst>
          </p:cNvPr>
          <p:cNvSpPr>
            <a:spLocks noGrp="1"/>
          </p:cNvSpPr>
          <p:nvPr>
            <p:ph idx="1"/>
          </p:nvPr>
        </p:nvSpPr>
        <p:spPr/>
        <p:txBody>
          <a:bodyPr>
            <a:normAutofit fontScale="92500" lnSpcReduction="10000"/>
          </a:bodyPr>
          <a:lstStyle/>
          <a:p>
            <a:r>
              <a:rPr lang="zh-TW" altLang="en-US" sz="4000" dirty="0">
                <a:solidFill>
                  <a:srgbClr val="FF0000"/>
                </a:solidFill>
                <a:latin typeface="+mj-ea"/>
                <a:ea typeface="+mj-ea"/>
              </a:rPr>
              <a:t>維也納</a:t>
            </a:r>
            <a:r>
              <a:rPr lang="zh-TW" altLang="en-US" sz="4000" dirty="0">
                <a:latin typeface="+mj-ea"/>
                <a:ea typeface="+mj-ea"/>
              </a:rPr>
              <a:t>雙語學校</a:t>
            </a:r>
            <a:r>
              <a:rPr lang="en-US" altLang="zh-TW" sz="4000" dirty="0">
                <a:latin typeface="+mj-ea"/>
                <a:ea typeface="+mj-ea"/>
              </a:rPr>
              <a:t>(</a:t>
            </a:r>
            <a:r>
              <a:rPr lang="zh-TW" altLang="en-US" sz="4000" dirty="0">
                <a:solidFill>
                  <a:srgbClr val="FF0000"/>
                </a:solidFill>
                <a:latin typeface="+mj-ea"/>
                <a:ea typeface="+mj-ea"/>
              </a:rPr>
              <a:t>德語與英語</a:t>
            </a:r>
            <a:r>
              <a:rPr lang="en-US" altLang="zh-TW" sz="4000" dirty="0">
                <a:latin typeface="+mj-ea"/>
                <a:ea typeface="+mj-ea"/>
              </a:rPr>
              <a:t>)</a:t>
            </a:r>
            <a:r>
              <a:rPr lang="zh-TW" altLang="en-US" sz="4000" dirty="0">
                <a:latin typeface="+mj-ea"/>
                <a:ea typeface="+mj-ea"/>
              </a:rPr>
              <a:t>觀課：</a:t>
            </a:r>
            <a:endParaRPr lang="en-US" altLang="zh-TW" sz="4000" dirty="0">
              <a:latin typeface="+mj-ea"/>
              <a:ea typeface="+mj-ea"/>
            </a:endParaRPr>
          </a:p>
          <a:p>
            <a:endParaRPr lang="en-US" altLang="zh-TW" sz="4000" dirty="0">
              <a:latin typeface="+mj-ea"/>
              <a:ea typeface="+mj-ea"/>
            </a:endParaRPr>
          </a:p>
          <a:p>
            <a:r>
              <a:rPr lang="zh-TW" altLang="en-US" sz="4000" dirty="0">
                <a:latin typeface="+mj-ea"/>
                <a:ea typeface="+mj-ea"/>
              </a:rPr>
              <a:t>先以</a:t>
            </a:r>
            <a:r>
              <a:rPr lang="zh-TW" altLang="en-US" sz="4000" dirty="0">
                <a:solidFill>
                  <a:srgbClr val="FF0000"/>
                </a:solidFill>
                <a:latin typeface="+mj-ea"/>
                <a:ea typeface="+mj-ea"/>
              </a:rPr>
              <a:t>母語</a:t>
            </a:r>
            <a:r>
              <a:rPr lang="en-US" altLang="zh-TW" sz="4000" dirty="0">
                <a:latin typeface="+mj-ea"/>
                <a:ea typeface="+mj-ea"/>
              </a:rPr>
              <a:t>(</a:t>
            </a:r>
            <a:r>
              <a:rPr lang="zh-TW" altLang="en-US" sz="4000" dirty="0">
                <a:latin typeface="+mj-ea"/>
                <a:ea typeface="+mj-ea"/>
              </a:rPr>
              <a:t>德語或英語</a:t>
            </a:r>
            <a:r>
              <a:rPr lang="en-US" altLang="zh-TW" sz="4000" dirty="0">
                <a:latin typeface="+mj-ea"/>
                <a:ea typeface="+mj-ea"/>
              </a:rPr>
              <a:t>)</a:t>
            </a:r>
            <a:r>
              <a:rPr lang="zh-TW" altLang="en-US" sz="4000" dirty="0">
                <a:latin typeface="+mj-ea"/>
                <a:ea typeface="+mj-ea"/>
              </a:rPr>
              <a:t>建構知識鷹架</a:t>
            </a:r>
            <a:endParaRPr lang="en-US" altLang="zh-TW" sz="4000" dirty="0">
              <a:latin typeface="+mj-ea"/>
              <a:ea typeface="+mj-ea"/>
            </a:endParaRPr>
          </a:p>
          <a:p>
            <a:endParaRPr lang="en-US" altLang="zh-TW" sz="4000" dirty="0">
              <a:latin typeface="+mj-ea"/>
              <a:ea typeface="+mj-ea"/>
            </a:endParaRPr>
          </a:p>
          <a:p>
            <a:r>
              <a:rPr lang="zh-TW" altLang="en-US" sz="4000" dirty="0">
                <a:latin typeface="+mj-ea"/>
                <a:ea typeface="+mj-ea"/>
              </a:rPr>
              <a:t>再就已建構的知識以</a:t>
            </a:r>
            <a:r>
              <a:rPr lang="zh-TW" altLang="en-US" sz="4000" dirty="0">
                <a:solidFill>
                  <a:srgbClr val="FF0000"/>
                </a:solidFill>
                <a:latin typeface="+mj-ea"/>
                <a:ea typeface="+mj-ea"/>
              </a:rPr>
              <a:t>目標語</a:t>
            </a:r>
            <a:r>
              <a:rPr lang="en-US" altLang="zh-TW" sz="4000" dirty="0">
                <a:latin typeface="+mj-ea"/>
                <a:ea typeface="+mj-ea"/>
              </a:rPr>
              <a:t>(</a:t>
            </a:r>
            <a:r>
              <a:rPr lang="zh-TW" altLang="en-US" sz="4000" dirty="0">
                <a:latin typeface="+mj-ea"/>
                <a:ea typeface="+mj-ea"/>
              </a:rPr>
              <a:t>英語或德語</a:t>
            </a:r>
            <a:r>
              <a:rPr lang="en-US" altLang="zh-TW" sz="4000" dirty="0">
                <a:latin typeface="+mj-ea"/>
                <a:ea typeface="+mj-ea"/>
              </a:rPr>
              <a:t>)</a:t>
            </a:r>
            <a:r>
              <a:rPr lang="zh-TW" altLang="en-US" sz="4000" dirty="0">
                <a:latin typeface="+mj-ea"/>
                <a:ea typeface="+mj-ea"/>
              </a:rPr>
              <a:t>再教授一次</a:t>
            </a:r>
            <a:endParaRPr lang="en-US" altLang="zh-TW" sz="4000" dirty="0">
              <a:latin typeface="+mj-ea"/>
              <a:ea typeface="+mj-ea"/>
            </a:endParaRPr>
          </a:p>
          <a:p>
            <a:r>
              <a:rPr lang="zh-TW" altLang="en-US" sz="3000" dirty="0">
                <a:highlight>
                  <a:srgbClr val="FFFF00"/>
                </a:highlight>
                <a:latin typeface="+mj-ea"/>
                <a:ea typeface="+mj-ea"/>
              </a:rPr>
              <a:t>請注意：這兩個語言關係緊密</a:t>
            </a:r>
            <a:r>
              <a:rPr lang="en-US" altLang="zh-TW" sz="3000" dirty="0">
                <a:highlight>
                  <a:srgbClr val="FFFF00"/>
                </a:highlight>
                <a:latin typeface="+mj-ea"/>
                <a:ea typeface="+mj-ea"/>
              </a:rPr>
              <a:t>(sister languages)</a:t>
            </a:r>
            <a:r>
              <a:rPr lang="zh-TW" altLang="en-US" sz="3000" dirty="0">
                <a:highlight>
                  <a:srgbClr val="FFFF00"/>
                </a:highlight>
                <a:latin typeface="+mj-ea"/>
                <a:ea typeface="+mj-ea"/>
              </a:rPr>
              <a:t>都屬於</a:t>
            </a:r>
            <a:r>
              <a:rPr lang="en-US" altLang="zh-TW" sz="3000" dirty="0">
                <a:highlight>
                  <a:srgbClr val="FFFF00"/>
                </a:highlight>
                <a:latin typeface="+mj-ea"/>
                <a:ea typeface="+mj-ea"/>
              </a:rPr>
              <a:t>Germanic</a:t>
            </a:r>
            <a:r>
              <a:rPr lang="zh-TW" altLang="en-US" sz="3000" dirty="0">
                <a:highlight>
                  <a:srgbClr val="FFFF00"/>
                </a:highlight>
                <a:latin typeface="+mj-ea"/>
                <a:ea typeface="+mj-ea"/>
              </a:rPr>
              <a:t> </a:t>
            </a:r>
            <a:r>
              <a:rPr lang="en-US" altLang="zh-TW" sz="3000" dirty="0">
                <a:highlight>
                  <a:srgbClr val="FFFF00"/>
                </a:highlight>
                <a:latin typeface="+mj-ea"/>
                <a:ea typeface="+mj-ea"/>
              </a:rPr>
              <a:t>Language</a:t>
            </a:r>
            <a:r>
              <a:rPr lang="zh-TW" altLang="en-US" sz="3000" dirty="0">
                <a:highlight>
                  <a:srgbClr val="FFFF00"/>
                </a:highlight>
                <a:latin typeface="+mj-ea"/>
                <a:ea typeface="+mj-ea"/>
              </a:rPr>
              <a:t> </a:t>
            </a:r>
            <a:r>
              <a:rPr lang="en-US" altLang="zh-TW" sz="3000" dirty="0">
                <a:highlight>
                  <a:srgbClr val="FFFF00"/>
                </a:highlight>
                <a:latin typeface="+mj-ea"/>
                <a:ea typeface="+mj-ea"/>
              </a:rPr>
              <a:t>Family</a:t>
            </a:r>
            <a:r>
              <a:rPr lang="zh-TW" altLang="en-US" sz="3000" dirty="0">
                <a:highlight>
                  <a:srgbClr val="FFFF00"/>
                </a:highlight>
                <a:latin typeface="+mj-ea"/>
                <a:ea typeface="+mj-ea"/>
              </a:rPr>
              <a:t>，學起來相對容易！</a:t>
            </a:r>
            <a:endParaRPr lang="en-US" altLang="zh-TW" sz="3000" dirty="0">
              <a:highlight>
                <a:srgbClr val="FFFF00"/>
              </a:highlight>
              <a:latin typeface="+mj-ea"/>
              <a:ea typeface="+mj-ea"/>
            </a:endParaRPr>
          </a:p>
          <a:p>
            <a:endParaRPr lang="zh-TW" altLang="en-US" dirty="0"/>
          </a:p>
        </p:txBody>
      </p:sp>
    </p:spTree>
    <p:extLst>
      <p:ext uri="{BB962C8B-B14F-4D97-AF65-F5344CB8AC3E}">
        <p14:creationId xmlns:p14="http://schemas.microsoft.com/office/powerpoint/2010/main" val="42502811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47BECCF-1BCE-4FDA-A91C-AA1F14B7A045}"/>
              </a:ext>
            </a:extLst>
          </p:cNvPr>
          <p:cNvSpPr>
            <a:spLocks noGrp="1"/>
          </p:cNvSpPr>
          <p:nvPr>
            <p:ph type="title"/>
          </p:nvPr>
        </p:nvSpPr>
        <p:spPr/>
        <p:txBody>
          <a:bodyPr>
            <a:normAutofit/>
          </a:bodyPr>
          <a:lstStyle/>
          <a:p>
            <a:pPr algn="ctr"/>
            <a:r>
              <a:rPr lang="en-US" altLang="zh-TW" sz="1600" dirty="0">
                <a:hlinkClick r:id="rId2"/>
              </a:rPr>
              <a:t/>
            </a:r>
            <a:br>
              <a:rPr lang="en-US" altLang="zh-TW" sz="1600" dirty="0">
                <a:hlinkClick r:id="rId2"/>
              </a:rPr>
            </a:br>
            <a:r>
              <a:rPr lang="zh-TW" altLang="zh-TW" b="1" dirty="0"/>
              <a:t>什麼是雙語教育</a:t>
            </a:r>
            <a:r>
              <a:rPr lang="zh-TW" altLang="zh-TW" dirty="0"/>
              <a:t/>
            </a:r>
            <a:br>
              <a:rPr lang="zh-TW" altLang="zh-TW" dirty="0"/>
            </a:br>
            <a:r>
              <a:rPr lang="en-US" altLang="zh-TW" sz="1600" dirty="0">
                <a:hlinkClick r:id="rId2"/>
              </a:rPr>
              <a:t>https://wiki.mbalib.com/zhtw/%E5%8F%8C%E8%AF%AD%E6%95%99%E8%82%B2</a:t>
            </a:r>
            <a:endParaRPr lang="zh-TW" altLang="en-US" sz="1600" dirty="0"/>
          </a:p>
        </p:txBody>
      </p:sp>
      <p:sp>
        <p:nvSpPr>
          <p:cNvPr id="3" name="內容版面配置區 2">
            <a:extLst>
              <a:ext uri="{FF2B5EF4-FFF2-40B4-BE49-F238E27FC236}">
                <a16:creationId xmlns:a16="http://schemas.microsoft.com/office/drawing/2014/main" xmlns="" id="{ABC817A3-6CC6-46CF-AC83-2FC1B43FE54B}"/>
              </a:ext>
            </a:extLst>
          </p:cNvPr>
          <p:cNvSpPr>
            <a:spLocks noGrp="1"/>
          </p:cNvSpPr>
          <p:nvPr>
            <p:ph idx="1"/>
          </p:nvPr>
        </p:nvSpPr>
        <p:spPr/>
        <p:txBody>
          <a:bodyPr>
            <a:normAutofit/>
          </a:bodyPr>
          <a:lstStyle/>
          <a:p>
            <a:r>
              <a:rPr lang="zh-TW" altLang="zh-TW" sz="3600" dirty="0">
                <a:solidFill>
                  <a:srgbClr val="FF0000"/>
                </a:solidFill>
              </a:rPr>
              <a:t>雙語教育指的是用兩種語言作為教學媒介語，通過學習科目知識</a:t>
            </a:r>
            <a:r>
              <a:rPr lang="en-US" altLang="zh-TW" sz="3600" dirty="0"/>
              <a:t>(</a:t>
            </a:r>
            <a:r>
              <a:rPr lang="zh-TW" altLang="zh-TW" sz="3600" dirty="0"/>
              <a:t>例如，地理課、數學課、歷史課等等</a:t>
            </a:r>
            <a:r>
              <a:rPr lang="en-US" altLang="zh-TW" sz="3600" dirty="0"/>
              <a:t>)</a:t>
            </a:r>
            <a:r>
              <a:rPr lang="zh-TW" altLang="zh-TW" sz="3600" dirty="0">
                <a:solidFill>
                  <a:srgbClr val="FF0000"/>
                </a:solidFill>
              </a:rPr>
              <a:t>來達到掌握該語言的目的</a:t>
            </a:r>
            <a:r>
              <a:rPr lang="zh-TW" altLang="zh-TW" sz="3600" dirty="0"/>
              <a:t>。也就是說，雙語教育並非通過語言課程來實現語言教育的</a:t>
            </a:r>
            <a:r>
              <a:rPr lang="en-US" altLang="zh-TW" sz="3600" u="sng" dirty="0" err="1">
                <a:hlinkClick r:id="rId3" tooltip="目标">
                  <a:extLst>
                    <a:ext uri="{A12FA001-AC4F-418D-AE19-62706E023703}">
                      <ahyp:hlinkClr xmlns:ahyp="http://schemas.microsoft.com/office/drawing/2018/hyperlinkcolor" xmlns="" val="tx"/>
                    </a:ext>
                  </a:extLst>
                </a:hlinkClick>
              </a:rPr>
              <a:t>目標</a:t>
            </a:r>
            <a:r>
              <a:rPr lang="zh-TW" altLang="zh-TW" sz="3600" dirty="0"/>
              <a:t>，而是通過學校教育中其它的科目來達到幫助學習者掌握兩種語言的目的。</a:t>
            </a:r>
            <a:r>
              <a:rPr lang="zh-TW" altLang="zh-TW" sz="3600" dirty="0">
                <a:solidFill>
                  <a:srgbClr val="FF0000"/>
                </a:solidFill>
              </a:rPr>
              <a:t>雙語教育的基本原則是</a:t>
            </a:r>
            <a:r>
              <a:rPr lang="zh-TW" altLang="zh-TW" sz="3600" dirty="0">
                <a:solidFill>
                  <a:srgbClr val="FF0000"/>
                </a:solidFill>
                <a:highlight>
                  <a:srgbClr val="FFFF00"/>
                </a:highlight>
              </a:rPr>
              <a:t>教師堅持使用學生的目的語。無論是傳授知識，還是解答問題，教師都用目的語進行</a:t>
            </a:r>
            <a:r>
              <a:rPr lang="zh-TW" altLang="zh-TW" sz="3600" dirty="0"/>
              <a:t>。</a:t>
            </a:r>
          </a:p>
          <a:p>
            <a:endParaRPr lang="zh-TW" altLang="en-US" dirty="0"/>
          </a:p>
        </p:txBody>
      </p:sp>
    </p:spTree>
    <p:extLst>
      <p:ext uri="{BB962C8B-B14F-4D97-AF65-F5344CB8AC3E}">
        <p14:creationId xmlns:p14="http://schemas.microsoft.com/office/powerpoint/2010/main" val="10088212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ater cycle process on Earth - Scientific-插圖素材[55036238 ...">
            <a:extLst>
              <a:ext uri="{FF2B5EF4-FFF2-40B4-BE49-F238E27FC236}">
                <a16:creationId xmlns:a16="http://schemas.microsoft.com/office/drawing/2014/main" xmlns="" id="{BF8F66D1-45E6-48CC-A166-0AA50A258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710" y="500332"/>
            <a:ext cx="9816860" cy="605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2114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C8BC4B7-AD22-4930-A112-F8727720EA26}"/>
              </a:ext>
            </a:extLst>
          </p:cNvPr>
          <p:cNvSpPr>
            <a:spLocks noGrp="1"/>
          </p:cNvSpPr>
          <p:nvPr>
            <p:ph type="title"/>
          </p:nvPr>
        </p:nvSpPr>
        <p:spPr/>
        <p:txBody>
          <a:bodyPr>
            <a:normAutofit/>
          </a:bodyPr>
          <a:lstStyle/>
          <a:p>
            <a:pPr algn="ctr"/>
            <a:r>
              <a:rPr lang="en-US" altLang="zh-TW" sz="4800" dirty="0"/>
              <a:t>Water Cycle</a:t>
            </a:r>
            <a:r>
              <a:rPr lang="en-US" altLang="zh-TW" dirty="0">
                <a:hlinkClick r:id="rId2">
                  <a:extLst>
                    <a:ext uri="{A12FA001-AC4F-418D-AE19-62706E023703}">
                      <ahyp:hlinkClr xmlns:ahyp="http://schemas.microsoft.com/office/drawing/2018/hyperlinkcolor" xmlns="" val="tx"/>
                    </a:ext>
                  </a:extLst>
                </a:hlinkClick>
              </a:rPr>
              <a:t/>
            </a:r>
            <a:br>
              <a:rPr lang="en-US" altLang="zh-TW" dirty="0">
                <a:hlinkClick r:id="rId2">
                  <a:extLst>
                    <a:ext uri="{A12FA001-AC4F-418D-AE19-62706E023703}">
                      <ahyp:hlinkClr xmlns:ahyp="http://schemas.microsoft.com/office/drawing/2018/hyperlinkcolor" xmlns="" val="tx"/>
                    </a:ext>
                  </a:extLst>
                </a:hlinkClick>
              </a:rPr>
            </a:br>
            <a:r>
              <a:rPr lang="en-US" altLang="zh-TW" sz="2000" dirty="0">
                <a:hlinkClick r:id="rId2">
                  <a:extLst>
                    <a:ext uri="{A12FA001-AC4F-418D-AE19-62706E023703}">
                      <ahyp:hlinkClr xmlns:ahyp="http://schemas.microsoft.com/office/drawing/2018/hyperlinkcolor" xmlns="" val="tx"/>
                    </a:ext>
                  </a:extLst>
                </a:hlinkClick>
              </a:rPr>
              <a:t>https://www.dkit.ie/wow/cycle.php</a:t>
            </a:r>
            <a:endParaRPr lang="zh-TW" altLang="en-US" sz="2000" dirty="0"/>
          </a:p>
        </p:txBody>
      </p:sp>
      <p:sp>
        <p:nvSpPr>
          <p:cNvPr id="3" name="內容版面配置區 2">
            <a:extLst>
              <a:ext uri="{FF2B5EF4-FFF2-40B4-BE49-F238E27FC236}">
                <a16:creationId xmlns:a16="http://schemas.microsoft.com/office/drawing/2014/main" xmlns="" id="{3904D732-B7A5-4E6C-91DD-410F722D95ED}"/>
              </a:ext>
            </a:extLst>
          </p:cNvPr>
          <p:cNvSpPr>
            <a:spLocks noGrp="1"/>
          </p:cNvSpPr>
          <p:nvPr>
            <p:ph idx="1"/>
          </p:nvPr>
        </p:nvSpPr>
        <p:spPr/>
        <p:txBody>
          <a:bodyPr>
            <a:normAutofit fontScale="70000" lnSpcReduction="20000"/>
          </a:bodyPr>
          <a:lstStyle/>
          <a:p>
            <a:r>
              <a:rPr lang="en-US" altLang="zh-TW" dirty="0"/>
              <a:t>There </a:t>
            </a:r>
            <a:r>
              <a:rPr lang="en-US" altLang="zh-TW" dirty="0">
                <a:solidFill>
                  <a:srgbClr val="FF0000"/>
                </a:solidFill>
              </a:rPr>
              <a:t>are four main stage</a:t>
            </a:r>
            <a:r>
              <a:rPr lang="en-US" altLang="zh-TW" dirty="0"/>
              <a:t>s in the water cycle. They are evaporation, condensation, precipitation and collection. Let's look at each of these stages.</a:t>
            </a:r>
            <a:br>
              <a:rPr lang="en-US" altLang="zh-TW" dirty="0"/>
            </a:br>
            <a:r>
              <a:rPr lang="en-US" altLang="zh-TW" dirty="0"/>
              <a:t/>
            </a:r>
            <a:br>
              <a:rPr lang="en-US" altLang="zh-TW" dirty="0"/>
            </a:br>
            <a:r>
              <a:rPr lang="en-US" altLang="zh-TW" b="1" dirty="0">
                <a:solidFill>
                  <a:srgbClr val="FF0000"/>
                </a:solidFill>
              </a:rPr>
              <a:t>Evaporation</a:t>
            </a:r>
            <a:r>
              <a:rPr lang="en-US" altLang="zh-TW" b="1" dirty="0"/>
              <a:t>:</a:t>
            </a:r>
            <a:r>
              <a:rPr lang="en-US" altLang="zh-TW" dirty="0"/>
              <a:t> This is when warmth from the sun causes </a:t>
            </a:r>
            <a:r>
              <a:rPr lang="en-US" altLang="zh-TW" dirty="0">
                <a:solidFill>
                  <a:srgbClr val="FF0000"/>
                </a:solidFill>
              </a:rPr>
              <a:t>water</a:t>
            </a:r>
            <a:r>
              <a:rPr lang="en-US" altLang="zh-TW" dirty="0"/>
              <a:t> from oceans, lakes, streams, ice and soils to </a:t>
            </a:r>
            <a:r>
              <a:rPr lang="en-US" altLang="zh-TW" dirty="0">
                <a:solidFill>
                  <a:srgbClr val="FF0000"/>
                </a:solidFill>
              </a:rPr>
              <a:t>rise into the air and turn into water </a:t>
            </a:r>
            <a:r>
              <a:rPr lang="en-US" altLang="zh-TW" dirty="0" err="1">
                <a:solidFill>
                  <a:srgbClr val="FF0000"/>
                </a:solidFill>
              </a:rPr>
              <a:t>vapour</a:t>
            </a:r>
            <a:r>
              <a:rPr lang="en-US" altLang="zh-TW" dirty="0">
                <a:solidFill>
                  <a:srgbClr val="FF0000"/>
                </a:solidFill>
              </a:rPr>
              <a:t> </a:t>
            </a:r>
            <a:r>
              <a:rPr lang="en-US" altLang="zh-TW" dirty="0"/>
              <a:t>(gas). Water </a:t>
            </a:r>
            <a:r>
              <a:rPr lang="en-US" altLang="zh-TW" dirty="0" err="1"/>
              <a:t>vapour</a:t>
            </a:r>
            <a:r>
              <a:rPr lang="en-US" altLang="zh-TW" dirty="0"/>
              <a:t> droplets join together to make clouds!</a:t>
            </a:r>
            <a:br>
              <a:rPr lang="en-US" altLang="zh-TW" dirty="0"/>
            </a:br>
            <a:r>
              <a:rPr lang="en-US" altLang="zh-TW" dirty="0"/>
              <a:t/>
            </a:r>
            <a:br>
              <a:rPr lang="en-US" altLang="zh-TW" dirty="0"/>
            </a:br>
            <a:r>
              <a:rPr lang="en-US" altLang="zh-TW" b="1" dirty="0">
                <a:solidFill>
                  <a:srgbClr val="FF0000"/>
                </a:solidFill>
              </a:rPr>
              <a:t>Condensation</a:t>
            </a:r>
            <a:r>
              <a:rPr lang="en-US" altLang="zh-TW" b="1" dirty="0"/>
              <a:t>:</a:t>
            </a:r>
            <a:r>
              <a:rPr lang="en-US" altLang="zh-TW" dirty="0"/>
              <a:t> This is when </a:t>
            </a:r>
            <a:r>
              <a:rPr lang="en-US" altLang="zh-TW" dirty="0">
                <a:solidFill>
                  <a:srgbClr val="FF0000"/>
                </a:solidFill>
              </a:rPr>
              <a:t>water </a:t>
            </a:r>
            <a:r>
              <a:rPr lang="en-US" altLang="zh-TW" dirty="0" err="1">
                <a:solidFill>
                  <a:srgbClr val="FF0000"/>
                </a:solidFill>
              </a:rPr>
              <a:t>vapour</a:t>
            </a:r>
            <a:r>
              <a:rPr lang="en-US" altLang="zh-TW" dirty="0">
                <a:solidFill>
                  <a:srgbClr val="FF0000"/>
                </a:solidFill>
              </a:rPr>
              <a:t> </a:t>
            </a:r>
            <a:r>
              <a:rPr lang="en-US" altLang="zh-TW" dirty="0"/>
              <a:t>in the air </a:t>
            </a:r>
            <a:r>
              <a:rPr lang="en-US" altLang="zh-TW" dirty="0">
                <a:solidFill>
                  <a:srgbClr val="FF0000"/>
                </a:solidFill>
              </a:rPr>
              <a:t>cools down and turns back into liquid water</a:t>
            </a:r>
            <a:r>
              <a:rPr lang="en-US" altLang="zh-TW" dirty="0"/>
              <a:t>.</a:t>
            </a:r>
            <a:br>
              <a:rPr lang="en-US" altLang="zh-TW" dirty="0"/>
            </a:br>
            <a:r>
              <a:rPr lang="en-US" altLang="zh-TW" dirty="0"/>
              <a:t/>
            </a:r>
            <a:br>
              <a:rPr lang="en-US" altLang="zh-TW" dirty="0"/>
            </a:br>
            <a:r>
              <a:rPr lang="en-US" altLang="zh-TW" b="1" dirty="0">
                <a:solidFill>
                  <a:srgbClr val="FF0000"/>
                </a:solidFill>
              </a:rPr>
              <a:t>Precipitation</a:t>
            </a:r>
            <a:r>
              <a:rPr lang="en-US" altLang="zh-TW" b="1" dirty="0"/>
              <a:t>:</a:t>
            </a:r>
            <a:r>
              <a:rPr lang="en-US" altLang="zh-TW" dirty="0"/>
              <a:t> This is when </a:t>
            </a:r>
            <a:r>
              <a:rPr lang="en-US" altLang="zh-TW" dirty="0">
                <a:solidFill>
                  <a:srgbClr val="FF0000"/>
                </a:solidFill>
              </a:rPr>
              <a:t>water</a:t>
            </a:r>
            <a:r>
              <a:rPr lang="en-US" altLang="zh-TW" dirty="0"/>
              <a:t> (in the form of rain, snow, hail or sleet) </a:t>
            </a:r>
            <a:r>
              <a:rPr lang="en-US" altLang="zh-TW" dirty="0">
                <a:solidFill>
                  <a:srgbClr val="FF0000"/>
                </a:solidFill>
              </a:rPr>
              <a:t>falls from clouds </a:t>
            </a:r>
            <a:r>
              <a:rPr lang="en-US" altLang="zh-TW" dirty="0"/>
              <a:t>in the sky.</a:t>
            </a:r>
            <a:br>
              <a:rPr lang="en-US" altLang="zh-TW" dirty="0"/>
            </a:br>
            <a:r>
              <a:rPr lang="en-US" altLang="zh-TW" dirty="0"/>
              <a:t/>
            </a:r>
            <a:br>
              <a:rPr lang="en-US" altLang="zh-TW" dirty="0"/>
            </a:br>
            <a:r>
              <a:rPr lang="en-US" altLang="zh-TW" b="1" dirty="0">
                <a:solidFill>
                  <a:srgbClr val="FF0000"/>
                </a:solidFill>
              </a:rPr>
              <a:t>Collection</a:t>
            </a:r>
            <a:r>
              <a:rPr lang="en-US" altLang="zh-TW" b="1" dirty="0"/>
              <a:t>:</a:t>
            </a:r>
            <a:r>
              <a:rPr lang="en-US" altLang="zh-TW" dirty="0"/>
              <a:t> This is when </a:t>
            </a:r>
            <a:r>
              <a:rPr lang="en-US" altLang="zh-TW" dirty="0">
                <a:solidFill>
                  <a:srgbClr val="FF0000"/>
                </a:solidFill>
              </a:rPr>
              <a:t>water</a:t>
            </a:r>
            <a:r>
              <a:rPr lang="en-US" altLang="zh-TW" dirty="0"/>
              <a:t> that falls from the clouds as rain, snow, hail or sleet, </a:t>
            </a:r>
            <a:r>
              <a:rPr lang="en-US" altLang="zh-TW" dirty="0">
                <a:solidFill>
                  <a:srgbClr val="FF0000"/>
                </a:solidFill>
              </a:rPr>
              <a:t>collects in the oceans, rivers, lakes, streams</a:t>
            </a:r>
            <a:r>
              <a:rPr lang="en-US" altLang="zh-TW" dirty="0"/>
              <a:t>. Most will infiltrate (soak into) the ground and will collect as underground water.</a:t>
            </a:r>
            <a:br>
              <a:rPr lang="en-US" altLang="zh-TW" dirty="0"/>
            </a:br>
            <a:r>
              <a:rPr lang="en-US" altLang="zh-TW" dirty="0"/>
              <a:t/>
            </a:r>
            <a:br>
              <a:rPr lang="en-US" altLang="zh-TW" dirty="0"/>
            </a:br>
            <a:r>
              <a:rPr lang="en-US" altLang="zh-TW" dirty="0"/>
              <a:t>The water cycle is </a:t>
            </a:r>
            <a:r>
              <a:rPr lang="en-US" altLang="zh-TW" dirty="0">
                <a:solidFill>
                  <a:srgbClr val="FF0000"/>
                </a:solidFill>
              </a:rPr>
              <a:t>powered by the sun's energy and by gravity</a:t>
            </a:r>
            <a:r>
              <a:rPr lang="en-US" altLang="zh-TW" dirty="0"/>
              <a:t>. The sun kickstarts the whole cycle by heating all the Earth's water and making it evaporate. Gravity makes the moisture fall back to Earth.</a:t>
            </a:r>
            <a:endParaRPr lang="zh-TW" altLang="en-US" dirty="0"/>
          </a:p>
        </p:txBody>
      </p:sp>
    </p:spTree>
    <p:extLst>
      <p:ext uri="{BB962C8B-B14F-4D97-AF65-F5344CB8AC3E}">
        <p14:creationId xmlns:p14="http://schemas.microsoft.com/office/powerpoint/2010/main" val="1137806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A80FAD7-860E-4F62-8076-13A50C28AEEB}"/>
              </a:ext>
            </a:extLst>
          </p:cNvPr>
          <p:cNvSpPr>
            <a:spLocks noGrp="1"/>
          </p:cNvSpPr>
          <p:nvPr>
            <p:ph type="title"/>
          </p:nvPr>
        </p:nvSpPr>
        <p:spPr/>
        <p:txBody>
          <a:bodyPr/>
          <a:lstStyle/>
          <a:p>
            <a:pPr algn="ctr"/>
            <a:r>
              <a:rPr lang="zh-TW" altLang="en-US" dirty="0"/>
              <a:t>水循環</a:t>
            </a:r>
          </a:p>
        </p:txBody>
      </p:sp>
      <p:sp>
        <p:nvSpPr>
          <p:cNvPr id="3" name="內容版面配置區 2">
            <a:extLst>
              <a:ext uri="{FF2B5EF4-FFF2-40B4-BE49-F238E27FC236}">
                <a16:creationId xmlns:a16="http://schemas.microsoft.com/office/drawing/2014/main" xmlns="" id="{E1836F9F-173A-4A81-AF36-548FE0DDD7BA}"/>
              </a:ext>
            </a:extLst>
          </p:cNvPr>
          <p:cNvSpPr>
            <a:spLocks noGrp="1"/>
          </p:cNvSpPr>
          <p:nvPr>
            <p:ph idx="1"/>
          </p:nvPr>
        </p:nvSpPr>
        <p:spPr/>
        <p:txBody>
          <a:bodyPr>
            <a:normAutofit fontScale="92500" lnSpcReduction="20000"/>
          </a:bodyPr>
          <a:lstStyle/>
          <a:p>
            <a:r>
              <a:rPr lang="zh-TW" altLang="en-US" dirty="0"/>
              <a:t>自然界的水在大氣與陸地、海洋間交換，循環不已，稱為</a:t>
            </a:r>
            <a:r>
              <a:rPr lang="en-US" altLang="zh-TW" dirty="0"/>
              <a:t>『</a:t>
            </a:r>
            <a:r>
              <a:rPr lang="zh-TW" altLang="en-US" dirty="0"/>
              <a:t>水循環</a:t>
            </a:r>
            <a:r>
              <a:rPr lang="en-US" altLang="zh-TW" dirty="0"/>
              <a:t>』</a:t>
            </a:r>
            <a:r>
              <a:rPr lang="zh-TW" altLang="en-US" dirty="0"/>
              <a:t>。 水循環的過程：蒸發→凝結→降水→逕流。 水循環過程的重要念</a:t>
            </a:r>
            <a:r>
              <a:rPr lang="en-US" altLang="zh-TW" dirty="0"/>
              <a:t>.</a:t>
            </a:r>
            <a:r>
              <a:rPr lang="zh-TW" altLang="en-US" dirty="0"/>
              <a:t>水循環過程的重要念</a:t>
            </a:r>
          </a:p>
          <a:p>
            <a:r>
              <a:rPr lang="zh-TW" altLang="en-US" dirty="0">
                <a:solidFill>
                  <a:srgbClr val="FF0000"/>
                </a:solidFill>
              </a:rPr>
              <a:t>蒸發</a:t>
            </a:r>
            <a:r>
              <a:rPr lang="zh-TW" altLang="en-US" dirty="0"/>
              <a:t>→</a:t>
            </a:r>
            <a:br>
              <a:rPr lang="zh-TW" altLang="en-US" dirty="0"/>
            </a:br>
            <a:r>
              <a:rPr lang="zh-TW" altLang="en-US" dirty="0"/>
              <a:t>液態水被太陽輻射的熱力變為氣態水的現象。</a:t>
            </a:r>
          </a:p>
          <a:p>
            <a:r>
              <a:rPr lang="zh-TW" altLang="en-US" dirty="0">
                <a:solidFill>
                  <a:srgbClr val="FF0000"/>
                </a:solidFill>
              </a:rPr>
              <a:t>凝結</a:t>
            </a:r>
            <a:r>
              <a:rPr lang="zh-TW" altLang="en-US" dirty="0"/>
              <a:t>→</a:t>
            </a:r>
            <a:br>
              <a:rPr lang="zh-TW" altLang="en-US" dirty="0"/>
            </a:br>
            <a:r>
              <a:rPr lang="zh-TW" altLang="en-US" dirty="0"/>
              <a:t>水氣在空氣中因遇冷而變為液態的過程。</a:t>
            </a:r>
          </a:p>
          <a:p>
            <a:r>
              <a:rPr lang="zh-TW" altLang="en-US" dirty="0">
                <a:solidFill>
                  <a:srgbClr val="FF0000"/>
                </a:solidFill>
              </a:rPr>
              <a:t>降水</a:t>
            </a:r>
            <a:r>
              <a:rPr lang="zh-TW" altLang="en-US" dirty="0"/>
              <a:t>→</a:t>
            </a:r>
            <a:br>
              <a:rPr lang="zh-TW" altLang="en-US" dirty="0"/>
            </a:br>
            <a:r>
              <a:rPr lang="zh-TW" altLang="en-US" dirty="0"/>
              <a:t>水以任何形式掉落至地表的過程，包含雨、雪、冰</a:t>
            </a:r>
          </a:p>
          <a:p>
            <a:r>
              <a:rPr lang="zh-TW" altLang="en-US" dirty="0">
                <a:solidFill>
                  <a:srgbClr val="FF0000"/>
                </a:solidFill>
              </a:rPr>
              <a:t>逕流</a:t>
            </a:r>
            <a:r>
              <a:rPr lang="zh-TW" altLang="en-US" dirty="0"/>
              <a:t>→</a:t>
            </a:r>
            <a:br>
              <a:rPr lang="zh-TW" altLang="en-US" dirty="0"/>
            </a:br>
            <a:r>
              <a:rPr lang="zh-TW" altLang="en-US" dirty="0"/>
              <a:t>陸地上的水順著地表流入河、海或在地下流動的現象</a:t>
            </a:r>
          </a:p>
          <a:p>
            <a:r>
              <a:rPr lang="en-US" altLang="zh-TW" dirty="0"/>
              <a:t> </a:t>
            </a:r>
            <a:r>
              <a:rPr lang="en-US" altLang="zh-TW" dirty="0">
                <a:hlinkClick r:id="rId2"/>
              </a:rPr>
              <a:t>www.tlsh.tp.edu.tw</a:t>
            </a:r>
            <a:r>
              <a:rPr lang="zh-TW" altLang="en-US" dirty="0">
                <a:hlinkClick r:id="rId2"/>
              </a:rPr>
              <a:t> </a:t>
            </a:r>
            <a:r>
              <a:rPr lang="en-US" altLang="zh-TW" dirty="0">
                <a:hlinkClick r:id="rId2"/>
              </a:rPr>
              <a:t>› </a:t>
            </a:r>
            <a:r>
              <a:rPr lang="en-US" altLang="zh-TW" dirty="0" err="1">
                <a:hlinkClick r:id="rId2"/>
              </a:rPr>
              <a:t>water_resources</a:t>
            </a:r>
            <a:r>
              <a:rPr lang="en-US" altLang="zh-TW" dirty="0">
                <a:hlinkClick r:id="rId2"/>
              </a:rPr>
              <a:t> › water01</a:t>
            </a:r>
            <a:endParaRPr lang="zh-TW" altLang="en-US" dirty="0">
              <a:hlinkClick r:id="rId2"/>
            </a:endParaRPr>
          </a:p>
          <a:p>
            <a:endParaRPr lang="en-US" altLang="zh-TW" dirty="0"/>
          </a:p>
          <a:p>
            <a:endParaRPr lang="zh-TW" altLang="en-US" dirty="0"/>
          </a:p>
        </p:txBody>
      </p:sp>
    </p:spTree>
    <p:extLst>
      <p:ext uri="{BB962C8B-B14F-4D97-AF65-F5344CB8AC3E}">
        <p14:creationId xmlns:p14="http://schemas.microsoft.com/office/powerpoint/2010/main" val="2207633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9A489FC-47EC-4E90-83DE-54F873034557}"/>
              </a:ext>
            </a:extLst>
          </p:cNvPr>
          <p:cNvSpPr>
            <a:spLocks noGrp="1"/>
          </p:cNvSpPr>
          <p:nvPr>
            <p:ph type="title"/>
          </p:nvPr>
        </p:nvSpPr>
        <p:spPr/>
        <p:txBody>
          <a:bodyPr/>
          <a:lstStyle/>
          <a:p>
            <a:pPr algn="ctr"/>
            <a:r>
              <a:rPr lang="zh-TW" altLang="en-US" dirty="0"/>
              <a:t>挑戰性真的很高！</a:t>
            </a:r>
          </a:p>
        </p:txBody>
      </p:sp>
      <p:sp>
        <p:nvSpPr>
          <p:cNvPr id="3" name="內容版面配置區 2">
            <a:extLst>
              <a:ext uri="{FF2B5EF4-FFF2-40B4-BE49-F238E27FC236}">
                <a16:creationId xmlns:a16="http://schemas.microsoft.com/office/drawing/2014/main" xmlns="" id="{28EAA4AC-43EC-462D-A144-37759D80602F}"/>
              </a:ext>
            </a:extLst>
          </p:cNvPr>
          <p:cNvSpPr>
            <a:spLocks noGrp="1"/>
          </p:cNvSpPr>
          <p:nvPr>
            <p:ph idx="1"/>
          </p:nvPr>
        </p:nvSpPr>
        <p:spPr/>
        <p:txBody>
          <a:bodyPr>
            <a:normAutofit/>
          </a:bodyPr>
          <a:lstStyle/>
          <a:p>
            <a:r>
              <a:rPr lang="zh-TW" altLang="en-US" sz="4000" dirty="0"/>
              <a:t>學科的用語較為</a:t>
            </a:r>
            <a:r>
              <a:rPr lang="zh-TW" altLang="en-US" sz="4000" dirty="0">
                <a:solidFill>
                  <a:srgbClr val="FF0000"/>
                </a:solidFill>
              </a:rPr>
              <a:t>學術性</a:t>
            </a:r>
            <a:r>
              <a:rPr lang="zh-TW" altLang="en-US" sz="4000" dirty="0"/>
              <a:t>，不同於日常用語</a:t>
            </a:r>
            <a:endParaRPr lang="en-US" altLang="zh-TW" sz="4000" dirty="0"/>
          </a:p>
          <a:p>
            <a:r>
              <a:rPr lang="zh-TW" altLang="en-US" sz="4000" dirty="0"/>
              <a:t>學科的</a:t>
            </a:r>
            <a:r>
              <a:rPr lang="zh-TW" altLang="en-US" sz="4000" dirty="0">
                <a:solidFill>
                  <a:srgbClr val="FF0000"/>
                </a:solidFill>
              </a:rPr>
              <a:t>知識鷹架未先架構</a:t>
            </a:r>
            <a:r>
              <a:rPr lang="zh-TW" altLang="en-US" sz="4000" dirty="0"/>
              <a:t>，上課時老師的英語文有如天書</a:t>
            </a:r>
            <a:endParaRPr lang="en-US" altLang="zh-TW" sz="4000" dirty="0"/>
          </a:p>
          <a:p>
            <a:r>
              <a:rPr lang="zh-TW" altLang="en-US" sz="4000" dirty="0"/>
              <a:t>累積的</a:t>
            </a:r>
            <a:r>
              <a:rPr lang="zh-TW" altLang="en-US" sz="4000" dirty="0">
                <a:solidFill>
                  <a:srgbClr val="FF0000"/>
                </a:solidFill>
              </a:rPr>
              <a:t>挫折感</a:t>
            </a:r>
            <a:r>
              <a:rPr lang="en-US" altLang="zh-TW" sz="4000" dirty="0"/>
              <a:t>……</a:t>
            </a:r>
            <a:endParaRPr lang="zh-TW" altLang="en-US" sz="4000" dirty="0"/>
          </a:p>
        </p:txBody>
      </p:sp>
    </p:spTree>
    <p:extLst>
      <p:ext uri="{BB962C8B-B14F-4D97-AF65-F5344CB8AC3E}">
        <p14:creationId xmlns:p14="http://schemas.microsoft.com/office/powerpoint/2010/main" val="9070840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2D4EC472-E8E6-4BFF-BFEA-6A63DA34C1C9}"/>
              </a:ext>
            </a:extLst>
          </p:cNvPr>
          <p:cNvPicPr>
            <a:picLocks noChangeAspect="1"/>
          </p:cNvPicPr>
          <p:nvPr/>
        </p:nvPicPr>
        <p:blipFill>
          <a:blip r:embed="rId2"/>
          <a:stretch>
            <a:fillRect/>
          </a:stretch>
        </p:blipFill>
        <p:spPr>
          <a:xfrm>
            <a:off x="0" y="145774"/>
            <a:ext cx="12059728" cy="6506817"/>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筆跡 1">
                <a:extLst>
                  <a:ext uri="{FF2B5EF4-FFF2-40B4-BE49-F238E27FC236}">
                    <a16:creationId xmlns:a16="http://schemas.microsoft.com/office/drawing/2014/main" xmlns="" id="{AB336FD9-3731-46A8-B96F-4F25E0B0CA88}"/>
                  </a:ext>
                </a:extLst>
              </p14:cNvPr>
              <p14:cNvContentPartPr/>
              <p14:nvPr/>
            </p14:nvContentPartPr>
            <p14:xfrm>
              <a:off x="4451400" y="1052246"/>
              <a:ext cx="828360" cy="70560"/>
            </p14:xfrm>
          </p:contentPart>
        </mc:Choice>
        <mc:Fallback xmlns="">
          <p:pic>
            <p:nvPicPr>
              <p:cNvPr id="2" name="筆跡 1">
                <a:extLst>
                  <a:ext uri="{FF2B5EF4-FFF2-40B4-BE49-F238E27FC236}">
                    <a16:creationId xmlns:a16="http://schemas.microsoft.com/office/drawing/2014/main" id="{AB336FD9-3731-46A8-B96F-4F25E0B0CA88}"/>
                  </a:ext>
                </a:extLst>
              </p:cNvPr>
              <p:cNvPicPr/>
              <p:nvPr/>
            </p:nvPicPr>
            <p:blipFill>
              <a:blip r:embed="rId4"/>
              <a:stretch>
                <a:fillRect/>
              </a:stretch>
            </p:blipFill>
            <p:spPr>
              <a:xfrm>
                <a:off x="4415400" y="980246"/>
                <a:ext cx="900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筆跡 2">
                <a:extLst>
                  <a:ext uri="{FF2B5EF4-FFF2-40B4-BE49-F238E27FC236}">
                    <a16:creationId xmlns:a16="http://schemas.microsoft.com/office/drawing/2014/main" xmlns="" id="{908A3A78-DC56-4E5D-9EDF-D7F10DE4ECF6}"/>
                  </a:ext>
                </a:extLst>
              </p14:cNvPr>
              <p14:cNvContentPartPr/>
              <p14:nvPr/>
            </p14:nvContentPartPr>
            <p14:xfrm>
              <a:off x="4313160" y="2605286"/>
              <a:ext cx="1156320" cy="41040"/>
            </p14:xfrm>
          </p:contentPart>
        </mc:Choice>
        <mc:Fallback xmlns="">
          <p:pic>
            <p:nvPicPr>
              <p:cNvPr id="3" name="筆跡 2">
                <a:extLst>
                  <a:ext uri="{FF2B5EF4-FFF2-40B4-BE49-F238E27FC236}">
                    <a16:creationId xmlns:a16="http://schemas.microsoft.com/office/drawing/2014/main" id="{908A3A78-DC56-4E5D-9EDF-D7F10DE4ECF6}"/>
                  </a:ext>
                </a:extLst>
              </p:cNvPr>
              <p:cNvPicPr/>
              <p:nvPr/>
            </p:nvPicPr>
            <p:blipFill>
              <a:blip r:embed="rId6"/>
              <a:stretch>
                <a:fillRect/>
              </a:stretch>
            </p:blipFill>
            <p:spPr>
              <a:xfrm>
                <a:off x="4277160" y="2533286"/>
                <a:ext cx="12279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筆跡 4">
                <a:extLst>
                  <a:ext uri="{FF2B5EF4-FFF2-40B4-BE49-F238E27FC236}">
                    <a16:creationId xmlns:a16="http://schemas.microsoft.com/office/drawing/2014/main" xmlns="" id="{D3E1BDC4-BF8A-497A-BE74-967EAE122735}"/>
                  </a:ext>
                </a:extLst>
              </p14:cNvPr>
              <p14:cNvContentPartPr/>
              <p14:nvPr/>
            </p14:nvContentPartPr>
            <p14:xfrm>
              <a:off x="4451400" y="3189566"/>
              <a:ext cx="1121760" cy="71640"/>
            </p14:xfrm>
          </p:contentPart>
        </mc:Choice>
        <mc:Fallback xmlns="">
          <p:pic>
            <p:nvPicPr>
              <p:cNvPr id="5" name="筆跡 4">
                <a:extLst>
                  <a:ext uri="{FF2B5EF4-FFF2-40B4-BE49-F238E27FC236}">
                    <a16:creationId xmlns:a16="http://schemas.microsoft.com/office/drawing/2014/main" id="{D3E1BDC4-BF8A-497A-BE74-967EAE122735}"/>
                  </a:ext>
                </a:extLst>
              </p:cNvPr>
              <p:cNvPicPr/>
              <p:nvPr/>
            </p:nvPicPr>
            <p:blipFill>
              <a:blip r:embed="rId8"/>
              <a:stretch>
                <a:fillRect/>
              </a:stretch>
            </p:blipFill>
            <p:spPr>
              <a:xfrm>
                <a:off x="4415400" y="3117566"/>
                <a:ext cx="11934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筆跡 5">
                <a:extLst>
                  <a:ext uri="{FF2B5EF4-FFF2-40B4-BE49-F238E27FC236}">
                    <a16:creationId xmlns:a16="http://schemas.microsoft.com/office/drawing/2014/main" xmlns="" id="{D08B2325-6610-4608-8B68-B8CC9021BD4B}"/>
                  </a:ext>
                </a:extLst>
              </p14:cNvPr>
              <p14:cNvContentPartPr/>
              <p14:nvPr/>
            </p14:nvContentPartPr>
            <p14:xfrm>
              <a:off x="4434120" y="3743966"/>
              <a:ext cx="1190520" cy="86040"/>
            </p14:xfrm>
          </p:contentPart>
        </mc:Choice>
        <mc:Fallback xmlns="">
          <p:pic>
            <p:nvPicPr>
              <p:cNvPr id="6" name="筆跡 5">
                <a:extLst>
                  <a:ext uri="{FF2B5EF4-FFF2-40B4-BE49-F238E27FC236}">
                    <a16:creationId xmlns:a16="http://schemas.microsoft.com/office/drawing/2014/main" id="{D08B2325-6610-4608-8B68-B8CC9021BD4B}"/>
                  </a:ext>
                </a:extLst>
              </p:cNvPr>
              <p:cNvPicPr/>
              <p:nvPr/>
            </p:nvPicPr>
            <p:blipFill>
              <a:blip r:embed="rId10"/>
              <a:stretch>
                <a:fillRect/>
              </a:stretch>
            </p:blipFill>
            <p:spPr>
              <a:xfrm>
                <a:off x="4398120" y="3671966"/>
                <a:ext cx="12621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筆跡 6">
                <a:extLst>
                  <a:ext uri="{FF2B5EF4-FFF2-40B4-BE49-F238E27FC236}">
                    <a16:creationId xmlns:a16="http://schemas.microsoft.com/office/drawing/2014/main" xmlns="" id="{BB5939FA-93D1-4F91-9FC4-97D2AE3966C5}"/>
                  </a:ext>
                </a:extLst>
              </p14:cNvPr>
              <p14:cNvContentPartPr/>
              <p14:nvPr/>
            </p14:nvContentPartPr>
            <p14:xfrm>
              <a:off x="4399560" y="4244366"/>
              <a:ext cx="1121760" cy="17280"/>
            </p14:xfrm>
          </p:contentPart>
        </mc:Choice>
        <mc:Fallback xmlns="">
          <p:pic>
            <p:nvPicPr>
              <p:cNvPr id="7" name="筆跡 6">
                <a:extLst>
                  <a:ext uri="{FF2B5EF4-FFF2-40B4-BE49-F238E27FC236}">
                    <a16:creationId xmlns:a16="http://schemas.microsoft.com/office/drawing/2014/main" id="{BB5939FA-93D1-4F91-9FC4-97D2AE3966C5}"/>
                  </a:ext>
                </a:extLst>
              </p:cNvPr>
              <p:cNvPicPr/>
              <p:nvPr/>
            </p:nvPicPr>
            <p:blipFill>
              <a:blip r:embed="rId12"/>
              <a:stretch>
                <a:fillRect/>
              </a:stretch>
            </p:blipFill>
            <p:spPr>
              <a:xfrm>
                <a:off x="4363560" y="4172366"/>
                <a:ext cx="1193400" cy="160920"/>
              </a:xfrm>
              <a:prstGeom prst="rect">
                <a:avLst/>
              </a:prstGeom>
            </p:spPr>
          </p:pic>
        </mc:Fallback>
      </mc:AlternateContent>
    </p:spTree>
    <p:extLst>
      <p:ext uri="{BB962C8B-B14F-4D97-AF65-F5344CB8AC3E}">
        <p14:creationId xmlns:p14="http://schemas.microsoft.com/office/powerpoint/2010/main" val="502734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5716860-4CDC-4CB7-8E32-A66E8BA34F4C}"/>
              </a:ext>
            </a:extLst>
          </p:cNvPr>
          <p:cNvSpPr>
            <a:spLocks noGrp="1"/>
          </p:cNvSpPr>
          <p:nvPr>
            <p:ph type="title"/>
          </p:nvPr>
        </p:nvSpPr>
        <p:spPr/>
        <p:txBody>
          <a:bodyPr/>
          <a:lstStyle/>
          <a:p>
            <a:pPr algn="ctr"/>
            <a:r>
              <a:rPr lang="zh-TW" altLang="en-US" dirty="0">
                <a:solidFill>
                  <a:srgbClr val="FF0000"/>
                </a:solidFill>
              </a:rPr>
              <a:t>國小學生</a:t>
            </a:r>
            <a:r>
              <a:rPr lang="zh-TW" altLang="en-US" dirty="0"/>
              <a:t>的反應？</a:t>
            </a:r>
          </a:p>
        </p:txBody>
      </p:sp>
      <p:sp>
        <p:nvSpPr>
          <p:cNvPr id="3" name="內容版面配置區 2">
            <a:extLst>
              <a:ext uri="{FF2B5EF4-FFF2-40B4-BE49-F238E27FC236}">
                <a16:creationId xmlns:a16="http://schemas.microsoft.com/office/drawing/2014/main" xmlns="" id="{86A92F75-05CC-402D-B81A-8438927DF9D0}"/>
              </a:ext>
            </a:extLst>
          </p:cNvPr>
          <p:cNvSpPr>
            <a:spLocks noGrp="1"/>
          </p:cNvSpPr>
          <p:nvPr>
            <p:ph idx="1"/>
          </p:nvPr>
        </p:nvSpPr>
        <p:spPr/>
        <p:txBody>
          <a:bodyPr>
            <a:normAutofit/>
          </a:bodyPr>
          <a:lstStyle/>
          <a:p>
            <a:r>
              <a:rPr lang="zh-TW" altLang="en-US" sz="4400" dirty="0"/>
              <a:t>教師上課前努力備課，上課時積極用</a:t>
            </a:r>
            <a:r>
              <a:rPr lang="zh-TW" altLang="en-US" sz="4400" dirty="0">
                <a:solidFill>
                  <a:srgbClr val="FF0000"/>
                </a:solidFill>
              </a:rPr>
              <a:t>全英語</a:t>
            </a:r>
            <a:r>
              <a:rPr lang="zh-TW" altLang="en-US" sz="4400" dirty="0"/>
              <a:t>講授學科的內容</a:t>
            </a:r>
            <a:r>
              <a:rPr lang="en-US" altLang="zh-TW" sz="4400" dirty="0"/>
              <a:t>……</a:t>
            </a:r>
            <a:endParaRPr lang="zh-TW" altLang="en-US" sz="4400" dirty="0"/>
          </a:p>
        </p:txBody>
      </p:sp>
    </p:spTree>
    <p:extLst>
      <p:ext uri="{BB962C8B-B14F-4D97-AF65-F5344CB8AC3E}">
        <p14:creationId xmlns:p14="http://schemas.microsoft.com/office/powerpoint/2010/main" val="298291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C3B5D6F9-AAB6-4A66-A786-9C09BCBF315A}"/>
              </a:ext>
            </a:extLst>
          </p:cNvPr>
          <p:cNvSpPr>
            <a:spLocks noGrp="1"/>
          </p:cNvSpPr>
          <p:nvPr>
            <p:ph idx="1"/>
          </p:nvPr>
        </p:nvSpPr>
        <p:spPr/>
        <p:txBody>
          <a:bodyPr>
            <a:normAutofit lnSpcReduction="10000"/>
          </a:bodyPr>
          <a:lstStyle/>
          <a:p>
            <a:r>
              <a:rPr lang="zh-TW" altLang="zh-TW" dirty="0">
                <a:solidFill>
                  <a:srgbClr val="FF0000"/>
                </a:solidFill>
              </a:rPr>
              <a:t>金車教育基金會</a:t>
            </a:r>
            <a:r>
              <a:rPr lang="zh-TW" altLang="zh-TW" dirty="0"/>
              <a:t>今（</a:t>
            </a:r>
            <a:r>
              <a:rPr lang="en-US" altLang="zh-TW" dirty="0"/>
              <a:t>6</a:t>
            </a:r>
            <a:r>
              <a:rPr lang="zh-TW" altLang="zh-TW" dirty="0"/>
              <a:t>日）發表針對國、高中及大專院校學生所做的「國際觀調查」，結果顯示台灣青年最關注的國際議題是「氣候變遷」（</a:t>
            </a:r>
            <a:r>
              <a:rPr lang="en-US" altLang="zh-TW" dirty="0"/>
              <a:t>63.6</a:t>
            </a:r>
            <a:r>
              <a:rPr lang="zh-TW" altLang="zh-TW" dirty="0"/>
              <a:t>％），其次是「生態保育」（</a:t>
            </a:r>
            <a:r>
              <a:rPr lang="en-US" altLang="zh-TW" dirty="0"/>
              <a:t>44.9</a:t>
            </a:r>
            <a:r>
              <a:rPr lang="zh-TW" altLang="zh-TW" dirty="0"/>
              <a:t>％）、人權議題（</a:t>
            </a:r>
            <a:r>
              <a:rPr lang="en-US" altLang="zh-TW" dirty="0"/>
              <a:t>36.9</a:t>
            </a:r>
            <a:r>
              <a:rPr lang="zh-TW" altLang="zh-TW" dirty="0"/>
              <a:t>％）。值得留意的是，學子認為對台灣最友善的國家是日本（</a:t>
            </a:r>
            <a:r>
              <a:rPr lang="en-US" altLang="zh-TW" dirty="0"/>
              <a:t>64</a:t>
            </a:r>
            <a:r>
              <a:rPr lang="zh-TW" altLang="zh-TW" dirty="0"/>
              <a:t>％）且連四年蟬連第一，其次則是美國（</a:t>
            </a:r>
            <a:r>
              <a:rPr lang="en-US" altLang="zh-TW" dirty="0"/>
              <a:t>46</a:t>
            </a:r>
            <a:r>
              <a:rPr lang="zh-TW" altLang="zh-TW" dirty="0"/>
              <a:t>％），接著才是非洲與中南美各邦交國，但有</a:t>
            </a:r>
            <a:r>
              <a:rPr lang="en-US" altLang="zh-TW" dirty="0"/>
              <a:t>65</a:t>
            </a:r>
            <a:r>
              <a:rPr lang="zh-TW" altLang="zh-TW" dirty="0"/>
              <a:t>％學生並不曉得台灣有幾個邦交國。</a:t>
            </a:r>
          </a:p>
          <a:p>
            <a:r>
              <a:rPr lang="zh-TW" altLang="zh-TW" dirty="0">
                <a:solidFill>
                  <a:srgbClr val="FF0000"/>
                </a:solidFill>
              </a:rPr>
              <a:t>東吳大學教授劉必榮表示，台灣年輕人缺乏國際觀是持續已久的問題</a:t>
            </a:r>
            <a:r>
              <a:rPr lang="zh-TW" altLang="zh-TW" dirty="0"/>
              <a:t>，產官學都呼籲要加強但成效有限，</a:t>
            </a:r>
            <a:r>
              <a:rPr lang="zh-TW" altLang="zh-TW" dirty="0">
                <a:solidFill>
                  <a:srgbClr val="FF0000"/>
                </a:solidFill>
              </a:rPr>
              <a:t>主因是媒體的國際新聞佔比極少</a:t>
            </a:r>
            <a:r>
              <a:rPr lang="zh-TW" altLang="zh-TW" dirty="0"/>
              <a:t>，要先炒熱關心國際事務的氣氛，才有機會培養國際觀，</a:t>
            </a:r>
            <a:r>
              <a:rPr lang="zh-TW" altLang="zh-TW" dirty="0">
                <a:solidFill>
                  <a:srgbClr val="FF0000"/>
                </a:solidFill>
              </a:rPr>
              <a:t>學校和媒體應負起相關教育責任</a:t>
            </a:r>
            <a:r>
              <a:rPr lang="zh-TW" altLang="zh-TW" dirty="0"/>
              <a:t>。</a:t>
            </a:r>
          </a:p>
          <a:p>
            <a:endParaRPr lang="zh-TW" altLang="en-US" dirty="0"/>
          </a:p>
        </p:txBody>
      </p:sp>
      <p:sp>
        <p:nvSpPr>
          <p:cNvPr id="5" name="標題 1">
            <a:extLst>
              <a:ext uri="{FF2B5EF4-FFF2-40B4-BE49-F238E27FC236}">
                <a16:creationId xmlns:a16="http://schemas.microsoft.com/office/drawing/2014/main" xmlns="" id="{3D963B2E-1FBC-444D-9046-A22315835184}"/>
              </a:ext>
            </a:extLst>
          </p:cNvPr>
          <p:cNvSpPr>
            <a:spLocks noGrp="1"/>
          </p:cNvSpPr>
          <p:nvPr>
            <p:ph type="title"/>
          </p:nvPr>
        </p:nvSpPr>
        <p:spPr>
          <a:xfrm>
            <a:off x="838200" y="365125"/>
            <a:ext cx="10515600" cy="1325563"/>
          </a:xfrm>
        </p:spPr>
        <p:txBody>
          <a:bodyPr>
            <a:normAutofit fontScale="90000"/>
          </a:bodyPr>
          <a:lstStyle/>
          <a:p>
            <a:pPr fontAlgn="base"/>
            <a:r>
              <a:rPr lang="zh-TW" altLang="zh-TW" sz="4000" b="1" dirty="0">
                <a:solidFill>
                  <a:srgbClr val="FF0000"/>
                </a:solidFill>
              </a:rPr>
              <a:t>台灣學生國際觀有待加強</a:t>
            </a:r>
            <a:r>
              <a:rPr lang="zh-TW" altLang="zh-TW" sz="4000" b="1" dirty="0"/>
              <a:t>？ 學者：國際新聞極少，媒體應負責</a:t>
            </a:r>
            <a:r>
              <a:rPr lang="zh-TW" altLang="zh-TW" dirty="0"/>
              <a:t/>
            </a:r>
            <a:br>
              <a:rPr lang="zh-TW" altLang="zh-TW" dirty="0"/>
            </a:br>
            <a:r>
              <a:rPr lang="en-US" altLang="zh-TW" sz="1600" u="sng" dirty="0">
                <a:hlinkClick r:id="rId2"/>
              </a:rPr>
              <a:t>https://www.thenewslens.com/article/</a:t>
            </a:r>
            <a:r>
              <a:rPr lang="en-US" altLang="zh-TW" sz="1600" dirty="0">
                <a:hlinkClick r:id="rId2"/>
              </a:rPr>
              <a:t>26020</a:t>
            </a:r>
            <a:r>
              <a:rPr lang="en-US" altLang="zh-TW" sz="1600" dirty="0"/>
              <a:t>     </a:t>
            </a:r>
            <a:r>
              <a:rPr lang="en-US" altLang="zh-TW" sz="1600" dirty="0">
                <a:solidFill>
                  <a:srgbClr val="FF0000"/>
                </a:solidFill>
              </a:rPr>
              <a:t>2015/10/06,</a:t>
            </a:r>
            <a:r>
              <a:rPr lang="en-US" altLang="zh-TW" sz="1600" dirty="0"/>
              <a:t> </a:t>
            </a:r>
            <a:endParaRPr lang="zh-TW" altLang="en-US" dirty="0"/>
          </a:p>
        </p:txBody>
      </p:sp>
    </p:spTree>
    <p:extLst>
      <p:ext uri="{BB962C8B-B14F-4D97-AF65-F5344CB8AC3E}">
        <p14:creationId xmlns:p14="http://schemas.microsoft.com/office/powerpoint/2010/main" val="22722600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8737173-C80C-4B88-8045-B8786CBA8EC8}"/>
              </a:ext>
            </a:extLst>
          </p:cNvPr>
          <p:cNvSpPr>
            <a:spLocks noGrp="1"/>
          </p:cNvSpPr>
          <p:nvPr>
            <p:ph type="title"/>
          </p:nvPr>
        </p:nvSpPr>
        <p:spPr/>
        <p:txBody>
          <a:bodyPr/>
          <a:lstStyle/>
          <a:p>
            <a:pPr algn="ctr"/>
            <a:r>
              <a:rPr lang="en-US" altLang="zh-TW" dirty="0">
                <a:solidFill>
                  <a:srgbClr val="FF0000"/>
                </a:solidFill>
              </a:rPr>
              <a:t>Fulbright</a:t>
            </a:r>
            <a:r>
              <a:rPr lang="zh-TW" altLang="en-US" dirty="0">
                <a:solidFill>
                  <a:srgbClr val="FF0000"/>
                </a:solidFill>
              </a:rPr>
              <a:t>外師</a:t>
            </a:r>
            <a:r>
              <a:rPr lang="zh-TW" altLang="en-US" dirty="0"/>
              <a:t>的抱怨</a:t>
            </a:r>
          </a:p>
        </p:txBody>
      </p:sp>
      <p:sp>
        <p:nvSpPr>
          <p:cNvPr id="3" name="內容版面配置區 2">
            <a:extLst>
              <a:ext uri="{FF2B5EF4-FFF2-40B4-BE49-F238E27FC236}">
                <a16:creationId xmlns:a16="http://schemas.microsoft.com/office/drawing/2014/main" xmlns="" id="{269B09A1-41C7-4190-8A6B-1AD32261ADEB}"/>
              </a:ext>
            </a:extLst>
          </p:cNvPr>
          <p:cNvSpPr>
            <a:spLocks noGrp="1"/>
          </p:cNvSpPr>
          <p:nvPr>
            <p:ph idx="1"/>
          </p:nvPr>
        </p:nvSpPr>
        <p:spPr/>
        <p:txBody>
          <a:bodyPr>
            <a:normAutofit/>
          </a:bodyPr>
          <a:lstStyle/>
          <a:p>
            <a:r>
              <a:rPr lang="en-US" altLang="zh-TW" sz="4000" dirty="0"/>
              <a:t>“Vincent, I’ve spent so much time preparing for the </a:t>
            </a:r>
            <a:r>
              <a:rPr lang="en-US" altLang="zh-TW" sz="4000" dirty="0">
                <a:solidFill>
                  <a:srgbClr val="FF0000"/>
                </a:solidFill>
              </a:rPr>
              <a:t>PE class</a:t>
            </a:r>
            <a:r>
              <a:rPr lang="en-US" altLang="zh-TW" sz="4000" dirty="0"/>
              <a:t>. But more than one student complained to me: ‘English, NO! </a:t>
            </a:r>
            <a:r>
              <a:rPr lang="zh-TW" altLang="en-US" sz="4000" dirty="0">
                <a:solidFill>
                  <a:srgbClr val="FF0000"/>
                </a:solidFill>
              </a:rPr>
              <a:t>我要運動</a:t>
            </a:r>
            <a:r>
              <a:rPr lang="zh-TW" altLang="en-US" sz="4000" dirty="0"/>
              <a:t>！</a:t>
            </a:r>
            <a:r>
              <a:rPr lang="en-US" altLang="zh-TW" sz="4000" dirty="0"/>
              <a:t>'</a:t>
            </a:r>
            <a:r>
              <a:rPr lang="zh-TW" altLang="en-US" sz="4000" dirty="0"/>
              <a:t> </a:t>
            </a:r>
            <a:r>
              <a:rPr lang="en-US" altLang="zh-TW" sz="4000" dirty="0"/>
              <a:t>How</a:t>
            </a:r>
            <a:r>
              <a:rPr lang="zh-TW" altLang="en-US" sz="4000" dirty="0"/>
              <a:t> </a:t>
            </a:r>
            <a:r>
              <a:rPr lang="en-US" altLang="zh-TW" sz="4000" dirty="0"/>
              <a:t>disappointing!"</a:t>
            </a:r>
            <a:endParaRPr lang="zh-TW" altLang="en-US" sz="4000" dirty="0"/>
          </a:p>
        </p:txBody>
      </p:sp>
    </p:spTree>
    <p:extLst>
      <p:ext uri="{BB962C8B-B14F-4D97-AF65-F5344CB8AC3E}">
        <p14:creationId xmlns:p14="http://schemas.microsoft.com/office/powerpoint/2010/main" val="2091102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CB0B567-B83B-4D71-B939-3BF1E69E9E01}"/>
              </a:ext>
            </a:extLst>
          </p:cNvPr>
          <p:cNvSpPr>
            <a:spLocks noGrp="1"/>
          </p:cNvSpPr>
          <p:nvPr>
            <p:ph type="title"/>
          </p:nvPr>
        </p:nvSpPr>
        <p:spPr/>
        <p:txBody>
          <a:bodyPr/>
          <a:lstStyle/>
          <a:p>
            <a:pPr algn="ctr"/>
            <a:r>
              <a:rPr lang="zh-TW" altLang="en-US" dirty="0"/>
              <a:t>新加坡能，台灣也一定能</a:t>
            </a:r>
            <a:r>
              <a:rPr lang="en-US" altLang="zh-TW" dirty="0"/>
              <a:t>…</a:t>
            </a:r>
            <a:endParaRPr lang="zh-TW" altLang="en-US" dirty="0"/>
          </a:p>
        </p:txBody>
      </p:sp>
      <p:sp>
        <p:nvSpPr>
          <p:cNvPr id="3" name="內容版面配置區 2">
            <a:extLst>
              <a:ext uri="{FF2B5EF4-FFF2-40B4-BE49-F238E27FC236}">
                <a16:creationId xmlns:a16="http://schemas.microsoft.com/office/drawing/2014/main" xmlns="" id="{B999DC8C-0FD3-412A-AD63-3277571AA7F1}"/>
              </a:ext>
            </a:extLst>
          </p:cNvPr>
          <p:cNvSpPr>
            <a:spLocks noGrp="1"/>
          </p:cNvSpPr>
          <p:nvPr>
            <p:ph idx="1"/>
          </p:nvPr>
        </p:nvSpPr>
        <p:spPr/>
        <p:txBody>
          <a:bodyPr>
            <a:normAutofit/>
          </a:bodyPr>
          <a:lstStyle/>
          <a:p>
            <a:r>
              <a:rPr lang="zh-TW" altLang="en-US" sz="4000" dirty="0"/>
              <a:t>台北市</a:t>
            </a:r>
            <a:r>
              <a:rPr lang="zh-TW" altLang="en-US" sz="4000" dirty="0">
                <a:solidFill>
                  <a:srgbClr val="FF0000"/>
                </a:solidFill>
              </a:rPr>
              <a:t>柯文哲市長</a:t>
            </a:r>
            <a:r>
              <a:rPr lang="zh-TW" altLang="en-US" sz="4000" dirty="0"/>
              <a:t>這幾年來大力推</a:t>
            </a:r>
            <a:r>
              <a:rPr lang="zh-TW" altLang="en-US" sz="4000" dirty="0">
                <a:solidFill>
                  <a:srgbClr val="FF0000"/>
                </a:solidFill>
              </a:rPr>
              <a:t>雙語教育</a:t>
            </a:r>
          </a:p>
        </p:txBody>
      </p:sp>
    </p:spTree>
    <p:extLst>
      <p:ext uri="{BB962C8B-B14F-4D97-AF65-F5344CB8AC3E}">
        <p14:creationId xmlns:p14="http://schemas.microsoft.com/office/powerpoint/2010/main" val="2328267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CB0B567-B83B-4D71-B939-3BF1E69E9E01}"/>
              </a:ext>
            </a:extLst>
          </p:cNvPr>
          <p:cNvSpPr>
            <a:spLocks noGrp="1"/>
          </p:cNvSpPr>
          <p:nvPr>
            <p:ph type="title"/>
          </p:nvPr>
        </p:nvSpPr>
        <p:spPr/>
        <p:txBody>
          <a:bodyPr/>
          <a:lstStyle/>
          <a:p>
            <a:pPr algn="ctr"/>
            <a:r>
              <a:rPr lang="zh-TW" altLang="en-US" dirty="0"/>
              <a:t>新加坡能，台灣也一定能</a:t>
            </a:r>
            <a:r>
              <a:rPr lang="en-US" altLang="zh-TW" dirty="0"/>
              <a:t>…</a:t>
            </a:r>
            <a:r>
              <a:rPr lang="zh-TW" altLang="en-US" dirty="0">
                <a:solidFill>
                  <a:srgbClr val="FF0000"/>
                </a:solidFill>
              </a:rPr>
              <a:t>嗎</a:t>
            </a:r>
            <a:r>
              <a:rPr lang="zh-TW" altLang="en-US" dirty="0"/>
              <a:t>？</a:t>
            </a:r>
          </a:p>
        </p:txBody>
      </p:sp>
      <p:sp>
        <p:nvSpPr>
          <p:cNvPr id="3" name="內容版面配置區 2">
            <a:extLst>
              <a:ext uri="{FF2B5EF4-FFF2-40B4-BE49-F238E27FC236}">
                <a16:creationId xmlns:a16="http://schemas.microsoft.com/office/drawing/2014/main" xmlns="" id="{B999DC8C-0FD3-412A-AD63-3277571AA7F1}"/>
              </a:ext>
            </a:extLst>
          </p:cNvPr>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10302805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D8A5BB6-A7BE-4554-BEBF-FC6D441D3C86}"/>
              </a:ext>
            </a:extLst>
          </p:cNvPr>
          <p:cNvSpPr>
            <a:spLocks noGrp="1"/>
          </p:cNvSpPr>
          <p:nvPr>
            <p:ph type="title"/>
          </p:nvPr>
        </p:nvSpPr>
        <p:spPr/>
        <p:txBody>
          <a:bodyPr>
            <a:normAutofit/>
          </a:bodyPr>
          <a:lstStyle/>
          <a:p>
            <a:pPr algn="ctr"/>
            <a:r>
              <a:rPr lang="zh-TW" altLang="en-US" dirty="0"/>
              <a:t>新加坡是一個「多語」</a:t>
            </a:r>
            <a:r>
              <a:rPr lang="en-US" altLang="zh-TW" dirty="0"/>
              <a:t>(Multilingual)</a:t>
            </a:r>
            <a:r>
              <a:rPr lang="zh-TW" altLang="en-US" dirty="0"/>
              <a:t>國家</a:t>
            </a:r>
            <a:r>
              <a:rPr lang="en-US" altLang="zh-TW" dirty="0"/>
              <a:t/>
            </a:r>
            <a:br>
              <a:rPr lang="en-US" altLang="zh-TW" dirty="0"/>
            </a:br>
            <a:r>
              <a:rPr lang="en-US" altLang="zh-TW" sz="1800" dirty="0">
                <a:hlinkClick r:id="rId3">
                  <a:extLst>
                    <a:ext uri="{A12FA001-AC4F-418D-AE19-62706E023703}">
                      <ahyp:hlinkClr xmlns:ahyp="http://schemas.microsoft.com/office/drawing/2018/hyperlinkcolor" xmlns="" val="tx"/>
                    </a:ext>
                  </a:extLst>
                </a:hlinkClick>
              </a:rPr>
              <a:t>https://en.wikipedia.org/wiki/List_of_</a:t>
            </a:r>
            <a:r>
              <a:rPr lang="en-US" altLang="zh-TW" sz="1800" dirty="0">
                <a:solidFill>
                  <a:srgbClr val="FF0000"/>
                </a:solidFill>
                <a:hlinkClick r:id="rId3">
                  <a:extLst>
                    <a:ext uri="{A12FA001-AC4F-418D-AE19-62706E023703}">
                      <ahyp:hlinkClr xmlns:ahyp="http://schemas.microsoft.com/office/drawing/2018/hyperlinkcolor" xmlns="" val="tx"/>
                    </a:ext>
                  </a:extLst>
                </a:hlinkClick>
              </a:rPr>
              <a:t>multilingual_countries</a:t>
            </a:r>
            <a:r>
              <a:rPr lang="en-US" altLang="zh-TW" sz="1800" dirty="0">
                <a:hlinkClick r:id="rId3">
                  <a:extLst>
                    <a:ext uri="{A12FA001-AC4F-418D-AE19-62706E023703}">
                      <ahyp:hlinkClr xmlns:ahyp="http://schemas.microsoft.com/office/drawing/2018/hyperlinkcolor" xmlns="" val="tx"/>
                    </a:ext>
                  </a:extLst>
                </a:hlinkClick>
              </a:rPr>
              <a:t>_and_regions</a:t>
            </a:r>
            <a:endParaRPr lang="zh-TW" altLang="en-US" sz="1800" dirty="0"/>
          </a:p>
        </p:txBody>
      </p:sp>
      <p:sp>
        <p:nvSpPr>
          <p:cNvPr id="3" name="內容版面配置區 2">
            <a:extLst>
              <a:ext uri="{FF2B5EF4-FFF2-40B4-BE49-F238E27FC236}">
                <a16:creationId xmlns:a16="http://schemas.microsoft.com/office/drawing/2014/main" xmlns="" id="{133C8086-A3B5-4B69-B180-1B2233B08054}"/>
              </a:ext>
            </a:extLst>
          </p:cNvPr>
          <p:cNvSpPr>
            <a:spLocks noGrp="1"/>
          </p:cNvSpPr>
          <p:nvPr>
            <p:ph idx="1"/>
          </p:nvPr>
        </p:nvSpPr>
        <p:spPr/>
        <p:txBody>
          <a:bodyPr/>
          <a:lstStyle/>
          <a:p>
            <a:r>
              <a:rPr lang="en-US" altLang="zh-TW" u="sng" dirty="0">
                <a:hlinkClick r:id="rId4"/>
              </a:rPr>
              <a:t>Singapore</a:t>
            </a:r>
            <a:r>
              <a:rPr lang="en-US" altLang="zh-TW" dirty="0"/>
              <a:t>: </a:t>
            </a:r>
            <a:r>
              <a:rPr lang="en-US" altLang="zh-TW" dirty="0">
                <a:solidFill>
                  <a:srgbClr val="FF0000"/>
                </a:solidFill>
              </a:rPr>
              <a:t>English, </a:t>
            </a:r>
            <a:r>
              <a:rPr lang="en-US" altLang="zh-TW" dirty="0">
                <a:solidFill>
                  <a:srgbClr val="FF0000"/>
                </a:solidFill>
                <a:hlinkClick r:id="rId5" tooltip="Standard Mandarin">
                  <a:extLst>
                    <a:ext uri="{A12FA001-AC4F-418D-AE19-62706E023703}">
                      <ahyp:hlinkClr xmlns:ahyp="http://schemas.microsoft.com/office/drawing/2018/hyperlinkcolor" xmlns="" val="tx"/>
                    </a:ext>
                  </a:extLst>
                </a:hlinkClick>
              </a:rPr>
              <a:t>Mandarin Chinese</a:t>
            </a:r>
            <a:r>
              <a:rPr lang="en-US" altLang="zh-TW" dirty="0">
                <a:solidFill>
                  <a:srgbClr val="FF0000"/>
                </a:solidFill>
              </a:rPr>
              <a:t>, </a:t>
            </a:r>
            <a:r>
              <a:rPr lang="en-US" altLang="zh-TW" dirty="0">
                <a:solidFill>
                  <a:srgbClr val="FF0000"/>
                </a:solidFill>
                <a:hlinkClick r:id="rId6" tooltip="Malay language">
                  <a:extLst>
                    <a:ext uri="{A12FA001-AC4F-418D-AE19-62706E023703}">
                      <ahyp:hlinkClr xmlns:ahyp="http://schemas.microsoft.com/office/drawing/2018/hyperlinkcolor" xmlns="" val="tx"/>
                    </a:ext>
                  </a:extLst>
                </a:hlinkClick>
              </a:rPr>
              <a:t>Malay</a:t>
            </a:r>
            <a:r>
              <a:rPr lang="en-US" altLang="zh-TW" dirty="0">
                <a:solidFill>
                  <a:srgbClr val="FF0000"/>
                </a:solidFill>
              </a:rPr>
              <a:t> and </a:t>
            </a:r>
            <a:r>
              <a:rPr lang="en-US" altLang="zh-TW" dirty="0">
                <a:solidFill>
                  <a:srgbClr val="FF0000"/>
                </a:solidFill>
                <a:hlinkClick r:id="rId7" tooltip="Tamil language">
                  <a:extLst>
                    <a:ext uri="{A12FA001-AC4F-418D-AE19-62706E023703}">
                      <ahyp:hlinkClr xmlns:ahyp="http://schemas.microsoft.com/office/drawing/2018/hyperlinkcolor" xmlns="" val="tx"/>
                    </a:ext>
                  </a:extLst>
                </a:hlinkClick>
              </a:rPr>
              <a:t>Tamil</a:t>
            </a:r>
            <a:r>
              <a:rPr lang="en-US" altLang="zh-TW" dirty="0"/>
              <a:t> are all official languages. </a:t>
            </a:r>
            <a:r>
              <a:rPr lang="en-US" altLang="zh-TW" dirty="0">
                <a:solidFill>
                  <a:srgbClr val="FF0000"/>
                </a:solidFill>
              </a:rPr>
              <a:t>Malay is the national language</a:t>
            </a:r>
            <a:r>
              <a:rPr lang="en-US" altLang="zh-TW" dirty="0"/>
              <a:t>. </a:t>
            </a:r>
            <a:r>
              <a:rPr lang="en-US" altLang="zh-TW" dirty="0">
                <a:solidFill>
                  <a:srgbClr val="FF0000"/>
                </a:solidFill>
              </a:rPr>
              <a:t>English is the main language used in Singapore.</a:t>
            </a:r>
            <a:r>
              <a:rPr lang="en-US" altLang="zh-TW" dirty="0"/>
              <a:t> As </a:t>
            </a:r>
            <a:r>
              <a:rPr lang="en-US" altLang="zh-TW" dirty="0">
                <a:solidFill>
                  <a:srgbClr val="FF0000"/>
                </a:solidFill>
              </a:rPr>
              <a:t>English links the different races</a:t>
            </a:r>
            <a:r>
              <a:rPr lang="en-US" altLang="zh-TW" dirty="0"/>
              <a:t>, a group with diverse races communicate using English. Most of the population can speak, read and write in English. In addition to English, many Singaporeans can speak their respective ethnic language like </a:t>
            </a:r>
            <a:r>
              <a:rPr lang="en-US" altLang="zh-TW" dirty="0">
                <a:hlinkClick r:id="rId8" tooltip="Mandarin Chinese"/>
              </a:rPr>
              <a:t>Mandarin Chinese</a:t>
            </a:r>
            <a:r>
              <a:rPr lang="en-US" altLang="zh-TW" dirty="0"/>
              <a:t> fairly well, as it is a compulsory subject in school. In Chinese communities, the older generation usually speak their own language like </a:t>
            </a:r>
            <a:r>
              <a:rPr lang="en-US" altLang="zh-TW" dirty="0">
                <a:hlinkClick r:id="rId9" tooltip="Hakka Chinese"/>
              </a:rPr>
              <a:t>Hakka</a:t>
            </a:r>
            <a:r>
              <a:rPr lang="en-US" altLang="zh-TW" dirty="0"/>
              <a:t> and </a:t>
            </a:r>
            <a:r>
              <a:rPr lang="en-US" altLang="zh-TW" dirty="0" err="1">
                <a:hlinkClick r:id="rId10" tooltip="Hokkien"/>
              </a:rPr>
              <a:t>Hokkien</a:t>
            </a:r>
            <a:r>
              <a:rPr lang="en-US" altLang="zh-TW" dirty="0"/>
              <a:t> besides </a:t>
            </a:r>
            <a:r>
              <a:rPr lang="en-US" altLang="zh-TW" dirty="0">
                <a:hlinkClick r:id="rId5" tooltip="Standard Mandarin"/>
              </a:rPr>
              <a:t>Mandarin</a:t>
            </a:r>
            <a:r>
              <a:rPr lang="en-US" altLang="zh-TW" dirty="0"/>
              <a:t> and/or English.</a:t>
            </a:r>
            <a:endParaRPr lang="zh-TW" altLang="en-US" dirty="0"/>
          </a:p>
        </p:txBody>
      </p:sp>
    </p:spTree>
    <p:extLst>
      <p:ext uri="{BB962C8B-B14F-4D97-AF65-F5344CB8AC3E}">
        <p14:creationId xmlns:p14="http://schemas.microsoft.com/office/powerpoint/2010/main" val="18445028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dirty="0">
                <a:latin typeface="細明體" panose="02020509000000000000" pitchFamily="49" charset="-120"/>
                <a:ea typeface="細明體" panose="02020509000000000000" pitchFamily="49" charset="-120"/>
              </a:rPr>
              <a:t>新加坡的雙語環境</a:t>
            </a:r>
          </a:p>
        </p:txBody>
      </p:sp>
      <p:sp>
        <p:nvSpPr>
          <p:cNvPr id="3" name="內容版面配置區 2"/>
          <p:cNvSpPr>
            <a:spLocks noGrp="1"/>
          </p:cNvSpPr>
          <p:nvPr>
            <p:ph idx="1"/>
          </p:nvPr>
        </p:nvSpPr>
        <p:spPr/>
        <p:txBody>
          <a:bodyPr>
            <a:normAutofit/>
          </a:bodyPr>
          <a:lstStyle/>
          <a:p>
            <a:r>
              <a:rPr lang="en-US" altLang="zh-TW" dirty="0"/>
              <a:t> </a:t>
            </a:r>
            <a:r>
              <a:rPr lang="zh-TW" altLang="zh-TW" sz="3200" dirty="0">
                <a:latin typeface="細明體" panose="02020509000000000000" pitchFamily="49" charset="-120"/>
                <a:ea typeface="細明體" panose="02020509000000000000" pitchFamily="49" charset="-120"/>
              </a:rPr>
              <a:t>從歷史與發展的觀點而論，</a:t>
            </a:r>
            <a:r>
              <a:rPr lang="zh-TW" altLang="zh-TW" sz="3200" dirty="0">
                <a:solidFill>
                  <a:srgbClr val="FF0000"/>
                </a:solidFill>
                <a:latin typeface="細明體" panose="02020509000000000000" pitchFamily="49" charset="-120"/>
                <a:ea typeface="細明體" panose="02020509000000000000" pitchFamily="49" charset="-120"/>
              </a:rPr>
              <a:t>新加坡</a:t>
            </a:r>
            <a:r>
              <a:rPr lang="zh-TW" altLang="zh-TW" sz="3200" dirty="0">
                <a:latin typeface="細明體" panose="02020509000000000000" pitchFamily="49" charset="-120"/>
                <a:ea typeface="細明體" panose="02020509000000000000" pitchFamily="49" charset="-120"/>
              </a:rPr>
              <a:t>為</a:t>
            </a:r>
            <a:r>
              <a:rPr lang="zh-TW" altLang="zh-TW" sz="3200" dirty="0">
                <a:solidFill>
                  <a:srgbClr val="FF0000"/>
                </a:solidFill>
                <a:latin typeface="細明體" panose="02020509000000000000" pitchFamily="49" charset="-120"/>
                <a:ea typeface="細明體" panose="02020509000000000000" pitchFamily="49" charset="-120"/>
              </a:rPr>
              <a:t>英國長期殖民之國家</a:t>
            </a:r>
            <a:r>
              <a:rPr lang="zh-TW" altLang="zh-TW" sz="3200" dirty="0">
                <a:latin typeface="細明體" panose="02020509000000000000" pitchFamily="49" charset="-120"/>
                <a:ea typeface="細明體" panose="02020509000000000000" pitchFamily="49" charset="-120"/>
              </a:rPr>
              <a:t>，英語除了做為</a:t>
            </a:r>
            <a:r>
              <a:rPr lang="zh-TW" altLang="zh-TW" sz="3200" dirty="0">
                <a:solidFill>
                  <a:srgbClr val="FF0000"/>
                </a:solidFill>
                <a:latin typeface="細明體" panose="02020509000000000000" pitchFamily="49" charset="-120"/>
                <a:ea typeface="細明體" panose="02020509000000000000" pitchFamily="49" charset="-120"/>
              </a:rPr>
              <a:t>政治及對外商務的重要工作語言</a:t>
            </a:r>
            <a:r>
              <a:rPr lang="en-US" altLang="zh-TW" sz="3200" dirty="0">
                <a:solidFill>
                  <a:srgbClr val="FF0000"/>
                </a:solidFill>
                <a:latin typeface="細明體" panose="02020509000000000000" pitchFamily="49" charset="-120"/>
                <a:ea typeface="細明體" panose="02020509000000000000" pitchFamily="49" charset="-120"/>
              </a:rPr>
              <a:t>(working language)</a:t>
            </a:r>
            <a:r>
              <a:rPr lang="zh-TW" altLang="zh-TW" sz="3200" dirty="0">
                <a:solidFill>
                  <a:srgbClr val="FF0000"/>
                </a:solidFill>
                <a:latin typeface="細明體" panose="02020509000000000000" pitchFamily="49" charset="-120"/>
                <a:ea typeface="細明體" panose="02020509000000000000" pitchFamily="49" charset="-120"/>
              </a:rPr>
              <a:t>外</a:t>
            </a:r>
            <a:r>
              <a:rPr lang="zh-TW" altLang="zh-TW" sz="3200" dirty="0">
                <a:latin typeface="細明體" panose="02020509000000000000" pitchFamily="49" charset="-120"/>
                <a:ea typeface="細明體" panose="02020509000000000000" pitchFamily="49" charset="-120"/>
              </a:rPr>
              <a:t>，也建置了</a:t>
            </a:r>
            <a:r>
              <a:rPr lang="zh-TW" altLang="zh-TW" sz="3200" dirty="0">
                <a:solidFill>
                  <a:srgbClr val="FF0000"/>
                </a:solidFill>
                <a:latin typeface="細明體" panose="02020509000000000000" pitchFamily="49" charset="-120"/>
                <a:ea typeface="細明體" panose="02020509000000000000" pitchFamily="49" charset="-120"/>
              </a:rPr>
              <a:t>友善的英語環境，到處可見的英語標示、廣播及廣告，</a:t>
            </a:r>
            <a:r>
              <a:rPr lang="zh-TW" altLang="zh-TW" sz="3200" dirty="0">
                <a:latin typeface="細明體" panose="02020509000000000000" pitchFamily="49" charset="-120"/>
                <a:ea typeface="細明體" panose="02020509000000000000" pitchFamily="49" charset="-120"/>
              </a:rPr>
              <a:t>不僅讓懂得英語的觀光客賓至如歸，對一般民眾而言，</a:t>
            </a:r>
            <a:r>
              <a:rPr lang="zh-TW" altLang="zh-TW" sz="3200" dirty="0">
                <a:solidFill>
                  <a:srgbClr val="FF0000"/>
                </a:solidFill>
                <a:latin typeface="細明體" panose="02020509000000000000" pitchFamily="49" charset="-120"/>
                <a:ea typeface="細明體" panose="02020509000000000000" pitchFamily="49" charset="-120"/>
              </a:rPr>
              <a:t>英語也有一定程度的重要性。</a:t>
            </a:r>
            <a:endParaRPr lang="en-US" altLang="zh-TW" sz="3200" dirty="0">
              <a:solidFill>
                <a:srgbClr val="FF0000"/>
              </a:solidFill>
              <a:latin typeface="細明體" panose="02020509000000000000" pitchFamily="49" charset="-120"/>
              <a:ea typeface="細明體" panose="02020509000000000000" pitchFamily="49" charset="-120"/>
            </a:endParaRPr>
          </a:p>
          <a:p>
            <a:r>
              <a:rPr lang="zh-TW" altLang="zh-TW" sz="3200" dirty="0">
                <a:solidFill>
                  <a:srgbClr val="FF0000"/>
                </a:solidFill>
                <a:latin typeface="細明體" panose="02020509000000000000" pitchFamily="49" charset="-120"/>
                <a:ea typeface="細明體" panose="02020509000000000000" pitchFamily="49" charset="-120"/>
              </a:rPr>
              <a:t>英語不僅成功地將新加坡不同語</a:t>
            </a:r>
            <a:r>
              <a:rPr lang="zh-TW" altLang="en-US" sz="3200" dirty="0">
                <a:solidFill>
                  <a:srgbClr val="FF0000"/>
                </a:solidFill>
                <a:latin typeface="細明體" panose="02020509000000000000" pitchFamily="49" charset="-120"/>
                <a:ea typeface="細明體" panose="02020509000000000000" pitchFamily="49" charset="-120"/>
              </a:rPr>
              <a:t>種</a:t>
            </a:r>
            <a:r>
              <a:rPr lang="zh-TW" altLang="zh-TW" sz="3200" dirty="0">
                <a:solidFill>
                  <a:srgbClr val="FF0000"/>
                </a:solidFill>
                <a:latin typeface="細明體" panose="02020509000000000000" pitchFamily="49" charset="-120"/>
                <a:ea typeface="細明體" panose="02020509000000000000" pitchFamily="49" charset="-120"/>
              </a:rPr>
              <a:t>與文化背景的國民緊密團結，也共同締造一個亞太金融重鎮</a:t>
            </a:r>
            <a:r>
              <a:rPr lang="zh-TW" altLang="zh-TW" sz="3200" dirty="0">
                <a:latin typeface="細明體" panose="02020509000000000000" pitchFamily="49" charset="-120"/>
                <a:ea typeface="細明體" panose="02020509000000000000" pitchFamily="49" charset="-120"/>
              </a:rPr>
              <a:t>！</a:t>
            </a:r>
            <a:r>
              <a:rPr lang="en-US" altLang="zh-TW" sz="3200" dirty="0">
                <a:latin typeface="標楷體" pitchFamily="65" charset="-120"/>
                <a:ea typeface="標楷體" pitchFamily="65" charset="-120"/>
              </a:rPr>
              <a:t>(</a:t>
            </a:r>
            <a:r>
              <a:rPr lang="en-US" altLang="zh-TW" sz="3200" dirty="0">
                <a:solidFill>
                  <a:srgbClr val="FF0000"/>
                </a:solidFill>
                <a:highlight>
                  <a:srgbClr val="FFFF00"/>
                </a:highlight>
                <a:latin typeface="Times New Roman" panose="02020603050405020304" pitchFamily="18" charset="0"/>
                <a:ea typeface="標楷體" pitchFamily="65" charset="-120"/>
                <a:cs typeface="Times New Roman" panose="02020603050405020304" pitchFamily="18" charset="0"/>
              </a:rPr>
              <a:t>English</a:t>
            </a:r>
            <a:r>
              <a:rPr lang="en-US" altLang="zh-TW" sz="3200" dirty="0">
                <a:highlight>
                  <a:srgbClr val="FFFF00"/>
                </a:highlight>
                <a:latin typeface="Times New Roman" panose="02020603050405020304" pitchFamily="18" charset="0"/>
                <a:ea typeface="標楷體" pitchFamily="65" charset="-120"/>
                <a:cs typeface="Times New Roman" panose="02020603050405020304" pitchFamily="18" charset="0"/>
              </a:rPr>
              <a:t>=</a:t>
            </a:r>
            <a:r>
              <a:rPr lang="en-US" altLang="zh-TW" sz="3200" dirty="0">
                <a:solidFill>
                  <a:srgbClr val="FF0000"/>
                </a:solidFill>
                <a:highlight>
                  <a:srgbClr val="FFFF00"/>
                </a:highlight>
                <a:latin typeface="Times New Roman" panose="02020603050405020304" pitchFamily="18" charset="0"/>
                <a:ea typeface="標楷體" pitchFamily="65" charset="-120"/>
                <a:cs typeface="Times New Roman" panose="02020603050405020304" pitchFamily="18" charset="0"/>
              </a:rPr>
              <a:t>everyday language; for survival needs</a:t>
            </a:r>
            <a:r>
              <a:rPr lang="en-US" altLang="zh-TW" sz="3200" dirty="0">
                <a:latin typeface="Times New Roman" panose="02020603050405020304" pitchFamily="18" charset="0"/>
                <a:ea typeface="標楷體" pitchFamily="65" charset="-120"/>
                <a:cs typeface="Times New Roman" panose="02020603050405020304" pitchFamily="18" charset="0"/>
              </a:rPr>
              <a:t>)</a:t>
            </a:r>
            <a:endParaRPr lang="en-US" altLang="zh-TW" sz="3200" dirty="0">
              <a:solidFill>
                <a:srgbClr val="FF0000"/>
              </a:solidFill>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6705234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07963"/>
            <a:ext cx="10515600" cy="1282725"/>
          </a:xfrm>
        </p:spPr>
        <p:txBody>
          <a:bodyPr>
            <a:normAutofit fontScale="90000"/>
          </a:bodyPr>
          <a:lstStyle/>
          <a:p>
            <a:pPr algn="ctr"/>
            <a:r>
              <a:rPr lang="zh-TW" altLang="en-US" dirty="0">
                <a:latin typeface="標楷體" pitchFamily="65" charset="-120"/>
                <a:ea typeface="標楷體" pitchFamily="65" charset="-120"/>
              </a:rPr>
              <a:t>推動雙語教育的挑戰</a:t>
            </a:r>
            <a:r>
              <a:rPr lang="en-US" altLang="zh-TW" dirty="0">
                <a:latin typeface="標楷體" pitchFamily="65" charset="-120"/>
                <a:ea typeface="標楷體" pitchFamily="65" charset="-120"/>
              </a:rPr>
              <a:t>:</a:t>
            </a:r>
            <a:br>
              <a:rPr lang="en-US" altLang="zh-TW" dirty="0">
                <a:latin typeface="標楷體" pitchFamily="65" charset="-120"/>
                <a:ea typeface="標楷體" pitchFamily="65" charset="-120"/>
              </a:rPr>
            </a:br>
            <a:r>
              <a:rPr lang="zh-TW" altLang="en-US" dirty="0">
                <a:latin typeface="標楷體" pitchFamily="65" charset="-120"/>
                <a:ea typeface="標楷體" pitchFamily="65" charset="-120"/>
              </a:rPr>
              <a:t>台灣 </a:t>
            </a:r>
            <a:r>
              <a:rPr lang="en-US" altLang="zh-TW" dirty="0">
                <a:latin typeface="標楷體" pitchFamily="65" charset="-120"/>
                <a:ea typeface="標楷體" pitchFamily="65" charset="-120"/>
              </a:rPr>
              <a:t>vs.</a:t>
            </a:r>
            <a:r>
              <a:rPr lang="zh-TW" altLang="en-US" dirty="0">
                <a:latin typeface="標楷體" pitchFamily="65" charset="-120"/>
                <a:ea typeface="標楷體" pitchFamily="65" charset="-120"/>
              </a:rPr>
              <a:t>新加坡</a:t>
            </a:r>
          </a:p>
        </p:txBody>
      </p:sp>
      <p:sp>
        <p:nvSpPr>
          <p:cNvPr id="3" name="內容版面配置區 2"/>
          <p:cNvSpPr>
            <a:spLocks noGrp="1"/>
          </p:cNvSpPr>
          <p:nvPr>
            <p:ph idx="1"/>
          </p:nvPr>
        </p:nvSpPr>
        <p:spPr/>
        <p:txBody>
          <a:bodyPr>
            <a:normAutofit/>
          </a:bodyPr>
          <a:lstStyle/>
          <a:p>
            <a:r>
              <a:rPr lang="en-US" altLang="zh-TW" dirty="0"/>
              <a:t> </a:t>
            </a:r>
            <a:r>
              <a:rPr lang="zh-TW" altLang="en-US" dirty="0">
                <a:solidFill>
                  <a:srgbClr val="FF0000"/>
                </a:solidFill>
              </a:rPr>
              <a:t>新加坡</a:t>
            </a:r>
            <a:r>
              <a:rPr lang="zh-TW" altLang="en-US" dirty="0"/>
              <a:t>：</a:t>
            </a:r>
            <a:r>
              <a:rPr lang="zh-TW" altLang="en-US" dirty="0">
                <a:solidFill>
                  <a:srgbClr val="FF0000"/>
                </a:solidFill>
              </a:rPr>
              <a:t>英語強權的殖民背景</a:t>
            </a:r>
            <a:endParaRPr lang="en-US" altLang="zh-TW" dirty="0">
              <a:solidFill>
                <a:srgbClr val="FF0000"/>
              </a:solidFill>
            </a:endParaRPr>
          </a:p>
          <a:p>
            <a:r>
              <a:rPr lang="en-US" altLang="zh-TW" dirty="0">
                <a:solidFill>
                  <a:srgbClr val="FF0000"/>
                </a:solidFill>
              </a:rPr>
              <a:t>Everyday English</a:t>
            </a:r>
            <a:r>
              <a:rPr lang="en-US" altLang="zh-TW" dirty="0"/>
              <a:t>:</a:t>
            </a:r>
          </a:p>
          <a:p>
            <a:r>
              <a:rPr lang="zh-TW" altLang="en-US" dirty="0">
                <a:solidFill>
                  <a:srgbClr val="FF0000"/>
                </a:solidFill>
              </a:rPr>
              <a:t>家家</a:t>
            </a:r>
            <a:r>
              <a:rPr lang="zh-TW" altLang="en-US" dirty="0"/>
              <a:t>有英語，</a:t>
            </a:r>
            <a:r>
              <a:rPr lang="zh-TW" altLang="en-US" dirty="0">
                <a:solidFill>
                  <a:srgbClr val="FF0000"/>
                </a:solidFill>
              </a:rPr>
              <a:t>社區</a:t>
            </a:r>
            <a:r>
              <a:rPr lang="zh-TW" altLang="en-US" dirty="0"/>
              <a:t>用英語</a:t>
            </a:r>
            <a:r>
              <a:rPr lang="en-US" altLang="zh-TW" dirty="0"/>
              <a:t>(</a:t>
            </a:r>
            <a:r>
              <a:rPr lang="en-US" altLang="zh-TW" dirty="0">
                <a:solidFill>
                  <a:srgbClr val="FF0000"/>
                </a:solidFill>
              </a:rPr>
              <a:t>Singlish</a:t>
            </a:r>
            <a:r>
              <a:rPr lang="en-US" altLang="zh-TW" dirty="0"/>
              <a:t>)</a:t>
            </a:r>
            <a:r>
              <a:rPr lang="zh-TW" altLang="en-US" dirty="0"/>
              <a:t>，</a:t>
            </a:r>
            <a:r>
              <a:rPr lang="zh-TW" altLang="en-US" dirty="0">
                <a:solidFill>
                  <a:srgbClr val="FF0000"/>
                </a:solidFill>
              </a:rPr>
              <a:t>年輕人間主要溝通語言</a:t>
            </a:r>
            <a:endParaRPr lang="en-US" altLang="zh-TW" dirty="0">
              <a:solidFill>
                <a:srgbClr val="FF0000"/>
              </a:solidFill>
            </a:endParaRPr>
          </a:p>
          <a:p>
            <a:r>
              <a:rPr lang="zh-TW" altLang="en-US" dirty="0"/>
              <a:t>英語</a:t>
            </a:r>
            <a:r>
              <a:rPr lang="zh-TW" altLang="en-US" dirty="0">
                <a:solidFill>
                  <a:srgbClr val="FF0000"/>
                </a:solidFill>
              </a:rPr>
              <a:t>自然而然</a:t>
            </a:r>
            <a:r>
              <a:rPr lang="zh-TW" altLang="en-US" dirty="0"/>
              <a:t>成為</a:t>
            </a:r>
            <a:r>
              <a:rPr lang="zh-TW" altLang="en-US" dirty="0">
                <a:solidFill>
                  <a:srgbClr val="FF0000"/>
                </a:solidFill>
              </a:rPr>
              <a:t>學校的授課語言</a:t>
            </a:r>
            <a:r>
              <a:rPr lang="en-US" altLang="zh-TW" dirty="0"/>
              <a:t>(Medium of Instruction)</a:t>
            </a:r>
            <a:r>
              <a:rPr lang="zh-TW" altLang="en-US" dirty="0"/>
              <a:t>，一般</a:t>
            </a:r>
            <a:r>
              <a:rPr lang="zh-TW" altLang="en-US" dirty="0">
                <a:solidFill>
                  <a:srgbClr val="FF0000"/>
                </a:solidFill>
              </a:rPr>
              <a:t>國民的共同語言</a:t>
            </a:r>
            <a:endParaRPr lang="en-US" altLang="zh-TW" dirty="0">
              <a:solidFill>
                <a:srgbClr val="FF0000"/>
              </a:solidFill>
            </a:endParaRPr>
          </a:p>
          <a:p>
            <a:r>
              <a:rPr lang="zh-TW" altLang="en-US" dirty="0">
                <a:solidFill>
                  <a:srgbClr val="FF0000"/>
                </a:solidFill>
              </a:rPr>
              <a:t>台灣</a:t>
            </a:r>
            <a:r>
              <a:rPr lang="zh-TW" altLang="en-US" dirty="0"/>
              <a:t>：</a:t>
            </a:r>
            <a:r>
              <a:rPr lang="zh-TW" altLang="en-US" dirty="0">
                <a:solidFill>
                  <a:srgbClr val="FF0000"/>
                </a:solidFill>
              </a:rPr>
              <a:t>無</a:t>
            </a:r>
            <a:r>
              <a:rPr lang="zh-TW" altLang="en-US" dirty="0"/>
              <a:t>英語強權的殖民背景</a:t>
            </a:r>
            <a:endParaRPr lang="en-US" altLang="zh-TW" dirty="0"/>
          </a:p>
          <a:p>
            <a:r>
              <a:rPr lang="zh-TW" altLang="en-US" dirty="0"/>
              <a:t>生活中英語出現的頻率低，</a:t>
            </a:r>
            <a:r>
              <a:rPr lang="zh-TW" altLang="zh-TW" dirty="0">
                <a:solidFill>
                  <a:srgbClr val="FF0000"/>
                </a:solidFill>
                <a:latin typeface="+mj-ea"/>
                <a:ea typeface="+mj-ea"/>
              </a:rPr>
              <a:t>在日常生活中的重要性較低</a:t>
            </a:r>
            <a:r>
              <a:rPr lang="zh-TW" altLang="en-US" dirty="0">
                <a:solidFill>
                  <a:srgbClr val="FF0000"/>
                </a:solidFill>
                <a:latin typeface="+mj-ea"/>
                <a:ea typeface="+mj-ea"/>
              </a:rPr>
              <a:t>；</a:t>
            </a:r>
            <a:r>
              <a:rPr lang="zh-TW" altLang="en-US" dirty="0">
                <a:latin typeface="+mj-ea"/>
                <a:ea typeface="+mj-ea"/>
              </a:rPr>
              <a:t>學校為主要的學習場域，</a:t>
            </a:r>
            <a:r>
              <a:rPr lang="zh-TW" altLang="en-US" dirty="0">
                <a:solidFill>
                  <a:srgbClr val="FF0000"/>
                </a:solidFill>
                <a:latin typeface="+mj-ea"/>
                <a:ea typeface="+mj-ea"/>
              </a:rPr>
              <a:t>出了學校許多的學生就沒有英</a:t>
            </a:r>
            <a:r>
              <a:rPr lang="zh-TW" altLang="en-US" dirty="0">
                <a:solidFill>
                  <a:srgbClr val="FF0000"/>
                </a:solidFill>
              </a:rPr>
              <a:t>語了</a:t>
            </a:r>
            <a:endParaRPr lang="en-US" altLang="zh-TW" dirty="0">
              <a:solidFill>
                <a:srgbClr val="FF0000"/>
              </a:solidFill>
            </a:endParaRPr>
          </a:p>
          <a:p>
            <a:r>
              <a:rPr lang="zh-TW" altLang="en-US" dirty="0">
                <a:solidFill>
                  <a:srgbClr val="FF0000"/>
                </a:solidFill>
              </a:rPr>
              <a:t>當英語成為授課語言時</a:t>
            </a:r>
            <a:r>
              <a:rPr lang="zh-TW" altLang="en-US" dirty="0"/>
              <a:t>，對許多學生而言是很大的挑戰！</a:t>
            </a:r>
          </a:p>
        </p:txBody>
      </p:sp>
    </p:spTree>
    <p:extLst>
      <p:ext uri="{BB962C8B-B14F-4D97-AF65-F5344CB8AC3E}">
        <p14:creationId xmlns:p14="http://schemas.microsoft.com/office/powerpoint/2010/main" val="322973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9C43862D-E695-4545-88C2-9979944A62DB}" type="slidenum">
              <a:rPr lang="zh-TW" altLang="en-US" smtClean="0"/>
              <a:pPr>
                <a:defRPr/>
              </a:pPr>
              <a:t>76</a:t>
            </a:fld>
            <a:endParaRPr lang="zh-TW" altLang="en-US"/>
          </a:p>
        </p:txBody>
      </p:sp>
      <p:graphicFrame>
        <p:nvGraphicFramePr>
          <p:cNvPr id="5" name="表格 4"/>
          <p:cNvGraphicFramePr>
            <a:graphicFrameLocks noGrp="1"/>
          </p:cNvGraphicFramePr>
          <p:nvPr>
            <p:extLst/>
          </p:nvPr>
        </p:nvGraphicFramePr>
        <p:xfrm>
          <a:off x="768625" y="2408100"/>
          <a:ext cx="10442713" cy="4449900"/>
        </p:xfrm>
        <a:graphic>
          <a:graphicData uri="http://schemas.openxmlformats.org/drawingml/2006/table">
            <a:tbl>
              <a:tblPr firstRow="1" bandRow="1">
                <a:tableStyleId>{073A0DAA-6AF3-43AB-8588-CEC1D06C72B9}</a:tableStyleId>
              </a:tblPr>
              <a:tblGrid>
                <a:gridCol w="1756132">
                  <a:extLst>
                    <a:ext uri="{9D8B030D-6E8A-4147-A177-3AD203B41FA5}">
                      <a16:colId xmlns:a16="http://schemas.microsoft.com/office/drawing/2014/main" xmlns="" val="20000"/>
                    </a:ext>
                  </a:extLst>
                </a:gridCol>
                <a:gridCol w="1756133">
                  <a:extLst>
                    <a:ext uri="{9D8B030D-6E8A-4147-A177-3AD203B41FA5}">
                      <a16:colId xmlns:a16="http://schemas.microsoft.com/office/drawing/2014/main" xmlns="" val="20001"/>
                    </a:ext>
                  </a:extLst>
                </a:gridCol>
                <a:gridCol w="1756132">
                  <a:extLst>
                    <a:ext uri="{9D8B030D-6E8A-4147-A177-3AD203B41FA5}">
                      <a16:colId xmlns:a16="http://schemas.microsoft.com/office/drawing/2014/main" xmlns="" val="20002"/>
                    </a:ext>
                  </a:extLst>
                </a:gridCol>
                <a:gridCol w="2587158">
                  <a:extLst>
                    <a:ext uri="{9D8B030D-6E8A-4147-A177-3AD203B41FA5}">
                      <a16:colId xmlns:a16="http://schemas.microsoft.com/office/drawing/2014/main" xmlns="" val="20003"/>
                    </a:ext>
                  </a:extLst>
                </a:gridCol>
                <a:gridCol w="2587158">
                  <a:extLst>
                    <a:ext uri="{9D8B030D-6E8A-4147-A177-3AD203B41FA5}">
                      <a16:colId xmlns:a16="http://schemas.microsoft.com/office/drawing/2014/main" xmlns="" val="20004"/>
                    </a:ext>
                  </a:extLst>
                </a:gridCol>
              </a:tblGrid>
              <a:tr h="243469">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latin typeface="微軟正黑體" panose="020B0604030504040204" pitchFamily="34" charset="-120"/>
                        <a:ea typeface="微軟正黑體" panose="020B0604030504040204" pitchFamily="34" charset="-120"/>
                      </a:endParaRPr>
                    </a:p>
                  </a:txBody>
                  <a:tcPr marL="91450" marR="91450" marT="45702" marB="45702" anchor="ct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a:p>
                  </a:txBody>
                  <a:tcPr/>
                </a:tc>
                <a:extLst>
                  <a:ext uri="{0D108BD9-81ED-4DB2-BD59-A6C34878D82A}">
                    <a16:rowId xmlns:a16="http://schemas.microsoft.com/office/drawing/2014/main" xmlns="" val="10000"/>
                  </a:ext>
                </a:extLst>
              </a:tr>
              <a:tr h="385506">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dirty="0">
                          <a:latin typeface="微軟正黑體" panose="020B0604030504040204" pitchFamily="34" charset="-120"/>
                          <a:ea typeface="微軟正黑體" panose="020B0604030504040204" pitchFamily="34" charset="-120"/>
                          <a:cs typeface="細明體"/>
                        </a:rPr>
                        <a:t>必              修</a:t>
                      </a:r>
                    </a:p>
                  </a:txBody>
                  <a:tcPr marL="91450" marR="91450" marT="45702" marB="45702"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1115983">
                <a:tc gridSpan="3">
                  <a:txBody>
                    <a:bodyPr/>
                    <a:lstStyle/>
                    <a:p>
                      <a:pPr algn="ctr"/>
                      <a:endParaRPr lang="en-US" altLang="zh-TW" sz="2600" b="1" dirty="0">
                        <a:solidFill>
                          <a:schemeClr val="bg1"/>
                        </a:solidFill>
                        <a:latin typeface="微軟正黑體" panose="020B0604030504040204" pitchFamily="34" charset="-120"/>
                        <a:ea typeface="微軟正黑體" panose="020B0604030504040204" pitchFamily="34" charset="-120"/>
                        <a:cs typeface="細明體"/>
                      </a:endParaRPr>
                    </a:p>
                    <a:p>
                      <a:pPr algn="ctr"/>
                      <a:r>
                        <a:rPr lang="zh-TW" altLang="en-US" sz="2600" b="1" dirty="0">
                          <a:solidFill>
                            <a:schemeClr val="bg1"/>
                          </a:solidFill>
                          <a:latin typeface="微軟正黑體" panose="020B0604030504040204" pitchFamily="34" charset="-120"/>
                          <a:ea typeface="微軟正黑體" panose="020B0604030504040204" pitchFamily="34" charset="-120"/>
                          <a:cs typeface="細明體"/>
                        </a:rPr>
                        <a:t>國民中小教育階段</a:t>
                      </a:r>
                      <a:endParaRPr lang="en-US" altLang="zh-TW" sz="2600" b="1" dirty="0">
                        <a:solidFill>
                          <a:schemeClr val="bg1"/>
                        </a:solidFill>
                        <a:latin typeface="微軟正黑體" panose="020B0604030504040204" pitchFamily="34" charset="-120"/>
                        <a:ea typeface="微軟正黑體" panose="020B0604030504040204" pitchFamily="34" charset="-120"/>
                        <a:cs typeface="細明體"/>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600" b="1" kern="1200" dirty="0">
                          <a:solidFill>
                            <a:schemeClr val="bg1"/>
                          </a:solidFill>
                          <a:latin typeface="微軟正黑體" panose="020B0604030504040204" pitchFamily="34" charset="-120"/>
                          <a:ea typeface="微軟正黑體" panose="020B0604030504040204" pitchFamily="34" charset="-120"/>
                          <a:cs typeface="細明體"/>
                        </a:rPr>
                        <a:t>（第二至四學習階段）</a:t>
                      </a:r>
                      <a:endParaRPr lang="en-US" altLang="zh-TW" sz="2600" b="1" kern="1200" dirty="0">
                        <a:solidFill>
                          <a:schemeClr val="bg1"/>
                        </a:solidFill>
                        <a:latin typeface="微軟正黑體" panose="020B0604030504040204" pitchFamily="34" charset="-120"/>
                        <a:ea typeface="微軟正黑體" panose="020B0604030504040204" pitchFamily="34" charset="-120"/>
                        <a:cs typeface="細明體"/>
                      </a:endParaRPr>
                    </a:p>
                    <a:p>
                      <a:pPr algn="ctr"/>
                      <a:endParaRPr lang="zh-TW" altLang="en-US" sz="2600" b="1" dirty="0">
                        <a:solidFill>
                          <a:schemeClr val="bg1"/>
                        </a:solidFill>
                        <a:latin typeface="微軟正黑體" panose="020B0604030504040204" pitchFamily="34" charset="-120"/>
                        <a:ea typeface="微軟正黑體" panose="020B0604030504040204" pitchFamily="34" charset="-120"/>
                        <a:cs typeface="細明體"/>
                      </a:endParaRPr>
                    </a:p>
                  </a:txBody>
                  <a:tcPr marL="91450" marR="91450" marT="45702" marB="45702" anchor="ctr">
                    <a:solidFill>
                      <a:srgbClr val="FF6600"/>
                    </a:solidFill>
                  </a:tcPr>
                </a:tc>
                <a:tc hMerge="1">
                  <a:txBody>
                    <a:bodyPr/>
                    <a:lstStyle/>
                    <a:p>
                      <a:endParaRPr lang="zh-TW" altLang="en-US"/>
                    </a:p>
                  </a:txBody>
                  <a:tcPr/>
                </a:tc>
                <a:tc hMerge="1">
                  <a:txBody>
                    <a:bodyPr/>
                    <a:lstStyle/>
                    <a:p>
                      <a:endParaRPr lang="zh-TW" altLang="en-US"/>
                    </a:p>
                  </a:txBody>
                  <a:tcPr/>
                </a:tc>
                <a:tc gridSpan="2">
                  <a:txBody>
                    <a:bodyPr/>
                    <a:lstStyle/>
                    <a:p>
                      <a:pPr marL="0" algn="ctr" defTabSz="914400" rtl="0" eaLnBrk="1" latinLnBrk="0" hangingPunct="1"/>
                      <a:r>
                        <a:rPr lang="zh-TW" altLang="en-US" sz="2600" b="1" kern="1200" dirty="0">
                          <a:solidFill>
                            <a:schemeClr val="tx1"/>
                          </a:solidFill>
                          <a:latin typeface="微軟正黑體" panose="020B0604030504040204" pitchFamily="34" charset="-120"/>
                          <a:ea typeface="微軟正黑體" panose="020B0604030504040204" pitchFamily="34" charset="-120"/>
                          <a:cs typeface="細明體"/>
                        </a:rPr>
                        <a:t>普通型高級中等學校教育</a:t>
                      </a:r>
                    </a:p>
                    <a:p>
                      <a:pPr marL="0" algn="ctr" defTabSz="914400" rtl="0" eaLnBrk="1" latinLnBrk="0" hangingPunct="1"/>
                      <a:r>
                        <a:rPr lang="zh-TW" altLang="en-US" sz="2600" b="1" kern="1200" dirty="0">
                          <a:solidFill>
                            <a:schemeClr val="tx1"/>
                          </a:solidFill>
                          <a:latin typeface="微軟正黑體" panose="020B0604030504040204" pitchFamily="34" charset="-120"/>
                          <a:ea typeface="微軟正黑體" panose="020B0604030504040204" pitchFamily="34" charset="-120"/>
                          <a:cs typeface="細明體"/>
                        </a:rPr>
                        <a:t>（第五學習階段）</a:t>
                      </a:r>
                    </a:p>
                  </a:txBody>
                  <a:tcPr marL="91450" marR="91450" marT="45702" marB="45702" anchor="ctr">
                    <a:solidFill>
                      <a:srgbClr val="FFCC00"/>
                    </a:solidFill>
                  </a:tcPr>
                </a:tc>
                <a:tc hMerge="1">
                  <a:txBody>
                    <a:bodyPr/>
                    <a:lstStyle/>
                    <a:p>
                      <a:endParaRPr lang="zh-TW" altLang="en-US"/>
                    </a:p>
                  </a:txBody>
                  <a:tcPr/>
                </a:tc>
                <a:extLst>
                  <a:ext uri="{0D108BD9-81ED-4DB2-BD59-A6C34878D82A}">
                    <a16:rowId xmlns:a16="http://schemas.microsoft.com/office/drawing/2014/main" xmlns="" val="10002"/>
                  </a:ext>
                </a:extLst>
              </a:tr>
              <a:tr h="537887">
                <a:tc>
                  <a:txBody>
                    <a:bodyPr/>
                    <a:lstStyle/>
                    <a:p>
                      <a:pPr algn="ctr"/>
                      <a:r>
                        <a:rPr lang="zh-TW" altLang="en-US" sz="1500" dirty="0">
                          <a:solidFill>
                            <a:schemeClr val="bg1"/>
                          </a:solidFill>
                          <a:latin typeface="微軟正黑體" panose="020B0604030504040204" pitchFamily="34" charset="-120"/>
                          <a:ea typeface="微軟正黑體" panose="020B0604030504040204" pitchFamily="34" charset="-120"/>
                        </a:rPr>
                        <a:t>第二學習階段</a:t>
                      </a:r>
                      <a:endParaRPr lang="en-US" altLang="zh-TW" sz="1500" dirty="0">
                        <a:solidFill>
                          <a:schemeClr val="bg1"/>
                        </a:solidFill>
                        <a:latin typeface="微軟正黑體" panose="020B0604030504040204" pitchFamily="34" charset="-120"/>
                        <a:ea typeface="微軟正黑體" panose="020B0604030504040204" pitchFamily="34" charset="-120"/>
                      </a:endParaRPr>
                    </a:p>
                    <a:p>
                      <a:pPr algn="ctr"/>
                      <a:r>
                        <a:rPr lang="zh-TW" altLang="en-US" sz="1500" dirty="0">
                          <a:solidFill>
                            <a:schemeClr val="bg1"/>
                          </a:solidFill>
                          <a:latin typeface="微軟正黑體" panose="020B0604030504040204" pitchFamily="34" charset="-120"/>
                          <a:ea typeface="微軟正黑體" panose="020B0604030504040204" pitchFamily="34" charset="-120"/>
                        </a:rPr>
                        <a:t>三、四年級</a:t>
                      </a:r>
                    </a:p>
                  </a:txBody>
                  <a:tcPr marL="91450" marR="91450" marT="45702" marB="45702" anchor="ctr">
                    <a:solidFill>
                      <a:srgbClr val="FF66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500" dirty="0">
                          <a:solidFill>
                            <a:schemeClr val="bg1"/>
                          </a:solidFill>
                          <a:latin typeface="微軟正黑體" panose="020B0604030504040204" pitchFamily="34" charset="-120"/>
                          <a:ea typeface="微軟正黑體" panose="020B0604030504040204" pitchFamily="34" charset="-120"/>
                        </a:rPr>
                        <a:t>第三學習階段</a:t>
                      </a:r>
                      <a:endParaRPr lang="en-US" altLang="zh-TW" sz="1500" dirty="0">
                        <a:solidFill>
                          <a:schemeClr val="bg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500" dirty="0">
                          <a:solidFill>
                            <a:schemeClr val="bg1"/>
                          </a:solidFill>
                          <a:latin typeface="微軟正黑體" panose="020B0604030504040204" pitchFamily="34" charset="-120"/>
                          <a:ea typeface="微軟正黑體" panose="020B0604030504040204" pitchFamily="34" charset="-120"/>
                        </a:rPr>
                        <a:t>五、六年級</a:t>
                      </a:r>
                    </a:p>
                  </a:txBody>
                  <a:tcPr marL="91450" marR="91450" marT="45702" marB="45702" anchor="ctr">
                    <a:solidFill>
                      <a:srgbClr val="FF66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500" dirty="0">
                          <a:solidFill>
                            <a:schemeClr val="bg1"/>
                          </a:solidFill>
                          <a:latin typeface="微軟正黑體" panose="020B0604030504040204" pitchFamily="34" charset="-120"/>
                          <a:ea typeface="微軟正黑體" panose="020B0604030504040204" pitchFamily="34" charset="-120"/>
                        </a:rPr>
                        <a:t>第四學習階段</a:t>
                      </a:r>
                      <a:endParaRPr lang="en-US" altLang="zh-TW" sz="1500" dirty="0">
                        <a:solidFill>
                          <a:schemeClr val="bg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500" dirty="0">
                          <a:solidFill>
                            <a:schemeClr val="bg1"/>
                          </a:solidFill>
                          <a:latin typeface="微軟正黑體" panose="020B0604030504040204" pitchFamily="34" charset="-120"/>
                          <a:ea typeface="微軟正黑體" panose="020B0604030504040204" pitchFamily="34" charset="-120"/>
                        </a:rPr>
                        <a:t>七至九年級</a:t>
                      </a:r>
                    </a:p>
                  </a:txBody>
                  <a:tcPr marL="91450" marR="91450" marT="45702" marB="45702" anchor="ctr">
                    <a:solidFill>
                      <a:srgbClr val="FF6600"/>
                    </a:solidFill>
                  </a:tcPr>
                </a:tc>
                <a:tc>
                  <a:txBody>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cs typeface="細明體"/>
                        </a:rPr>
                        <a:t>十、十一年級</a:t>
                      </a:r>
                      <a:endParaRPr lang="en-US" altLang="zh-TW" sz="1800" b="1" dirty="0">
                        <a:solidFill>
                          <a:schemeClr val="tx1"/>
                        </a:solidFill>
                        <a:latin typeface="微軟正黑體" panose="020B0604030504040204" pitchFamily="34" charset="-120"/>
                        <a:ea typeface="微軟正黑體" panose="020B0604030504040204" pitchFamily="34" charset="-120"/>
                        <a:cs typeface="細明體"/>
                      </a:endParaRPr>
                    </a:p>
                    <a:p>
                      <a:pPr algn="ctr"/>
                      <a:r>
                        <a:rPr lang="en-US" altLang="zh-TW" sz="1800" b="1" dirty="0">
                          <a:solidFill>
                            <a:schemeClr val="tx1"/>
                          </a:solidFill>
                          <a:latin typeface="微軟正黑體" panose="020B0604030504040204" pitchFamily="34" charset="-120"/>
                          <a:ea typeface="微軟正黑體" panose="020B0604030504040204" pitchFamily="34" charset="-120"/>
                          <a:cs typeface="細明體"/>
                        </a:rPr>
                        <a:t>16</a:t>
                      </a:r>
                      <a:r>
                        <a:rPr lang="zh-TW" altLang="en-US" sz="1800" b="1" dirty="0">
                          <a:solidFill>
                            <a:schemeClr val="tx1"/>
                          </a:solidFill>
                          <a:latin typeface="微軟正黑體" panose="020B0604030504040204" pitchFamily="34" charset="-120"/>
                          <a:ea typeface="微軟正黑體" panose="020B0604030504040204" pitchFamily="34" charset="-120"/>
                          <a:cs typeface="細明體"/>
                        </a:rPr>
                        <a:t>學分</a:t>
                      </a:r>
                    </a:p>
                  </a:txBody>
                  <a:tcPr marL="91450" marR="91450" marT="45702" marB="45702" anchor="ctr">
                    <a:solidFill>
                      <a:srgbClr val="FFCC00"/>
                    </a:solidFill>
                  </a:tcPr>
                </a:tc>
                <a:tc>
                  <a:txBody>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cs typeface="細明體"/>
                        </a:rPr>
                        <a:t>十二年級</a:t>
                      </a:r>
                      <a:endParaRPr lang="en-US" altLang="zh-TW" sz="1800" b="1" dirty="0">
                        <a:solidFill>
                          <a:schemeClr val="tx1"/>
                        </a:solidFill>
                        <a:latin typeface="微軟正黑體" panose="020B0604030504040204" pitchFamily="34" charset="-120"/>
                        <a:ea typeface="微軟正黑體" panose="020B0604030504040204" pitchFamily="34" charset="-120"/>
                        <a:cs typeface="細明體"/>
                      </a:endParaRPr>
                    </a:p>
                    <a:p>
                      <a:pPr algn="ctr"/>
                      <a:r>
                        <a:rPr lang="en-US" altLang="zh-TW" sz="1800" b="1" dirty="0">
                          <a:solidFill>
                            <a:schemeClr val="tx1"/>
                          </a:solidFill>
                          <a:latin typeface="微軟正黑體" panose="020B0604030504040204" pitchFamily="34" charset="-120"/>
                          <a:ea typeface="微軟正黑體" panose="020B0604030504040204" pitchFamily="34" charset="-120"/>
                          <a:cs typeface="細明體"/>
                        </a:rPr>
                        <a:t>2</a:t>
                      </a:r>
                      <a:r>
                        <a:rPr lang="zh-TW" altLang="en-US" sz="1800" b="1" dirty="0">
                          <a:solidFill>
                            <a:schemeClr val="tx1"/>
                          </a:solidFill>
                          <a:latin typeface="微軟正黑體" panose="020B0604030504040204" pitchFamily="34" charset="-120"/>
                          <a:ea typeface="微軟正黑體" panose="020B0604030504040204" pitchFamily="34" charset="-120"/>
                          <a:cs typeface="細明體"/>
                        </a:rPr>
                        <a:t>學分</a:t>
                      </a:r>
                    </a:p>
                  </a:txBody>
                  <a:tcPr marL="91450" marR="91450" marT="45702" marB="45702" anchor="ctr">
                    <a:solidFill>
                      <a:srgbClr val="FFCC00"/>
                    </a:solidFill>
                  </a:tcPr>
                </a:tc>
                <a:extLst>
                  <a:ext uri="{0D108BD9-81ED-4DB2-BD59-A6C34878D82A}">
                    <a16:rowId xmlns:a16="http://schemas.microsoft.com/office/drawing/2014/main" xmlns="" val="10003"/>
                  </a:ext>
                </a:extLst>
              </a:tr>
              <a:tr h="1016029">
                <a:tc>
                  <a:txBody>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cs typeface="細明體"/>
                        </a:rPr>
                        <a:t>每週</a:t>
                      </a:r>
                      <a:r>
                        <a:rPr lang="en-US" altLang="zh-TW" sz="2400" b="1" dirty="0">
                          <a:solidFill>
                            <a:schemeClr val="bg1"/>
                          </a:solidFill>
                          <a:latin typeface="微軟正黑體" panose="020B0604030504040204" pitchFamily="34" charset="-120"/>
                          <a:ea typeface="微軟正黑體" panose="020B0604030504040204" pitchFamily="34" charset="-120"/>
                          <a:cs typeface="細明體"/>
                        </a:rPr>
                        <a:t>1</a:t>
                      </a:r>
                      <a:r>
                        <a:rPr lang="zh-TW" altLang="en-US" sz="2400" b="1" dirty="0">
                          <a:solidFill>
                            <a:schemeClr val="bg1"/>
                          </a:solidFill>
                          <a:latin typeface="微軟正黑體" panose="020B0604030504040204" pitchFamily="34" charset="-120"/>
                          <a:ea typeface="微軟正黑體" panose="020B0604030504040204" pitchFamily="34" charset="-120"/>
                          <a:cs typeface="細明體"/>
                        </a:rPr>
                        <a:t>節</a:t>
                      </a:r>
                    </a:p>
                  </a:txBody>
                  <a:tcPr marL="91450" marR="91450" marT="45702" marB="45702" anchor="ctr">
                    <a:solidFill>
                      <a:srgbClr val="FF66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chemeClr val="bg1"/>
                          </a:solidFill>
                          <a:latin typeface="微軟正黑體" panose="020B0604030504040204" pitchFamily="34" charset="-120"/>
                          <a:ea typeface="微軟正黑體" panose="020B0604030504040204" pitchFamily="34" charset="-120"/>
                          <a:cs typeface="細明體"/>
                        </a:rPr>
                        <a:t>每週</a:t>
                      </a:r>
                      <a:r>
                        <a:rPr lang="en-US" altLang="zh-TW" sz="2400" b="1" dirty="0">
                          <a:solidFill>
                            <a:schemeClr val="bg1"/>
                          </a:solidFill>
                          <a:latin typeface="微軟正黑體" panose="020B0604030504040204" pitchFamily="34" charset="-120"/>
                          <a:ea typeface="微軟正黑體" panose="020B0604030504040204" pitchFamily="34" charset="-120"/>
                          <a:cs typeface="細明體"/>
                        </a:rPr>
                        <a:t>2</a:t>
                      </a:r>
                      <a:r>
                        <a:rPr lang="zh-TW" altLang="en-US" sz="2400" b="1" dirty="0">
                          <a:solidFill>
                            <a:schemeClr val="bg1"/>
                          </a:solidFill>
                          <a:latin typeface="微軟正黑體" panose="020B0604030504040204" pitchFamily="34" charset="-120"/>
                          <a:ea typeface="微軟正黑體" panose="020B0604030504040204" pitchFamily="34" charset="-120"/>
                          <a:cs typeface="細明體"/>
                        </a:rPr>
                        <a:t>節</a:t>
                      </a:r>
                    </a:p>
                  </a:txBody>
                  <a:tcPr marL="91450" marR="91450" marT="45702" marB="45702" anchor="ctr">
                    <a:solidFill>
                      <a:srgbClr val="FF66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chemeClr val="bg1"/>
                          </a:solidFill>
                          <a:latin typeface="微軟正黑體" panose="020B0604030504040204" pitchFamily="34" charset="-120"/>
                          <a:ea typeface="微軟正黑體" panose="020B0604030504040204" pitchFamily="34" charset="-120"/>
                          <a:cs typeface="細明體"/>
                        </a:rPr>
                        <a:t>每週</a:t>
                      </a:r>
                      <a:r>
                        <a:rPr lang="en-US" altLang="zh-TW" sz="2400" b="1" dirty="0">
                          <a:solidFill>
                            <a:schemeClr val="bg1"/>
                          </a:solidFill>
                          <a:latin typeface="微軟正黑體" panose="020B0604030504040204" pitchFamily="34" charset="-120"/>
                          <a:ea typeface="微軟正黑體" panose="020B0604030504040204" pitchFamily="34" charset="-120"/>
                          <a:cs typeface="細明體"/>
                        </a:rPr>
                        <a:t>3</a:t>
                      </a:r>
                      <a:r>
                        <a:rPr lang="zh-TW" altLang="en-US" sz="2400" b="1" dirty="0">
                          <a:solidFill>
                            <a:schemeClr val="bg1"/>
                          </a:solidFill>
                          <a:latin typeface="微軟正黑體" panose="020B0604030504040204" pitchFamily="34" charset="-120"/>
                          <a:ea typeface="微軟正黑體" panose="020B0604030504040204" pitchFamily="34" charset="-120"/>
                          <a:cs typeface="細明體"/>
                        </a:rPr>
                        <a:t>節</a:t>
                      </a:r>
                    </a:p>
                  </a:txBody>
                  <a:tcPr marL="91450" marR="91450" marT="45702" marB="45702" anchor="ctr">
                    <a:solidFill>
                      <a:srgbClr val="FF6600"/>
                    </a:solidFill>
                  </a:tcPr>
                </a:tc>
                <a:tc gridSpan="2">
                  <a:txBody>
                    <a:bodyPr/>
                    <a:lstStyle/>
                    <a:p>
                      <a:r>
                        <a:rPr lang="zh-TW" altLang="zh-TW" sz="1800" kern="1200" dirty="0">
                          <a:solidFill>
                            <a:schemeClr val="dk1"/>
                          </a:solidFill>
                          <a:effectLst/>
                          <a:latin typeface="微軟正黑體" panose="020B0604030504040204" pitchFamily="34" charset="-120"/>
                          <a:ea typeface="微軟正黑體" panose="020B0604030504040204" pitchFamily="34" charset="-120"/>
                          <a:cs typeface="+mn-cs"/>
                        </a:rPr>
                        <a:t>第五學習階段（普通型高級中等學校）加深加廣選修課程中，英語文、第二外國語文任選一科或合計至少</a:t>
                      </a:r>
                      <a:r>
                        <a:rPr lang="en-US" altLang="zh-TW" sz="1800" kern="1200" dirty="0">
                          <a:solidFill>
                            <a:schemeClr val="dk1"/>
                          </a:solidFill>
                          <a:effectLst/>
                          <a:latin typeface="微軟正黑體" panose="020B0604030504040204" pitchFamily="34" charset="-120"/>
                          <a:ea typeface="微軟正黑體" panose="020B0604030504040204" pitchFamily="34" charset="-120"/>
                          <a:cs typeface="+mn-cs"/>
                        </a:rPr>
                        <a:t>6</a:t>
                      </a:r>
                      <a:r>
                        <a:rPr lang="zh-TW" altLang="zh-TW" sz="1800" kern="1200" dirty="0">
                          <a:solidFill>
                            <a:schemeClr val="dk1"/>
                          </a:solidFill>
                          <a:effectLst/>
                          <a:latin typeface="微軟正黑體" panose="020B0604030504040204" pitchFamily="34" charset="-120"/>
                          <a:ea typeface="微軟正黑體" panose="020B0604030504040204" pitchFamily="34" charset="-120"/>
                          <a:cs typeface="+mn-cs"/>
                        </a:rPr>
                        <a:t>學分；該學習階段中，該學習階段部定必修與加深加廣選修合計至少需達</a:t>
                      </a:r>
                      <a:r>
                        <a:rPr lang="en-US" altLang="zh-TW" sz="1800" kern="1200" dirty="0">
                          <a:solidFill>
                            <a:schemeClr val="dk1"/>
                          </a:solidFill>
                          <a:effectLst/>
                          <a:latin typeface="微軟正黑體" panose="020B0604030504040204" pitchFamily="34" charset="-120"/>
                          <a:ea typeface="微軟正黑體" panose="020B0604030504040204" pitchFamily="34" charset="-120"/>
                          <a:cs typeface="+mn-cs"/>
                        </a:rPr>
                        <a:t>24</a:t>
                      </a:r>
                      <a:r>
                        <a:rPr lang="zh-TW" altLang="zh-TW" sz="1800" kern="1200" dirty="0">
                          <a:solidFill>
                            <a:schemeClr val="dk1"/>
                          </a:solidFill>
                          <a:effectLst/>
                          <a:latin typeface="微軟正黑體" panose="020B0604030504040204" pitchFamily="34" charset="-120"/>
                          <a:ea typeface="微軟正黑體" panose="020B0604030504040204" pitchFamily="34" charset="-120"/>
                          <a:cs typeface="+mn-cs"/>
                        </a:rPr>
                        <a:t>學分</a:t>
                      </a:r>
                    </a:p>
                  </a:txBody>
                  <a:tcPr marL="91450" marR="91450" marT="45702" marB="45702" anchor="ctr">
                    <a:solidFill>
                      <a:srgbClr val="FFCC00"/>
                    </a:solidFill>
                  </a:tcPr>
                </a:tc>
                <a:tc hMerge="1">
                  <a:txBody>
                    <a:bodyPr/>
                    <a:lstStyle/>
                    <a:p>
                      <a:endParaRPr lang="zh-TW" altLang="en-US"/>
                    </a:p>
                  </a:txBody>
                  <a:tcPr/>
                </a:tc>
                <a:extLst>
                  <a:ext uri="{0D108BD9-81ED-4DB2-BD59-A6C34878D82A}">
                    <a16:rowId xmlns:a16="http://schemas.microsoft.com/office/drawing/2014/main" xmlns="" val="10004"/>
                  </a:ext>
                </a:extLst>
              </a:tr>
            </a:tbl>
          </a:graphicData>
        </a:graphic>
      </p:graphicFrame>
      <p:sp>
        <p:nvSpPr>
          <p:cNvPr id="7" name="標題 1"/>
          <p:cNvSpPr>
            <a:spLocks noGrp="1"/>
          </p:cNvSpPr>
          <p:nvPr>
            <p:ph type="title"/>
          </p:nvPr>
        </p:nvSpPr>
        <p:spPr>
          <a:xfrm>
            <a:off x="2035416" y="1561514"/>
            <a:ext cx="7239000" cy="846586"/>
          </a:xfrm>
        </p:spPr>
        <p:txBody>
          <a:bodyPr>
            <a:normAutofit/>
          </a:bodyPr>
          <a:lstStyle/>
          <a:p>
            <a:pPr algn="ctr"/>
            <a:r>
              <a:rPr lang="zh-TW" altLang="zh-TW" sz="3600" b="1" dirty="0">
                <a:solidFill>
                  <a:srgbClr val="000000"/>
                </a:solidFill>
                <a:latin typeface="微軟正黑體" panose="020B0604030504040204" pitchFamily="34" charset="-120"/>
                <a:ea typeface="微軟正黑體" panose="020B0604030504040204" pitchFamily="34" charset="-120"/>
                <a:cs typeface="細明體"/>
              </a:rPr>
              <a:t>時間分配及科目組合</a:t>
            </a:r>
            <a:endParaRPr lang="en-US" altLang="zh-TW" sz="3600" b="1" dirty="0">
              <a:solidFill>
                <a:srgbClr val="000000"/>
              </a:solidFill>
              <a:latin typeface="微軟正黑體" panose="020B0604030504040204" pitchFamily="34" charset="-120"/>
              <a:ea typeface="微軟正黑體" panose="020B0604030504040204" pitchFamily="34" charset="-120"/>
              <a:cs typeface="細明體"/>
            </a:endParaRPr>
          </a:p>
        </p:txBody>
      </p:sp>
      <p:sp>
        <p:nvSpPr>
          <p:cNvPr id="6" name="標題 1">
            <a:extLst>
              <a:ext uri="{FF2B5EF4-FFF2-40B4-BE49-F238E27FC236}">
                <a16:creationId xmlns:a16="http://schemas.microsoft.com/office/drawing/2014/main" xmlns="" id="{48E3DBDE-10C0-4B47-8E14-2223D16FB0DA}"/>
              </a:ext>
            </a:extLst>
          </p:cNvPr>
          <p:cNvSpPr txBox="1">
            <a:spLocks/>
          </p:cNvSpPr>
          <p:nvPr/>
        </p:nvSpPr>
        <p:spPr>
          <a:xfrm>
            <a:off x="838200" y="136525"/>
            <a:ext cx="10866120" cy="142498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a:latin typeface="標楷體" pitchFamily="65" charset="-120"/>
                <a:ea typeface="標楷體" pitchFamily="65" charset="-120"/>
              </a:rPr>
              <a:t>推動雙語教育的挑戰</a:t>
            </a:r>
            <a:r>
              <a:rPr lang="en-US" altLang="zh-TW">
                <a:latin typeface="標楷體" pitchFamily="65" charset="-120"/>
                <a:ea typeface="標楷體" pitchFamily="65" charset="-120"/>
              </a:rPr>
              <a:t>:</a:t>
            </a:r>
            <a:br>
              <a:rPr lang="en-US" altLang="zh-TW">
                <a:latin typeface="標楷體" pitchFamily="65" charset="-120"/>
                <a:ea typeface="標楷體" pitchFamily="65" charset="-120"/>
              </a:rPr>
            </a:br>
            <a:r>
              <a:rPr lang="zh-TW" altLang="en-US">
                <a:latin typeface="標楷體" pitchFamily="65" charset="-120"/>
                <a:ea typeface="標楷體" pitchFamily="65" charset="-120"/>
              </a:rPr>
              <a:t>台灣 </a:t>
            </a:r>
            <a:r>
              <a:rPr lang="en-US" altLang="zh-TW">
                <a:latin typeface="標楷體" pitchFamily="65" charset="-120"/>
                <a:ea typeface="標楷體" pitchFamily="65" charset="-120"/>
              </a:rPr>
              <a:t>vs.</a:t>
            </a:r>
            <a:r>
              <a:rPr lang="zh-TW" altLang="en-US">
                <a:latin typeface="標楷體" pitchFamily="65" charset="-120"/>
                <a:ea typeface="標楷體" pitchFamily="65" charset="-120"/>
              </a:rPr>
              <a:t>新加坡</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9217230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dirty="0"/>
              <a:t>香港學者的看法</a:t>
            </a:r>
          </a:p>
        </p:txBody>
      </p:sp>
      <p:sp>
        <p:nvSpPr>
          <p:cNvPr id="3" name="內容版面配置區 2"/>
          <p:cNvSpPr>
            <a:spLocks noGrp="1"/>
          </p:cNvSpPr>
          <p:nvPr>
            <p:ph idx="1"/>
          </p:nvPr>
        </p:nvSpPr>
        <p:spPr/>
        <p:txBody>
          <a:bodyPr>
            <a:normAutofit/>
          </a:bodyPr>
          <a:lstStyle/>
          <a:p>
            <a:r>
              <a:rPr lang="en-US" altLang="zh-TW" sz="4400" dirty="0"/>
              <a:t>“How is it possible for Taiwan to </a:t>
            </a:r>
            <a:r>
              <a:rPr lang="en-US" altLang="zh-TW" sz="4400" dirty="0">
                <a:solidFill>
                  <a:srgbClr val="FF0000"/>
                </a:solidFill>
              </a:rPr>
              <a:t>implement CLIL in primary schools</a:t>
            </a:r>
            <a:r>
              <a:rPr lang="en-US" altLang="zh-TW" sz="4400" dirty="0"/>
              <a:t>? In Hong Kong we do it in </a:t>
            </a:r>
            <a:r>
              <a:rPr lang="en-US" altLang="zh-TW" sz="4400" dirty="0">
                <a:solidFill>
                  <a:srgbClr val="FF0000"/>
                </a:solidFill>
              </a:rPr>
              <a:t>middle school </a:t>
            </a:r>
            <a:r>
              <a:rPr lang="en-US" altLang="zh-TW" sz="4400" dirty="0"/>
              <a:t>after laying a good foundation in the primary—with 7 or 8 periods of English per week. </a:t>
            </a:r>
            <a:r>
              <a:rPr lang="en-US" altLang="zh-TW" sz="4400" dirty="0">
                <a:solidFill>
                  <a:srgbClr val="FF0000"/>
                </a:solidFill>
              </a:rPr>
              <a:t>It’s quite risky, I think!”</a:t>
            </a:r>
          </a:p>
        </p:txBody>
      </p:sp>
    </p:spTree>
    <p:extLst>
      <p:ext uri="{BB962C8B-B14F-4D97-AF65-F5344CB8AC3E}">
        <p14:creationId xmlns:p14="http://schemas.microsoft.com/office/powerpoint/2010/main" val="31799803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76210FE-D83A-4D67-A608-88E40087A561}"/>
              </a:ext>
            </a:extLst>
          </p:cNvPr>
          <p:cNvSpPr>
            <a:spLocks noGrp="1"/>
          </p:cNvSpPr>
          <p:nvPr>
            <p:ph type="title"/>
          </p:nvPr>
        </p:nvSpPr>
        <p:spPr/>
        <p:txBody>
          <a:bodyPr/>
          <a:lstStyle/>
          <a:p>
            <a:pPr algn="ctr"/>
            <a:r>
              <a:rPr lang="zh-TW" altLang="zh-TW" dirty="0">
                <a:latin typeface="標楷體" panose="03000509000000000000" pitchFamily="65" charset="-120"/>
                <a:ea typeface="標楷體" panose="03000509000000000000" pitchFamily="65" charset="-120"/>
              </a:rPr>
              <a:t>成大與臺南市府合辦</a:t>
            </a:r>
            <a:r>
              <a:rPr lang="en-US" altLang="zh-TW" dirty="0">
                <a:latin typeface="標楷體" panose="03000509000000000000" pitchFamily="65" charset="-120"/>
                <a:ea typeface="標楷體" panose="03000509000000000000" pitchFamily="65" charset="-120"/>
              </a:rPr>
              <a:t>CLIL</a:t>
            </a:r>
            <a:r>
              <a:rPr lang="zh-TW" altLang="zh-TW" dirty="0">
                <a:latin typeface="標楷體" panose="03000509000000000000" pitchFamily="65" charset="-120"/>
                <a:ea typeface="標楷體" panose="03000509000000000000" pitchFamily="65" charset="-120"/>
              </a:rPr>
              <a:t>教學研討會</a:t>
            </a:r>
            <a:r>
              <a:rPr lang="zh-TW" altLang="zh-TW" sz="4000" dirty="0">
                <a:latin typeface="標楷體" panose="03000509000000000000" pitchFamily="65" charset="-120"/>
                <a:ea typeface="標楷體" panose="03000509000000000000" pitchFamily="65" charset="-120"/>
              </a:rPr>
              <a:t/>
            </a:r>
            <a:br>
              <a:rPr lang="zh-TW" altLang="zh-TW" sz="40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2018-12-10</a:t>
            </a:r>
            <a:endParaRPr lang="zh-TW" altLang="en-US" dirty="0"/>
          </a:p>
        </p:txBody>
      </p:sp>
      <p:sp>
        <p:nvSpPr>
          <p:cNvPr id="3" name="內容版面配置區 2">
            <a:extLst>
              <a:ext uri="{FF2B5EF4-FFF2-40B4-BE49-F238E27FC236}">
                <a16:creationId xmlns:a16="http://schemas.microsoft.com/office/drawing/2014/main" xmlns="" id="{A2F89F2A-E0B2-428F-A1CC-D80D5F98A024}"/>
              </a:ext>
            </a:extLst>
          </p:cNvPr>
          <p:cNvSpPr>
            <a:spLocks noGrp="1"/>
          </p:cNvSpPr>
          <p:nvPr>
            <p:ph idx="1"/>
          </p:nvPr>
        </p:nvSpPr>
        <p:spPr/>
        <p:txBody>
          <a:bodyPr/>
          <a:lstStyle/>
          <a:p>
            <a:r>
              <a:rPr lang="zh-TW" altLang="zh-TW" dirty="0">
                <a:latin typeface="標楷體" panose="03000509000000000000" pitchFamily="65" charset="-120"/>
                <a:ea typeface="標楷體" panose="03000509000000000000" pitchFamily="65" charset="-120"/>
              </a:rPr>
              <a:t>邀請到兩位在</a:t>
            </a:r>
            <a:r>
              <a:rPr lang="en-US" altLang="zh-TW" dirty="0">
                <a:latin typeface="標楷體" panose="03000509000000000000" pitchFamily="65" charset="-120"/>
                <a:ea typeface="標楷體" panose="03000509000000000000" pitchFamily="65" charset="-120"/>
              </a:rPr>
              <a:t>CLIL</a:t>
            </a:r>
            <a:r>
              <a:rPr lang="zh-TW" altLang="zh-TW" dirty="0">
                <a:latin typeface="標楷體" panose="03000509000000000000" pitchFamily="65" charset="-120"/>
                <a:ea typeface="標楷體" panose="03000509000000000000" pitchFamily="65" charset="-120"/>
              </a:rPr>
              <a:t>教學領域的國際級重要學者</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來自加拿大</a:t>
            </a:r>
            <a:r>
              <a:rPr lang="zh-TW" altLang="zh-TW" dirty="0">
                <a:solidFill>
                  <a:srgbClr val="FF0000"/>
                </a:solidFill>
                <a:latin typeface="標楷體" panose="03000509000000000000" pitchFamily="65" charset="-120"/>
                <a:ea typeface="標楷體" panose="03000509000000000000" pitchFamily="65" charset="-120"/>
              </a:rPr>
              <a:t>西蒙菲沙大學</a:t>
            </a:r>
            <a:r>
              <a:rPr lang="en-US" altLang="zh-TW" dirty="0">
                <a:solidFill>
                  <a:srgbClr val="FF0000"/>
                </a:solidFill>
                <a:latin typeface="標楷體" panose="03000509000000000000" pitchFamily="65" charset="-120"/>
                <a:ea typeface="標楷體" panose="03000509000000000000" pitchFamily="65" charset="-120"/>
              </a:rPr>
              <a:t>(Simon Fraser University)</a:t>
            </a:r>
            <a:r>
              <a:rPr lang="zh-TW" altLang="zh-TW" dirty="0">
                <a:solidFill>
                  <a:srgbClr val="FF0000"/>
                </a:solidFill>
                <a:latin typeface="標楷體" panose="03000509000000000000" pitchFamily="65" charset="-120"/>
                <a:ea typeface="標楷體" panose="03000509000000000000" pitchFamily="65" charset="-120"/>
              </a:rPr>
              <a:t>的練美兒教授</a:t>
            </a:r>
            <a:r>
              <a:rPr lang="en-US" altLang="zh-TW" dirty="0">
                <a:solidFill>
                  <a:srgbClr val="FF0000"/>
                </a:solidFill>
                <a:latin typeface="標楷體" panose="03000509000000000000" pitchFamily="65" charset="-120"/>
                <a:ea typeface="標楷體" panose="03000509000000000000" pitchFamily="65" charset="-120"/>
              </a:rPr>
              <a:t>(Angel M.Y. Lin)</a:t>
            </a:r>
            <a:r>
              <a:rPr lang="zh-TW" altLang="zh-TW" dirty="0">
                <a:latin typeface="標楷體" panose="03000509000000000000" pitchFamily="65" charset="-120"/>
                <a:ea typeface="標楷體" panose="03000509000000000000" pitchFamily="65" charset="-120"/>
              </a:rPr>
              <a:t>，及來自西班牙馬拉加大學</a:t>
            </a:r>
            <a:r>
              <a:rPr lang="en-US" altLang="zh-TW" dirty="0">
                <a:latin typeface="標楷體" panose="03000509000000000000" pitchFamily="65" charset="-120"/>
                <a:ea typeface="標楷體" panose="03000509000000000000" pitchFamily="65" charset="-120"/>
              </a:rPr>
              <a:t>(University of M</a:t>
            </a:r>
            <a:r>
              <a:rPr lang="zh-TW" altLang="zh-TW" dirty="0">
                <a:latin typeface="標楷體" panose="03000509000000000000" pitchFamily="65" charset="-120"/>
                <a:ea typeface="標楷體" panose="03000509000000000000" pitchFamily="65" charset="-120"/>
              </a:rPr>
              <a:t>á</a:t>
            </a:r>
            <a:r>
              <a:rPr lang="en-US" altLang="zh-TW" dirty="0" err="1">
                <a:latin typeface="標楷體" panose="03000509000000000000" pitchFamily="65" charset="-120"/>
                <a:ea typeface="標楷體" panose="03000509000000000000" pitchFamily="65" charset="-120"/>
              </a:rPr>
              <a:t>laga</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的</a:t>
            </a:r>
            <a:r>
              <a:rPr lang="en-US" altLang="zh-TW" dirty="0">
                <a:latin typeface="標楷體" panose="03000509000000000000" pitchFamily="65" charset="-120"/>
                <a:ea typeface="標楷體" panose="03000509000000000000" pitchFamily="65" charset="-120"/>
              </a:rPr>
              <a:t>Inmaculada Pineda Hern</a:t>
            </a:r>
            <a:r>
              <a:rPr lang="zh-TW" altLang="zh-TW" dirty="0">
                <a:latin typeface="標楷體" panose="03000509000000000000" pitchFamily="65" charset="-120"/>
                <a:ea typeface="標楷體" panose="03000509000000000000" pitchFamily="65" charset="-120"/>
              </a:rPr>
              <a:t>á</a:t>
            </a:r>
            <a:r>
              <a:rPr lang="en-US" altLang="zh-TW" dirty="0" err="1">
                <a:latin typeface="標楷體" panose="03000509000000000000" pitchFamily="65" charset="-120"/>
                <a:ea typeface="標楷體" panose="03000509000000000000" pitchFamily="65" charset="-120"/>
              </a:rPr>
              <a:t>ndez</a:t>
            </a:r>
            <a:r>
              <a:rPr lang="zh-TW" altLang="zh-TW" dirty="0">
                <a:latin typeface="標楷體" panose="03000509000000000000" pitchFamily="65" charset="-120"/>
                <a:ea typeface="標楷體" panose="03000509000000000000" pitchFamily="65" charset="-120"/>
              </a:rPr>
              <a:t>教授。</a:t>
            </a:r>
            <a:br>
              <a:rPr lang="zh-TW" altLang="zh-TW" dirty="0">
                <a:latin typeface="標楷體" panose="03000509000000000000" pitchFamily="65" charset="-120"/>
                <a:ea typeface="標楷體" panose="03000509000000000000" pitchFamily="65" charset="-120"/>
              </a:rPr>
            </a:br>
            <a:r>
              <a:rPr lang="zh-TW" altLang="zh-TW" dirty="0">
                <a:solidFill>
                  <a:srgbClr val="FF0000"/>
                </a:solidFill>
                <a:latin typeface="標楷體" panose="03000509000000000000" pitchFamily="65" charset="-120"/>
                <a:ea typeface="標楷體" panose="03000509000000000000" pitchFamily="65" charset="-120"/>
              </a:rPr>
              <a:t>練美兒教授</a:t>
            </a:r>
            <a:r>
              <a:rPr lang="zh-TW" altLang="zh-TW" dirty="0">
                <a:latin typeface="標楷體" panose="03000509000000000000" pitchFamily="65" charset="-120"/>
                <a:ea typeface="標楷體" panose="03000509000000000000" pitchFamily="65" charset="-120"/>
              </a:rPr>
              <a:t>長期研究英語教育，曾受香港教育局委託，協助</a:t>
            </a:r>
            <a:r>
              <a:rPr lang="zh-TW" altLang="zh-TW" dirty="0">
                <a:solidFill>
                  <a:srgbClr val="FF0000"/>
                </a:solidFill>
                <a:latin typeface="標楷體" panose="03000509000000000000" pitchFamily="65" charset="-120"/>
                <a:ea typeface="標楷體" panose="03000509000000000000" pitchFamily="65" charset="-120"/>
              </a:rPr>
              <a:t>香港地區中小學</a:t>
            </a:r>
            <a:r>
              <a:rPr lang="zh-TW" altLang="zh-TW" dirty="0">
                <a:latin typeface="標楷體" panose="03000509000000000000" pitchFamily="65" charset="-120"/>
                <a:ea typeface="標楷體" panose="03000509000000000000" pitchFamily="65" charset="-120"/>
              </a:rPr>
              <a:t>發展更有效率的</a:t>
            </a:r>
            <a:r>
              <a:rPr lang="en-US" altLang="zh-TW" dirty="0">
                <a:latin typeface="標楷體" panose="03000509000000000000" pitchFamily="65" charset="-120"/>
                <a:ea typeface="標楷體" panose="03000509000000000000" pitchFamily="65" charset="-120"/>
              </a:rPr>
              <a:t>CLIL</a:t>
            </a:r>
            <a:r>
              <a:rPr lang="zh-TW" altLang="zh-TW" dirty="0">
                <a:latin typeface="標楷體" panose="03000509000000000000" pitchFamily="65" charset="-120"/>
                <a:ea typeface="標楷體" panose="03000509000000000000" pitchFamily="65" charset="-120"/>
              </a:rPr>
              <a:t>教學法及教材。</a:t>
            </a:r>
            <a:r>
              <a:rPr lang="zh-TW" altLang="zh-TW" dirty="0">
                <a:solidFill>
                  <a:srgbClr val="FF0000"/>
                </a:solidFill>
                <a:latin typeface="標楷體" panose="03000509000000000000" pitchFamily="65" charset="-120"/>
                <a:ea typeface="標楷體" panose="03000509000000000000" pitchFamily="65" charset="-120"/>
              </a:rPr>
              <a:t>練教授坦言，</a:t>
            </a:r>
            <a:r>
              <a:rPr lang="zh-TW" altLang="zh-TW" dirty="0">
                <a:solidFill>
                  <a:srgbClr val="FF0000"/>
                </a:solidFill>
                <a:highlight>
                  <a:srgbClr val="FFFF00"/>
                </a:highlight>
                <a:latin typeface="標楷體" panose="03000509000000000000" pitchFamily="65" charset="-120"/>
                <a:ea typeface="標楷體" panose="03000509000000000000" pitchFamily="65" charset="-120"/>
              </a:rPr>
              <a:t>在香港推動</a:t>
            </a:r>
            <a:r>
              <a:rPr lang="en-US" altLang="zh-TW" dirty="0">
                <a:solidFill>
                  <a:srgbClr val="FF0000"/>
                </a:solidFill>
                <a:highlight>
                  <a:srgbClr val="FFFF00"/>
                </a:highlight>
                <a:latin typeface="標楷體" panose="03000509000000000000" pitchFamily="65" charset="-120"/>
                <a:ea typeface="標楷體" panose="03000509000000000000" pitchFamily="65" charset="-120"/>
              </a:rPr>
              <a:t>CLIL</a:t>
            </a:r>
            <a:r>
              <a:rPr lang="zh-TW" altLang="zh-TW" dirty="0">
                <a:solidFill>
                  <a:srgbClr val="FF0000"/>
                </a:solidFill>
                <a:highlight>
                  <a:srgbClr val="FFFF00"/>
                </a:highlight>
                <a:latin typeface="標楷體" panose="03000509000000000000" pitchFamily="65" charset="-120"/>
                <a:ea typeface="標楷體" panose="03000509000000000000" pitchFamily="65" charset="-120"/>
              </a:rPr>
              <a:t>教育「困難」，但是在臺灣「更困難」</a:t>
            </a:r>
            <a:r>
              <a:rPr lang="zh-TW" altLang="zh-TW" dirty="0">
                <a:solidFill>
                  <a:srgbClr val="FF0000"/>
                </a:solidFill>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因此她</a:t>
            </a:r>
            <a:r>
              <a:rPr lang="zh-TW" altLang="zh-TW" dirty="0">
                <a:solidFill>
                  <a:srgbClr val="FF0000"/>
                </a:solidFill>
                <a:latin typeface="標楷體" panose="03000509000000000000" pitchFamily="65" charset="-120"/>
                <a:ea typeface="標楷體" panose="03000509000000000000" pitchFamily="65" charset="-120"/>
              </a:rPr>
              <a:t>建議台灣政府在推動過程「切勿躁進」應循序漸進，從小規模學校、有興趣的教師開始，</a:t>
            </a:r>
            <a:r>
              <a:rPr lang="zh-TW" altLang="zh-TW" dirty="0">
                <a:latin typeface="標楷體" panose="03000509000000000000" pitchFamily="65" charset="-120"/>
                <a:ea typeface="標楷體" panose="03000509000000000000" pitchFamily="65" charset="-120"/>
              </a:rPr>
              <a:t>給予教師們適當的</a:t>
            </a:r>
            <a:r>
              <a:rPr lang="zh-TW" altLang="zh-TW" dirty="0">
                <a:solidFill>
                  <a:srgbClr val="FF0000"/>
                </a:solidFill>
                <a:latin typeface="標楷體" panose="03000509000000000000" pitchFamily="65" charset="-120"/>
                <a:ea typeface="標楷體" panose="03000509000000000000" pitchFamily="65" charset="-120"/>
              </a:rPr>
              <a:t>教育訓練課程以及減低工作量</a:t>
            </a:r>
            <a:r>
              <a:rPr lang="zh-TW" altLang="zh-TW" dirty="0">
                <a:latin typeface="標楷體" panose="03000509000000000000" pitchFamily="65" charset="-120"/>
                <a:ea typeface="標楷體" panose="03000509000000000000" pitchFamily="65" charset="-120"/>
              </a:rPr>
              <a:t>，如此一來，台灣推動雙語國家政策</a:t>
            </a:r>
            <a:r>
              <a:rPr lang="zh-TW" altLang="zh-TW" dirty="0">
                <a:solidFill>
                  <a:srgbClr val="FF0000"/>
                </a:solidFill>
                <a:latin typeface="標楷體" panose="03000509000000000000" pitchFamily="65" charset="-120"/>
                <a:ea typeface="標楷體" panose="03000509000000000000" pitchFamily="65" charset="-120"/>
              </a:rPr>
              <a:t>才有成功的機會</a:t>
            </a:r>
            <a:r>
              <a:rPr lang="zh-TW" altLang="zh-TW" dirty="0">
                <a:latin typeface="標楷體" panose="03000509000000000000" pitchFamily="65" charset="-120"/>
                <a:ea typeface="標楷體" panose="03000509000000000000" pitchFamily="65" charset="-120"/>
              </a:rPr>
              <a:t>。</a:t>
            </a:r>
            <a:endParaRPr lang="zh-TW" altLang="en-US" dirty="0"/>
          </a:p>
          <a:p>
            <a:endParaRPr lang="zh-TW" altLang="en-US" dirty="0"/>
          </a:p>
        </p:txBody>
      </p:sp>
    </p:spTree>
    <p:extLst>
      <p:ext uri="{BB962C8B-B14F-4D97-AF65-F5344CB8AC3E}">
        <p14:creationId xmlns:p14="http://schemas.microsoft.com/office/powerpoint/2010/main" val="3789077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F441AA1-E44A-44BD-96B2-4C9A123CB8EB}"/>
              </a:ext>
            </a:extLst>
          </p:cNvPr>
          <p:cNvSpPr>
            <a:spLocks noGrp="1"/>
          </p:cNvSpPr>
          <p:nvPr>
            <p:ph type="title"/>
          </p:nvPr>
        </p:nvSpPr>
        <p:spPr>
          <a:xfrm>
            <a:off x="838200" y="365125"/>
            <a:ext cx="10515600" cy="963343"/>
          </a:xfrm>
        </p:spPr>
        <p:txBody>
          <a:bodyPr/>
          <a:lstStyle/>
          <a:p>
            <a:pPr algn="ctr"/>
            <a:r>
              <a:rPr lang="en-US" altLang="zh-TW" dirty="0"/>
              <a:t>Taiwan’s ELT: Status Quo &amp; </a:t>
            </a:r>
            <a:r>
              <a:rPr lang="en-US" altLang="zh-TW" dirty="0">
                <a:solidFill>
                  <a:srgbClr val="FF0000"/>
                </a:solidFill>
              </a:rPr>
              <a:t>Challenges</a:t>
            </a:r>
            <a:endParaRPr lang="zh-TW" altLang="en-US" dirty="0">
              <a:solidFill>
                <a:srgbClr val="FF0000"/>
              </a:solidFill>
            </a:endParaRPr>
          </a:p>
        </p:txBody>
      </p:sp>
      <p:sp>
        <p:nvSpPr>
          <p:cNvPr id="3" name="內容版面配置區 2">
            <a:extLst>
              <a:ext uri="{FF2B5EF4-FFF2-40B4-BE49-F238E27FC236}">
                <a16:creationId xmlns:a16="http://schemas.microsoft.com/office/drawing/2014/main" xmlns="" id="{14D4564A-9DEF-49D9-AB98-75B08D4FC14B}"/>
              </a:ext>
            </a:extLst>
          </p:cNvPr>
          <p:cNvSpPr>
            <a:spLocks noGrp="1"/>
          </p:cNvSpPr>
          <p:nvPr>
            <p:ph idx="1"/>
          </p:nvPr>
        </p:nvSpPr>
        <p:spPr>
          <a:xfrm>
            <a:off x="838200" y="1328468"/>
            <a:ext cx="10515600" cy="4848495"/>
          </a:xfrm>
        </p:spPr>
        <p:txBody>
          <a:bodyPr/>
          <a:lstStyle/>
          <a:p>
            <a:r>
              <a:rPr lang="en-US" altLang="zh-TW" sz="3200" dirty="0">
                <a:solidFill>
                  <a:srgbClr val="FF0000"/>
                </a:solidFill>
              </a:rPr>
              <a:t>Mother tongue </a:t>
            </a:r>
            <a:r>
              <a:rPr lang="en-US" altLang="zh-TW" sz="3200" dirty="0"/>
              <a:t>very different from the English language</a:t>
            </a:r>
          </a:p>
          <a:p>
            <a:r>
              <a:rPr lang="en-US" altLang="zh-TW" sz="3200" dirty="0"/>
              <a:t>No strong incentives for English learning; </a:t>
            </a:r>
            <a:r>
              <a:rPr lang="en-US" altLang="zh-TW" sz="3200" dirty="0">
                <a:solidFill>
                  <a:srgbClr val="FF0000"/>
                </a:solidFill>
              </a:rPr>
              <a:t>can survive WITHOUT English</a:t>
            </a:r>
            <a:r>
              <a:rPr lang="en-US" altLang="zh-TW" sz="3200" dirty="0"/>
              <a:t> in daily life for many</a:t>
            </a:r>
          </a:p>
          <a:p>
            <a:r>
              <a:rPr lang="en-US" altLang="zh-TW" sz="3200" dirty="0">
                <a:solidFill>
                  <a:srgbClr val="FF0000"/>
                </a:solidFill>
              </a:rPr>
              <a:t>Little input</a:t>
            </a:r>
            <a:r>
              <a:rPr lang="en-US" altLang="zh-TW" sz="3200" dirty="0"/>
              <a:t> (often </a:t>
            </a:r>
            <a:r>
              <a:rPr lang="en-US" altLang="zh-TW" sz="3200" dirty="0">
                <a:solidFill>
                  <a:srgbClr val="FF0000"/>
                </a:solidFill>
              </a:rPr>
              <a:t>error-ridden</a:t>
            </a:r>
            <a:r>
              <a:rPr lang="en-US" altLang="zh-TW" sz="3200" dirty="0"/>
              <a:t>) </a:t>
            </a:r>
          </a:p>
          <a:p>
            <a:r>
              <a:rPr lang="en-US" altLang="zh-TW" sz="3200" dirty="0">
                <a:solidFill>
                  <a:srgbClr val="FF0000"/>
                </a:solidFill>
              </a:rPr>
              <a:t>Weak in intensity</a:t>
            </a:r>
          </a:p>
          <a:p>
            <a:r>
              <a:rPr lang="en-US" altLang="zh-TW" sz="3200" dirty="0">
                <a:solidFill>
                  <a:srgbClr val="FF0000"/>
                </a:solidFill>
              </a:rPr>
              <a:t>Exam-oriented</a:t>
            </a:r>
            <a:r>
              <a:rPr lang="en-US" altLang="zh-TW" sz="3200" dirty="0"/>
              <a:t> instruction (mainly pencil-and-paper) </a:t>
            </a:r>
          </a:p>
          <a:p>
            <a:r>
              <a:rPr lang="en-US" altLang="zh-TW" sz="3200" dirty="0">
                <a:solidFill>
                  <a:srgbClr val="FF0000"/>
                </a:solidFill>
              </a:rPr>
              <a:t>Grammar-driven</a:t>
            </a:r>
            <a:r>
              <a:rPr lang="en-US" altLang="zh-TW" sz="3200" dirty="0"/>
              <a:t> textbooks</a:t>
            </a:r>
          </a:p>
          <a:p>
            <a:r>
              <a:rPr lang="en-US" altLang="zh-TW" sz="3200" dirty="0">
                <a:solidFill>
                  <a:srgbClr val="FF0000"/>
                </a:solidFill>
              </a:rPr>
              <a:t>Huge gap </a:t>
            </a:r>
            <a:r>
              <a:rPr lang="en-US" altLang="zh-TW" sz="3200" dirty="0"/>
              <a:t>in English language proficiency</a:t>
            </a:r>
          </a:p>
          <a:p>
            <a:endParaRPr lang="zh-TW" altLang="en-US" dirty="0"/>
          </a:p>
        </p:txBody>
      </p:sp>
    </p:spTree>
    <p:extLst>
      <p:ext uri="{BB962C8B-B14F-4D97-AF65-F5344CB8AC3E}">
        <p14:creationId xmlns:p14="http://schemas.microsoft.com/office/powerpoint/2010/main" val="32278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9332889-9EAA-4E90-82D3-D693368B315C}"/>
              </a:ext>
            </a:extLst>
          </p:cNvPr>
          <p:cNvSpPr>
            <a:spLocks noGrp="1"/>
          </p:cNvSpPr>
          <p:nvPr>
            <p:ph type="title"/>
          </p:nvPr>
        </p:nvSpPr>
        <p:spPr/>
        <p:txBody>
          <a:bodyPr/>
          <a:lstStyle/>
          <a:p>
            <a:pPr algn="ctr"/>
            <a:r>
              <a:rPr lang="zh-TW" altLang="en-US" b="1" dirty="0"/>
              <a:t>「國際觀」</a:t>
            </a:r>
            <a:r>
              <a:rPr lang="en-US" altLang="zh-TW" b="1" dirty="0"/>
              <a:t>/</a:t>
            </a:r>
            <a:r>
              <a:rPr lang="zh-TW" altLang="en-US" b="1" dirty="0"/>
              <a:t>英語力</a:t>
            </a:r>
            <a:r>
              <a:rPr lang="zh-TW" altLang="en-US" b="1" dirty="0">
                <a:solidFill>
                  <a:srgbClr val="FF0000"/>
                </a:solidFill>
              </a:rPr>
              <a:t>非正式</a:t>
            </a:r>
            <a:r>
              <a:rPr lang="zh-TW" altLang="en-US" b="1" dirty="0"/>
              <a:t>隨機調查</a:t>
            </a:r>
            <a:endParaRPr lang="zh-TW" altLang="en-US" dirty="0"/>
          </a:p>
        </p:txBody>
      </p:sp>
      <p:sp>
        <p:nvSpPr>
          <p:cNvPr id="3" name="內容版面配置區 2">
            <a:extLst>
              <a:ext uri="{FF2B5EF4-FFF2-40B4-BE49-F238E27FC236}">
                <a16:creationId xmlns:a16="http://schemas.microsoft.com/office/drawing/2014/main" xmlns="" id="{17D503C2-EA00-4846-BEB1-063E4561FA02}"/>
              </a:ext>
            </a:extLst>
          </p:cNvPr>
          <p:cNvSpPr>
            <a:spLocks noGrp="1"/>
          </p:cNvSpPr>
          <p:nvPr>
            <p:ph idx="1"/>
          </p:nvPr>
        </p:nvSpPr>
        <p:spPr/>
        <p:txBody>
          <a:bodyPr>
            <a:normAutofit/>
          </a:bodyPr>
          <a:lstStyle/>
          <a:p>
            <a:r>
              <a:rPr lang="en-US" altLang="zh-TW" sz="4400" dirty="0"/>
              <a:t>Black Lives Matter</a:t>
            </a:r>
          </a:p>
          <a:p>
            <a:r>
              <a:rPr lang="en-US" altLang="zh-TW" dirty="0"/>
              <a:t>(</a:t>
            </a:r>
            <a:r>
              <a:rPr lang="zh-TW" altLang="en-US" dirty="0"/>
              <a:t>把句子唸出來，並解釋句子是甚麼意思。</a:t>
            </a:r>
            <a:r>
              <a:rPr lang="en-US" altLang="zh-TW" dirty="0"/>
              <a:t>)</a:t>
            </a:r>
          </a:p>
          <a:p>
            <a:r>
              <a:rPr lang="en-US" altLang="zh-TW" sz="4400" dirty="0"/>
              <a:t>Boris Johnson vs. John Bolton </a:t>
            </a:r>
          </a:p>
          <a:p>
            <a:r>
              <a:rPr lang="en-US" altLang="zh-TW" dirty="0"/>
              <a:t>(</a:t>
            </a:r>
            <a:r>
              <a:rPr lang="zh-TW" altLang="en-US" dirty="0"/>
              <a:t>認識這兩個人嗎？哪一個得過</a:t>
            </a:r>
            <a:r>
              <a:rPr lang="en-US" altLang="zh-TW" dirty="0"/>
              <a:t>COVID-19?)</a:t>
            </a:r>
          </a:p>
          <a:p>
            <a:endParaRPr lang="en-US" altLang="zh-TW" sz="4400" dirty="0"/>
          </a:p>
        </p:txBody>
      </p:sp>
    </p:spTree>
    <p:extLst>
      <p:ext uri="{BB962C8B-B14F-4D97-AF65-F5344CB8AC3E}">
        <p14:creationId xmlns:p14="http://schemas.microsoft.com/office/powerpoint/2010/main" val="28851401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430D4C6-371E-4A6F-A1D7-CD09EBF92F8D}"/>
              </a:ext>
            </a:extLst>
          </p:cNvPr>
          <p:cNvSpPr>
            <a:spLocks noGrp="1"/>
          </p:cNvSpPr>
          <p:nvPr>
            <p:ph type="title"/>
          </p:nvPr>
        </p:nvSpPr>
        <p:spPr/>
        <p:txBody>
          <a:bodyPr/>
          <a:lstStyle/>
          <a:p>
            <a:pPr algn="ctr"/>
            <a:r>
              <a:rPr lang="en-US" altLang="zh-TW" dirty="0"/>
              <a:t>12</a:t>
            </a:r>
            <a:r>
              <a:rPr lang="zh-TW" altLang="en-US" dirty="0"/>
              <a:t>年國教</a:t>
            </a:r>
            <a:r>
              <a:rPr lang="zh-TW" altLang="en-US" dirty="0">
                <a:solidFill>
                  <a:srgbClr val="FF0000"/>
                </a:solidFill>
              </a:rPr>
              <a:t>素養導向的教學與評量</a:t>
            </a:r>
            <a:r>
              <a:rPr lang="zh-TW" altLang="en-US" dirty="0"/>
              <a:t>：</a:t>
            </a:r>
            <a:r>
              <a:rPr lang="en-US" altLang="zh-TW" dirty="0"/>
              <a:t/>
            </a:r>
            <a:br>
              <a:rPr lang="en-US" altLang="zh-TW" dirty="0"/>
            </a:br>
            <a:r>
              <a:rPr lang="zh-TW" altLang="en-US" dirty="0"/>
              <a:t>台灣英語文教育的新契機</a:t>
            </a:r>
          </a:p>
        </p:txBody>
      </p:sp>
      <p:sp>
        <p:nvSpPr>
          <p:cNvPr id="3" name="內容版面配置區 2">
            <a:extLst>
              <a:ext uri="{FF2B5EF4-FFF2-40B4-BE49-F238E27FC236}">
                <a16:creationId xmlns:a16="http://schemas.microsoft.com/office/drawing/2014/main" xmlns="" id="{4B551433-CD70-4B9F-AAE2-D18F79DA0135}"/>
              </a:ext>
            </a:extLst>
          </p:cNvPr>
          <p:cNvSpPr>
            <a:spLocks noGrp="1"/>
          </p:cNvSpPr>
          <p:nvPr>
            <p:ph idx="1"/>
          </p:nvPr>
        </p:nvSpPr>
        <p:spPr/>
        <p:txBody>
          <a:bodyPr>
            <a:normAutofit/>
          </a:bodyPr>
          <a:lstStyle/>
          <a:p>
            <a:r>
              <a:rPr lang="zh-TW" altLang="en-US" sz="4800" dirty="0"/>
              <a:t>屏除過去「知識」掛帥的英語文教學，落實</a:t>
            </a:r>
            <a:r>
              <a:rPr lang="zh-TW" altLang="en-US" sz="4800" dirty="0">
                <a:solidFill>
                  <a:srgbClr val="FF0000"/>
                </a:solidFill>
              </a:rPr>
              <a:t>生活化的英語文教學與評量</a:t>
            </a:r>
            <a:endParaRPr lang="en-US" altLang="zh-TW" sz="4800" dirty="0"/>
          </a:p>
          <a:p>
            <a:r>
              <a:rPr lang="zh-TW" altLang="en-US" sz="4800" dirty="0"/>
              <a:t>學習內容應該著重</a:t>
            </a:r>
            <a:r>
              <a:rPr lang="zh-TW" altLang="en-US" sz="4800" dirty="0">
                <a:solidFill>
                  <a:srgbClr val="FF0000"/>
                </a:solidFill>
              </a:rPr>
              <a:t>語言的運用</a:t>
            </a:r>
            <a:r>
              <a:rPr lang="en-US" altLang="zh-TW" sz="4800" dirty="0">
                <a:solidFill>
                  <a:srgbClr val="FF0000"/>
                </a:solidFill>
              </a:rPr>
              <a:t>/</a:t>
            </a:r>
            <a:r>
              <a:rPr lang="zh-TW" altLang="en-US" sz="4800" dirty="0">
                <a:solidFill>
                  <a:srgbClr val="FF0000"/>
                </a:solidFill>
              </a:rPr>
              <a:t>功能</a:t>
            </a:r>
            <a:r>
              <a:rPr lang="en-US" altLang="zh-TW" dirty="0"/>
              <a:t>(language</a:t>
            </a:r>
            <a:r>
              <a:rPr lang="zh-TW" altLang="en-US" dirty="0"/>
              <a:t> </a:t>
            </a:r>
            <a:r>
              <a:rPr lang="en-US" altLang="zh-TW" dirty="0"/>
              <a:t>function e.g., making a request/complaint; accepting/turning down an offer)</a:t>
            </a:r>
          </a:p>
          <a:p>
            <a:r>
              <a:rPr lang="zh-TW" altLang="zh-TW" sz="4800" dirty="0">
                <a:latin typeface="細明體" panose="02020509000000000000" pitchFamily="49" charset="-120"/>
                <a:ea typeface="細明體" panose="02020509000000000000" pitchFamily="49" charset="-120"/>
              </a:rPr>
              <a:t>營</a:t>
            </a:r>
            <a:r>
              <a:rPr lang="zh-TW" altLang="en-US" sz="4800" dirty="0"/>
              <a:t>造</a:t>
            </a:r>
            <a:r>
              <a:rPr lang="zh-TW" altLang="en-US" sz="4800" dirty="0">
                <a:solidFill>
                  <a:srgbClr val="FF0000"/>
                </a:solidFill>
              </a:rPr>
              <a:t>「有感」</a:t>
            </a:r>
            <a:r>
              <a:rPr lang="zh-TW" altLang="en-US" sz="4800" dirty="0"/>
              <a:t>的英語學習環境</a:t>
            </a:r>
            <a:endParaRPr lang="en-US" altLang="zh-TW" sz="4800" dirty="0"/>
          </a:p>
          <a:p>
            <a:pPr marL="0" indent="0">
              <a:buNone/>
            </a:pPr>
            <a:endParaRPr lang="zh-TW" altLang="en-US" sz="4800" dirty="0"/>
          </a:p>
        </p:txBody>
      </p:sp>
    </p:spTree>
    <p:extLst>
      <p:ext uri="{BB962C8B-B14F-4D97-AF65-F5344CB8AC3E}">
        <p14:creationId xmlns:p14="http://schemas.microsoft.com/office/powerpoint/2010/main" val="27781521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08EB97D-365D-4A1F-9F0D-577479C9B804}"/>
              </a:ext>
            </a:extLst>
          </p:cNvPr>
          <p:cNvSpPr>
            <a:spLocks noGrp="1"/>
          </p:cNvSpPr>
          <p:nvPr>
            <p:ph type="title"/>
          </p:nvPr>
        </p:nvSpPr>
        <p:spPr/>
        <p:txBody>
          <a:bodyPr/>
          <a:lstStyle/>
          <a:p>
            <a:pPr algn="ctr"/>
            <a:r>
              <a:rPr lang="zh-CN" altLang="zh-TW" b="1" dirty="0"/>
              <a:t>高中生活化評量表</a:t>
            </a:r>
            <a:endParaRPr lang="zh-TW" altLang="en-US" dirty="0"/>
          </a:p>
        </p:txBody>
      </p:sp>
      <p:pic>
        <p:nvPicPr>
          <p:cNvPr id="6" name="內容版面配置區 5">
            <a:extLst>
              <a:ext uri="{FF2B5EF4-FFF2-40B4-BE49-F238E27FC236}">
                <a16:creationId xmlns:a16="http://schemas.microsoft.com/office/drawing/2014/main" xmlns="" id="{732B0159-82E1-451B-8437-2FF3AF20DD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62974"/>
            <a:ext cx="12192000" cy="5296618"/>
          </a:xfrm>
        </p:spPr>
      </p:pic>
    </p:spTree>
    <p:extLst>
      <p:ext uri="{BB962C8B-B14F-4D97-AF65-F5344CB8AC3E}">
        <p14:creationId xmlns:p14="http://schemas.microsoft.com/office/powerpoint/2010/main" val="13220220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5F584A4-3D82-49E7-8595-A7483CB66998}"/>
              </a:ext>
            </a:extLst>
          </p:cNvPr>
          <p:cNvSpPr>
            <a:spLocks noGrp="1"/>
          </p:cNvSpPr>
          <p:nvPr>
            <p:ph type="title"/>
          </p:nvPr>
        </p:nvSpPr>
        <p:spPr>
          <a:xfrm>
            <a:off x="1" y="1"/>
            <a:ext cx="12042474" cy="1242204"/>
          </a:xfrm>
        </p:spPr>
        <p:txBody>
          <a:bodyPr/>
          <a:lstStyle/>
          <a:p>
            <a:pPr algn="ctr"/>
            <a:r>
              <a:rPr lang="zh-CN" altLang="zh-TW" b="1" dirty="0"/>
              <a:t>高職生活化評量表</a:t>
            </a:r>
            <a:endParaRPr lang="zh-TW" altLang="en-US" dirty="0"/>
          </a:p>
        </p:txBody>
      </p:sp>
      <p:pic>
        <p:nvPicPr>
          <p:cNvPr id="5" name="內容版面配置區 4">
            <a:extLst>
              <a:ext uri="{FF2B5EF4-FFF2-40B4-BE49-F238E27FC236}">
                <a16:creationId xmlns:a16="http://schemas.microsoft.com/office/drawing/2014/main" xmlns="" id="{A37DD1AD-C132-4CF2-9E21-B95E737DDF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770" y="1449238"/>
            <a:ext cx="12071230" cy="5408761"/>
          </a:xfrm>
        </p:spPr>
      </p:pic>
    </p:spTree>
    <p:extLst>
      <p:ext uri="{BB962C8B-B14F-4D97-AF65-F5344CB8AC3E}">
        <p14:creationId xmlns:p14="http://schemas.microsoft.com/office/powerpoint/2010/main" val="7007391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You’re fired!</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descr="相關圖片"/>
          <p:cNvPicPr/>
          <p:nvPr/>
        </p:nvPicPr>
        <p:blipFill>
          <a:blip r:embed="rId2" cstate="print"/>
          <a:srcRect/>
          <a:stretch>
            <a:fillRect/>
          </a:stretch>
        </p:blipFill>
        <p:spPr bwMode="auto">
          <a:xfrm>
            <a:off x="120770" y="1628800"/>
            <a:ext cx="12071229" cy="52292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Sounds better, right?</a:t>
            </a:r>
            <a:endParaRPr lang="zh-TW" altLang="en-US" dirty="0"/>
          </a:p>
        </p:txBody>
      </p:sp>
      <p:sp>
        <p:nvSpPr>
          <p:cNvPr id="3" name="內容版面配置區 2"/>
          <p:cNvSpPr>
            <a:spLocks noGrp="1"/>
          </p:cNvSpPr>
          <p:nvPr>
            <p:ph idx="1"/>
          </p:nvPr>
        </p:nvSpPr>
        <p:spPr/>
        <p:txBody>
          <a:bodyPr>
            <a:normAutofit/>
          </a:bodyPr>
          <a:lstStyle/>
          <a:p>
            <a:r>
              <a:rPr lang="en-US" altLang="zh-TW" sz="4400" dirty="0"/>
              <a:t>Sorry, we don’t need you anymore.</a:t>
            </a:r>
            <a:endParaRPr lang="zh-TW" altLang="en-US" sz="44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This shows more politeness is involved.</a:t>
            </a:r>
            <a:endParaRPr lang="zh-TW" altLang="en-US" dirty="0"/>
          </a:p>
        </p:txBody>
      </p:sp>
      <p:sp>
        <p:nvSpPr>
          <p:cNvPr id="3" name="內容版面配置區 2"/>
          <p:cNvSpPr>
            <a:spLocks noGrp="1"/>
          </p:cNvSpPr>
          <p:nvPr>
            <p:ph idx="1"/>
          </p:nvPr>
        </p:nvSpPr>
        <p:spPr/>
        <p:txBody>
          <a:bodyPr>
            <a:normAutofit/>
          </a:bodyPr>
          <a:lstStyle/>
          <a:p>
            <a:r>
              <a:rPr lang="en-US" altLang="zh-TW" sz="4400" dirty="0"/>
              <a:t>I regret to inform you that your service is no longer required.</a:t>
            </a:r>
            <a:endParaRPr lang="zh-TW" altLang="en-US" sz="44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a:bodyPr>
          <a:lstStyle/>
          <a:p>
            <a:pPr algn="ctr"/>
            <a:r>
              <a:rPr lang="zh-TW" altLang="zh-TW" dirty="0">
                <a:latin typeface="細明體" panose="02020509000000000000" pitchFamily="49" charset="-120"/>
                <a:ea typeface="細明體" panose="02020509000000000000" pitchFamily="49" charset="-120"/>
              </a:rPr>
              <a:t>營造</a:t>
            </a:r>
            <a:r>
              <a:rPr lang="zh-TW" altLang="en-US" dirty="0">
                <a:solidFill>
                  <a:srgbClr val="FF0000"/>
                </a:solidFill>
                <a:latin typeface="細明體" panose="02020509000000000000" pitchFamily="49" charset="-120"/>
                <a:ea typeface="細明體" panose="02020509000000000000" pitchFamily="49" charset="-120"/>
              </a:rPr>
              <a:t>有感的</a:t>
            </a:r>
            <a:r>
              <a:rPr lang="zh-TW" altLang="zh-TW" dirty="0">
                <a:latin typeface="細明體" panose="02020509000000000000" pitchFamily="49" charset="-120"/>
                <a:ea typeface="細明體" panose="02020509000000000000" pitchFamily="49" charset="-120"/>
              </a:rPr>
              <a:t>英語學習環境</a:t>
            </a:r>
            <a:endParaRPr lang="zh-TW" altLang="en-US" dirty="0">
              <a:latin typeface="細明體" panose="02020509000000000000" pitchFamily="49" charset="-120"/>
              <a:ea typeface="細明體" panose="02020509000000000000" pitchFamily="49" charset="-120"/>
            </a:endParaRPr>
          </a:p>
        </p:txBody>
      </p:sp>
      <p:sp>
        <p:nvSpPr>
          <p:cNvPr id="105475" name="Rectangle 3"/>
          <p:cNvSpPr>
            <a:spLocks noGrp="1" noChangeArrowheads="1"/>
          </p:cNvSpPr>
          <p:nvPr>
            <p:ph type="body" idx="1"/>
          </p:nvPr>
        </p:nvSpPr>
        <p:spPr/>
        <p:txBody>
          <a:bodyPr>
            <a:normAutofit/>
          </a:bodyPr>
          <a:lstStyle/>
          <a:p>
            <a:pPr eaLnBrk="1" hangingPunct="1">
              <a:lnSpc>
                <a:spcPct val="80000"/>
              </a:lnSpc>
            </a:pPr>
            <a:r>
              <a:rPr lang="zh-TW" altLang="zh-TW" sz="3600" dirty="0">
                <a:latin typeface="細明體" panose="02020509000000000000" pitchFamily="49" charset="-120"/>
                <a:ea typeface="細明體" panose="02020509000000000000" pitchFamily="49" charset="-120"/>
              </a:rPr>
              <a:t>台北市</a:t>
            </a:r>
            <a:r>
              <a:rPr lang="zh-TW" altLang="zh-TW" sz="3600" dirty="0">
                <a:solidFill>
                  <a:srgbClr val="FF0000"/>
                </a:solidFill>
                <a:latin typeface="細明體" panose="02020509000000000000" pitchFamily="49" charset="-120"/>
                <a:ea typeface="細明體" panose="02020509000000000000" pitchFamily="49" charset="-120"/>
              </a:rPr>
              <a:t>搭捷運</a:t>
            </a:r>
            <a:r>
              <a:rPr lang="zh-TW" altLang="zh-TW" sz="3600" dirty="0">
                <a:latin typeface="細明體" panose="02020509000000000000" pitchFamily="49" charset="-120"/>
                <a:ea typeface="細明體" panose="02020509000000000000" pitchFamily="49" charset="-120"/>
              </a:rPr>
              <a:t>時</a:t>
            </a:r>
            <a:r>
              <a:rPr lang="zh-TW" altLang="en-US" sz="3600" dirty="0">
                <a:latin typeface="細明體" panose="02020509000000000000" pitchFamily="49" charset="-120"/>
                <a:ea typeface="細明體" panose="02020509000000000000" pitchFamily="49" charset="-120"/>
              </a:rPr>
              <a:t>的</a:t>
            </a:r>
            <a:r>
              <a:rPr lang="zh-TW" altLang="zh-TW" sz="3600" dirty="0">
                <a:latin typeface="細明體" panose="02020509000000000000" pitchFamily="49" charset="-120"/>
                <a:ea typeface="細明體" panose="02020509000000000000" pitchFamily="49" charset="-120"/>
              </a:rPr>
              <a:t>感觸</a:t>
            </a:r>
            <a:r>
              <a:rPr lang="zh-TW" altLang="en-US" sz="3600" dirty="0">
                <a:latin typeface="細明體" panose="02020509000000000000" pitchFamily="49" charset="-120"/>
                <a:ea typeface="細明體" panose="02020509000000000000" pitchFamily="49" charset="-120"/>
              </a:rPr>
              <a:t>：</a:t>
            </a:r>
            <a:r>
              <a:rPr lang="zh-TW" altLang="zh-TW" sz="3600" dirty="0">
                <a:latin typeface="細明體" panose="02020509000000000000" pitchFamily="49" charset="-120"/>
                <a:ea typeface="細明體" panose="02020509000000000000" pitchFamily="49" charset="-120"/>
              </a:rPr>
              <a:t>一眼望去，在車廂裡看書的學生專心閱讀的如果不是教科書就是參考書，</a:t>
            </a:r>
            <a:r>
              <a:rPr lang="zh-TW" altLang="zh-TW" sz="3600" dirty="0">
                <a:solidFill>
                  <a:srgbClr val="FF0000"/>
                </a:solidFill>
                <a:latin typeface="細明體" panose="02020509000000000000" pitchFamily="49" charset="-120"/>
                <a:ea typeface="細明體" panose="02020509000000000000" pitchFamily="49" charset="-120"/>
              </a:rPr>
              <a:t>很少將注意力放在閱讀車廂裡的雙語標示或聆聽英語廣播的內容</a:t>
            </a:r>
            <a:r>
              <a:rPr lang="zh-TW" altLang="zh-TW" sz="3600" dirty="0">
                <a:latin typeface="細明體" panose="02020509000000000000" pitchFamily="49" charset="-120"/>
                <a:ea typeface="細明體" panose="02020509000000000000" pitchFamily="49" charset="-120"/>
              </a:rPr>
              <a:t>，非常可惜！</a:t>
            </a:r>
            <a:endParaRPr lang="en-US" altLang="zh-TW" sz="3600" dirty="0">
              <a:latin typeface="細明體" panose="02020509000000000000" pitchFamily="49" charset="-120"/>
              <a:ea typeface="細明體" panose="02020509000000000000" pitchFamily="49" charset="-120"/>
            </a:endParaRPr>
          </a:p>
          <a:p>
            <a:pPr eaLnBrk="1" hangingPunct="1">
              <a:lnSpc>
                <a:spcPct val="80000"/>
              </a:lnSpc>
            </a:pPr>
            <a:r>
              <a:rPr lang="zh-TW" altLang="en-US" sz="3600" dirty="0">
                <a:latin typeface="細明體" panose="02020509000000000000" pitchFamily="49" charset="-120"/>
                <a:ea typeface="細明體" panose="02020509000000000000" pitchFamily="49" charset="-120"/>
              </a:rPr>
              <a:t>重要的</a:t>
            </a:r>
            <a:r>
              <a:rPr lang="zh-TW" altLang="zh-TW" sz="3600" dirty="0">
                <a:latin typeface="細明體" panose="02020509000000000000" pitchFamily="49" charset="-120"/>
                <a:ea typeface="細明體" panose="02020509000000000000" pitchFamily="49" charset="-120"/>
              </a:rPr>
              <a:t>課題是：</a:t>
            </a:r>
            <a:r>
              <a:rPr lang="zh-TW" altLang="zh-TW" sz="3600" dirty="0">
                <a:solidFill>
                  <a:srgbClr val="FF0000"/>
                </a:solidFill>
                <a:latin typeface="細明體" panose="02020509000000000000" pitchFamily="49" charset="-120"/>
                <a:ea typeface="細明體" panose="02020509000000000000" pitchFamily="49" charset="-120"/>
              </a:rPr>
              <a:t>如何有效地將大多數學習者對英語的「無感」轉變為「有感」</a:t>
            </a:r>
            <a:r>
              <a:rPr lang="zh-TW" altLang="zh-TW" sz="3600" dirty="0">
                <a:latin typeface="細明體" panose="02020509000000000000" pitchFamily="49" charset="-120"/>
                <a:ea typeface="細明體" panose="02020509000000000000" pitchFamily="49" charset="-120"/>
              </a:rPr>
              <a:t>，這應該是所有英語教育工作者最迫切的任務！</a:t>
            </a:r>
          </a:p>
          <a:p>
            <a:pPr eaLnBrk="1" hangingPunct="1">
              <a:lnSpc>
                <a:spcPct val="80000"/>
              </a:lnSpc>
            </a:pPr>
            <a:endParaRPr lang="en-US" altLang="zh-TW" dirty="0">
              <a:latin typeface="Times New Roman" pitchFamily="18" charset="0"/>
            </a:endParaRPr>
          </a:p>
        </p:txBody>
      </p:sp>
    </p:spTree>
    <p:extLst>
      <p:ext uri="{BB962C8B-B14F-4D97-AF65-F5344CB8AC3E}">
        <p14:creationId xmlns:p14="http://schemas.microsoft.com/office/powerpoint/2010/main" val="265940074"/>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2633030-BB53-4284-A67E-26E1B2F7A4F0}"/>
              </a:ext>
            </a:extLst>
          </p:cNvPr>
          <p:cNvSpPr>
            <a:spLocks noGrp="1"/>
          </p:cNvSpPr>
          <p:nvPr>
            <p:ph type="title"/>
          </p:nvPr>
        </p:nvSpPr>
        <p:spPr/>
        <p:txBody>
          <a:bodyPr>
            <a:normAutofit/>
          </a:bodyPr>
          <a:lstStyle/>
          <a:p>
            <a:pPr algn="ctr"/>
            <a:r>
              <a:rPr lang="zh-TW" altLang="zh-TW" dirty="0">
                <a:latin typeface="細明體" panose="02020509000000000000" pitchFamily="49" charset="-120"/>
                <a:ea typeface="細明體" panose="02020509000000000000" pitchFamily="49" charset="-120"/>
              </a:rPr>
              <a:t>營</a:t>
            </a:r>
            <a:r>
              <a:rPr lang="zh-TW" altLang="en-US" dirty="0"/>
              <a:t>造「有感」的英語學習環境</a:t>
            </a:r>
          </a:p>
        </p:txBody>
      </p:sp>
      <p:sp>
        <p:nvSpPr>
          <p:cNvPr id="3" name="內容版面配置區 2">
            <a:extLst>
              <a:ext uri="{FF2B5EF4-FFF2-40B4-BE49-F238E27FC236}">
                <a16:creationId xmlns:a16="http://schemas.microsoft.com/office/drawing/2014/main" xmlns="" id="{56EB89F0-EB47-474E-A5DC-2DC48662CF11}"/>
              </a:ext>
            </a:extLst>
          </p:cNvPr>
          <p:cNvSpPr>
            <a:spLocks noGrp="1"/>
          </p:cNvSpPr>
          <p:nvPr>
            <p:ph idx="1"/>
          </p:nvPr>
        </p:nvSpPr>
        <p:spPr/>
        <p:txBody>
          <a:bodyPr>
            <a:normAutofit/>
          </a:bodyPr>
          <a:lstStyle/>
          <a:p>
            <a:r>
              <a:rPr lang="zh-TW" altLang="en-US" sz="3600" dirty="0">
                <a:solidFill>
                  <a:srgbClr val="FF0000"/>
                </a:solidFill>
              </a:rPr>
              <a:t>生活化的英語文環境建置</a:t>
            </a:r>
            <a:r>
              <a:rPr lang="zh-TW" altLang="en-US" sz="3600" dirty="0"/>
              <a:t>：</a:t>
            </a:r>
            <a:endParaRPr lang="en-US" altLang="zh-TW" sz="3600" dirty="0"/>
          </a:p>
          <a:p>
            <a:r>
              <a:rPr lang="zh-TW" altLang="en-US" sz="3600" dirty="0"/>
              <a:t>情境式、脈絡化的</a:t>
            </a:r>
            <a:r>
              <a:rPr lang="zh-TW" altLang="en-US" sz="3600" dirty="0">
                <a:solidFill>
                  <a:srgbClr val="FF0000"/>
                </a:solidFill>
              </a:rPr>
              <a:t>雙語標示</a:t>
            </a:r>
            <a:r>
              <a:rPr lang="en-US" altLang="zh-TW" sz="3600" dirty="0"/>
              <a:t>(</a:t>
            </a:r>
            <a:r>
              <a:rPr lang="zh-TW" altLang="en-US" sz="3600" dirty="0">
                <a:solidFill>
                  <a:srgbClr val="FF0000"/>
                </a:solidFill>
              </a:rPr>
              <a:t>國小</a:t>
            </a:r>
            <a:r>
              <a:rPr lang="zh-TW" altLang="en-US" sz="3600" dirty="0"/>
              <a:t>校園 </a:t>
            </a:r>
            <a:r>
              <a:rPr lang="en-US" altLang="zh-TW" sz="3600" dirty="0"/>
              <a:t>“Where</a:t>
            </a:r>
            <a:r>
              <a:rPr lang="zh-TW" altLang="en-US" sz="3600" dirty="0"/>
              <a:t> </a:t>
            </a:r>
            <a:r>
              <a:rPr lang="en-US" altLang="zh-TW" sz="3600" dirty="0"/>
              <a:t>there</a:t>
            </a:r>
            <a:r>
              <a:rPr lang="zh-TW" altLang="en-US" sz="3600" dirty="0"/>
              <a:t> </a:t>
            </a:r>
            <a:r>
              <a:rPr lang="en-US" altLang="zh-TW" sz="3600" dirty="0"/>
              <a:t>is</a:t>
            </a:r>
            <a:r>
              <a:rPr lang="zh-TW" altLang="en-US" sz="3600" dirty="0"/>
              <a:t> </a:t>
            </a:r>
            <a:r>
              <a:rPr lang="en-US" altLang="zh-TW" sz="3600" dirty="0"/>
              <a:t>a</a:t>
            </a:r>
            <a:r>
              <a:rPr lang="zh-TW" altLang="en-US" sz="3600" dirty="0"/>
              <a:t> </a:t>
            </a:r>
            <a:r>
              <a:rPr lang="en-US" altLang="zh-TW" sz="3600" dirty="0"/>
              <a:t>will,</a:t>
            </a:r>
            <a:r>
              <a:rPr lang="zh-TW" altLang="en-US" sz="3600" dirty="0"/>
              <a:t> </a:t>
            </a:r>
            <a:r>
              <a:rPr lang="en-US" altLang="zh-TW" sz="3600" dirty="0"/>
              <a:t>there</a:t>
            </a:r>
            <a:r>
              <a:rPr lang="zh-TW" altLang="en-US" sz="3600" dirty="0"/>
              <a:t> </a:t>
            </a:r>
            <a:r>
              <a:rPr lang="en-US" altLang="zh-TW" sz="3600" dirty="0"/>
              <a:t>is</a:t>
            </a:r>
            <a:r>
              <a:rPr lang="zh-TW" altLang="en-US" sz="3600" dirty="0"/>
              <a:t> </a:t>
            </a:r>
            <a:r>
              <a:rPr lang="en-US" altLang="zh-TW" sz="3600" dirty="0"/>
              <a:t>a</a:t>
            </a:r>
            <a:r>
              <a:rPr lang="zh-TW" altLang="en-US" sz="3600" dirty="0"/>
              <a:t> </a:t>
            </a:r>
            <a:r>
              <a:rPr lang="en-US" altLang="zh-TW" sz="3600" dirty="0"/>
              <a:t>way.”</a:t>
            </a:r>
            <a:r>
              <a:rPr lang="zh-TW" altLang="en-US" sz="3600" dirty="0"/>
              <a:t> </a:t>
            </a:r>
            <a:r>
              <a:rPr lang="en-US" altLang="zh-TW" sz="3600" dirty="0"/>
              <a:t>vs.</a:t>
            </a:r>
            <a:r>
              <a:rPr lang="zh-TW" altLang="en-US" sz="3600" dirty="0"/>
              <a:t>  </a:t>
            </a:r>
            <a:r>
              <a:rPr lang="en-US" altLang="zh-TW" sz="3600" dirty="0"/>
              <a:t>“Let’s</a:t>
            </a:r>
            <a:r>
              <a:rPr lang="zh-TW" altLang="en-US" sz="3600" dirty="0"/>
              <a:t> </a:t>
            </a:r>
            <a:r>
              <a:rPr lang="en-US" altLang="zh-TW" sz="3600" dirty="0"/>
              <a:t>count</a:t>
            </a:r>
            <a:r>
              <a:rPr lang="zh-TW" altLang="en-US" sz="3600" dirty="0"/>
              <a:t> </a:t>
            </a:r>
            <a:r>
              <a:rPr lang="en-US" altLang="zh-TW" sz="3600" dirty="0"/>
              <a:t>together!</a:t>
            </a:r>
            <a:r>
              <a:rPr lang="zh-TW" altLang="en-US" sz="3600" dirty="0"/>
              <a:t> </a:t>
            </a:r>
            <a:r>
              <a:rPr lang="en-US" altLang="zh-TW" sz="3600" dirty="0"/>
              <a:t>One,</a:t>
            </a:r>
            <a:r>
              <a:rPr lang="zh-TW" altLang="en-US" sz="3600" dirty="0"/>
              <a:t> </a:t>
            </a:r>
            <a:r>
              <a:rPr lang="en-US" altLang="zh-TW" sz="3600" dirty="0"/>
              <a:t>two,</a:t>
            </a:r>
            <a:r>
              <a:rPr lang="zh-TW" altLang="en-US" sz="3600" dirty="0"/>
              <a:t> </a:t>
            </a:r>
            <a:r>
              <a:rPr lang="en-US" altLang="zh-TW" sz="3600" dirty="0"/>
              <a:t>three….”</a:t>
            </a:r>
          </a:p>
          <a:p>
            <a:r>
              <a:rPr lang="zh-TW" altLang="en-US" sz="3600" dirty="0"/>
              <a:t>每周一次英語周會</a:t>
            </a:r>
            <a:r>
              <a:rPr lang="en-US" altLang="zh-TW" sz="3600" dirty="0"/>
              <a:t>/</a:t>
            </a:r>
            <a:r>
              <a:rPr lang="zh-TW" altLang="en-US" sz="3600" dirty="0"/>
              <a:t>每周數句</a:t>
            </a:r>
            <a:r>
              <a:rPr lang="zh-TW" altLang="en-US" sz="3600" dirty="0">
                <a:solidFill>
                  <a:srgbClr val="FF0000"/>
                </a:solidFill>
              </a:rPr>
              <a:t>實用英語</a:t>
            </a:r>
            <a:r>
              <a:rPr lang="zh-TW" altLang="en-US" sz="3600" dirty="0"/>
              <a:t>每日定時廣播</a:t>
            </a:r>
            <a:r>
              <a:rPr lang="en-US" altLang="zh-TW" sz="3600" dirty="0"/>
              <a:t>/</a:t>
            </a:r>
            <a:r>
              <a:rPr lang="en-US" altLang="zh-TW" sz="3600" dirty="0">
                <a:solidFill>
                  <a:srgbClr val="FF0000"/>
                </a:solidFill>
              </a:rPr>
              <a:t>ICRT</a:t>
            </a:r>
            <a:r>
              <a:rPr lang="zh-TW" altLang="en-US" sz="3600" dirty="0">
                <a:solidFill>
                  <a:srgbClr val="FF0000"/>
                </a:solidFill>
              </a:rPr>
              <a:t> </a:t>
            </a:r>
            <a:r>
              <a:rPr lang="en-US" altLang="zh-TW" sz="3600" dirty="0">
                <a:solidFill>
                  <a:srgbClr val="FF0000"/>
                </a:solidFill>
              </a:rPr>
              <a:t>News</a:t>
            </a:r>
            <a:r>
              <a:rPr lang="zh-TW" altLang="en-US" sz="3600" dirty="0">
                <a:solidFill>
                  <a:srgbClr val="FF0000"/>
                </a:solidFill>
              </a:rPr>
              <a:t> </a:t>
            </a:r>
            <a:r>
              <a:rPr lang="en-US" altLang="zh-TW" sz="3600" dirty="0">
                <a:solidFill>
                  <a:srgbClr val="FF0000"/>
                </a:solidFill>
              </a:rPr>
              <a:t>Lunchbox</a:t>
            </a:r>
            <a:r>
              <a:rPr lang="en-US" altLang="zh-TW" sz="3600" dirty="0"/>
              <a:t>/</a:t>
            </a:r>
            <a:r>
              <a:rPr lang="en-US" altLang="zh-TW" sz="3600" dirty="0">
                <a:solidFill>
                  <a:srgbClr val="FF0000"/>
                </a:solidFill>
              </a:rPr>
              <a:t>Cool</a:t>
            </a:r>
            <a:r>
              <a:rPr lang="zh-TW" altLang="en-US" sz="3600" dirty="0">
                <a:solidFill>
                  <a:srgbClr val="FF0000"/>
                </a:solidFill>
              </a:rPr>
              <a:t> </a:t>
            </a:r>
            <a:r>
              <a:rPr lang="en-US" altLang="zh-TW" sz="3600" dirty="0">
                <a:solidFill>
                  <a:srgbClr val="FF0000"/>
                </a:solidFill>
              </a:rPr>
              <a:t>English</a:t>
            </a:r>
            <a:r>
              <a:rPr lang="en-US" altLang="zh-TW" sz="3600" dirty="0"/>
              <a:t>,</a:t>
            </a:r>
            <a:r>
              <a:rPr lang="zh-TW" altLang="en-US" sz="3600" dirty="0"/>
              <a:t> </a:t>
            </a:r>
            <a:r>
              <a:rPr lang="en-US" altLang="zh-TW" sz="3600" dirty="0"/>
              <a:t>etc.</a:t>
            </a:r>
          </a:p>
          <a:p>
            <a:r>
              <a:rPr lang="zh-TW" altLang="en-US" sz="3600" dirty="0"/>
              <a:t>校長、主任、導師</a:t>
            </a:r>
            <a:r>
              <a:rPr lang="zh-TW" altLang="en-US" sz="3600" dirty="0">
                <a:solidFill>
                  <a:srgbClr val="FF0000"/>
                </a:solidFill>
              </a:rPr>
              <a:t>以身作則說英語，帶動風氣</a:t>
            </a:r>
          </a:p>
        </p:txBody>
      </p:sp>
    </p:spTree>
    <p:extLst>
      <p:ext uri="{BB962C8B-B14F-4D97-AF65-F5344CB8AC3E}">
        <p14:creationId xmlns:p14="http://schemas.microsoft.com/office/powerpoint/2010/main" val="14415856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D400402-B5AE-4124-9690-84DC56BFB280}"/>
              </a:ext>
            </a:extLst>
          </p:cNvPr>
          <p:cNvSpPr>
            <a:spLocks noGrp="1"/>
          </p:cNvSpPr>
          <p:nvPr>
            <p:ph type="title"/>
          </p:nvPr>
        </p:nvSpPr>
        <p:spPr/>
        <p:txBody>
          <a:bodyPr/>
          <a:lstStyle/>
          <a:p>
            <a:pPr algn="ctr"/>
            <a:r>
              <a:rPr lang="zh-TW" altLang="en-US" dirty="0"/>
              <a:t>「雙語教育」：</a:t>
            </a:r>
            <a:r>
              <a:rPr lang="zh-TW" altLang="en-US" dirty="0">
                <a:solidFill>
                  <a:srgbClr val="FF0000"/>
                </a:solidFill>
              </a:rPr>
              <a:t>卑微的期許</a:t>
            </a:r>
          </a:p>
        </p:txBody>
      </p:sp>
      <p:sp>
        <p:nvSpPr>
          <p:cNvPr id="3" name="內容版面配置區 2">
            <a:extLst>
              <a:ext uri="{FF2B5EF4-FFF2-40B4-BE49-F238E27FC236}">
                <a16:creationId xmlns:a16="http://schemas.microsoft.com/office/drawing/2014/main" xmlns="" id="{E6C58213-46D5-4444-83CD-704049C51ABC}"/>
              </a:ext>
            </a:extLst>
          </p:cNvPr>
          <p:cNvSpPr>
            <a:spLocks noGrp="1"/>
          </p:cNvSpPr>
          <p:nvPr>
            <p:ph idx="1"/>
          </p:nvPr>
        </p:nvSpPr>
        <p:spPr/>
        <p:txBody>
          <a:bodyPr>
            <a:noAutofit/>
          </a:bodyPr>
          <a:lstStyle/>
          <a:p>
            <a:r>
              <a:rPr lang="zh-TW" altLang="en-US" sz="3200" dirty="0"/>
              <a:t>「雙語國家」脈絡下的「雙語教育」對部分人來說，代表著</a:t>
            </a:r>
            <a:r>
              <a:rPr lang="zh-TW" altLang="en-US" sz="3200" dirty="0">
                <a:solidFill>
                  <a:srgbClr val="FF0000"/>
                </a:solidFill>
              </a:rPr>
              <a:t>無限的商機與利益</a:t>
            </a:r>
            <a:r>
              <a:rPr lang="zh-TW" altLang="en-US" sz="3200" dirty="0"/>
              <a:t>！</a:t>
            </a:r>
            <a:endParaRPr lang="en-US" altLang="zh-TW" sz="3200" dirty="0"/>
          </a:p>
          <a:p>
            <a:r>
              <a:rPr lang="zh-TW" altLang="en-US" sz="3200" dirty="0"/>
              <a:t>身為一個</a:t>
            </a:r>
            <a:r>
              <a:rPr lang="zh-TW" altLang="en-US" sz="3200" dirty="0">
                <a:solidFill>
                  <a:srgbClr val="FF0000"/>
                </a:solidFill>
              </a:rPr>
              <a:t>務實</a:t>
            </a:r>
            <a:r>
              <a:rPr lang="zh-TW" altLang="en-US" sz="3200" dirty="0"/>
              <a:t>的長期英語教育工作者，我期許台灣的英語文教育能</a:t>
            </a:r>
            <a:r>
              <a:rPr lang="zh-TW" altLang="en-US" sz="3200" dirty="0">
                <a:solidFill>
                  <a:srgbClr val="FF0000"/>
                </a:solidFill>
              </a:rPr>
              <a:t>穩健地成長茁壯</a:t>
            </a:r>
            <a:r>
              <a:rPr lang="zh-TW" altLang="en-US" sz="3200" dirty="0"/>
              <a:t>：</a:t>
            </a:r>
            <a:endParaRPr lang="en-US" altLang="zh-TW" sz="3200" dirty="0"/>
          </a:p>
          <a:p>
            <a:r>
              <a:rPr lang="en-US" altLang="zh-TW" sz="3200" dirty="0"/>
              <a:t>1.</a:t>
            </a:r>
            <a:r>
              <a:rPr lang="zh-TW" altLang="en-US" sz="3200" dirty="0"/>
              <a:t> 透過</a:t>
            </a:r>
            <a:r>
              <a:rPr lang="zh-TW" altLang="en-US" sz="3200" dirty="0">
                <a:solidFill>
                  <a:srgbClr val="FF0000"/>
                </a:solidFill>
              </a:rPr>
              <a:t>生活化的教學與評量</a:t>
            </a:r>
            <a:r>
              <a:rPr lang="zh-TW" altLang="en-US" sz="3200" dirty="0"/>
              <a:t>，從</a:t>
            </a:r>
            <a:r>
              <a:rPr lang="zh-TW" altLang="en-US" sz="3200" dirty="0">
                <a:solidFill>
                  <a:srgbClr val="FF0000"/>
                </a:solidFill>
              </a:rPr>
              <a:t>國中小學習階段</a:t>
            </a:r>
            <a:r>
              <a:rPr lang="zh-TW" altLang="en-US" sz="3200" dirty="0"/>
              <a:t>奠定扎實的英語文基礎，</a:t>
            </a:r>
            <a:endParaRPr lang="en-US" altLang="zh-TW" sz="3200" dirty="0"/>
          </a:p>
          <a:p>
            <a:r>
              <a:rPr lang="en-US" altLang="zh-TW" sz="3200" dirty="0"/>
              <a:t>2.</a:t>
            </a:r>
            <a:r>
              <a:rPr lang="zh-TW" altLang="en-US" sz="3200" dirty="0"/>
              <a:t> 繼而藉由</a:t>
            </a:r>
            <a:r>
              <a:rPr lang="zh-TW" altLang="en-US" sz="3200" dirty="0">
                <a:solidFill>
                  <a:srgbClr val="FF0000"/>
                </a:solidFill>
              </a:rPr>
              <a:t>國際教育的推動</a:t>
            </a:r>
            <a:r>
              <a:rPr lang="zh-TW" altLang="en-US" sz="3200" dirty="0"/>
              <a:t>在</a:t>
            </a:r>
            <a:r>
              <a:rPr lang="zh-TW" altLang="en-US" sz="3200" dirty="0">
                <a:solidFill>
                  <a:srgbClr val="FF0000"/>
                </a:solidFill>
              </a:rPr>
              <a:t>高中職階段</a:t>
            </a:r>
            <a:r>
              <a:rPr lang="zh-TW" altLang="en-US" sz="3200" dirty="0"/>
              <a:t>深化「</a:t>
            </a:r>
            <a:r>
              <a:rPr lang="zh-TW" altLang="en-US" sz="3200" dirty="0">
                <a:solidFill>
                  <a:srgbClr val="FF0000"/>
                </a:solidFill>
              </a:rPr>
              <a:t>有感</a:t>
            </a:r>
            <a:r>
              <a:rPr lang="zh-TW" altLang="en-US" sz="3200" dirty="0"/>
              <a:t>」的英語文學習，</a:t>
            </a:r>
            <a:endParaRPr lang="en-US" altLang="zh-TW" sz="3200" dirty="0"/>
          </a:p>
          <a:p>
            <a:r>
              <a:rPr lang="en-US" altLang="zh-TW" sz="3200" dirty="0">
                <a:solidFill>
                  <a:srgbClr val="FF0000"/>
                </a:solidFill>
              </a:rPr>
              <a:t>3.</a:t>
            </a:r>
            <a:r>
              <a:rPr lang="zh-TW" altLang="en-US" sz="3200" dirty="0">
                <a:solidFill>
                  <a:srgbClr val="FF0000"/>
                </a:solidFill>
              </a:rPr>
              <a:t> 最終</a:t>
            </a:r>
            <a:r>
              <a:rPr lang="zh-TW" altLang="en-US" sz="3200" dirty="0"/>
              <a:t>能讓台灣的學生能用流利的英語文</a:t>
            </a:r>
            <a:r>
              <a:rPr lang="zh-TW" altLang="en-US" sz="3200" dirty="0">
                <a:solidFill>
                  <a:srgbClr val="FF0000"/>
                </a:solidFill>
              </a:rPr>
              <a:t>將台灣行銷給全世界</a:t>
            </a:r>
            <a:r>
              <a:rPr lang="zh-TW" altLang="en-US" sz="3200" dirty="0"/>
              <a:t>，也</a:t>
            </a:r>
            <a:r>
              <a:rPr lang="zh-TW" altLang="en-US" sz="3200" dirty="0">
                <a:solidFill>
                  <a:srgbClr val="FF0000"/>
                </a:solidFill>
              </a:rPr>
              <a:t>強化台灣的國際競</a:t>
            </a:r>
            <a:r>
              <a:rPr lang="zh-TW" altLang="en-US" sz="3200" dirty="0"/>
              <a:t>爭力！</a:t>
            </a:r>
          </a:p>
        </p:txBody>
      </p:sp>
    </p:spTree>
    <p:extLst>
      <p:ext uri="{BB962C8B-B14F-4D97-AF65-F5344CB8AC3E}">
        <p14:creationId xmlns:p14="http://schemas.microsoft.com/office/powerpoint/2010/main" val="26855599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3E405E0-CAA7-4481-8292-A3A9A166D599}"/>
              </a:ext>
            </a:extLst>
          </p:cNvPr>
          <p:cNvSpPr>
            <a:spLocks noGrp="1"/>
          </p:cNvSpPr>
          <p:nvPr>
            <p:ph type="title"/>
          </p:nvPr>
        </p:nvSpPr>
        <p:spPr/>
        <p:txBody>
          <a:bodyPr>
            <a:normAutofit fontScale="90000"/>
          </a:bodyPr>
          <a:lstStyle/>
          <a:p>
            <a:pPr algn="ctr"/>
            <a:r>
              <a:rPr lang="zh-TW" altLang="en-US" sz="3600" b="1" dirty="0"/>
              <a:t>雙語師資難找！北市教局</a:t>
            </a:r>
            <a:r>
              <a:rPr lang="zh-TW" altLang="en-US" sz="3600" b="1" dirty="0">
                <a:solidFill>
                  <a:srgbClr val="FF0000"/>
                </a:solidFill>
              </a:rPr>
              <a:t>放寬培育資格　沒教師證也行</a:t>
            </a:r>
            <a:br>
              <a:rPr lang="zh-TW" altLang="en-US" sz="3600" b="1" dirty="0">
                <a:solidFill>
                  <a:srgbClr val="FF0000"/>
                </a:solidFill>
              </a:rPr>
            </a:br>
            <a:r>
              <a:rPr lang="en-US" altLang="zh-TW" sz="1800" dirty="0"/>
              <a:t>2020-07-29 15:08 </a:t>
            </a:r>
            <a:r>
              <a:rPr lang="zh-TW" altLang="en-US" sz="1800" dirty="0"/>
              <a:t>聯合報 </a:t>
            </a:r>
            <a:r>
              <a:rPr lang="en-US" altLang="zh-TW" sz="1800" dirty="0"/>
              <a:t>/ </a:t>
            </a:r>
            <a:r>
              <a:rPr lang="zh-TW" altLang="en-US" sz="1800" dirty="0"/>
              <a:t>記者</a:t>
            </a:r>
            <a:r>
              <a:rPr lang="zh-TW" altLang="en-US" sz="1800" dirty="0">
                <a:hlinkClick r:id="rId2"/>
              </a:rPr>
              <a:t>趙宥寧</a:t>
            </a:r>
            <a:r>
              <a:rPr lang="zh-TW" altLang="en-US" sz="1800" dirty="0"/>
              <a:t>／台北即時報導</a:t>
            </a:r>
            <a:r>
              <a:rPr lang="en-US" altLang="zh-TW" sz="1800" dirty="0"/>
              <a:t/>
            </a:r>
            <a:br>
              <a:rPr lang="en-US" altLang="zh-TW" sz="1800" dirty="0"/>
            </a:br>
            <a:r>
              <a:rPr lang="en-US" altLang="zh-TW" sz="1800" dirty="0">
                <a:hlinkClick r:id="rId3"/>
              </a:rPr>
              <a:t>https://udn.com/news/story/7323/4739695?from=ddd-umaylikenews_ch2</a:t>
            </a:r>
            <a:endParaRPr lang="zh-TW" altLang="en-US" sz="1800" dirty="0"/>
          </a:p>
        </p:txBody>
      </p:sp>
      <p:sp>
        <p:nvSpPr>
          <p:cNvPr id="3" name="內容版面配置區 2">
            <a:extLst>
              <a:ext uri="{FF2B5EF4-FFF2-40B4-BE49-F238E27FC236}">
                <a16:creationId xmlns:a16="http://schemas.microsoft.com/office/drawing/2014/main" xmlns="" id="{6CFF5BA6-1E52-481A-9CB4-21D4089D97B3}"/>
              </a:ext>
            </a:extLst>
          </p:cNvPr>
          <p:cNvSpPr>
            <a:spLocks noGrp="1"/>
          </p:cNvSpPr>
          <p:nvPr>
            <p:ph idx="1"/>
          </p:nvPr>
        </p:nvSpPr>
        <p:spPr/>
        <p:txBody>
          <a:bodyPr>
            <a:normAutofit fontScale="62500" lnSpcReduction="20000"/>
          </a:bodyPr>
          <a:lstStyle/>
          <a:p>
            <a:pPr latinLnBrk="1"/>
            <a:r>
              <a:rPr lang="zh-TW" altLang="en-US" dirty="0"/>
              <a:t>台</a:t>
            </a:r>
            <a:r>
              <a:rPr lang="zh-TW" altLang="en-US" dirty="0">
                <a:hlinkClick r:id="rId4"/>
              </a:rPr>
              <a:t>北市</a:t>
            </a:r>
            <a:r>
              <a:rPr lang="zh-TW" altLang="en-US" dirty="0"/>
              <a:t>去年首創雙語正式教師培育機制，鎖定全國上萬名代理教師，今年則再放寬資格，只要可用英語教學、有意願成為正式老師，都可來報名應試，並切結在未來一年能取得國小或國中合格教師證書、取得英語流利能力證明文件，就有機會進入教學演示甄選，一年內通過相關審查後，可望在</a:t>
            </a:r>
            <a:r>
              <a:rPr lang="en-US" altLang="zh-TW" dirty="0"/>
              <a:t>110</a:t>
            </a:r>
            <a:r>
              <a:rPr lang="zh-TW" altLang="en-US" dirty="0"/>
              <a:t>學年度成為正式教師。</a:t>
            </a:r>
          </a:p>
          <a:p>
            <a:pPr latinLnBrk="1"/>
            <a:r>
              <a:rPr lang="zh-TW" altLang="en-US" dirty="0"/>
              <a:t>雙語師資難尋覓，台北市</a:t>
            </a:r>
            <a:r>
              <a:rPr lang="zh-TW" altLang="en-US" dirty="0">
                <a:hlinkClick r:id="rId5"/>
              </a:rPr>
              <a:t>教育局</a:t>
            </a:r>
            <a:r>
              <a:rPr lang="zh-TW" altLang="en-US" dirty="0"/>
              <a:t>上月進行國中、小學教師聯合甄選，招募</a:t>
            </a:r>
            <a:r>
              <a:rPr lang="en-US" altLang="zh-TW" dirty="0"/>
              <a:t>91</a:t>
            </a:r>
            <a:r>
              <a:rPr lang="zh-TW" altLang="en-US" dirty="0"/>
              <a:t>名雙語教師，報名人數卻不及開缺數，最後僅錄取</a:t>
            </a:r>
            <a:r>
              <a:rPr lang="en-US" altLang="zh-TW" dirty="0"/>
              <a:t>23</a:t>
            </a:r>
            <a:r>
              <a:rPr lang="zh-TW" altLang="en-US" dirty="0"/>
              <a:t>人，佔缺額的四分之一，但雙語學校持續闢設，若要彌補師資缺口，只能改尋代理教師上陣。</a:t>
            </a:r>
          </a:p>
          <a:p>
            <a:pPr latinLnBrk="1"/>
            <a:r>
              <a:rPr lang="zh-TW" altLang="en-US" dirty="0"/>
              <a:t>為能找到更多雙語師資，北市教育局中等教育科長諶亦聰表示，今年資格較寬，希望吸引更多厲害教師加入，原則上只要有志成為正式教師，可用英文教學都歡迎報名，假設一年代理期間及格，只要在應聘前成為正式教師前取得合格教師證，並通過英語流利證明即可。</a:t>
            </a:r>
          </a:p>
          <a:p>
            <a:pPr latinLnBrk="1"/>
            <a:r>
              <a:rPr lang="zh-TW" altLang="en-US" dirty="0"/>
              <a:t>諶亦聰也提到，去年透過師資培育，共有</a:t>
            </a:r>
            <a:r>
              <a:rPr lang="en-US" altLang="zh-TW" dirty="0"/>
              <a:t>8</a:t>
            </a:r>
            <a:r>
              <a:rPr lang="zh-TW" altLang="en-US" dirty="0"/>
              <a:t>人成為正式雙語教師，今年也首度將科別分細，尤其國小端最缺自然、體育、美術，國中端則是各科都有缺。</a:t>
            </a:r>
          </a:p>
          <a:p>
            <a:pPr latinLnBrk="1"/>
            <a:r>
              <a:rPr lang="zh-TW" altLang="en-US" dirty="0"/>
              <a:t>教育局表示，只要通過第一階段初試，第二階段教學演示將依教師學科科目專長，進行抽題、試教及評審委員詢答，合格者進入後續培育階段，並依學科領域專長轉介至本市國中、國小擔任代理教師一年，期間須參與增能工作坊上下學期各</a:t>
            </a:r>
            <a:r>
              <a:rPr lang="en-US" altLang="zh-TW" dirty="0"/>
              <a:t>3</a:t>
            </a:r>
            <a:r>
              <a:rPr lang="zh-TW" altLang="en-US" dirty="0"/>
              <a:t>至</a:t>
            </a:r>
            <a:r>
              <a:rPr lang="en-US" altLang="zh-TW" dirty="0"/>
              <a:t>6</a:t>
            </a:r>
            <a:r>
              <a:rPr lang="zh-TW" altLang="en-US" dirty="0"/>
              <a:t>學分課程，按照指導教授意見及本身授課專長需求，自行參與自主增能至少</a:t>
            </a:r>
            <a:r>
              <a:rPr lang="en-US" altLang="zh-TW" dirty="0"/>
              <a:t>48</a:t>
            </a:r>
            <a:r>
              <a:rPr lang="zh-TW" altLang="en-US" dirty="0"/>
              <a:t>小時，及每學期進行教學觀議課</a:t>
            </a:r>
            <a:r>
              <a:rPr lang="en-US" altLang="zh-TW" dirty="0"/>
              <a:t>3</a:t>
            </a:r>
            <a:r>
              <a:rPr lang="zh-TW" altLang="en-US" dirty="0"/>
              <a:t>堂，以上成績依比例平均達</a:t>
            </a:r>
            <a:r>
              <a:rPr lang="en-US" altLang="zh-TW" dirty="0"/>
              <a:t>80</a:t>
            </a:r>
            <a:r>
              <a:rPr lang="zh-TW" altLang="en-US" dirty="0"/>
              <a:t>分以上者，將參加國中或國小教師公開介聘作業，再經各校教評會依規定審查後，成為本市</a:t>
            </a:r>
            <a:r>
              <a:rPr lang="en-US" altLang="zh-TW" dirty="0"/>
              <a:t>110</a:t>
            </a:r>
            <a:r>
              <a:rPr lang="zh-TW" altLang="en-US" dirty="0"/>
              <a:t>學年度正式教師。</a:t>
            </a:r>
          </a:p>
          <a:p>
            <a:endParaRPr lang="zh-TW" altLang="en-US" dirty="0"/>
          </a:p>
        </p:txBody>
      </p:sp>
    </p:spTree>
    <p:extLst>
      <p:ext uri="{BB962C8B-B14F-4D97-AF65-F5344CB8AC3E}">
        <p14:creationId xmlns:p14="http://schemas.microsoft.com/office/powerpoint/2010/main" val="304772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ck Lives Matter - 維基百科，自由的百科全書">
            <a:extLst>
              <a:ext uri="{FF2B5EF4-FFF2-40B4-BE49-F238E27FC236}">
                <a16:creationId xmlns:a16="http://schemas.microsoft.com/office/drawing/2014/main" xmlns="" id="{91BE8C98-AA6E-46ED-8CE3-8A3EA5566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878" y="954157"/>
            <a:ext cx="7076661" cy="532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984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9332889-9EAA-4E90-82D3-D693368B315C}"/>
              </a:ext>
            </a:extLst>
          </p:cNvPr>
          <p:cNvSpPr>
            <a:spLocks noGrp="1"/>
          </p:cNvSpPr>
          <p:nvPr>
            <p:ph type="title"/>
          </p:nvPr>
        </p:nvSpPr>
        <p:spPr/>
        <p:txBody>
          <a:bodyPr/>
          <a:lstStyle/>
          <a:p>
            <a:pPr algn="ctr"/>
            <a:r>
              <a:rPr lang="zh-TW" altLang="en-US" dirty="0">
                <a:solidFill>
                  <a:srgbClr val="FF0000"/>
                </a:solidFill>
              </a:rPr>
              <a:t>雙語教師</a:t>
            </a:r>
            <a:r>
              <a:rPr lang="zh-TW" altLang="en-US" dirty="0"/>
              <a:t>的資格</a:t>
            </a:r>
          </a:p>
        </p:txBody>
      </p:sp>
      <p:sp>
        <p:nvSpPr>
          <p:cNvPr id="3" name="內容版面配置區 2">
            <a:extLst>
              <a:ext uri="{FF2B5EF4-FFF2-40B4-BE49-F238E27FC236}">
                <a16:creationId xmlns:a16="http://schemas.microsoft.com/office/drawing/2014/main" xmlns="" id="{17D503C2-EA00-4846-BEB1-063E4561FA02}"/>
              </a:ext>
            </a:extLst>
          </p:cNvPr>
          <p:cNvSpPr>
            <a:spLocks noGrp="1"/>
          </p:cNvSpPr>
          <p:nvPr>
            <p:ph idx="1"/>
          </p:nvPr>
        </p:nvSpPr>
        <p:spPr/>
        <p:txBody>
          <a:bodyPr>
            <a:normAutofit/>
          </a:bodyPr>
          <a:lstStyle/>
          <a:p>
            <a:r>
              <a:rPr lang="en-US" altLang="zh-TW" sz="4000" dirty="0"/>
              <a:t>Bilingual</a:t>
            </a:r>
            <a:r>
              <a:rPr lang="zh-TW" altLang="en-US" sz="4000" dirty="0"/>
              <a:t> 兩個語言的流利</a:t>
            </a:r>
            <a:r>
              <a:rPr lang="zh-TW" altLang="en-US" sz="4000" dirty="0">
                <a:solidFill>
                  <a:srgbClr val="FF0000"/>
                </a:solidFill>
              </a:rPr>
              <a:t>溝通能力</a:t>
            </a:r>
            <a:r>
              <a:rPr lang="zh-TW" altLang="en-US" sz="4000" dirty="0"/>
              <a:t>及</a:t>
            </a:r>
            <a:r>
              <a:rPr lang="zh-TW" altLang="en-US" sz="4000" dirty="0">
                <a:solidFill>
                  <a:srgbClr val="FF0000"/>
                </a:solidFill>
              </a:rPr>
              <a:t>教學專業</a:t>
            </a:r>
            <a:endParaRPr lang="en-US" altLang="zh-TW" sz="4000" dirty="0">
              <a:solidFill>
                <a:srgbClr val="FF0000"/>
              </a:solidFill>
            </a:endParaRPr>
          </a:p>
          <a:p>
            <a:r>
              <a:rPr lang="en-US" altLang="zh-TW" sz="4000" dirty="0"/>
              <a:t>Bicultural</a:t>
            </a:r>
            <a:r>
              <a:rPr lang="zh-TW" altLang="en-US" sz="4000" dirty="0"/>
              <a:t> </a:t>
            </a:r>
            <a:r>
              <a:rPr lang="zh-TW" altLang="en-US" sz="4000" dirty="0">
                <a:solidFill>
                  <a:srgbClr val="FF0000"/>
                </a:solidFill>
              </a:rPr>
              <a:t>跨語言、跨文化</a:t>
            </a:r>
            <a:r>
              <a:rPr lang="zh-TW" altLang="en-US" sz="4000" dirty="0"/>
              <a:t>的理解</a:t>
            </a:r>
          </a:p>
        </p:txBody>
      </p:sp>
    </p:spTree>
    <p:extLst>
      <p:ext uri="{BB962C8B-B14F-4D97-AF65-F5344CB8AC3E}">
        <p14:creationId xmlns:p14="http://schemas.microsoft.com/office/powerpoint/2010/main" val="22342561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lack Lives Matter: More than 1,000 at Newport protest - BBC News">
            <a:extLst>
              <a:ext uri="{FF2B5EF4-FFF2-40B4-BE49-F238E27FC236}">
                <a16:creationId xmlns:a16="http://schemas.microsoft.com/office/drawing/2014/main" xmlns="" id="{52E8E491-7E3A-44AD-80E6-F916D5D50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530" y="715616"/>
            <a:ext cx="8481391" cy="540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2648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 CAN'T BREATHE: George Floyd - Will this ever end? - YouTube">
            <a:extLst>
              <a:ext uri="{FF2B5EF4-FFF2-40B4-BE49-F238E27FC236}">
                <a16:creationId xmlns:a16="http://schemas.microsoft.com/office/drawing/2014/main" xmlns="" id="{AD40847C-8D11-4D99-A639-F90724BFB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296" y="1033670"/>
            <a:ext cx="8123582" cy="536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8468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eorge Floyd's killing: 'I can't breathe,' tweets Chinese ...">
            <a:extLst>
              <a:ext uri="{FF2B5EF4-FFF2-40B4-BE49-F238E27FC236}">
                <a16:creationId xmlns:a16="http://schemas.microsoft.com/office/drawing/2014/main" xmlns="" id="{319023D7-E159-4FFC-9427-1B9E2D2E3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83" y="781878"/>
            <a:ext cx="8574155" cy="563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8912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 can't breathe': Four Minneapolis officers fired after Black man ...">
            <a:extLst>
              <a:ext uri="{FF2B5EF4-FFF2-40B4-BE49-F238E27FC236}">
                <a16:creationId xmlns:a16="http://schemas.microsoft.com/office/drawing/2014/main" xmlns="" id="{12F88095-A715-46E1-A659-99F71DAE7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436" y="238539"/>
            <a:ext cx="9541564" cy="622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2612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47F2201-9D06-4CA4-8C1C-CFF5347849E0}"/>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xmlns="" id="{B35935C6-4B27-4884-89E3-AB3ECACE2279}"/>
              </a:ext>
            </a:extLst>
          </p:cNvPr>
          <p:cNvSpPr>
            <a:spLocks noGrp="1"/>
          </p:cNvSpPr>
          <p:nvPr>
            <p:ph idx="1"/>
          </p:nvPr>
        </p:nvSpPr>
        <p:spPr/>
        <p:txBody>
          <a:bodyPr/>
          <a:lstStyle/>
          <a:p>
            <a:endParaRPr lang="zh-TW" altLang="en-US"/>
          </a:p>
        </p:txBody>
      </p:sp>
      <p:pic>
        <p:nvPicPr>
          <p:cNvPr id="3074" name="Picture 2" descr="2019 Novel Coronavirus (2019-nCoV) Update: Uncoating the Virus">
            <a:extLst>
              <a:ext uri="{FF2B5EF4-FFF2-40B4-BE49-F238E27FC236}">
                <a16:creationId xmlns:a16="http://schemas.microsoft.com/office/drawing/2014/main" xmlns="" id="{B31FE068-F898-4C20-8312-6D9C598F4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12192000" cy="575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884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BE791BD-5840-4E71-9216-B161BAC61DD4}"/>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xmlns="" id="{709BD126-EFB8-4FDE-ABFD-6ADD88B45CCD}"/>
              </a:ext>
            </a:extLst>
          </p:cNvPr>
          <p:cNvSpPr>
            <a:spLocks noGrp="1"/>
          </p:cNvSpPr>
          <p:nvPr>
            <p:ph idx="1"/>
          </p:nvPr>
        </p:nvSpPr>
        <p:spPr/>
        <p:txBody>
          <a:bodyPr/>
          <a:lstStyle/>
          <a:p>
            <a:endParaRPr lang="zh-TW" altLang="en-US"/>
          </a:p>
        </p:txBody>
      </p:sp>
      <p:pic>
        <p:nvPicPr>
          <p:cNvPr id="1026" name="Picture 2" descr="Trump denies 'system broke down' after aides test positive for ...">
            <a:extLst>
              <a:ext uri="{FF2B5EF4-FFF2-40B4-BE49-F238E27FC236}">
                <a16:creationId xmlns:a16="http://schemas.microsoft.com/office/drawing/2014/main" xmlns="" id="{D86834BD-A258-4FF8-8061-4EE490ACF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9973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47F2201-9D06-4CA4-8C1C-CFF5347849E0}"/>
              </a:ext>
            </a:extLst>
          </p:cNvPr>
          <p:cNvSpPr>
            <a:spLocks noGrp="1"/>
          </p:cNvSpPr>
          <p:nvPr>
            <p:ph type="title"/>
          </p:nvPr>
        </p:nvSpPr>
        <p:spPr/>
        <p:txBody>
          <a:bodyPr/>
          <a:lstStyle/>
          <a:p>
            <a:r>
              <a:rPr lang="en-US" altLang="zh-TW" dirty="0"/>
              <a:t>What is the meaning of </a:t>
            </a:r>
            <a:r>
              <a:rPr lang="en-US" altLang="zh-TW" dirty="0">
                <a:solidFill>
                  <a:srgbClr val="FF0000"/>
                </a:solidFill>
              </a:rPr>
              <a:t>COVID-19</a:t>
            </a:r>
            <a:r>
              <a:rPr lang="en-US" altLang="zh-TW" dirty="0"/>
              <a:t>?</a:t>
            </a:r>
            <a:endParaRPr lang="zh-TW" altLang="en-US" dirty="0"/>
          </a:p>
        </p:txBody>
      </p:sp>
      <p:sp>
        <p:nvSpPr>
          <p:cNvPr id="3" name="內容版面配置區 2">
            <a:extLst>
              <a:ext uri="{FF2B5EF4-FFF2-40B4-BE49-F238E27FC236}">
                <a16:creationId xmlns:a16="http://schemas.microsoft.com/office/drawing/2014/main" xmlns="" id="{B35935C6-4B27-4884-89E3-AB3ECACE2279}"/>
              </a:ext>
            </a:extLst>
          </p:cNvPr>
          <p:cNvSpPr>
            <a:spLocks noGrp="1"/>
          </p:cNvSpPr>
          <p:nvPr>
            <p:ph idx="1"/>
          </p:nvPr>
        </p:nvSpPr>
        <p:spPr/>
        <p:txBody>
          <a:bodyPr/>
          <a:lstStyle/>
          <a:p>
            <a:r>
              <a:rPr lang="en-US" altLang="zh-TW" dirty="0"/>
              <a:t/>
            </a:r>
            <a:br>
              <a:rPr lang="en-US" altLang="zh-TW" dirty="0"/>
            </a:br>
            <a:endParaRPr lang="zh-TW" altLang="en-US" sz="4000" dirty="0"/>
          </a:p>
        </p:txBody>
      </p:sp>
    </p:spTree>
    <p:extLst>
      <p:ext uri="{BB962C8B-B14F-4D97-AF65-F5344CB8AC3E}">
        <p14:creationId xmlns:p14="http://schemas.microsoft.com/office/powerpoint/2010/main" val="20141314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47F2201-9D06-4CA4-8C1C-CFF5347849E0}"/>
              </a:ext>
            </a:extLst>
          </p:cNvPr>
          <p:cNvSpPr>
            <a:spLocks noGrp="1"/>
          </p:cNvSpPr>
          <p:nvPr>
            <p:ph type="title"/>
          </p:nvPr>
        </p:nvSpPr>
        <p:spPr/>
        <p:txBody>
          <a:bodyPr/>
          <a:lstStyle/>
          <a:p>
            <a:r>
              <a:rPr lang="en-US" altLang="zh-TW" dirty="0"/>
              <a:t>What is the meaning of COVID-19?</a:t>
            </a:r>
            <a:endParaRPr lang="zh-TW" altLang="en-US" dirty="0"/>
          </a:p>
        </p:txBody>
      </p:sp>
      <p:sp>
        <p:nvSpPr>
          <p:cNvPr id="3" name="內容版面配置區 2">
            <a:extLst>
              <a:ext uri="{FF2B5EF4-FFF2-40B4-BE49-F238E27FC236}">
                <a16:creationId xmlns:a16="http://schemas.microsoft.com/office/drawing/2014/main" xmlns="" id="{B35935C6-4B27-4884-89E3-AB3ECACE2279}"/>
              </a:ext>
            </a:extLst>
          </p:cNvPr>
          <p:cNvSpPr>
            <a:spLocks noGrp="1"/>
          </p:cNvSpPr>
          <p:nvPr>
            <p:ph idx="1"/>
          </p:nvPr>
        </p:nvSpPr>
        <p:spPr/>
        <p:txBody>
          <a:bodyPr/>
          <a:lstStyle/>
          <a:p>
            <a:r>
              <a:rPr lang="en-US" altLang="zh-TW" dirty="0"/>
              <a:t/>
            </a:r>
            <a:br>
              <a:rPr lang="en-US" altLang="zh-TW" dirty="0"/>
            </a:br>
            <a:r>
              <a:rPr lang="en-US" altLang="zh-TW" sz="4000" dirty="0"/>
              <a:t>COVID-19 is a disease caused by a new strain of coronavirus. '</a:t>
            </a:r>
            <a:r>
              <a:rPr lang="en-US" altLang="zh-TW" sz="4000" dirty="0">
                <a:solidFill>
                  <a:srgbClr val="FF0000"/>
                </a:solidFill>
              </a:rPr>
              <a:t>CO</a:t>
            </a:r>
            <a:r>
              <a:rPr lang="en-US" altLang="zh-TW" sz="4000" dirty="0"/>
              <a:t>' stands for </a:t>
            </a:r>
            <a:r>
              <a:rPr lang="en-US" altLang="zh-TW" sz="4000" dirty="0">
                <a:solidFill>
                  <a:srgbClr val="FF0000"/>
                </a:solidFill>
              </a:rPr>
              <a:t>corona</a:t>
            </a:r>
            <a:r>
              <a:rPr lang="en-US" altLang="zh-TW" sz="4000" dirty="0"/>
              <a:t>, '</a:t>
            </a:r>
            <a:r>
              <a:rPr lang="en-US" altLang="zh-TW" sz="4000" dirty="0">
                <a:solidFill>
                  <a:srgbClr val="FF0000"/>
                </a:solidFill>
              </a:rPr>
              <a:t>VI</a:t>
            </a:r>
            <a:r>
              <a:rPr lang="en-US" altLang="zh-TW" sz="4000" dirty="0"/>
              <a:t>' for </a:t>
            </a:r>
            <a:r>
              <a:rPr lang="en-US" altLang="zh-TW" sz="4000" dirty="0">
                <a:solidFill>
                  <a:srgbClr val="FF0000"/>
                </a:solidFill>
              </a:rPr>
              <a:t>virus</a:t>
            </a:r>
            <a:r>
              <a:rPr lang="en-US" altLang="zh-TW" sz="4000" dirty="0"/>
              <a:t>, and '</a:t>
            </a:r>
            <a:r>
              <a:rPr lang="en-US" altLang="zh-TW" sz="4000" dirty="0">
                <a:solidFill>
                  <a:srgbClr val="FF0000"/>
                </a:solidFill>
              </a:rPr>
              <a:t>D</a:t>
            </a:r>
            <a:r>
              <a:rPr lang="en-US" altLang="zh-TW" sz="4000" dirty="0"/>
              <a:t>' for </a:t>
            </a:r>
            <a:r>
              <a:rPr lang="en-US" altLang="zh-TW" sz="4000" dirty="0">
                <a:solidFill>
                  <a:srgbClr val="FF0000"/>
                </a:solidFill>
              </a:rPr>
              <a:t>disease</a:t>
            </a:r>
            <a:r>
              <a:rPr lang="en-US" altLang="zh-TW" sz="4000" dirty="0"/>
              <a:t>. Formerly, this disease was referred to as </a:t>
            </a:r>
            <a:r>
              <a:rPr lang="en-US" altLang="zh-TW" sz="4000" dirty="0">
                <a:solidFill>
                  <a:srgbClr val="FF0000"/>
                </a:solidFill>
              </a:rPr>
              <a:t>'2019 novel coronavirus</a:t>
            </a:r>
            <a:r>
              <a:rPr lang="en-US" altLang="zh-TW" sz="4000" dirty="0"/>
              <a:t>' or '2019-nCoV.'</a:t>
            </a:r>
            <a:endParaRPr lang="zh-TW" altLang="en-US" sz="4000" dirty="0"/>
          </a:p>
        </p:txBody>
      </p:sp>
    </p:spTree>
    <p:extLst>
      <p:ext uri="{BB962C8B-B14F-4D97-AF65-F5344CB8AC3E}">
        <p14:creationId xmlns:p14="http://schemas.microsoft.com/office/powerpoint/2010/main" val="25450560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02ED054-1FAC-42B6-98F8-426B3D6A3F03}"/>
              </a:ext>
            </a:extLst>
          </p:cNvPr>
          <p:cNvSpPr>
            <a:spLocks noGrp="1"/>
          </p:cNvSpPr>
          <p:nvPr>
            <p:ph type="title"/>
          </p:nvPr>
        </p:nvSpPr>
        <p:spPr/>
        <p:txBody>
          <a:bodyPr/>
          <a:lstStyle/>
          <a:p>
            <a:pPr algn="ctr"/>
            <a:r>
              <a:rPr lang="zh-TW" altLang="en-US" dirty="0"/>
              <a:t>「</a:t>
            </a:r>
            <a:r>
              <a:rPr lang="en-US" altLang="zh-TW" dirty="0"/>
              <a:t>2030</a:t>
            </a:r>
            <a:r>
              <a:rPr lang="zh-TW" altLang="en-US" dirty="0"/>
              <a:t>打造台灣成為</a:t>
            </a:r>
            <a:r>
              <a:rPr lang="zh-TW" altLang="en-US" dirty="0">
                <a:solidFill>
                  <a:srgbClr val="FF0000"/>
                </a:solidFill>
              </a:rPr>
              <a:t>雙語國家</a:t>
            </a:r>
            <a:r>
              <a:rPr lang="zh-TW" altLang="en-US" dirty="0"/>
              <a:t>」</a:t>
            </a:r>
          </a:p>
        </p:txBody>
      </p:sp>
      <p:sp>
        <p:nvSpPr>
          <p:cNvPr id="3" name="內容版面配置區 2">
            <a:extLst>
              <a:ext uri="{FF2B5EF4-FFF2-40B4-BE49-F238E27FC236}">
                <a16:creationId xmlns:a16="http://schemas.microsoft.com/office/drawing/2014/main" xmlns="" id="{E0EEFC43-58CD-4520-AB98-7A33BB2FE15E}"/>
              </a:ext>
            </a:extLst>
          </p:cNvPr>
          <p:cNvSpPr>
            <a:spLocks noGrp="1"/>
          </p:cNvSpPr>
          <p:nvPr>
            <p:ph idx="1"/>
          </p:nvPr>
        </p:nvSpPr>
        <p:spPr/>
        <p:txBody>
          <a:bodyPr>
            <a:normAutofit/>
          </a:bodyPr>
          <a:lstStyle/>
          <a:p>
            <a:r>
              <a:rPr lang="en-US" altLang="zh-TW" dirty="0"/>
              <a:t>Chinese + English</a:t>
            </a:r>
          </a:p>
          <a:p>
            <a:endParaRPr lang="en-US" altLang="zh-TW" dirty="0"/>
          </a:p>
          <a:p>
            <a:r>
              <a:rPr lang="en-US" altLang="zh-TW" dirty="0"/>
              <a:t>English + X</a:t>
            </a:r>
            <a:r>
              <a:rPr lang="zh-TW" altLang="en-US" dirty="0"/>
              <a:t> </a:t>
            </a:r>
            <a:r>
              <a:rPr lang="en-US" altLang="zh-TW" dirty="0"/>
              <a:t>(X=</a:t>
            </a:r>
            <a:r>
              <a:rPr lang="zh-TW" altLang="en-US" dirty="0"/>
              <a:t>含國語文的任一個國家語言</a:t>
            </a:r>
            <a:r>
              <a:rPr lang="en-US" altLang="zh-TW" dirty="0"/>
              <a:t>)</a:t>
            </a:r>
          </a:p>
          <a:p>
            <a:endParaRPr lang="en-US" altLang="zh-TW" dirty="0"/>
          </a:p>
          <a:p>
            <a:r>
              <a:rPr lang="en-US" altLang="zh-TW" dirty="0"/>
              <a:t>Chinese + X(X=</a:t>
            </a:r>
            <a:r>
              <a:rPr lang="zh-TW" altLang="en-US" dirty="0"/>
              <a:t>英語文</a:t>
            </a:r>
            <a:r>
              <a:rPr lang="en-US" altLang="zh-TW" dirty="0"/>
              <a:t>+</a:t>
            </a:r>
            <a:r>
              <a:rPr lang="zh-TW" altLang="en-US" dirty="0"/>
              <a:t>任一個國家語言</a:t>
            </a:r>
            <a:r>
              <a:rPr lang="en-US" altLang="zh-TW" dirty="0"/>
              <a:t>)</a:t>
            </a:r>
          </a:p>
          <a:p>
            <a:endParaRPr lang="en-US" altLang="zh-TW" dirty="0"/>
          </a:p>
          <a:p>
            <a:endParaRPr lang="zh-TW" altLang="en-US" dirty="0"/>
          </a:p>
        </p:txBody>
      </p:sp>
    </p:spTree>
    <p:extLst>
      <p:ext uri="{BB962C8B-B14F-4D97-AF65-F5344CB8AC3E}">
        <p14:creationId xmlns:p14="http://schemas.microsoft.com/office/powerpoint/2010/main" val="405688981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2369</TotalTime>
  <Words>4400</Words>
  <Application>Microsoft Office PowerPoint</Application>
  <PresentationFormat>寬螢幕</PresentationFormat>
  <Paragraphs>277</Paragraphs>
  <Slides>101</Slides>
  <Notes>6</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101</vt:i4>
      </vt:variant>
    </vt:vector>
  </HeadingPairs>
  <TitlesOfParts>
    <vt:vector size="111" baseType="lpstr">
      <vt:lpstr>等线 Light</vt:lpstr>
      <vt:lpstr>細明體</vt:lpstr>
      <vt:lpstr>微軟正黑體</vt:lpstr>
      <vt:lpstr>新細明體</vt:lpstr>
      <vt:lpstr>標楷體</vt:lpstr>
      <vt:lpstr>Arial</vt:lpstr>
      <vt:lpstr>Calibri</vt:lpstr>
      <vt:lpstr>Calibri Light</vt:lpstr>
      <vt:lpstr>Times New Roman</vt:lpstr>
      <vt:lpstr>Office 佈景主題</vt:lpstr>
      <vt:lpstr>國際教育與雙語教育 </vt:lpstr>
      <vt:lpstr>講者基本資料</vt:lpstr>
      <vt:lpstr>What is international education? https://en.wikipedia.org/wiki/International_education</vt:lpstr>
      <vt:lpstr>國際教育的定義內涵 戴雲卿 新北市金山國民小學校長 從「中小學國際教育白皮書」探討我國中小學國際教育臺灣教育評論月刊，2019，8（1），頁 225-232 </vt:lpstr>
      <vt:lpstr>國際教育</vt:lpstr>
      <vt:lpstr>臺灣青少年如何放眼全球？ https://kingcar.org.tw/publication-article/500342 (2020/06)</vt:lpstr>
      <vt:lpstr>台灣學生國際觀有待加強？ 學者：國際新聞極少，媒體應負責 https://www.thenewslens.com/article/26020     2015/10/06, </vt:lpstr>
      <vt:lpstr>「國際觀」/英語力非正式隨機調查</vt:lpstr>
      <vt:lpstr>PowerPoint 簡報</vt:lpstr>
      <vt:lpstr>Black Lives Matter</vt:lpstr>
      <vt:lpstr>Black Lives Matter</vt:lpstr>
      <vt:lpstr>PowerPoint 簡報</vt:lpstr>
      <vt:lpstr>PowerPoint 簡報</vt:lpstr>
      <vt:lpstr>Trump seemed to think very little of Taiwan</vt:lpstr>
      <vt:lpstr>PowerPoint 簡報</vt:lpstr>
      <vt:lpstr>PowerPoint 簡報</vt:lpstr>
      <vt:lpstr>Z世代青少年之網路使用情形調查 台灣傳播調查資料庫http://www.crctaiwan.nctu.edu.tw/ResultsShow_detail.asp?RS_ID=86  2017調查</vt:lpstr>
      <vt:lpstr>Z世代青少年之網路使用情形調查 台灣傳播調查資料庫http://www.crctaiwan.nctu.edu.tw/ResultsShow_detail.asp?RS_ID=86</vt:lpstr>
      <vt:lpstr>PowerPoint 簡報</vt:lpstr>
      <vt:lpstr>Z世代青少年之網路使用情形調查 台灣傳播調查資料庫http://www.crctaiwan.nctu.edu.tw/ResultsShow_detail.asp?RS_ID=86</vt:lpstr>
      <vt:lpstr>國際教育</vt:lpstr>
      <vt:lpstr>台北市立中山女高英文科黃鉦貽老師</vt:lpstr>
      <vt:lpstr>PowerPoint 簡報</vt:lpstr>
      <vt:lpstr>PowerPoint 簡報</vt:lpstr>
      <vt:lpstr>PowerPoint 簡報</vt:lpstr>
      <vt:lpstr>PowerPoint 簡報</vt:lpstr>
      <vt:lpstr>台中市文華高中英文科李宜軒老師</vt:lpstr>
      <vt:lpstr>PowerPoint 簡報</vt:lpstr>
      <vt:lpstr>PowerPoint 簡報</vt:lpstr>
      <vt:lpstr>PowerPoint 簡報</vt:lpstr>
      <vt:lpstr>PowerPoint 簡報</vt:lpstr>
      <vt:lpstr>PowerPoint 簡報</vt:lpstr>
      <vt:lpstr>PowerPoint 簡報</vt:lpstr>
      <vt:lpstr>臺北市108、109年度國際教育月活動</vt:lpstr>
      <vt:lpstr>PowerPoint 簡報</vt:lpstr>
      <vt:lpstr>PowerPoint 簡報</vt:lpstr>
      <vt:lpstr>PowerPoint 簡報</vt:lpstr>
      <vt:lpstr>PowerPoint 簡報</vt:lpstr>
      <vt:lpstr>國際教育</vt:lpstr>
      <vt:lpstr>國際教育</vt:lpstr>
      <vt:lpstr>臺灣青少年如何放眼全球？ https://kingcar.org.tw/publication-article/500342 (2020/06)</vt:lpstr>
      <vt:lpstr>為什麼要選修第二外語？</vt:lpstr>
      <vt:lpstr>子計畫一書目與作者名單</vt:lpstr>
      <vt:lpstr>國際教育</vt:lpstr>
      <vt:lpstr>國際教育：營造多贏的局面</vt:lpstr>
      <vt:lpstr>PowerPoint 簡報</vt:lpstr>
      <vt:lpstr>PowerPoint 簡報</vt:lpstr>
      <vt:lpstr>PowerPoint 簡報</vt:lpstr>
      <vt:lpstr>PowerPoint 簡報</vt:lpstr>
      <vt:lpstr>PowerPoint 簡報</vt:lpstr>
      <vt:lpstr>PowerPoint 簡報</vt:lpstr>
      <vt:lpstr>PowerPoint 簡報</vt:lpstr>
      <vt:lpstr>Bilingual Education https://en.wikipedia.org/wiki/Bilingual_education</vt:lpstr>
      <vt:lpstr>PowerPoint 簡報</vt:lpstr>
      <vt:lpstr>美國的雙語教育</vt:lpstr>
      <vt:lpstr> 什麼是雙語教育 https://wiki.mbalib.com/zhtw/%E5%8F%8C%E8%AF%AD%E6%95%99%E8%82%B2</vt:lpstr>
      <vt:lpstr>PowerPoint 簡報</vt:lpstr>
      <vt:lpstr>新加坡語言教育學者的看法：</vt:lpstr>
      <vt:lpstr>Very Depressing, But… </vt:lpstr>
      <vt:lpstr>聽起來讓人洩氣，但是……</vt:lpstr>
      <vt:lpstr> 什麼是雙語教育 https://wiki.mbalib.com/zhtw/%E5%8F%8C%E8%AF%AD%E6%95%99%E8%82%B2</vt:lpstr>
      <vt:lpstr> 雙語教育 </vt:lpstr>
      <vt:lpstr> 什麼是雙語教育 https://wiki.mbalib.com/zhtw/%E5%8F%8C%E8%AF%AD%E6%95%99%E8%82%B2</vt:lpstr>
      <vt:lpstr>PowerPoint 簡報</vt:lpstr>
      <vt:lpstr>Water Cycle https://www.dkit.ie/wow/cycle.php</vt:lpstr>
      <vt:lpstr>水循環</vt:lpstr>
      <vt:lpstr>挑戰性真的很高！</vt:lpstr>
      <vt:lpstr>PowerPoint 簡報</vt:lpstr>
      <vt:lpstr>國小學生的反應？</vt:lpstr>
      <vt:lpstr>Fulbright外師的抱怨</vt:lpstr>
      <vt:lpstr>新加坡能，台灣也一定能…</vt:lpstr>
      <vt:lpstr>新加坡能，台灣也一定能…嗎？</vt:lpstr>
      <vt:lpstr>新加坡是一個「多語」(Multilingual)國家 https://en.wikipedia.org/wiki/List_of_multilingual_countries_and_regions</vt:lpstr>
      <vt:lpstr>新加坡的雙語環境</vt:lpstr>
      <vt:lpstr>推動雙語教育的挑戰: 台灣 vs.新加坡</vt:lpstr>
      <vt:lpstr>時間分配及科目組合</vt:lpstr>
      <vt:lpstr>香港學者的看法</vt:lpstr>
      <vt:lpstr>成大與臺南市府合辦CLIL教學研討會 2018-12-10</vt:lpstr>
      <vt:lpstr>Taiwan’s ELT: Status Quo &amp; Challenges</vt:lpstr>
      <vt:lpstr>12年國教素養導向的教學與評量： 台灣英語文教育的新契機</vt:lpstr>
      <vt:lpstr>高中生活化評量表</vt:lpstr>
      <vt:lpstr>高職生活化評量表</vt:lpstr>
      <vt:lpstr>You’re fired!</vt:lpstr>
      <vt:lpstr>Sounds better, right?</vt:lpstr>
      <vt:lpstr>This shows more politeness is involved.</vt:lpstr>
      <vt:lpstr>營造有感的英語學習環境</vt:lpstr>
      <vt:lpstr>營造「有感」的英語學習環境</vt:lpstr>
      <vt:lpstr>「雙語教育」：卑微的期許</vt:lpstr>
      <vt:lpstr>雙語師資難找！北市教局放寬培育資格　沒教師證也行 2020-07-29 15:08 聯合報 / 記者趙宥寧／台北即時報導 https://udn.com/news/story/7323/4739695?from=ddd-umaylikenews_ch2</vt:lpstr>
      <vt:lpstr>雙語教師的資格</vt:lpstr>
      <vt:lpstr>PowerPoint 簡報</vt:lpstr>
      <vt:lpstr>PowerPoint 簡報</vt:lpstr>
      <vt:lpstr>PowerPoint 簡報</vt:lpstr>
      <vt:lpstr>PowerPoint 簡報</vt:lpstr>
      <vt:lpstr>PowerPoint 簡報</vt:lpstr>
      <vt:lpstr>PowerPoint 簡報</vt:lpstr>
      <vt:lpstr>What is the meaning of COVID-19?</vt:lpstr>
      <vt:lpstr>What is the meaning of COVID-19?</vt:lpstr>
      <vt:lpstr>「2030打造台灣成為雙語國家」</vt:lpstr>
      <vt:lpstr>「2030打造台灣成為雙語國家」</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國際教育與雙語教育 </dc:title>
  <dc:creator>user</dc:creator>
  <cp:lastModifiedBy>A313</cp:lastModifiedBy>
  <cp:revision>149</cp:revision>
  <dcterms:created xsi:type="dcterms:W3CDTF">2020-06-26T07:14:42Z</dcterms:created>
  <dcterms:modified xsi:type="dcterms:W3CDTF">2020-08-03T23:08:21Z</dcterms:modified>
</cp:coreProperties>
</file>